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69" r:id="rId4"/>
    <p:sldId id="270" r:id="rId5"/>
    <p:sldId id="258" r:id="rId6"/>
    <p:sldId id="283" r:id="rId7"/>
    <p:sldId id="271" r:id="rId8"/>
    <p:sldId id="272" r:id="rId9"/>
    <p:sldId id="281" r:id="rId10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3300"/>
    <a:srgbClr val="A50021"/>
    <a:srgbClr val="0033CC"/>
    <a:srgbClr val="996633"/>
    <a:srgbClr val="00FF00"/>
    <a:srgbClr val="FFFF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28" autoAdjust="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4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F82DD06-F9F1-4DA1-9A8B-E35700F2763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421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229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 smtClean="0"/>
              <a:t>Click to edit Master text styles</a:t>
            </a:r>
          </a:p>
          <a:p>
            <a:pPr lvl="1"/>
            <a:r>
              <a:rPr lang="en-CA" altLang="en-US" noProof="0" smtClean="0"/>
              <a:t>Second level</a:t>
            </a:r>
          </a:p>
          <a:p>
            <a:pPr lvl="2"/>
            <a:r>
              <a:rPr lang="en-CA" altLang="en-US" noProof="0" smtClean="0"/>
              <a:t>Third level</a:t>
            </a:r>
          </a:p>
          <a:p>
            <a:pPr lvl="3"/>
            <a:r>
              <a:rPr lang="en-CA" altLang="en-US" noProof="0" smtClean="0"/>
              <a:t>Fourth level</a:t>
            </a:r>
          </a:p>
          <a:p>
            <a:pPr lvl="4"/>
            <a:r>
              <a:rPr lang="en-CA" altLang="en-US" noProof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E91456C-5196-4CA7-9E50-4497BD135CF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77225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EBC4D60-E1B6-4D15-A38A-BE50D585D96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3661EA-B8E0-4CCF-A481-DEC7FF216ACD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F4C8C7-603C-49A0-9369-13619BBFAC0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37FE9-72D9-49E0-A1A9-5F4FBEB92DC8}" type="datetimeFigureOut">
              <a:rPr lang="en-NZ" smtClean="0"/>
              <a:t>5/04/2016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CD78D-F0EE-4C3F-9345-263867799925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FB1B53-0F73-4678-8026-0AFAC730AB4A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7AF71C-36B5-4F5D-93BB-D5DDB4AFFCCA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CF1D6F0-2D2F-409C-BB09-5C8BC0F8296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B7D3FC-9E06-4861-894B-6C1786E37C6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8EFFF0-0145-4C96-AF52-6690A013B11F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CD2F27-6546-43BB-B1A6-89FA623833E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D70F9-AB71-4B8A-9E12-9D2276FAB33D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May 2007</a:t>
            </a:r>
            <a:endParaRPr lang="en-CA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CA" altLang="en-US" smtClean="0"/>
              <a:t>http://www.site.uottawa.ca/~afato092</a:t>
            </a:r>
            <a:endParaRPr lang="en-CA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58CE56-229C-454A-A592-0B2FACE9E494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achman.com/ea-articles-reference/54-the-zachman-framework-evolu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mg.org/mda/mda_files/09-03-WP_Mapping_MDA_to_Zachman_Framework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836613"/>
            <a:ext cx="8062912" cy="2592387"/>
          </a:xfrm>
        </p:spPr>
        <p:txBody>
          <a:bodyPr/>
          <a:lstStyle/>
          <a:p>
            <a:pPr eaLnBrk="1" hangingPunct="1"/>
            <a:r>
              <a:rPr lang="en-CA" altLang="en-US" b="1" smtClean="0"/>
              <a:t>Enterprise Architecture</a:t>
            </a:r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>using the </a:t>
            </a:r>
            <a:r>
              <a:rPr lang="en-CA" altLang="en-US" b="1" smtClean="0"/>
              <a:t>Zachman Framework</a:t>
            </a:r>
            <a:endParaRPr lang="en-CA" altLang="en-US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3238" y="3789363"/>
            <a:ext cx="8245475" cy="23764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CA" altLang="en-US" sz="2800" dirty="0" smtClean="0"/>
              <a:t>Management of ICT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b="1" i="1" smtClean="0"/>
              <a:t>The Zachman Framework Evolution -</a:t>
            </a:r>
            <a:r>
              <a:rPr lang="en-NZ" altLang="en-US" smtClean="0">
                <a:hlinkClick r:id="rId2"/>
              </a:rPr>
              <a:t>http://www.zachman.com/ea-articles-reference/54-the-zachman-framework-evolution</a:t>
            </a:r>
            <a:r>
              <a:rPr lang="en-NZ" altLang="en-US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481DF-A68F-4900-93FE-5071556E0D68}" type="slidenum">
              <a:rPr lang="en-CA" altLang="en-US"/>
              <a:pPr>
                <a:defRPr/>
              </a:pPr>
              <a:t>2</a:t>
            </a:fld>
            <a:endParaRPr lang="en-CA" altLang="en-US"/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altLang="en-US" smtClean="0"/>
              <a:t>Readings..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A </a:t>
            </a:r>
            <a:r>
              <a:rPr lang="en-CA" altLang="en-US" dirty="0" smtClean="0"/>
              <a:t>set </a:t>
            </a:r>
            <a:r>
              <a:rPr lang="en-CA" altLang="en-US" dirty="0" smtClean="0"/>
              <a:t>of </a:t>
            </a:r>
            <a:r>
              <a:rPr lang="en-CA" altLang="en-US" dirty="0" smtClean="0">
                <a:solidFill>
                  <a:schemeClr val="accent2"/>
                </a:solidFill>
              </a:rPr>
              <a:t>models</a:t>
            </a:r>
            <a:r>
              <a:rPr lang="en-CA" altLang="en-US" dirty="0" smtClean="0"/>
              <a:t> </a:t>
            </a:r>
            <a:r>
              <a:rPr lang="en-CA" altLang="en-US" dirty="0" smtClean="0"/>
              <a:t>and </a:t>
            </a:r>
            <a:r>
              <a:rPr lang="en-CA" altLang="en-US" dirty="0" smtClean="0">
                <a:solidFill>
                  <a:schemeClr val="accent2"/>
                </a:solidFill>
              </a:rPr>
              <a:t>documents</a:t>
            </a:r>
            <a:endParaRPr lang="en-CA" altLang="en-US" dirty="0" smtClean="0">
              <a:solidFill>
                <a:schemeClr val="accent2"/>
              </a:solidFill>
            </a:endParaRPr>
          </a:p>
          <a:p>
            <a:pPr eaLnBrk="1" hangingPunct="1"/>
            <a:r>
              <a:rPr lang="en-CA" altLang="en-US" dirty="0" smtClean="0"/>
              <a:t>For the entire business &amp; all systems</a:t>
            </a:r>
          </a:p>
          <a:p>
            <a:pPr eaLnBrk="1" hangingPunct="1"/>
            <a:r>
              <a:rPr lang="en-CA" altLang="en-US" dirty="0" smtClean="0"/>
              <a:t>Alignment of IT with Business</a:t>
            </a:r>
          </a:p>
          <a:p>
            <a:pPr lvl="1" eaLnBrk="1" hangingPunct="1"/>
            <a:r>
              <a:rPr lang="en-CA" altLang="en-US" dirty="0" smtClean="0"/>
              <a:t>Strategies, Processes, </a:t>
            </a:r>
            <a:r>
              <a:rPr lang="en-CA" altLang="en-US" dirty="0" smtClean="0"/>
              <a:t>Regulations, …</a:t>
            </a:r>
          </a:p>
          <a:p>
            <a:pPr eaLnBrk="1" hangingPunct="1"/>
            <a:r>
              <a:rPr lang="en-CA" altLang="en-US" dirty="0" smtClean="0"/>
              <a:t>EA governs </a:t>
            </a:r>
            <a:r>
              <a:rPr lang="en-CA" altLang="en-US" dirty="0" smtClean="0"/>
              <a:t>systems lifecycle</a:t>
            </a:r>
            <a:endParaRPr lang="en-CA" altLang="en-US" dirty="0" smtClean="0"/>
          </a:p>
          <a:p>
            <a:pPr lvl="1" eaLnBrk="1" hangingPunct="1"/>
            <a:r>
              <a:rPr lang="en-CA" altLang="en-US" dirty="0" smtClean="0"/>
              <a:t>Planning, </a:t>
            </a:r>
            <a:r>
              <a:rPr lang="en-CA" altLang="en-US" dirty="0" smtClean="0"/>
              <a:t>development</a:t>
            </a:r>
            <a:r>
              <a:rPr lang="en-CA" altLang="en-US" dirty="0" smtClean="0"/>
              <a:t>, </a:t>
            </a:r>
            <a:r>
              <a:rPr lang="en-CA" altLang="en-US" dirty="0" smtClean="0"/>
              <a:t>maintenance</a:t>
            </a:r>
            <a:endParaRPr lang="en-CA" altLang="en-US" dirty="0" smtClean="0"/>
          </a:p>
          <a:p>
            <a:pPr eaLnBrk="1" hangingPunct="1"/>
            <a:r>
              <a:rPr lang="en-CA" altLang="en-US" dirty="0" smtClean="0"/>
              <a:t>A collection of tools &amp; methods  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588BF1-EC75-47C3-A453-57915E0893B4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Enterprise Architecture (EA)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 smtClean="0"/>
              <a:t>Motivations</a:t>
            </a:r>
          </a:p>
          <a:p>
            <a:pPr lvl="1" eaLnBrk="1" hangingPunct="1"/>
            <a:r>
              <a:rPr lang="en-CA" altLang="en-US" dirty="0" smtClean="0"/>
              <a:t>Reduce maintenance costs</a:t>
            </a:r>
          </a:p>
          <a:p>
            <a:pPr lvl="1" eaLnBrk="1" hangingPunct="1"/>
            <a:r>
              <a:rPr lang="en-CA" altLang="en-US" dirty="0" smtClean="0"/>
              <a:t>Ensure systems in accordance business</a:t>
            </a:r>
          </a:p>
          <a:p>
            <a:pPr lvl="1" eaLnBrk="1" hangingPunct="1"/>
            <a:r>
              <a:rPr lang="en-CA" altLang="en-US" dirty="0" smtClean="0"/>
              <a:t>Guarantee an integrated IT environment</a:t>
            </a:r>
          </a:p>
          <a:p>
            <a:pPr lvl="2" eaLnBrk="1" hangingPunct="1"/>
            <a:r>
              <a:rPr lang="en-CA" altLang="en-US" dirty="0" smtClean="0"/>
              <a:t>consistent, accurate, correct</a:t>
            </a:r>
          </a:p>
          <a:p>
            <a:pPr lvl="1" eaLnBrk="1" hangingPunct="1"/>
            <a:r>
              <a:rPr lang="en-CA" altLang="en-US" dirty="0" smtClean="0"/>
              <a:t>Prevent redundancy</a:t>
            </a:r>
          </a:p>
          <a:p>
            <a:pPr lvl="1" eaLnBrk="1" hangingPunct="1"/>
            <a:r>
              <a:rPr lang="en-CA" altLang="en-US" dirty="0" smtClean="0"/>
              <a:t>Interoperability, </a:t>
            </a:r>
            <a:r>
              <a:rPr lang="en-CA" altLang="en-US" dirty="0" smtClean="0"/>
              <a:t>flexibility</a:t>
            </a:r>
            <a:r>
              <a:rPr lang="en-CA" altLang="en-US" dirty="0" smtClean="0"/>
              <a:t>, …</a:t>
            </a:r>
            <a:r>
              <a:rPr lang="en-CA" altLang="en-US" dirty="0" err="1" smtClean="0"/>
              <a:t>ilities</a:t>
            </a:r>
            <a:r>
              <a:rPr lang="en-CA" altLang="en-US" dirty="0" smtClean="0"/>
              <a:t>!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44062B-2551-48AE-9008-1DBCED5A7E26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Enterprise Architecture </a:t>
            </a:r>
            <a:r>
              <a:rPr lang="en-CA" altLang="en-US" sz="3600" smtClean="0"/>
              <a:t>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643313"/>
          </a:xfrm>
        </p:spPr>
        <p:txBody>
          <a:bodyPr/>
          <a:lstStyle/>
          <a:p>
            <a:pPr eaLnBrk="1" hangingPunct="1"/>
            <a:r>
              <a:rPr lang="en-CA" altLang="en-US" smtClean="0"/>
              <a:t>EA is like a jungle of models</a:t>
            </a:r>
          </a:p>
          <a:p>
            <a:pPr lvl="1" eaLnBrk="1" hangingPunct="1"/>
            <a:r>
              <a:rPr lang="en-CA" altLang="en-US" smtClean="0"/>
              <a:t>Maps are required to not get lost!</a:t>
            </a:r>
          </a:p>
          <a:p>
            <a:pPr eaLnBrk="1" hangingPunct="1"/>
            <a:r>
              <a:rPr lang="en-CA" altLang="en-US" smtClean="0"/>
              <a:t>ZF is such a map for this jungle</a:t>
            </a:r>
          </a:p>
          <a:p>
            <a:pPr eaLnBrk="1" hangingPunct="1"/>
            <a:r>
              <a:rPr lang="en-CA" altLang="en-US" smtClean="0"/>
              <a:t>One of the origins of EA</a:t>
            </a:r>
          </a:p>
          <a:p>
            <a:pPr eaLnBrk="1" hangingPunct="1"/>
            <a:r>
              <a:rPr lang="en-CA" altLang="en-US" smtClean="0"/>
              <a:t>The most used framework for EA and related arenas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56F00E-397F-4C17-8335-447D907D19BF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Zachman Framework (ZF)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NZ" altLang="en-US" smtClean="0"/>
          </a:p>
        </p:txBody>
      </p:sp>
      <p:pic>
        <p:nvPicPr>
          <p:cNvPr id="8195" name="Picture 2" descr="http://www.zachman.com/images/ZI_PIcs/ZF3.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63"/>
            <a:ext cx="8893175" cy="687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" descr="zachman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9" r="9673" b="3226"/>
          <a:stretch>
            <a:fillRect/>
          </a:stretch>
        </p:blipFill>
        <p:spPr>
          <a:xfrm>
            <a:off x="142875" y="692150"/>
            <a:ext cx="9001125" cy="5545138"/>
          </a:xfrm>
          <a:noFill/>
        </p:spPr>
      </p:pic>
      <p:sp>
        <p:nvSpPr>
          <p:cNvPr id="922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Times New Roman" pitchFamily="18" charset="0"/>
              </a:rPr>
              <a:t>http://www.site.uottawa.ca/~afato092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F333EE-2B7B-4B3B-838B-C5C337BB0A17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-242888"/>
            <a:ext cx="7772400" cy="1143001"/>
          </a:xfrm>
        </p:spPr>
        <p:txBody>
          <a:bodyPr/>
          <a:lstStyle/>
          <a:p>
            <a:pPr eaLnBrk="1" hangingPunct="1"/>
            <a:r>
              <a:rPr lang="en-CA" altLang="en-US" smtClean="0"/>
              <a:t>The Zachman Framework</a:t>
            </a:r>
            <a:endParaRPr lang="en-US" altLang="en-US" baseline="30000" smtClean="0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3175" y="1052513"/>
            <a:ext cx="1093788" cy="93821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Scope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(Contextual)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Planner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3" name="Rectangle 24"/>
          <p:cNvSpPr>
            <a:spLocks noChangeArrowheads="1"/>
          </p:cNvSpPr>
          <p:nvPr/>
        </p:nvSpPr>
        <p:spPr bwMode="auto">
          <a:xfrm>
            <a:off x="3175" y="2012950"/>
            <a:ext cx="1093788" cy="93821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Business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(Conceptual)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Owner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3175" y="2984500"/>
            <a:ext cx="1093788" cy="9382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System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(Logical)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Designer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5" name="Rectangle 26"/>
          <p:cNvSpPr>
            <a:spLocks noChangeArrowheads="1"/>
          </p:cNvSpPr>
          <p:nvPr/>
        </p:nvSpPr>
        <p:spPr bwMode="auto">
          <a:xfrm>
            <a:off x="3175" y="3954463"/>
            <a:ext cx="1093788" cy="93821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Technology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(Physical)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Builder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6" name="Rectangle 27"/>
          <p:cNvSpPr>
            <a:spLocks noChangeArrowheads="1"/>
          </p:cNvSpPr>
          <p:nvPr/>
        </p:nvSpPr>
        <p:spPr bwMode="auto">
          <a:xfrm>
            <a:off x="0" y="4903788"/>
            <a:ext cx="1093788" cy="9382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Components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(Detailed)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Sub-Contractor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7" name="Rectangle 28"/>
          <p:cNvSpPr>
            <a:spLocks noChangeArrowheads="1"/>
          </p:cNvSpPr>
          <p:nvPr/>
        </p:nvSpPr>
        <p:spPr bwMode="auto">
          <a:xfrm>
            <a:off x="3175" y="5865813"/>
            <a:ext cx="1093788" cy="3000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2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Enterprise</a:t>
            </a:r>
            <a:endParaRPr lang="en-US" altLang="en-US" sz="12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28" name="Text Box 68"/>
          <p:cNvSpPr txBox="1">
            <a:spLocks noChangeArrowheads="1"/>
          </p:cNvSpPr>
          <p:nvPr/>
        </p:nvSpPr>
        <p:spPr bwMode="auto">
          <a:xfrm>
            <a:off x="1079500" y="692150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229" name="Rectangle 69"/>
          <p:cNvSpPr>
            <a:spLocks noChangeArrowheads="1"/>
          </p:cNvSpPr>
          <p:nvPr/>
        </p:nvSpPr>
        <p:spPr bwMode="auto">
          <a:xfrm>
            <a:off x="1104900" y="738188"/>
            <a:ext cx="1325563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Data   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What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0" name="Rectangle 70"/>
          <p:cNvSpPr>
            <a:spLocks noChangeArrowheads="1"/>
          </p:cNvSpPr>
          <p:nvPr/>
        </p:nvSpPr>
        <p:spPr bwMode="auto">
          <a:xfrm>
            <a:off x="2460625" y="738188"/>
            <a:ext cx="13239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Function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How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1" name="Rectangle 71"/>
          <p:cNvSpPr>
            <a:spLocks noChangeArrowheads="1"/>
          </p:cNvSpPr>
          <p:nvPr/>
        </p:nvSpPr>
        <p:spPr bwMode="auto">
          <a:xfrm>
            <a:off x="3816350" y="739775"/>
            <a:ext cx="1296988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Network           w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here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2" name="Rectangle 72"/>
          <p:cNvSpPr>
            <a:spLocks noChangeArrowheads="1"/>
          </p:cNvSpPr>
          <p:nvPr/>
        </p:nvSpPr>
        <p:spPr bwMode="auto">
          <a:xfrm>
            <a:off x="5148263" y="738188"/>
            <a:ext cx="1293812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People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Who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3" name="Rectangle 73"/>
          <p:cNvSpPr>
            <a:spLocks noChangeArrowheads="1"/>
          </p:cNvSpPr>
          <p:nvPr/>
        </p:nvSpPr>
        <p:spPr bwMode="auto">
          <a:xfrm>
            <a:off x="6492875" y="738188"/>
            <a:ext cx="13112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Time           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When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234" name="Rectangle 74"/>
          <p:cNvSpPr>
            <a:spLocks noChangeArrowheads="1"/>
          </p:cNvSpPr>
          <p:nvPr/>
        </p:nvSpPr>
        <p:spPr bwMode="auto">
          <a:xfrm>
            <a:off x="7848600" y="738188"/>
            <a:ext cx="1209675" cy="254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000" b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Motivation       </a:t>
            </a:r>
            <a:r>
              <a:rPr lang="en-CA" altLang="en-US" sz="1000" b="1" i="1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Why</a:t>
            </a:r>
            <a:endParaRPr lang="en-US" altLang="en-US" sz="1000" b="1" i="1">
              <a:solidFill>
                <a:schemeClr val="bg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1116013" y="1052513"/>
            <a:ext cx="7848600" cy="938212"/>
          </a:xfrm>
          <a:prstGeom prst="rect">
            <a:avLst/>
          </a:prstGeom>
          <a:solidFill>
            <a:srgbClr val="CC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Scope</a:t>
            </a:r>
          </a:p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Content: (Contextual)</a:t>
            </a:r>
          </a:p>
          <a:p>
            <a:pPr>
              <a:defRPr/>
            </a:pPr>
            <a:r>
              <a:rPr lang="en-CA" alt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Stakeholder: Planner</a:t>
            </a:r>
            <a:endParaRPr lang="en-US" altLang="en-US" sz="2000" b="1" i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1116013" y="2009775"/>
            <a:ext cx="7848600" cy="938213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Business</a:t>
            </a:r>
          </a:p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Content: (Conceptual)</a:t>
            </a:r>
          </a:p>
          <a:p>
            <a:pPr>
              <a:defRPr/>
            </a:pPr>
            <a:r>
              <a:rPr lang="en-CA" alt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Stakeholder: Owner</a:t>
            </a:r>
            <a:endParaRPr lang="en-US" altLang="en-US" sz="2000" b="1" i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1116013" y="2981325"/>
            <a:ext cx="7848600" cy="9382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System</a:t>
            </a:r>
          </a:p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Content: (Logical)</a:t>
            </a:r>
          </a:p>
          <a:p>
            <a:pPr>
              <a:defRPr/>
            </a:pPr>
            <a:r>
              <a:rPr lang="en-CA" alt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Stakeholder: Designer</a:t>
            </a:r>
            <a:endParaRPr lang="en-US" altLang="en-US" sz="2000" b="1" i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1116013" y="3948113"/>
            <a:ext cx="7848600" cy="938212"/>
          </a:xfrm>
          <a:prstGeom prst="rect">
            <a:avLst/>
          </a:prstGeom>
          <a:solidFill>
            <a:srgbClr val="3399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Technology</a:t>
            </a:r>
          </a:p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Content: (Physical)</a:t>
            </a:r>
          </a:p>
          <a:p>
            <a:pPr>
              <a:defRPr/>
            </a:pPr>
            <a:r>
              <a:rPr lang="en-CA" alt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Stakeholder: Builder</a:t>
            </a:r>
            <a:endParaRPr lang="en-US" altLang="en-US" sz="2000" b="1" i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1116013" y="4919663"/>
            <a:ext cx="7848600" cy="938212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Components</a:t>
            </a:r>
          </a:p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Content: (Detailed)</a:t>
            </a:r>
          </a:p>
          <a:p>
            <a:pPr>
              <a:defRPr/>
            </a:pPr>
            <a:r>
              <a:rPr lang="en-CA" alt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Stakeholder: Sub-Contractor</a:t>
            </a:r>
            <a:endParaRPr lang="en-US" altLang="en-US" sz="2000" b="1" i="1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6716" name="Rectangle 92"/>
          <p:cNvSpPr>
            <a:spLocks noChangeArrowheads="1"/>
          </p:cNvSpPr>
          <p:nvPr/>
        </p:nvSpPr>
        <p:spPr bwMode="auto">
          <a:xfrm>
            <a:off x="1116013" y="5913438"/>
            <a:ext cx="7848600" cy="246062"/>
          </a:xfrm>
          <a:prstGeom prst="rect">
            <a:avLst/>
          </a:prstGeom>
          <a:solidFill>
            <a:srgbClr val="FF99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anchor="ctr"/>
          <a:lstStyle/>
          <a:p>
            <a:pPr>
              <a:defRPr/>
            </a:pPr>
            <a:r>
              <a:rPr lang="en-CA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Subject: Real Working Enterprise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26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11" grpId="0" animBg="1"/>
      <p:bldP spid="26711" grpId="1" animBg="1"/>
      <p:bldP spid="26712" grpId="0" animBg="1"/>
      <p:bldP spid="26712" grpId="1" animBg="1"/>
      <p:bldP spid="26713" grpId="0" animBg="1"/>
      <p:bldP spid="26713" grpId="1" animBg="1"/>
      <p:bldP spid="26714" grpId="0" animBg="1"/>
      <p:bldP spid="26714" grpId="1" animBg="1"/>
      <p:bldP spid="26715" grpId="0" animBg="1"/>
      <p:bldP spid="26715" grpId="1" animBg="1"/>
      <p:bldP spid="26716" grpId="0" animBg="1"/>
      <p:bldP spid="267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Engineering and reengineering perspectives from each other</a:t>
            </a:r>
          </a:p>
          <a:p>
            <a:pPr eaLnBrk="1" hangingPunct="1"/>
            <a:r>
              <a:rPr lang="en-CA" altLang="en-US" smtClean="0"/>
              <a:t>Different languages and standards coming from different sources</a:t>
            </a:r>
          </a:p>
          <a:p>
            <a:pPr eaLnBrk="1" hangingPunct="1"/>
            <a:r>
              <a:rPr lang="en-CA" altLang="en-US" smtClean="0"/>
              <a:t>Works have been done on:</a:t>
            </a:r>
          </a:p>
          <a:p>
            <a:pPr lvl="1" eaLnBrk="1" hangingPunct="1"/>
            <a:r>
              <a:rPr lang="en-CA" altLang="en-US" smtClean="0"/>
              <a:t>Applying UML to ZF</a:t>
            </a:r>
          </a:p>
          <a:p>
            <a:pPr lvl="1" eaLnBrk="1" hangingPunct="1"/>
            <a:r>
              <a:rPr lang="en-CA" altLang="en-US" smtClean="0"/>
              <a:t>Assigning MDA-based models to ZF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CB2A4-66D9-4555-8CE3-50B411C644FB}" type="slidenum">
              <a:rPr lang="en-CA" altLang="en-US" sz="1400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CA" altLang="en-US" sz="1400" smtClean="0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700" smtClean="0"/>
              <a:t>Challenges of using ZF</a:t>
            </a:r>
            <a:endParaRPr lang="en-CA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242888"/>
            <a:ext cx="8569325" cy="11430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 sz="4000" smtClean="0"/>
              <a:t>MDA vs. ZF: Separation of Concerns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685800" y="603885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CA" altLang="en-US" sz="1200" b="1">
                <a:latin typeface="Arial" charset="0"/>
                <a:hlinkClick r:id="rId2"/>
              </a:rPr>
              <a:t>http://www.omg.org/mda/mda_files/09-03-WP_Mapping_MDA_to_Zachman_Framework1.pdf</a:t>
            </a:r>
            <a:endParaRPr lang="en-CA" altLang="en-US" sz="1200" b="1">
              <a:latin typeface="Arial" charset="0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657225"/>
            <a:ext cx="8777287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776</TotalTime>
  <Words>294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Enterprise Architecture using the Zachman Framework</vt:lpstr>
      <vt:lpstr>Readings..</vt:lpstr>
      <vt:lpstr>Enterprise Architecture (EA)</vt:lpstr>
      <vt:lpstr>Enterprise Architecture (Contd.)</vt:lpstr>
      <vt:lpstr>The Zachman Framework (ZF)</vt:lpstr>
      <vt:lpstr>PowerPoint Presentation</vt:lpstr>
      <vt:lpstr>The Zachman Framework</vt:lpstr>
      <vt:lpstr>Challenges of using ZF</vt:lpstr>
      <vt:lpstr>MDA vs. ZF: Separation of Concerns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Daud Ahmed</dc:creator>
  <cp:lastModifiedBy>Daud Ahmed</cp:lastModifiedBy>
  <cp:revision>174</cp:revision>
  <cp:lastPrinted>1601-01-01T00:00:00Z</cp:lastPrinted>
  <dcterms:created xsi:type="dcterms:W3CDTF">1601-01-01T00:00:00Z</dcterms:created>
  <dcterms:modified xsi:type="dcterms:W3CDTF">2016-04-04T20:29:16Z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