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06" r:id="rId2"/>
    <p:sldMasterId id="2147484041" r:id="rId3"/>
    <p:sldMasterId id="2147484055" r:id="rId4"/>
    <p:sldMasterId id="2147484499" r:id="rId5"/>
  </p:sldMasterIdLst>
  <p:notesMasterIdLst>
    <p:notesMasterId r:id="rId23"/>
  </p:notesMasterIdLst>
  <p:sldIdLst>
    <p:sldId id="1772" r:id="rId6"/>
    <p:sldId id="1773" r:id="rId7"/>
    <p:sldId id="1774" r:id="rId8"/>
    <p:sldId id="1771" r:id="rId9"/>
    <p:sldId id="1735" r:id="rId10"/>
    <p:sldId id="1776" r:id="rId11"/>
    <p:sldId id="1591" r:id="rId12"/>
    <p:sldId id="1621" r:id="rId13"/>
    <p:sldId id="1622" r:id="rId14"/>
    <p:sldId id="1628" r:id="rId15"/>
    <p:sldId id="1740" r:id="rId16"/>
    <p:sldId id="1743" r:id="rId17"/>
    <p:sldId id="1732" r:id="rId18"/>
    <p:sldId id="1775" r:id="rId19"/>
    <p:sldId id="1737" r:id="rId20"/>
    <p:sldId id="1777" r:id="rId21"/>
    <p:sldId id="1759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6364" autoAdjust="0"/>
    <p:restoredTop sz="77440" autoAdjust="0"/>
  </p:normalViewPr>
  <p:slideViewPr>
    <p:cSldViewPr>
      <p:cViewPr varScale="1">
        <p:scale>
          <a:sx n="78" d="100"/>
          <a:sy n="78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5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7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ea typeface="STZhongsong"/>
              </a:defRPr>
            </a:lvl1pPr>
          </a:lstStyle>
          <a:p>
            <a:pPr>
              <a:defRPr/>
            </a:pPr>
            <a:fld id="{9416E85C-27F2-4649-8D06-DD8856B9FB3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3776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TZhongsong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TZhongsong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TZhongsong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TZhongsong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TZhongsong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web.com/encyclopedia/defineterm.jhtml?term=video&amp;x=&amp;y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6E85C-27F2-4649-8D06-DD8856B9FB3C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719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Microsoft showed how Gen 4 characteristics could be put in place in both the company's smaller data centers and in its mega-data centers. The portion of the </a:t>
            </a:r>
            <a:r>
              <a:rPr lang="en-US" dirty="0" smtClean="0">
                <a:hlinkClick r:id="rId3"/>
              </a:rPr>
              <a:t>video</a:t>
            </a:r>
            <a:r>
              <a:rPr lang="en-US" dirty="0" smtClean="0"/>
              <a:t> showing off the Gen 4 mega-data center almost looks like a series of interconnected tiny power plants.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6E85C-27F2-4649-8D06-DD8856B9FB3C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115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65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6E85C-27F2-4649-8D06-DD8856B9FB3C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667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573" eaLnBrk="0" hangingPunct="0"/>
            <a:fld id="{8B263312-38AA-4E1E-B2B5-0F8F122B24FE}" type="slidenum">
              <a:rPr lang="en-US">
                <a:solidFill>
                  <a:prstClr val="black"/>
                </a:solidFill>
                <a:latin typeface="Calibri"/>
              </a:rPr>
              <a:pPr defTabSz="966573" eaLnBrk="0" hangingPunct="0"/>
              <a:t>15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683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6E85C-27F2-4649-8D06-DD8856B9FB3C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8298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  <a:ea typeface="ＭＳ Ｐゴシック" pitchFamily="34" charset="-128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00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6E85C-27F2-4649-8D06-DD8856B9FB3C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633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  <a:ea typeface="宋体" pitchFamily="2" charset="-122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1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4560570"/>
            <a:ext cx="6126480" cy="4558904"/>
          </a:xfrm>
        </p:spPr>
        <p:txBody>
          <a:bodyPr/>
          <a:lstStyle/>
          <a:p>
            <a:endParaRPr lang="en-NZ" sz="1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6E85C-27F2-4649-8D06-DD8856B9FB3C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474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8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7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Windows Platform for ISV developers in the PC ecosystem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01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Windows Platform for ISV developers in the PC ecosystem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8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73514-5B7F-4DA6-884F-8CD47641B553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16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937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DDB208F8-8782-452C-82C7-CFB36EABE17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48" y="228600"/>
            <a:ext cx="8393113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203845" y="1416146"/>
            <a:ext cx="9973243" cy="221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040D8976-2618-42A3-986D-89DAB4F1E9E6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5055" y="228600"/>
            <a:ext cx="2179058" cy="3402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3300" y="228600"/>
            <a:ext cx="3491469" cy="3402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DD1C790E-7BCC-4270-A065-1012A541200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48" y="228600"/>
            <a:ext cx="8393113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16146"/>
            <a:ext cx="8388350" cy="53617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E15186E7-C2F8-4508-A38F-FDB53E086E3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ea typeface="STZhongsong"/>
              </a:defRPr>
            </a:lvl1pPr>
            <a:lvl2pPr>
              <a:lnSpc>
                <a:spcPct val="90000"/>
              </a:lnSpc>
              <a:defRPr>
                <a:ea typeface="STZhongsong"/>
              </a:defRPr>
            </a:lvl2pPr>
            <a:lvl3pPr>
              <a:lnSpc>
                <a:spcPct val="90000"/>
              </a:lnSpc>
              <a:defRPr>
                <a:ea typeface="STZhongsong"/>
              </a:defRPr>
            </a:lvl3pPr>
            <a:lvl4pPr>
              <a:lnSpc>
                <a:spcPct val="90000"/>
              </a:lnSpc>
              <a:defRPr>
                <a:ea typeface="STZhongsong"/>
              </a:defRPr>
            </a:lvl4pPr>
            <a:lvl5pPr>
              <a:lnSpc>
                <a:spcPct val="90000"/>
              </a:lnSpc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61" y="2970213"/>
            <a:ext cx="7769225" cy="1600200"/>
          </a:xfrm>
          <a:effectLst>
            <a:outerShdw dist="28398" dir="3806097" algn="ctr" rotWithShape="0">
              <a:schemeClr val="bg2"/>
            </a:outerShdw>
          </a:effectLst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800696"/>
            <a:ext cx="5868988" cy="1527175"/>
          </a:xfrm>
        </p:spPr>
        <p:txBody>
          <a:bodyPr/>
          <a:lstStyle>
            <a:lvl1pPr marL="0" indent="0" algn="ctr">
              <a:buFontTx/>
              <a:buNone/>
              <a:defRPr>
                <a:ea typeface="STZhongsong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STZhongsong"/>
              </a:defRPr>
            </a:lvl1pPr>
          </a:lstStyle>
          <a:p>
            <a:pPr>
              <a:defRPr/>
            </a:pPr>
            <a:fld id="{C36EE2D6-542C-4834-A4C2-B95EC9B6CF5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5" descr="MSREnglishLogo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96"/>
            <a:ext cx="1833562" cy="5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  <a:lvl2pPr>
              <a:defRPr>
                <a:ea typeface="STZhongsong"/>
              </a:defRPr>
            </a:lvl2pPr>
            <a:lvl3pPr>
              <a:defRPr>
                <a:ea typeface="STZhongsong"/>
              </a:defRPr>
            </a:lvl3pPr>
            <a:lvl4pPr>
              <a:defRPr>
                <a:ea typeface="STZhongsong"/>
              </a:defRPr>
            </a:lvl4pPr>
            <a:lvl5pPr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1167DF89-2286-4629-8D1B-F533A1373DC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96"/>
            <a:ext cx="7772400" cy="1362075"/>
          </a:xfrm>
        </p:spPr>
        <p:txBody>
          <a:bodyPr anchor="t"/>
          <a:lstStyle>
            <a:lvl1pPr algn="l">
              <a:defRPr sz="4000" b="1" cap="all"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ea typeface="STZhongsong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5B20AE41-A0AA-42CD-B39F-89789D3ECB0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443046"/>
            <a:ext cx="3808412" cy="4725987"/>
          </a:xfrm>
        </p:spPr>
        <p:txBody>
          <a:bodyPr/>
          <a:lstStyle>
            <a:lvl1pPr>
              <a:defRPr sz="2800">
                <a:ea typeface="STZhongsong"/>
              </a:defRPr>
            </a:lvl1pPr>
            <a:lvl2pPr>
              <a:defRPr sz="2400">
                <a:ea typeface="STZhongsong"/>
              </a:defRPr>
            </a:lvl2pPr>
            <a:lvl3pPr>
              <a:defRPr sz="2000">
                <a:ea typeface="STZhongsong"/>
              </a:defRPr>
            </a:lvl3pPr>
            <a:lvl4pPr>
              <a:defRPr sz="1800">
                <a:ea typeface="STZhongsong"/>
              </a:defRPr>
            </a:lvl4pPr>
            <a:lvl5pPr>
              <a:defRPr sz="1800">
                <a:ea typeface="STZhongsong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3046"/>
            <a:ext cx="3808413" cy="4725987"/>
          </a:xfrm>
        </p:spPr>
        <p:txBody>
          <a:bodyPr/>
          <a:lstStyle>
            <a:lvl1pPr>
              <a:defRPr sz="2800">
                <a:ea typeface="STZhongsong"/>
              </a:defRPr>
            </a:lvl1pPr>
            <a:lvl2pPr>
              <a:defRPr sz="2400">
                <a:ea typeface="STZhongsong"/>
              </a:defRPr>
            </a:lvl2pPr>
            <a:lvl3pPr>
              <a:defRPr sz="2000">
                <a:ea typeface="STZhongsong"/>
              </a:defRPr>
            </a:lvl3pPr>
            <a:lvl4pPr>
              <a:defRPr sz="1800">
                <a:ea typeface="STZhongsong"/>
              </a:defRPr>
            </a:lvl4pPr>
            <a:lvl5pPr>
              <a:defRPr sz="1800">
                <a:ea typeface="STZhongsong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05FC5D7F-5AF3-4A4A-890E-11506890979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a typeface="STZhongson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a typeface="STZhongsong"/>
              </a:defRPr>
            </a:lvl1pPr>
            <a:lvl2pPr>
              <a:defRPr sz="2000">
                <a:ea typeface="STZhongsong"/>
              </a:defRPr>
            </a:lvl2pPr>
            <a:lvl3pPr>
              <a:defRPr sz="1800">
                <a:ea typeface="STZhongsong"/>
              </a:defRPr>
            </a:lvl3pPr>
            <a:lvl4pPr>
              <a:defRPr sz="1600">
                <a:ea typeface="STZhongsong"/>
              </a:defRPr>
            </a:lvl4pPr>
            <a:lvl5pPr>
              <a:defRPr sz="1600">
                <a:ea typeface="STZhongsong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a typeface="STZhongson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ea typeface="STZhongsong"/>
              </a:defRPr>
            </a:lvl1pPr>
            <a:lvl2pPr>
              <a:defRPr sz="2000">
                <a:ea typeface="STZhongsong"/>
              </a:defRPr>
            </a:lvl2pPr>
            <a:lvl3pPr>
              <a:defRPr sz="1800">
                <a:ea typeface="STZhongsong"/>
              </a:defRPr>
            </a:lvl3pPr>
            <a:lvl4pPr>
              <a:defRPr sz="1600">
                <a:ea typeface="STZhongsong"/>
              </a:defRPr>
            </a:lvl4pPr>
            <a:lvl5pPr>
              <a:defRPr sz="1600">
                <a:ea typeface="STZhongsong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F8A3A79D-600A-4A18-9A6E-0009AE449556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DB05E6AA-4DDC-4973-9DDB-0D1C929C33C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48" y="228600"/>
            <a:ext cx="8393113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3BDBB94F-9CE3-4DD7-AE35-556AB2D962F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15A63415-06DB-41F9-A0D5-1E397ABA184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48" y="273050"/>
            <a:ext cx="3008313" cy="1162050"/>
          </a:xfrm>
        </p:spPr>
        <p:txBody>
          <a:bodyPr anchor="b"/>
          <a:lstStyle>
            <a:lvl1pPr algn="l">
              <a:defRPr sz="2000" b="1"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46"/>
            <a:ext cx="5111750" cy="5853113"/>
          </a:xfrm>
        </p:spPr>
        <p:txBody>
          <a:bodyPr/>
          <a:lstStyle>
            <a:lvl1pPr>
              <a:defRPr sz="3200">
                <a:ea typeface="STZhongsong"/>
              </a:defRPr>
            </a:lvl1pPr>
            <a:lvl2pPr>
              <a:defRPr sz="2800">
                <a:ea typeface="STZhongsong"/>
              </a:defRPr>
            </a:lvl2pPr>
            <a:lvl3pPr>
              <a:defRPr sz="2400">
                <a:ea typeface="STZhongsong"/>
              </a:defRPr>
            </a:lvl3pPr>
            <a:lvl4pPr>
              <a:defRPr sz="2000">
                <a:ea typeface="STZhongsong"/>
              </a:defRPr>
            </a:lvl4pPr>
            <a:lvl5pPr>
              <a:defRPr sz="2000">
                <a:ea typeface="STZhongson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48" y="1435103"/>
            <a:ext cx="3008313" cy="4691063"/>
          </a:xfrm>
        </p:spPr>
        <p:txBody>
          <a:bodyPr/>
          <a:lstStyle>
            <a:lvl1pPr marL="0" indent="0">
              <a:buNone/>
              <a:defRPr sz="1400">
                <a:ea typeface="STZhongsong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DCB4AA42-0663-49AF-9EEC-87EB9A022C85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ea typeface="STZhongsong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ea typeface="STZhongsong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54932CC7-630F-454D-8140-024BC0E4E6F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STZhongsong"/>
              </a:defRPr>
            </a:lvl1pPr>
            <a:lvl2pPr>
              <a:defRPr>
                <a:ea typeface="STZhongsong"/>
              </a:defRPr>
            </a:lvl2pPr>
            <a:lvl3pPr>
              <a:defRPr>
                <a:ea typeface="STZhongsong"/>
              </a:defRPr>
            </a:lvl3pPr>
            <a:lvl4pPr>
              <a:defRPr>
                <a:ea typeface="STZhongsong"/>
              </a:defRPr>
            </a:lvl4pPr>
            <a:lvl5pPr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99EA47D2-03EF-4909-A22C-378DEE4F575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455613"/>
            <a:ext cx="1941513" cy="5713412"/>
          </a:xfrm>
        </p:spPr>
        <p:txBody>
          <a:bodyPr vert="eaVert"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675312" cy="5713412"/>
          </a:xfrm>
        </p:spPr>
        <p:txBody>
          <a:bodyPr vert="eaVert"/>
          <a:lstStyle>
            <a:lvl1pPr>
              <a:defRPr>
                <a:ea typeface="STZhongsong"/>
              </a:defRPr>
            </a:lvl1pPr>
            <a:lvl2pPr>
              <a:defRPr>
                <a:ea typeface="STZhongsong"/>
              </a:defRPr>
            </a:lvl2pPr>
            <a:lvl3pPr>
              <a:defRPr>
                <a:ea typeface="STZhongsong"/>
              </a:defRPr>
            </a:lvl3pPr>
            <a:lvl4pPr>
              <a:defRPr>
                <a:ea typeface="STZhongsong"/>
              </a:defRPr>
            </a:lvl4pPr>
            <a:lvl5pPr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71EC6A79-CAC3-4B09-B929-C55053A45B2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ea typeface="STZhongsong"/>
              </a:defRPr>
            </a:lvl1pPr>
            <a:lvl2pPr>
              <a:lnSpc>
                <a:spcPct val="90000"/>
              </a:lnSpc>
              <a:defRPr>
                <a:ea typeface="STZhongsong"/>
              </a:defRPr>
            </a:lvl2pPr>
            <a:lvl3pPr>
              <a:lnSpc>
                <a:spcPct val="90000"/>
              </a:lnSpc>
              <a:defRPr>
                <a:ea typeface="STZhongsong"/>
              </a:defRPr>
            </a:lvl3pPr>
            <a:lvl4pPr>
              <a:lnSpc>
                <a:spcPct val="90000"/>
              </a:lnSpc>
              <a:defRPr>
                <a:ea typeface="STZhongsong"/>
              </a:defRPr>
            </a:lvl4pPr>
            <a:lvl5pPr>
              <a:lnSpc>
                <a:spcPct val="90000"/>
              </a:lnSpc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98" y="1905096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97" y="4345084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5084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62949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96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36997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8A6D6A12-AD79-43BA-A325-6E1B289248D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601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601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411633"/>
            <a:ext cx="4114800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74922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29" y="1411633"/>
            <a:ext cx="4117019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922"/>
            <a:ext cx="4117974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971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98" y="1905096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97" y="4345084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48" y="228600"/>
            <a:ext cx="8393113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48" y="1416051"/>
            <a:ext cx="4117975" cy="234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423" y="1416051"/>
            <a:ext cx="4117975" cy="234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E991CB2D-F980-4EC1-B9AD-55FDF0FCF63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5084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62949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601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601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411633"/>
            <a:ext cx="4114800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74922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29" y="1411633"/>
            <a:ext cx="4117019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922"/>
            <a:ext cx="4117974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7577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923"/>
            <a:ext cx="4040188" cy="20504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7577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923"/>
            <a:ext cx="4041775" cy="20504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02BD09B0-0474-4526-A3AD-2C7C7932D60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971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6BC-8E78-4CCF-A7B2-8DF8460C404D}" type="datetime1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208F8-8782-452C-82C7-CFB36EABE17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50998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B94F-9CE3-4DD7-AE35-556AB2D962F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82790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D6A12-AD79-43BA-A325-6E1B289248D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85161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3B8-852C-4305-A8B5-259A7A1815FE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1CB2D-F980-4EC1-B9AD-55FDF0FCF63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04374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25EA-66B7-4B75-BC7E-E841861BC2EE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D09B0-0474-4526-A3AD-2C7C7932D60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180468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81B-7565-4E7A-9F9F-F1076E2DDB85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09A37-972C-4D6D-B9D4-1190CC5B3CB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691526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28A-3A4F-4E6B-B567-EC8C4C5EF7EB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010FB-8135-43FE-BA5B-F7CFAB6D071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20911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8A9-3E88-45E3-A460-6C4313B1A85D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CF382-DF2B-4E9F-86B9-EB79790CCE0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66305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48" y="228600"/>
            <a:ext cx="8393113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5D709A37-972C-4D6D-B9D4-1190CC5B3CB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CF1C-1A92-4FD7-820B-88967322F7A9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10563-8D54-45A7-A1E9-2F40B755DE9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521066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853-67FE-4B33-8352-7E4108629A36}" type="datetime1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D8976-2618-42A3-986D-89DAB4F1E9E6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8090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43FD-ABDB-43CF-A014-C9419E2A3211}" type="datetime1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C790E-7BCC-4270-A065-1012A541200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69495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ea typeface="STZhongsong"/>
              </a:defRPr>
            </a:lvl1pPr>
            <a:lvl2pPr>
              <a:lnSpc>
                <a:spcPct val="90000"/>
              </a:lnSpc>
              <a:defRPr>
                <a:ea typeface="STZhongsong"/>
              </a:defRPr>
            </a:lvl2pPr>
            <a:lvl3pPr>
              <a:lnSpc>
                <a:spcPct val="90000"/>
              </a:lnSpc>
              <a:defRPr>
                <a:ea typeface="STZhongsong"/>
              </a:defRPr>
            </a:lvl3pPr>
            <a:lvl4pPr>
              <a:lnSpc>
                <a:spcPct val="90000"/>
              </a:lnSpc>
              <a:defRPr>
                <a:ea typeface="STZhongsong"/>
              </a:defRPr>
            </a:lvl4pPr>
            <a:lvl5pPr>
              <a:lnSpc>
                <a:spcPct val="90000"/>
              </a:lnSpc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D08010FB-8135-43FE-BA5B-F7CFAB6D071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48" y="273097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6782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48" y="1435101"/>
            <a:ext cx="3008313" cy="286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792CF382-DF2B-4E9F-86B9-EB79790CCE0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5361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F9F10563-8D54-45A7-A1E9-2F40B755DE9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48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Title Slide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146"/>
            <a:ext cx="8388350" cy="2214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STZhongsong"/>
              </a:defRPr>
            </a:lvl1pPr>
          </a:lstStyle>
          <a:p>
            <a:pPr>
              <a:defRPr/>
            </a:pPr>
            <a:fld id="{FF4A4363-A73B-46E4-AF46-EC91EBD95D6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4459" r:id="rId13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69913" indent="-5699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7113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4000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19275" indent="-3889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0913" indent="-4000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78113" indent="-4000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35313" indent="-4000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2513" indent="-4000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49713" indent="-4000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61" y="455613"/>
            <a:ext cx="7769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61" y="1443046"/>
            <a:ext cx="7769225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72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rgbClr val="003399"/>
                </a:solidFill>
                <a:latin typeface="Segoe Light" pitchFamily="34" charset="0"/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72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rgbClr val="003399"/>
                </a:solidFill>
                <a:latin typeface="+mn-lt"/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72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7838" y="6535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3399"/>
                </a:solidFill>
                <a:latin typeface="Segoe Light" pitchFamily="34" charset="0"/>
                <a:ea typeface="STZhongsong"/>
              </a:defRPr>
            </a:lvl1pPr>
          </a:lstStyle>
          <a:p>
            <a:pPr>
              <a:defRPr/>
            </a:pPr>
            <a:fld id="{8A1D9EB2-0BBB-4D35-BDE1-513E0B7EB70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6" descr="MSREnglishLogo_Whit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858001" y="228600"/>
            <a:ext cx="1987550" cy="55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MSREnglishLogo_Black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086600" y="6096096"/>
            <a:ext cx="1833562" cy="5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45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STZhongsong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400">
          <a:solidFill>
            <a:schemeClr val="tx1"/>
          </a:solidFill>
          <a:latin typeface="+mn-lt"/>
          <a:ea typeface="STZhongsong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Segoe Light" pitchFamily="34" charset="0"/>
        <a:buChar char="̵"/>
        <a:defRPr sz="2400">
          <a:solidFill>
            <a:schemeClr val="tx1"/>
          </a:solidFill>
          <a:latin typeface="Segoe Light" pitchFamily="34" charset="0"/>
          <a:ea typeface="STZhongsong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Segoe Light" pitchFamily="34" charset="0"/>
          <a:ea typeface="STZhongsong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̵"/>
        <a:defRPr sz="2000">
          <a:solidFill>
            <a:schemeClr val="tx1"/>
          </a:solidFill>
          <a:latin typeface="Segoe Light" pitchFamily="34" charset="0"/>
          <a:ea typeface="STZhongsong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Segoe Light" pitchFamily="34" charset="0"/>
          <a:ea typeface="STZhongsong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284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971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284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971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8F7D-792F-4E75-B511-E929535FE545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A4363-A73B-46E4-AF46-EC91EBD95D6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56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05" r:id="rId6"/>
    <p:sldLayoutId id="2147484506" r:id="rId7"/>
    <p:sldLayoutId id="2147484507" r:id="rId8"/>
    <p:sldLayoutId id="2147484508" r:id="rId9"/>
    <p:sldLayoutId id="2147484509" r:id="rId10"/>
    <p:sldLayoutId id="2147484510" r:id="rId11"/>
    <p:sldLayoutId id="2147484511" r:id="rId12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cdevteam.team.partners.extranet.microsoft.com/projects/quincy/Monthly%20Aerial%20Photos/09.18.06%20002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3.xml"/><Relationship Id="rId5" Type="http://schemas.openxmlformats.org/officeDocument/2006/relationships/hyperlink" Target="https://www.youtube.com/watch?v=PPnoKb9fTkA" TargetMode="External"/><Relationship Id="rId4" Type="http://schemas.openxmlformats.org/officeDocument/2006/relationships/hyperlink" Target="https://www.youtube.com/watch?v=OYYM9OAZdWc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n.wikipedia.org/wiki/File:Cloud_computing.svg" TargetMode="Externa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alesforce" TargetMode="External"/><Relationship Id="rId3" Type="http://schemas.openxmlformats.org/officeDocument/2006/relationships/hyperlink" Target="http://en.wikipedia.org/wiki/Google_Apps" TargetMode="External"/><Relationship Id="rId7" Type="http://schemas.openxmlformats.org/officeDocument/2006/relationships/hyperlink" Target="http://en.wikipedia.org/wiki/Rackspa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Relationship Id="rId6" Type="http://schemas.openxmlformats.org/officeDocument/2006/relationships/hyperlink" Target="http://en.wikipedia.org/wiki/Oracle_Corporation" TargetMode="External"/><Relationship Id="rId5" Type="http://schemas.openxmlformats.org/officeDocument/2006/relationships/hyperlink" Target="http://en.wikipedia.org/wiki/IBM_cloud_computing" TargetMode="External"/><Relationship Id="rId10" Type="http://schemas.openxmlformats.org/officeDocument/2006/relationships/hyperlink" Target="http://en.wikipedia.org/wiki/Microsoft_Azure" TargetMode="External"/><Relationship Id="rId4" Type="http://schemas.openxmlformats.org/officeDocument/2006/relationships/hyperlink" Target="http://en.wikipedia.org/wiki/Amazon_Elastic_Compute_Cloud" TargetMode="External"/><Relationship Id="rId9" Type="http://schemas.openxmlformats.org/officeDocument/2006/relationships/hyperlink" Target="http://en.wikipedia.org/wiki/ZOHO_Corpor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stributed_compu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Cloud Computing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06913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Cloud Computing – Simple 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lnSpcReduction="10000"/>
          </a:bodyPr>
          <a:lstStyle/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3200" dirty="0" smtClean="0"/>
              <a:t>Cloud Computing</a:t>
            </a:r>
            <a:r>
              <a:rPr lang="en-US" sz="2800" dirty="0" smtClean="0">
                <a:solidFill>
                  <a:srgbClr val="FFFFFF"/>
                </a:solidFill>
              </a:rPr>
              <a:t>  	</a:t>
            </a:r>
            <a:r>
              <a:rPr lang="en-US" sz="3200" dirty="0" smtClean="0"/>
              <a:t>= Software as a Service</a:t>
            </a:r>
            <a:br>
              <a:rPr lang="en-US" sz="3200" dirty="0" smtClean="0"/>
            </a:br>
            <a:r>
              <a:rPr lang="en-US" sz="3200" dirty="0" smtClean="0"/>
              <a:t>				+ Platform as a Service</a:t>
            </a:r>
            <a:br>
              <a:rPr lang="en-US" sz="3200" dirty="0" smtClean="0"/>
            </a:br>
            <a:r>
              <a:rPr lang="en-US" sz="3200" dirty="0" smtClean="0"/>
              <a:t>				</a:t>
            </a:r>
            <a:r>
              <a:rPr lang="en-US" sz="3200" dirty="0" smtClean="0">
                <a:solidFill>
                  <a:srgbClr val="FFFFFF"/>
                </a:solidFill>
              </a:rPr>
              <a:t>+ </a:t>
            </a:r>
            <a:r>
              <a:rPr lang="en-US" sz="3200" u="sng" dirty="0" smtClean="0">
                <a:solidFill>
                  <a:schemeClr val="accent2"/>
                </a:solidFill>
              </a:rPr>
              <a:t>Infrastructure as a Service</a:t>
            </a:r>
            <a:r>
              <a:rPr lang="en-US" sz="3200" dirty="0" smtClean="0">
                <a:solidFill>
                  <a:srgbClr val="FFFFFF"/>
                </a:solidFill>
              </a:rPr>
              <a:t/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3200" dirty="0" smtClean="0">
                <a:solidFill>
                  <a:srgbClr val="FFFFFF"/>
                </a:solidFill>
              </a:rPr>
              <a:t>				+ Data as a Service</a:t>
            </a:r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457127" indent="-457127">
              <a:spcBef>
                <a:spcPts val="0"/>
              </a:spcBef>
            </a:pPr>
            <a:r>
              <a:rPr lang="en-US" sz="2800" dirty="0" smtClean="0">
                <a:solidFill>
                  <a:schemeClr val="accent2"/>
                </a:solidFill>
              </a:rPr>
              <a:t>Infrastructure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as a Service (</a:t>
            </a:r>
            <a:r>
              <a:rPr lang="en-US" sz="2800" dirty="0" err="1" smtClean="0">
                <a:solidFill>
                  <a:schemeClr val="accent2"/>
                </a:solidFill>
              </a:rPr>
              <a:t>IaaS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Cloud providers build datacenters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Power, scale, hardware, networking, storage, distributed systems, etc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Datacenter as a service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Cloud users rent storage, computation, and maintenance from cloud providers (pay-as-you-go; like utility)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Infrastructure (A mega </a:t>
            </a:r>
            <a:r>
              <a:rPr lang="en-US" sz="4000" dirty="0" err="1" smtClean="0"/>
              <a:t>Datacentre</a:t>
            </a:r>
            <a:r>
              <a:rPr lang="en-US" sz="4000" dirty="0" smtClean="0"/>
              <a:t>)</a:t>
            </a:r>
            <a:endParaRPr lang="zh-CN" altLang="en-US" sz="4000" dirty="0"/>
          </a:p>
        </p:txBody>
      </p:sp>
      <p:pic>
        <p:nvPicPr>
          <p:cNvPr id="8" name="webImgShrinked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05400" y="3429000"/>
            <a:ext cx="3476625" cy="2686050"/>
          </a:xfrm>
        </p:spPr>
      </p:pic>
      <p:pic>
        <p:nvPicPr>
          <p:cNvPr id="4" name="Picture 3" descr="datacent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205423"/>
            <a:ext cx="4724400" cy="36714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Gen 4 Modular </a:t>
            </a:r>
            <a:r>
              <a:rPr lang="en-US" sz="4000" dirty="0" err="1" smtClean="0"/>
              <a:t>Datacentre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724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loosebolts.files.wordpress.com/2008/12/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676400"/>
            <a:ext cx="4581443" cy="451636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6324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a typeface="STZhongsong"/>
              </a:rPr>
              <a:t>Video </a:t>
            </a:r>
            <a:r>
              <a:rPr lang="en-US" dirty="0" smtClean="0">
                <a:ea typeface="STZhongsong"/>
              </a:rPr>
              <a:t>links: </a:t>
            </a:r>
            <a:r>
              <a:rPr lang="en-US" dirty="0" smtClean="0">
                <a:ea typeface="STZhongsong"/>
                <a:hlinkClick r:id="rId4"/>
              </a:rPr>
              <a:t>Microsoft Cloud Computing</a:t>
            </a:r>
            <a:r>
              <a:rPr lang="en-US" dirty="0" smtClean="0">
                <a:ea typeface="STZhongsong"/>
              </a:rPr>
              <a:t> and </a:t>
            </a:r>
            <a:r>
              <a:rPr lang="en-US" dirty="0" smtClean="0">
                <a:ea typeface="STZhongsong"/>
                <a:hlinkClick r:id="rId5"/>
              </a:rPr>
              <a:t>Generation 4 Modular Data Centre</a:t>
            </a:r>
            <a:endParaRPr lang="en-US" dirty="0" smtClean="0">
              <a:ea typeface="STZhongsong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Knowledge &amp; Data Intelligence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562600"/>
          </a:xfrm>
        </p:spPr>
        <p:txBody>
          <a:bodyPr>
            <a:normAutofit/>
          </a:bodyPr>
          <a:lstStyle/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3200" dirty="0" smtClean="0"/>
              <a:t>Cloud Computing</a:t>
            </a:r>
            <a:r>
              <a:rPr lang="en-US" sz="2800" dirty="0" smtClean="0"/>
              <a:t>  	</a:t>
            </a:r>
            <a:r>
              <a:rPr lang="en-US" sz="3200" dirty="0" smtClean="0"/>
              <a:t>= Software as a Service</a:t>
            </a:r>
            <a:br>
              <a:rPr lang="en-US" sz="3200" dirty="0" smtClean="0"/>
            </a:br>
            <a:r>
              <a:rPr lang="en-US" sz="3200" dirty="0" smtClean="0"/>
              <a:t>				+ Platform as a Service</a:t>
            </a:r>
            <a:br>
              <a:rPr lang="en-US" sz="3200" dirty="0" smtClean="0"/>
            </a:br>
            <a:r>
              <a:rPr lang="en-US" sz="3200" dirty="0" smtClean="0"/>
              <a:t>				+ Infrastructure as a Service</a:t>
            </a:r>
            <a:br>
              <a:rPr lang="en-US" sz="3200" dirty="0" smtClean="0"/>
            </a:br>
            <a:r>
              <a:rPr lang="en-US" sz="3200" dirty="0" smtClean="0"/>
              <a:t>				+ </a:t>
            </a:r>
            <a:r>
              <a:rPr lang="en-US" sz="3200" u="sng" dirty="0" smtClean="0"/>
              <a:t>Data as a Service</a:t>
            </a:r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/>
          </a:p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	Data </a:t>
            </a:r>
            <a:r>
              <a:rPr lang="en-US" altLang="zh-CN" sz="2000" dirty="0" smtClean="0">
                <a:latin typeface="Calibri" pitchFamily="34" charset="0"/>
                <a:sym typeface="Wingdings" pitchFamily="2" charset="2"/>
              </a:rPr>
              <a:t> </a:t>
            </a:r>
            <a:r>
              <a:rPr lang="en-US" sz="2800" dirty="0" smtClean="0"/>
              <a:t>Information </a:t>
            </a:r>
            <a:r>
              <a:rPr lang="en-US" altLang="zh-CN" sz="2000" dirty="0" smtClean="0">
                <a:latin typeface="Calibri" pitchFamily="34" charset="0"/>
                <a:sym typeface="Wingdings" pitchFamily="2" charset="2"/>
              </a:rPr>
              <a:t></a:t>
            </a:r>
            <a:r>
              <a:rPr lang="en-US" sz="2800" dirty="0" smtClean="0"/>
              <a:t> Knowledge </a:t>
            </a:r>
            <a:r>
              <a:rPr lang="en-US" altLang="zh-CN" sz="2000" dirty="0" smtClean="0">
                <a:latin typeface="Calibri" pitchFamily="34" charset="0"/>
                <a:sym typeface="Wingdings" pitchFamily="2" charset="2"/>
              </a:rPr>
              <a:t></a:t>
            </a:r>
            <a:r>
              <a:rPr lang="en-US" sz="2800" dirty="0" smtClean="0"/>
              <a:t> Intelligence</a:t>
            </a:r>
          </a:p>
          <a:p>
            <a:pPr marL="742830" lvl="1" indent="-285705">
              <a:spcBef>
                <a:spcPts val="600"/>
              </a:spcBef>
              <a:buClr>
                <a:srgbClr val="FF9900"/>
              </a:buClr>
            </a:pPr>
            <a:r>
              <a:rPr lang="en-US" dirty="0" smtClean="0"/>
              <a:t>Infrastructure for Web-scale data mining and knowledge discovery</a:t>
            </a:r>
          </a:p>
          <a:p>
            <a:pPr marL="742830" lvl="1" indent="-285705">
              <a:spcBef>
                <a:spcPts val="600"/>
              </a:spcBef>
              <a:buClr>
                <a:srgbClr val="FF9900"/>
              </a:buClr>
            </a:pPr>
            <a:r>
              <a:rPr lang="en-US" dirty="0" smtClean="0"/>
              <a:t>Empower people with knowledge</a:t>
            </a:r>
          </a:p>
          <a:p>
            <a:pPr marL="742830" lvl="1" indent="-285705">
              <a:spcBef>
                <a:spcPts val="600"/>
              </a:spcBef>
              <a:buClr>
                <a:srgbClr val="FF9900"/>
              </a:buClr>
            </a:pPr>
            <a:r>
              <a:rPr lang="en-US" dirty="0" smtClean="0"/>
              <a:t>Empower applications and services with intelligence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Characteristics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Agility</a:t>
            </a:r>
          </a:p>
          <a:p>
            <a:r>
              <a:rPr lang="en-NZ" dirty="0" smtClean="0"/>
              <a:t>Application Programming Interface</a:t>
            </a:r>
            <a:endParaRPr lang="en-NZ" dirty="0"/>
          </a:p>
          <a:p>
            <a:r>
              <a:rPr lang="en-NZ" dirty="0" smtClean="0"/>
              <a:t>Cost</a:t>
            </a:r>
          </a:p>
          <a:p>
            <a:r>
              <a:rPr lang="en-NZ" dirty="0" smtClean="0"/>
              <a:t>Device and Location Independence</a:t>
            </a:r>
          </a:p>
          <a:p>
            <a:r>
              <a:rPr lang="en-NZ" dirty="0" smtClean="0"/>
              <a:t>Virtualisation</a:t>
            </a:r>
          </a:p>
          <a:p>
            <a:r>
              <a:rPr lang="en-NZ" dirty="0" smtClean="0"/>
              <a:t>Multi-tenancy</a:t>
            </a:r>
          </a:p>
          <a:p>
            <a:r>
              <a:rPr lang="en-NZ" dirty="0" smtClean="0"/>
              <a:t>Reliability</a:t>
            </a:r>
          </a:p>
          <a:p>
            <a:r>
              <a:rPr lang="en-NZ" dirty="0" smtClean="0"/>
              <a:t>Scalability</a:t>
            </a:r>
          </a:p>
          <a:p>
            <a:r>
              <a:rPr lang="en-NZ" dirty="0" smtClean="0"/>
              <a:t>Performance</a:t>
            </a:r>
          </a:p>
          <a:p>
            <a:r>
              <a:rPr lang="en-NZ" dirty="0" smtClean="0"/>
              <a:t>Security</a:t>
            </a:r>
          </a:p>
          <a:p>
            <a:r>
              <a:rPr lang="en-NZ" dirty="0" smtClean="0"/>
              <a:t>Maintenance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57907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Benefits of Cloud Computing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371605"/>
            <a:ext cx="8382000" cy="430420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Reduce capital costs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longer required to make large up-front capital investment on datacenters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Eliminate the need to plan ahead for provisioning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Allow companies to start small and increase their resources investment as needed (pay-as-you-go)</a:t>
            </a:r>
          </a:p>
          <a:p>
            <a:pPr marL="342900" lvl="1" indent="-342900"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en-US" sz="2800" dirty="0" smtClean="0"/>
              <a:t>Simplify app deployment &amp; management</a:t>
            </a:r>
          </a:p>
          <a:p>
            <a:pPr lvl="1"/>
            <a:r>
              <a:rPr lang="en-US" dirty="0" smtClean="0"/>
              <a:t>Common programming model across mobile, browser, client, server, cloud</a:t>
            </a:r>
          </a:p>
          <a:p>
            <a:pPr lvl="1"/>
            <a:r>
              <a:rPr lang="en-US" dirty="0" smtClean="0"/>
              <a:t>Access to strong ecosystem of widely deployed applications</a:t>
            </a:r>
          </a:p>
          <a:p>
            <a:pPr lvl="1"/>
            <a:r>
              <a:rPr lang="en-US" dirty="0" smtClean="0"/>
              <a:t>Integration with existing IT assets (Software + Services) </a:t>
            </a:r>
          </a:p>
          <a:p>
            <a:pPr lvl="1"/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Issues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382000" cy="3810000"/>
          </a:xfrm>
        </p:spPr>
        <p:txBody>
          <a:bodyPr/>
          <a:lstStyle/>
          <a:p>
            <a:r>
              <a:rPr lang="en-NZ" dirty="0" smtClean="0"/>
              <a:t>High operations cost (?)</a:t>
            </a:r>
          </a:p>
          <a:p>
            <a:r>
              <a:rPr lang="en-NZ" dirty="0" smtClean="0"/>
              <a:t>Data ownership (?)</a:t>
            </a:r>
          </a:p>
          <a:p>
            <a:r>
              <a:rPr lang="en-NZ" dirty="0" smtClean="0"/>
              <a:t>Changing cloud service providers?</a:t>
            </a:r>
          </a:p>
          <a:p>
            <a:r>
              <a:rPr lang="en-NZ" dirty="0" smtClean="0"/>
              <a:t>Business failure of cloud providers</a:t>
            </a:r>
          </a:p>
          <a:p>
            <a:r>
              <a:rPr lang="en-NZ" dirty="0" smtClean="0"/>
              <a:t>Technical/technological issues</a:t>
            </a:r>
          </a:p>
          <a:p>
            <a:r>
              <a:rPr lang="en-NZ" dirty="0" smtClean="0"/>
              <a:t>Security</a:t>
            </a:r>
          </a:p>
          <a:p>
            <a:r>
              <a:rPr lang="en-NZ" smtClean="0"/>
              <a:t>Data misuse </a:t>
            </a:r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3855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Summary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4864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3200" dirty="0" smtClean="0"/>
              <a:t>The real underlying value of “cloud + clients” is that it transparently makes </a:t>
            </a:r>
            <a:r>
              <a:rPr lang="en-US" sz="3200" dirty="0" smtClean="0">
                <a:solidFill>
                  <a:schemeClr val="accent2"/>
                </a:solidFill>
              </a:rPr>
              <a:t>software, data, and computing </a:t>
            </a:r>
            <a:r>
              <a:rPr lang="en-US" sz="3200" dirty="0" smtClean="0"/>
              <a:t>available everywhere.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b/b5/Cloud_computing.svg/400px-Cloud_computing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834"/>
            <a:ext cx="7620000" cy="689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824351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Providers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>
                <a:hlinkClick r:id="rId3" tooltip="Google Apps"/>
              </a:rPr>
              <a:t>Google</a:t>
            </a:r>
            <a:endParaRPr lang="en-NZ" dirty="0"/>
          </a:p>
          <a:p>
            <a:r>
              <a:rPr lang="en-NZ" dirty="0" smtClean="0">
                <a:hlinkClick r:id="rId4" tooltip="Amazon Elastic Compute Cloud"/>
              </a:rPr>
              <a:t>Amazon</a:t>
            </a:r>
            <a:endParaRPr lang="en-NZ" dirty="0"/>
          </a:p>
          <a:p>
            <a:r>
              <a:rPr lang="en-NZ" dirty="0" smtClean="0">
                <a:hlinkClick r:id="rId5" tooltip="IBM cloud computing"/>
              </a:rPr>
              <a:t>IBM</a:t>
            </a:r>
            <a:endParaRPr lang="en-NZ" dirty="0"/>
          </a:p>
          <a:p>
            <a:r>
              <a:rPr lang="en-NZ" dirty="0" smtClean="0">
                <a:hlinkClick r:id="rId6" tooltip="Oracle Corporation"/>
              </a:rPr>
              <a:t>Oracle Cloud</a:t>
            </a:r>
            <a:endParaRPr lang="en-NZ" dirty="0"/>
          </a:p>
          <a:p>
            <a:r>
              <a:rPr lang="en-NZ" dirty="0" err="1" smtClean="0">
                <a:hlinkClick r:id="rId7" tooltip="Rackspace"/>
              </a:rPr>
              <a:t>Rackspace</a:t>
            </a:r>
            <a:endParaRPr lang="en-NZ" dirty="0"/>
          </a:p>
          <a:p>
            <a:r>
              <a:rPr lang="en-NZ" dirty="0" smtClean="0">
                <a:hlinkClick r:id="rId8" tooltip="Salesforce"/>
              </a:rPr>
              <a:t>Salesforce</a:t>
            </a:r>
            <a:endParaRPr lang="en-NZ" dirty="0"/>
          </a:p>
          <a:p>
            <a:r>
              <a:rPr lang="en-NZ" dirty="0" err="1" smtClean="0">
                <a:hlinkClick r:id="rId9" tooltip="ZOHO Corporation"/>
              </a:rPr>
              <a:t>Zoho</a:t>
            </a:r>
            <a:endParaRPr lang="en-NZ" dirty="0" smtClean="0"/>
          </a:p>
          <a:p>
            <a:r>
              <a:rPr lang="en-NZ" dirty="0" smtClean="0">
                <a:hlinkClick r:id="rId10" tooltip="Microsoft Azure"/>
              </a:rPr>
              <a:t>Microsoft Azure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91800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039" y="1890713"/>
            <a:ext cx="7073961" cy="45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693003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Location based service (LBS) will become a </a:t>
            </a:r>
            <a:r>
              <a:rPr lang="en-US" sz="2400" b="1" dirty="0" smtClean="0"/>
              <a:t>$13B </a:t>
            </a:r>
            <a:r>
              <a:rPr lang="en-US" sz="2400" b="1" dirty="0" smtClean="0"/>
              <a:t>business by 2013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Cloud Computing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715000"/>
          </a:xfrm>
        </p:spPr>
        <p:txBody>
          <a:bodyPr>
            <a:normAutofit lnSpcReduction="10000"/>
          </a:bodyPr>
          <a:lstStyle/>
          <a:p>
            <a:pPr marL="857112" lvl="1" indent="-457127">
              <a:spcBef>
                <a:spcPts val="0"/>
              </a:spcBef>
            </a:pPr>
            <a:r>
              <a:rPr lang="en-NZ" dirty="0"/>
              <a:t>Cloud computing involves </a:t>
            </a:r>
            <a:r>
              <a:rPr lang="en-NZ" dirty="0">
                <a:hlinkClick r:id="rId3" tooltip="Distributed computing"/>
              </a:rPr>
              <a:t>distributed computing</a:t>
            </a:r>
            <a:r>
              <a:rPr lang="en-NZ" dirty="0"/>
              <a:t> over a network, where a program or application may run on many connected computers at the same time.</a:t>
            </a:r>
            <a:endParaRPr lang="en-US" sz="2000" dirty="0" smtClean="0"/>
          </a:p>
          <a:p>
            <a:pPr marL="857112" lvl="1" indent="-457127">
              <a:spcBef>
                <a:spcPts val="0"/>
              </a:spcBef>
            </a:pPr>
            <a:r>
              <a:rPr lang="en-US" dirty="0"/>
              <a:t>Refer to a variety of services available over the Internet that deliver compute functionality on the service provider's infrastructure</a:t>
            </a:r>
          </a:p>
          <a:p>
            <a:pPr marL="857112" lvl="1" indent="-457127">
              <a:spcBef>
                <a:spcPts val="0"/>
              </a:spcBef>
            </a:pPr>
            <a:r>
              <a:rPr lang="en-US" dirty="0"/>
              <a:t>Its environment (infrastructure) may actually be hosted on either a grid or utility computing environment, but that doesn't matter to a service user</a:t>
            </a:r>
          </a:p>
          <a:p>
            <a:pPr marL="857112" lvl="1" indent="-457127">
              <a:spcBef>
                <a:spcPts val="0"/>
              </a:spcBef>
            </a:pPr>
            <a:r>
              <a:rPr lang="en-US" dirty="0"/>
              <a:t>The data in the cloud, as “Intel inside” (or intelligence inside), is often an important part of the services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Private</a:t>
            </a:r>
          </a:p>
          <a:p>
            <a:pPr lvl="1"/>
            <a:r>
              <a:rPr lang="en-NZ" dirty="0" smtClean="0">
                <a:latin typeface="Arial" charset="0"/>
                <a:ea typeface="STZhongsong"/>
              </a:rPr>
              <a:t>dedicated to a single organization</a:t>
            </a:r>
            <a:endParaRPr lang="en-NZ" dirty="0" smtClean="0"/>
          </a:p>
          <a:p>
            <a:r>
              <a:rPr lang="en-NZ" dirty="0" smtClean="0"/>
              <a:t>Public</a:t>
            </a:r>
          </a:p>
          <a:p>
            <a:pPr lvl="1"/>
            <a:r>
              <a:rPr lang="en-NZ" dirty="0">
                <a:latin typeface="Arial" charset="0"/>
                <a:ea typeface="STZhongsong"/>
              </a:rPr>
              <a:t>share a computing infrastructure across different users, business units or businesses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20186575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Cloud Computing – Simple 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3200" dirty="0" smtClean="0"/>
              <a:t>Cloud Computing</a:t>
            </a:r>
            <a:r>
              <a:rPr lang="en-US" sz="2800" dirty="0" smtClean="0"/>
              <a:t>  	</a:t>
            </a:r>
            <a:r>
              <a:rPr lang="en-US" sz="3200" dirty="0" smtClean="0"/>
              <a:t>= Software as a Service</a:t>
            </a:r>
            <a:br>
              <a:rPr lang="en-US" sz="3200" dirty="0" smtClean="0"/>
            </a:br>
            <a:r>
              <a:rPr lang="en-US" sz="3200" dirty="0" smtClean="0"/>
              <a:t>				+ Platform as a Service</a:t>
            </a:r>
            <a:br>
              <a:rPr lang="en-US" sz="3200" dirty="0" smtClean="0"/>
            </a:br>
            <a:r>
              <a:rPr lang="en-US" sz="3200" dirty="0" smtClean="0"/>
              <a:t>				+ Infrastructure as a Service</a:t>
            </a:r>
            <a:br>
              <a:rPr lang="en-US" sz="3200" dirty="0" smtClean="0"/>
            </a:br>
            <a:r>
              <a:rPr lang="en-US" sz="3200" dirty="0" smtClean="0"/>
              <a:t>				+ Data as a Service</a:t>
            </a:r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4114800" cy="380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Cloud Computing – Simple 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/>
          </a:bodyPr>
          <a:lstStyle/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3200" dirty="0" smtClean="0"/>
              <a:t>Cloud Computing</a:t>
            </a:r>
            <a:r>
              <a:rPr lang="en-US" sz="2800" dirty="0" smtClean="0">
                <a:solidFill>
                  <a:srgbClr val="FFFFFF"/>
                </a:solidFill>
              </a:rPr>
              <a:t>  	</a:t>
            </a:r>
            <a:r>
              <a:rPr lang="en-US" sz="3200" dirty="0" smtClean="0"/>
              <a:t>= </a:t>
            </a:r>
            <a:r>
              <a:rPr lang="en-US" sz="3200" u="sng" dirty="0" smtClean="0"/>
              <a:t>Software as a Service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			+ Platform as a Service</a:t>
            </a:r>
            <a:br>
              <a:rPr lang="en-US" sz="3200" dirty="0" smtClean="0"/>
            </a:br>
            <a:r>
              <a:rPr lang="en-US" sz="3200" dirty="0" smtClean="0"/>
              <a:t>				+ Infrastructure as a Service</a:t>
            </a:r>
            <a:br>
              <a:rPr lang="en-US" sz="3200" dirty="0" smtClean="0"/>
            </a:br>
            <a:r>
              <a:rPr lang="en-US" sz="3200" dirty="0" smtClean="0"/>
              <a:t>				+ Data as a Service</a:t>
            </a:r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/>
          </a:p>
          <a:p>
            <a:pPr marL="457127" indent="-457127">
              <a:spcBef>
                <a:spcPts val="0"/>
              </a:spcBef>
            </a:pPr>
            <a:r>
              <a:rPr lang="en-US" sz="2800" dirty="0" smtClean="0"/>
              <a:t>Software as a Service (</a:t>
            </a:r>
            <a:r>
              <a:rPr lang="en-US" sz="2800" dirty="0" err="1" smtClean="0"/>
              <a:t>SaaS</a:t>
            </a:r>
            <a:r>
              <a:rPr lang="en-US" sz="2800" dirty="0" smtClean="0"/>
              <a:t>)</a:t>
            </a:r>
            <a:endParaRPr lang="en-US" dirty="0" smtClean="0"/>
          </a:p>
          <a:p>
            <a:pPr marL="857177" lvl="1" indent="-457127">
              <a:spcBef>
                <a:spcPts val="600"/>
              </a:spcBef>
            </a:pPr>
            <a:r>
              <a:rPr lang="en-US" dirty="0" smtClean="0"/>
              <a:t>From end user’s point of view</a:t>
            </a:r>
          </a:p>
          <a:p>
            <a:pPr marL="857112" lvl="1" indent="-457127">
              <a:spcBef>
                <a:spcPts val="600"/>
              </a:spcBef>
            </a:pPr>
            <a:r>
              <a:rPr lang="en-US" dirty="0" smtClean="0"/>
              <a:t>Apps are located in the cloud</a:t>
            </a:r>
          </a:p>
          <a:p>
            <a:pPr marL="857112" lvl="1" indent="-457127">
              <a:spcBef>
                <a:spcPts val="600"/>
              </a:spcBef>
            </a:pPr>
            <a:r>
              <a:rPr lang="en-US" dirty="0" smtClean="0"/>
              <a:t>Software experiences are delivered through the Internet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Cloud Computing – Simple 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3200" dirty="0" smtClean="0"/>
              <a:t>Cloud Computing</a:t>
            </a:r>
            <a:r>
              <a:rPr lang="en-US" sz="2800" dirty="0" smtClean="0"/>
              <a:t>  	</a:t>
            </a:r>
            <a:r>
              <a:rPr lang="en-US" sz="3200" dirty="0" smtClean="0"/>
              <a:t>= Software as a Service</a:t>
            </a:r>
            <a:br>
              <a:rPr lang="en-US" sz="3200" dirty="0" smtClean="0"/>
            </a:br>
            <a:r>
              <a:rPr lang="en-US" sz="3200" dirty="0" smtClean="0"/>
              <a:t>				+ </a:t>
            </a:r>
            <a:r>
              <a:rPr lang="en-US" sz="3200" u="sng" dirty="0" smtClean="0"/>
              <a:t>Platform as a Service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			+ Infrastructure as a Service</a:t>
            </a:r>
            <a:br>
              <a:rPr lang="en-US" sz="3200" dirty="0" smtClean="0"/>
            </a:br>
            <a:r>
              <a:rPr lang="en-US" sz="3200" dirty="0" smtClean="0"/>
              <a:t>				+ Data as a Service</a:t>
            </a:r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/>
          </a:p>
          <a:p>
            <a:pPr marL="457127" indent="-457127">
              <a:spcBef>
                <a:spcPts val="0"/>
              </a:spcBef>
            </a:pPr>
            <a:r>
              <a:rPr lang="en-US" sz="2800" dirty="0" smtClean="0"/>
              <a:t>Platform as a Service (</a:t>
            </a:r>
            <a:r>
              <a:rPr lang="en-US" sz="2800" dirty="0" err="1" smtClean="0"/>
              <a:t>PaaS</a:t>
            </a:r>
            <a:r>
              <a:rPr lang="en-US" sz="2800" dirty="0" smtClean="0"/>
              <a:t>)</a:t>
            </a:r>
          </a:p>
          <a:p>
            <a:pPr marL="857112" lvl="1" indent="-457127">
              <a:spcBef>
                <a:spcPts val="600"/>
              </a:spcBef>
            </a:pPr>
            <a:r>
              <a:rPr lang="en-US" dirty="0" smtClean="0"/>
              <a:t>From developer’s point of view (i.e. cloud users)</a:t>
            </a:r>
          </a:p>
          <a:p>
            <a:pPr marL="857112" lvl="1" indent="-457127">
              <a:spcBef>
                <a:spcPts val="600"/>
              </a:spcBef>
            </a:pPr>
            <a:r>
              <a:rPr lang="en-US" dirty="0" smtClean="0"/>
              <a:t>Cloud providers offer an Internet-based platform to developers who want to create services but don't want to build their own cloud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S globe template">
  <a:themeElements>
    <a:clrScheme name="BITS globe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9966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8A5CE7"/>
      </a:accent6>
      <a:hlink>
        <a:srgbClr val="FD9409"/>
      </a:hlink>
      <a:folHlink>
        <a:srgbClr val="29AF69"/>
      </a:folHlink>
    </a:clrScheme>
    <a:fontScheme name="BITS glob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ITS globe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9966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8A5CE7"/>
        </a:accent6>
        <a:hlink>
          <a:srgbClr val="FD9409"/>
        </a:hlink>
        <a:folHlink>
          <a:srgbClr val="29AF6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MSRA Template2 v0.981">
  <a:themeElements>
    <a:clrScheme name="4_MSRA Template2 v0.981 1">
      <a:dk1>
        <a:srgbClr val="000000"/>
      </a:dk1>
      <a:lt1>
        <a:srgbClr val="E1DCF8"/>
      </a:lt1>
      <a:dk2>
        <a:srgbClr val="000000"/>
      </a:dk2>
      <a:lt2>
        <a:srgbClr val="9191B5"/>
      </a:lt2>
      <a:accent1>
        <a:srgbClr val="43346A"/>
      </a:accent1>
      <a:accent2>
        <a:srgbClr val="9900FF"/>
      </a:accent2>
      <a:accent3>
        <a:srgbClr val="EEEBFB"/>
      </a:accent3>
      <a:accent4>
        <a:srgbClr val="000000"/>
      </a:accent4>
      <a:accent5>
        <a:srgbClr val="B0AEB9"/>
      </a:accent5>
      <a:accent6>
        <a:srgbClr val="8A00E7"/>
      </a:accent6>
      <a:hlink>
        <a:srgbClr val="FF6600"/>
      </a:hlink>
      <a:folHlink>
        <a:srgbClr val="0000FF"/>
      </a:folHlink>
    </a:clrScheme>
    <a:fontScheme name="4_MSRA Template2 v0.981">
      <a:majorFont>
        <a:latin typeface="Segoe"/>
        <a:ea typeface="宋体"/>
        <a:cs typeface=""/>
      </a:majorFont>
      <a:minorFont>
        <a:latin typeface="Sego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MSRA Template2 v0.981 1">
        <a:dk1>
          <a:srgbClr val="000000"/>
        </a:dk1>
        <a:lt1>
          <a:srgbClr val="E1DCF8"/>
        </a:lt1>
        <a:dk2>
          <a:srgbClr val="000000"/>
        </a:dk2>
        <a:lt2>
          <a:srgbClr val="9191B5"/>
        </a:lt2>
        <a:accent1>
          <a:srgbClr val="43346A"/>
        </a:accent1>
        <a:accent2>
          <a:srgbClr val="9900FF"/>
        </a:accent2>
        <a:accent3>
          <a:srgbClr val="EEEBFB"/>
        </a:accent3>
        <a:accent4>
          <a:srgbClr val="000000"/>
        </a:accent4>
        <a:accent5>
          <a:srgbClr val="B0AEB9"/>
        </a:accent5>
        <a:accent6>
          <a:srgbClr val="8A00E7"/>
        </a:accent6>
        <a:hlink>
          <a:srgbClr val="FF66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22163</TotalTime>
  <Words>418</Words>
  <Application>Microsoft Office PowerPoint</Application>
  <PresentationFormat>On-screen Show (4:3)</PresentationFormat>
  <Paragraphs>103</Paragraphs>
  <Slides>17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ＭＳ Ｐゴシック</vt:lpstr>
      <vt:lpstr>宋体</vt:lpstr>
      <vt:lpstr>Arial</vt:lpstr>
      <vt:lpstr>Calibri</vt:lpstr>
      <vt:lpstr>Segoe</vt:lpstr>
      <vt:lpstr>Segoe Light</vt:lpstr>
      <vt:lpstr>Segoe Semibold</vt:lpstr>
      <vt:lpstr>STZhongsong</vt:lpstr>
      <vt:lpstr>Wingdings</vt:lpstr>
      <vt:lpstr>BITS globe template</vt:lpstr>
      <vt:lpstr>4_MSRA Template2 v0.981</vt:lpstr>
      <vt:lpstr>1_Dk Blue swoosh template Segoe</vt:lpstr>
      <vt:lpstr>2_Dk Blue swoosh template Segoe</vt:lpstr>
      <vt:lpstr>Office Theme</vt:lpstr>
      <vt:lpstr>Cloud Computing </vt:lpstr>
      <vt:lpstr>PowerPoint Presentation</vt:lpstr>
      <vt:lpstr>Providers</vt:lpstr>
      <vt:lpstr>PowerPoint Presentation</vt:lpstr>
      <vt:lpstr>Cloud Computing</vt:lpstr>
      <vt:lpstr>Type</vt:lpstr>
      <vt:lpstr>Cloud Computing – Simple Definition</vt:lpstr>
      <vt:lpstr>Cloud Computing – Simple Definition</vt:lpstr>
      <vt:lpstr>Cloud Computing – Simple Definition</vt:lpstr>
      <vt:lpstr>Cloud Computing – Simple Definition</vt:lpstr>
      <vt:lpstr>Infrastructure (A mega Datacentre)</vt:lpstr>
      <vt:lpstr>Gen 4 Modular Datacentre</vt:lpstr>
      <vt:lpstr>Knowledge &amp; Data Intelligence as a Service</vt:lpstr>
      <vt:lpstr>Characteristics</vt:lpstr>
      <vt:lpstr>Benefits of Cloud Computing</vt:lpstr>
      <vt:lpstr>Issues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Ji-Rong Wen</dc:creator>
  <cp:lastModifiedBy>Chris Mayhew</cp:lastModifiedBy>
  <cp:revision>1270</cp:revision>
  <cp:lastPrinted>1601-01-01T00:00:00Z</cp:lastPrinted>
  <dcterms:created xsi:type="dcterms:W3CDTF">1601-01-01T00:00:00Z</dcterms:created>
  <dcterms:modified xsi:type="dcterms:W3CDTF">2017-08-10T04:09:21Z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