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9" r:id="rId3"/>
    <p:sldId id="263" r:id="rId4"/>
    <p:sldId id="270" r:id="rId5"/>
    <p:sldId id="260" r:id="rId6"/>
    <p:sldId id="261" r:id="rId7"/>
    <p:sldId id="259" r:id="rId8"/>
    <p:sldId id="257" r:id="rId9"/>
    <p:sldId id="258" r:id="rId10"/>
    <p:sldId id="264" r:id="rId11"/>
    <p:sldId id="265" r:id="rId12"/>
    <p:sldId id="262"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539" autoAdjust="0"/>
  </p:normalViewPr>
  <p:slideViewPr>
    <p:cSldViewPr>
      <p:cViewPr varScale="1">
        <p:scale>
          <a:sx n="76" d="100"/>
          <a:sy n="76" d="100"/>
        </p:scale>
        <p:origin x="164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238C15-65E4-46A6-A8F0-881C7CBE8CF6}" type="datetimeFigureOut">
              <a:rPr lang="en-NZ" smtClean="0"/>
              <a:t>11/08/2017</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270C74-C5A0-4DF6-BA2A-C5516B141F35}" type="slidenum">
              <a:rPr lang="en-NZ" smtClean="0"/>
              <a:t>‹#›</a:t>
            </a:fld>
            <a:endParaRPr lang="en-NZ"/>
          </a:p>
        </p:txBody>
      </p:sp>
    </p:spTree>
    <p:extLst>
      <p:ext uri="{BB962C8B-B14F-4D97-AF65-F5344CB8AC3E}">
        <p14:creationId xmlns:p14="http://schemas.microsoft.com/office/powerpoint/2010/main" val="635171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thefiscaltimes.com/Articles/2013/01/17/The-Dark-Side-of-Todays-Big-Data-Revolution.aspx#eY9XfoFfDz9ZSeTe.99"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smtClean="0">
                <a:solidFill>
                  <a:schemeClr val="tx1"/>
                </a:solidFill>
                <a:effectLst/>
                <a:latin typeface="+mn-lt"/>
                <a:ea typeface="+mn-ea"/>
                <a:cs typeface="+mn-cs"/>
              </a:rPr>
              <a:t>Read more at </a:t>
            </a:r>
            <a:r>
              <a:rPr lang="en-NZ" sz="1200" u="none" strike="noStrike" kern="1200" dirty="0" smtClean="0">
                <a:solidFill>
                  <a:schemeClr val="tx1"/>
                </a:solidFill>
                <a:effectLst/>
                <a:latin typeface="+mn-lt"/>
                <a:ea typeface="+mn-ea"/>
                <a:cs typeface="+mn-cs"/>
                <a:hlinkClick r:id="rId3"/>
              </a:rPr>
              <a:t>http://www.thefiscaltimes.com/Articles/2013/01/17/The-Dark-Side-of-Todays-Big-Data-Revolution.aspx#eY9XfoFfDz9ZSeTe.99</a:t>
            </a:r>
            <a:endParaRPr lang="en-NZ" dirty="0"/>
          </a:p>
        </p:txBody>
      </p:sp>
      <p:sp>
        <p:nvSpPr>
          <p:cNvPr id="4" name="Slide Number Placeholder 3"/>
          <p:cNvSpPr>
            <a:spLocks noGrp="1"/>
          </p:cNvSpPr>
          <p:nvPr>
            <p:ph type="sldNum" sz="quarter" idx="10"/>
          </p:nvPr>
        </p:nvSpPr>
        <p:spPr/>
        <p:txBody>
          <a:bodyPr/>
          <a:lstStyle/>
          <a:p>
            <a:fld id="{69270C74-C5A0-4DF6-BA2A-C5516B141F35}" type="slidenum">
              <a:rPr lang="en-NZ" smtClean="0"/>
              <a:t>3</a:t>
            </a:fld>
            <a:endParaRPr lang="en-NZ"/>
          </a:p>
        </p:txBody>
      </p:sp>
    </p:spTree>
    <p:extLst>
      <p:ext uri="{BB962C8B-B14F-4D97-AF65-F5344CB8AC3E}">
        <p14:creationId xmlns:p14="http://schemas.microsoft.com/office/powerpoint/2010/main" val="572294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smtClean="0"/>
              <a:t>Petabyte	</a:t>
            </a:r>
            <a:r>
              <a:rPr lang="en-NZ" sz="1200" b="0" i="0" kern="1200" dirty="0" smtClean="0">
                <a:solidFill>
                  <a:schemeClr val="tx1"/>
                </a:solidFill>
                <a:effectLst/>
                <a:latin typeface="+mn-lt"/>
                <a:ea typeface="+mn-ea"/>
                <a:cs typeface="+mn-cs"/>
              </a:rPr>
              <a:t>a unit of information equal to one thousand million </a:t>
            </a:r>
            <a:r>
              <a:rPr lang="en-NZ" sz="1200" b="0" i="0" kern="1200" dirty="0" err="1" smtClean="0">
                <a:solidFill>
                  <a:schemeClr val="tx1"/>
                </a:solidFill>
                <a:effectLst/>
                <a:latin typeface="+mn-lt"/>
                <a:ea typeface="+mn-ea"/>
                <a:cs typeface="+mn-cs"/>
              </a:rPr>
              <a:t>million</a:t>
            </a:r>
            <a:r>
              <a:rPr lang="en-NZ" sz="1200" b="0" i="0" kern="1200" dirty="0" smtClean="0">
                <a:solidFill>
                  <a:schemeClr val="tx1"/>
                </a:solidFill>
                <a:effectLst/>
                <a:latin typeface="+mn-lt"/>
                <a:ea typeface="+mn-ea"/>
                <a:cs typeface="+mn-cs"/>
              </a:rPr>
              <a:t> (10</a:t>
            </a:r>
            <a:r>
              <a:rPr lang="en-NZ" sz="1200" b="0" i="0" kern="1200" baseline="30000" dirty="0" smtClean="0">
                <a:solidFill>
                  <a:schemeClr val="tx1"/>
                </a:solidFill>
                <a:effectLst/>
                <a:latin typeface="+mn-lt"/>
                <a:ea typeface="+mn-ea"/>
                <a:cs typeface="+mn-cs"/>
              </a:rPr>
              <a:t>15</a:t>
            </a:r>
            <a:r>
              <a:rPr lang="en-NZ" sz="1200" b="0" i="0" kern="1200" dirty="0" smtClean="0">
                <a:solidFill>
                  <a:schemeClr val="tx1"/>
                </a:solidFill>
                <a:effectLst/>
                <a:latin typeface="+mn-lt"/>
                <a:ea typeface="+mn-ea"/>
                <a:cs typeface="+mn-cs"/>
              </a:rPr>
              <a:t>) or, strictly, 2</a:t>
            </a:r>
            <a:r>
              <a:rPr lang="en-NZ" sz="1200" b="0" i="0" kern="1200" baseline="30000" dirty="0" smtClean="0">
                <a:solidFill>
                  <a:schemeClr val="tx1"/>
                </a:solidFill>
                <a:effectLst/>
                <a:latin typeface="+mn-lt"/>
                <a:ea typeface="+mn-ea"/>
                <a:cs typeface="+mn-cs"/>
              </a:rPr>
              <a:t>50</a:t>
            </a:r>
            <a:r>
              <a:rPr lang="en-NZ" sz="1200" b="0" i="0" kern="1200" dirty="0" smtClean="0">
                <a:solidFill>
                  <a:schemeClr val="tx1"/>
                </a:solidFill>
                <a:effectLst/>
                <a:latin typeface="+mn-lt"/>
                <a:ea typeface="+mn-ea"/>
                <a:cs typeface="+mn-cs"/>
              </a:rPr>
              <a:t> bytes. – 10</a:t>
            </a:r>
            <a:r>
              <a:rPr lang="en-NZ" sz="1400" b="0" i="0" kern="1200" baseline="30000" dirty="0" smtClean="0">
                <a:solidFill>
                  <a:schemeClr val="tx1"/>
                </a:solidFill>
                <a:effectLst/>
                <a:latin typeface="+mn-lt"/>
                <a:ea typeface="+mn-ea"/>
                <a:cs typeface="+mn-cs"/>
              </a:rPr>
              <a:t>6</a:t>
            </a:r>
            <a:r>
              <a:rPr lang="en-NZ" sz="1400" b="0" i="0" kern="1200" baseline="0" dirty="0" smtClean="0">
                <a:solidFill>
                  <a:schemeClr val="tx1"/>
                </a:solidFill>
                <a:effectLst/>
                <a:latin typeface="+mn-lt"/>
                <a:ea typeface="+mn-ea"/>
                <a:cs typeface="+mn-cs"/>
              </a:rPr>
              <a:t>GB or strictly speaking </a:t>
            </a:r>
            <a:r>
              <a:rPr lang="en-NZ" sz="1200" b="0" i="0" kern="1200" dirty="0" smtClean="0">
                <a:solidFill>
                  <a:schemeClr val="tx1"/>
                </a:solidFill>
                <a:effectLst/>
                <a:latin typeface="+mn-lt"/>
                <a:ea typeface="+mn-ea"/>
                <a:cs typeface="+mn-cs"/>
              </a:rPr>
              <a:t>1,048,576GB</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b="0" i="0" kern="1200" dirty="0" smtClean="0">
                <a:solidFill>
                  <a:schemeClr val="tx1"/>
                </a:solidFill>
                <a:effectLst/>
                <a:latin typeface="+mn-lt"/>
                <a:ea typeface="+mn-ea"/>
                <a:cs typeface="+mn-cs"/>
              </a:rPr>
              <a:t>Hadoop	Hadoop is an open source, Java-based programming framework that supports the processing and storage of extremely large data sets in a distributed computing environment.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1200" b="0" i="0" kern="1200" dirty="0" smtClean="0">
              <a:solidFill>
                <a:schemeClr val="tx1"/>
              </a:solidFill>
              <a:effectLst/>
              <a:latin typeface="+mn-lt"/>
              <a:ea typeface="+mn-ea"/>
              <a:cs typeface="+mn-cs"/>
            </a:endParaRPr>
          </a:p>
          <a:p>
            <a:endParaRPr lang="en-NZ"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9270C74-C5A0-4DF6-BA2A-C5516B141F35}" type="slidenum">
              <a:rPr lang="en-NZ" smtClean="0"/>
              <a:t>4</a:t>
            </a:fld>
            <a:endParaRPr lang="en-NZ"/>
          </a:p>
        </p:txBody>
      </p:sp>
    </p:spTree>
    <p:extLst>
      <p:ext uri="{BB962C8B-B14F-4D97-AF65-F5344CB8AC3E}">
        <p14:creationId xmlns:p14="http://schemas.microsoft.com/office/powerpoint/2010/main" val="2163203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69270C74-C5A0-4DF6-BA2A-C5516B141F35}" type="slidenum">
              <a:rPr lang="en-NZ" smtClean="0"/>
              <a:t>9</a:t>
            </a:fld>
            <a:endParaRPr lang="en-NZ"/>
          </a:p>
        </p:txBody>
      </p:sp>
    </p:spTree>
    <p:extLst>
      <p:ext uri="{BB962C8B-B14F-4D97-AF65-F5344CB8AC3E}">
        <p14:creationId xmlns:p14="http://schemas.microsoft.com/office/powerpoint/2010/main" val="2245107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2. </a:t>
            </a:r>
            <a:r>
              <a:rPr lang="en-NZ" sz="1200" b="0" i="0" u="none" strike="noStrike" kern="1200" baseline="0" dirty="0" smtClean="0">
                <a:solidFill>
                  <a:schemeClr val="tx1"/>
                </a:solidFill>
                <a:latin typeface="+mn-lt"/>
                <a:ea typeface="+mn-ea"/>
                <a:cs typeface="+mn-cs"/>
              </a:rPr>
              <a:t>Big data ushers in the possibility of a fundamentally different type of decision making. Using controlled experiments, companies can test hypotheses and analyse results to guide investment decisions and operational changes. In effect, experimentation can help managers distinguish causation from mere correlation, thus reducing the variability of outcomes while improving financial and product performance.</a:t>
            </a:r>
            <a:endParaRPr lang="en-NZ" dirty="0"/>
          </a:p>
        </p:txBody>
      </p:sp>
      <p:sp>
        <p:nvSpPr>
          <p:cNvPr id="4" name="Slide Number Placeholder 3"/>
          <p:cNvSpPr>
            <a:spLocks noGrp="1"/>
          </p:cNvSpPr>
          <p:nvPr>
            <p:ph type="sldNum" sz="quarter" idx="10"/>
          </p:nvPr>
        </p:nvSpPr>
        <p:spPr/>
        <p:txBody>
          <a:bodyPr/>
          <a:lstStyle/>
          <a:p>
            <a:fld id="{69270C74-C5A0-4DF6-BA2A-C5516B141F35}" type="slidenum">
              <a:rPr lang="en-NZ" smtClean="0"/>
              <a:t>12</a:t>
            </a:fld>
            <a:endParaRPr lang="en-NZ"/>
          </a:p>
        </p:txBody>
      </p:sp>
    </p:spTree>
    <p:extLst>
      <p:ext uri="{BB962C8B-B14F-4D97-AF65-F5344CB8AC3E}">
        <p14:creationId xmlns:p14="http://schemas.microsoft.com/office/powerpoint/2010/main" val="4023582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E0833A5A-B2F8-45B1-BBAA-BA43DAFCD835}" type="datetimeFigureOut">
              <a:rPr lang="en-NZ" smtClean="0"/>
              <a:t>11/08/2017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265A7E1-7F06-40B2-83F9-8AF44F93CDD0}" type="slidenum">
              <a:rPr lang="en-NZ" smtClean="0"/>
              <a:t>‹#›</a:t>
            </a:fld>
            <a:endParaRPr lang="en-NZ"/>
          </a:p>
        </p:txBody>
      </p:sp>
    </p:spTree>
    <p:extLst>
      <p:ext uri="{BB962C8B-B14F-4D97-AF65-F5344CB8AC3E}">
        <p14:creationId xmlns:p14="http://schemas.microsoft.com/office/powerpoint/2010/main" val="244549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0833A5A-B2F8-45B1-BBAA-BA43DAFCD835}" type="datetimeFigureOut">
              <a:rPr lang="en-NZ" smtClean="0"/>
              <a:t>11/08/2017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265A7E1-7F06-40B2-83F9-8AF44F93CDD0}" type="slidenum">
              <a:rPr lang="en-NZ" smtClean="0"/>
              <a:t>‹#›</a:t>
            </a:fld>
            <a:endParaRPr lang="en-NZ"/>
          </a:p>
        </p:txBody>
      </p:sp>
    </p:spTree>
    <p:extLst>
      <p:ext uri="{BB962C8B-B14F-4D97-AF65-F5344CB8AC3E}">
        <p14:creationId xmlns:p14="http://schemas.microsoft.com/office/powerpoint/2010/main" val="12739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0833A5A-B2F8-45B1-BBAA-BA43DAFCD835}" type="datetimeFigureOut">
              <a:rPr lang="en-NZ" smtClean="0"/>
              <a:t>11/08/2017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265A7E1-7F06-40B2-83F9-8AF44F93CDD0}" type="slidenum">
              <a:rPr lang="en-NZ" smtClean="0"/>
              <a:t>‹#›</a:t>
            </a:fld>
            <a:endParaRPr lang="en-NZ"/>
          </a:p>
        </p:txBody>
      </p:sp>
    </p:spTree>
    <p:extLst>
      <p:ext uri="{BB962C8B-B14F-4D97-AF65-F5344CB8AC3E}">
        <p14:creationId xmlns:p14="http://schemas.microsoft.com/office/powerpoint/2010/main" val="1825374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E0833A5A-B2F8-45B1-BBAA-BA43DAFCD835}" type="datetimeFigureOut">
              <a:rPr lang="en-NZ" smtClean="0"/>
              <a:t>11/08/2017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265A7E1-7F06-40B2-83F9-8AF44F93CDD0}" type="slidenum">
              <a:rPr lang="en-NZ" smtClean="0"/>
              <a:t>‹#›</a:t>
            </a:fld>
            <a:endParaRPr lang="en-NZ"/>
          </a:p>
        </p:txBody>
      </p:sp>
    </p:spTree>
    <p:extLst>
      <p:ext uri="{BB962C8B-B14F-4D97-AF65-F5344CB8AC3E}">
        <p14:creationId xmlns:p14="http://schemas.microsoft.com/office/powerpoint/2010/main" val="3650981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833A5A-B2F8-45B1-BBAA-BA43DAFCD835}" type="datetimeFigureOut">
              <a:rPr lang="en-NZ" smtClean="0"/>
              <a:t>11/08/2017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265A7E1-7F06-40B2-83F9-8AF44F93CDD0}" type="slidenum">
              <a:rPr lang="en-NZ" smtClean="0"/>
              <a:t>‹#›</a:t>
            </a:fld>
            <a:endParaRPr lang="en-NZ"/>
          </a:p>
        </p:txBody>
      </p:sp>
    </p:spTree>
    <p:extLst>
      <p:ext uri="{BB962C8B-B14F-4D97-AF65-F5344CB8AC3E}">
        <p14:creationId xmlns:p14="http://schemas.microsoft.com/office/powerpoint/2010/main" val="355011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E0833A5A-B2F8-45B1-BBAA-BA43DAFCD835}" type="datetimeFigureOut">
              <a:rPr lang="en-NZ" smtClean="0"/>
              <a:t>11/08/2017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A265A7E1-7F06-40B2-83F9-8AF44F93CDD0}" type="slidenum">
              <a:rPr lang="en-NZ" smtClean="0"/>
              <a:t>‹#›</a:t>
            </a:fld>
            <a:endParaRPr lang="en-NZ"/>
          </a:p>
        </p:txBody>
      </p:sp>
    </p:spTree>
    <p:extLst>
      <p:ext uri="{BB962C8B-B14F-4D97-AF65-F5344CB8AC3E}">
        <p14:creationId xmlns:p14="http://schemas.microsoft.com/office/powerpoint/2010/main" val="2378028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E0833A5A-B2F8-45B1-BBAA-BA43DAFCD835}" type="datetimeFigureOut">
              <a:rPr lang="en-NZ" smtClean="0"/>
              <a:t>11/08/2017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A265A7E1-7F06-40B2-83F9-8AF44F93CDD0}" type="slidenum">
              <a:rPr lang="en-NZ" smtClean="0"/>
              <a:t>‹#›</a:t>
            </a:fld>
            <a:endParaRPr lang="en-NZ"/>
          </a:p>
        </p:txBody>
      </p:sp>
    </p:spTree>
    <p:extLst>
      <p:ext uri="{BB962C8B-B14F-4D97-AF65-F5344CB8AC3E}">
        <p14:creationId xmlns:p14="http://schemas.microsoft.com/office/powerpoint/2010/main" val="1888265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E0833A5A-B2F8-45B1-BBAA-BA43DAFCD835}" type="datetimeFigureOut">
              <a:rPr lang="en-NZ" smtClean="0"/>
              <a:t>11/08/2017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A265A7E1-7F06-40B2-83F9-8AF44F93CDD0}" type="slidenum">
              <a:rPr lang="en-NZ" smtClean="0"/>
              <a:t>‹#›</a:t>
            </a:fld>
            <a:endParaRPr lang="en-NZ"/>
          </a:p>
        </p:txBody>
      </p:sp>
    </p:spTree>
    <p:extLst>
      <p:ext uri="{BB962C8B-B14F-4D97-AF65-F5344CB8AC3E}">
        <p14:creationId xmlns:p14="http://schemas.microsoft.com/office/powerpoint/2010/main" val="67589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33A5A-B2F8-45B1-BBAA-BA43DAFCD835}" type="datetimeFigureOut">
              <a:rPr lang="en-NZ" smtClean="0"/>
              <a:t>11/08/2017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A265A7E1-7F06-40B2-83F9-8AF44F93CDD0}" type="slidenum">
              <a:rPr lang="en-NZ" smtClean="0"/>
              <a:t>‹#›</a:t>
            </a:fld>
            <a:endParaRPr lang="en-NZ"/>
          </a:p>
        </p:txBody>
      </p:sp>
    </p:spTree>
    <p:extLst>
      <p:ext uri="{BB962C8B-B14F-4D97-AF65-F5344CB8AC3E}">
        <p14:creationId xmlns:p14="http://schemas.microsoft.com/office/powerpoint/2010/main" val="159297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833A5A-B2F8-45B1-BBAA-BA43DAFCD835}" type="datetimeFigureOut">
              <a:rPr lang="en-NZ" smtClean="0"/>
              <a:t>11/08/2017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A265A7E1-7F06-40B2-83F9-8AF44F93CDD0}" type="slidenum">
              <a:rPr lang="en-NZ" smtClean="0"/>
              <a:t>‹#›</a:t>
            </a:fld>
            <a:endParaRPr lang="en-NZ"/>
          </a:p>
        </p:txBody>
      </p:sp>
    </p:spTree>
    <p:extLst>
      <p:ext uri="{BB962C8B-B14F-4D97-AF65-F5344CB8AC3E}">
        <p14:creationId xmlns:p14="http://schemas.microsoft.com/office/powerpoint/2010/main" val="220942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833A5A-B2F8-45B1-BBAA-BA43DAFCD835}" type="datetimeFigureOut">
              <a:rPr lang="en-NZ" smtClean="0"/>
              <a:t>11/08/2017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A265A7E1-7F06-40B2-83F9-8AF44F93CDD0}" type="slidenum">
              <a:rPr lang="en-NZ" smtClean="0"/>
              <a:t>‹#›</a:t>
            </a:fld>
            <a:endParaRPr lang="en-NZ"/>
          </a:p>
        </p:txBody>
      </p:sp>
    </p:spTree>
    <p:extLst>
      <p:ext uri="{BB962C8B-B14F-4D97-AF65-F5344CB8AC3E}">
        <p14:creationId xmlns:p14="http://schemas.microsoft.com/office/powerpoint/2010/main" val="129325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33A5A-B2F8-45B1-BBAA-BA43DAFCD835}" type="datetimeFigureOut">
              <a:rPr lang="en-NZ" smtClean="0"/>
              <a:t>11/08/2017</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5A7E1-7F06-40B2-83F9-8AF44F93CDD0}" type="slidenum">
              <a:rPr lang="en-NZ" smtClean="0"/>
              <a:t>‹#›</a:t>
            </a:fld>
            <a:endParaRPr lang="en-NZ"/>
          </a:p>
        </p:txBody>
      </p:sp>
    </p:spTree>
    <p:extLst>
      <p:ext uri="{BB962C8B-B14F-4D97-AF65-F5344CB8AC3E}">
        <p14:creationId xmlns:p14="http://schemas.microsoft.com/office/powerpoint/2010/main" val="4044156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Petabyte" TargetMode="External"/><Relationship Id="rId2" Type="http://schemas.openxmlformats.org/officeDocument/2006/relationships/hyperlink" Target="http://en.wikipedia.org/wiki/Big_data#cite_note-Editorial-1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thefiscaltimes.com/Articles/2013/01/10/How-Youre-Shaping-the-Future-Through-Big-Data.aspx#page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thefiscaltimes.com/Authors/M/Maureen-Mackey.asp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EBay.com" TargetMode="External"/><Relationship Id="rId7" Type="http://schemas.openxmlformats.org/officeDocument/2006/relationships/hyperlink" Target="http://en.wikipedia.org/wiki/Windermere_Real_Estat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en.wikipedia.org/wiki/FICO" TargetMode="External"/><Relationship Id="rId5" Type="http://schemas.openxmlformats.org/officeDocument/2006/relationships/hyperlink" Target="http://en.wikipedia.org/wiki/Walmart" TargetMode="External"/><Relationship Id="rId4" Type="http://schemas.openxmlformats.org/officeDocument/2006/relationships/hyperlink" Target="http://en.wikipedia.org/wiki/Amazon.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b="1" dirty="0" smtClean="0"/>
              <a:t>Big Data</a:t>
            </a:r>
            <a:endParaRPr lang="en-NZ" b="1" dirty="0"/>
          </a:p>
        </p:txBody>
      </p:sp>
      <p:sp>
        <p:nvSpPr>
          <p:cNvPr id="3" name="Subtitle 2"/>
          <p:cNvSpPr>
            <a:spLocks noGrp="1"/>
          </p:cNvSpPr>
          <p:nvPr>
            <p:ph type="subTitle" idx="1"/>
          </p:nvPr>
        </p:nvSpPr>
        <p:spPr>
          <a:xfrm>
            <a:off x="539552" y="3886200"/>
            <a:ext cx="7992888" cy="1752600"/>
          </a:xfrm>
        </p:spPr>
        <p:txBody>
          <a:bodyPr>
            <a:normAutofit fontScale="92500" lnSpcReduction="10000"/>
          </a:bodyPr>
          <a:lstStyle/>
          <a:p>
            <a:r>
              <a:rPr lang="en-NZ" b="1" i="1" dirty="0"/>
              <a:t>In 15 </a:t>
            </a:r>
            <a:r>
              <a:rPr lang="en-NZ" b="1" i="1" dirty="0" smtClean="0"/>
              <a:t>of the </a:t>
            </a:r>
            <a:r>
              <a:rPr lang="en-NZ" b="1" i="1" dirty="0"/>
              <a:t>US economy’s 17 sectors, companies with more than </a:t>
            </a:r>
            <a:r>
              <a:rPr lang="en-NZ" b="1" i="1" dirty="0" smtClean="0"/>
              <a:t>1,000 employees </a:t>
            </a:r>
            <a:r>
              <a:rPr lang="en-NZ" b="1" i="1" dirty="0"/>
              <a:t>store, on average, over 235 terabytes of data—more </a:t>
            </a:r>
            <a:r>
              <a:rPr lang="en-NZ" b="1" i="1" dirty="0" smtClean="0"/>
              <a:t>data than </a:t>
            </a:r>
            <a:r>
              <a:rPr lang="en-NZ" b="1" i="1" dirty="0"/>
              <a:t>is contained in the US Library of Congress.</a:t>
            </a:r>
          </a:p>
        </p:txBody>
      </p:sp>
    </p:spTree>
    <p:extLst>
      <p:ext uri="{BB962C8B-B14F-4D97-AF65-F5344CB8AC3E}">
        <p14:creationId xmlns:p14="http://schemas.microsoft.com/office/powerpoint/2010/main" val="2501982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Widely applied in:</a:t>
            </a:r>
            <a:endParaRPr lang="en-NZ" dirty="0"/>
          </a:p>
        </p:txBody>
      </p:sp>
      <p:sp>
        <p:nvSpPr>
          <p:cNvPr id="3" name="Content Placeholder 2"/>
          <p:cNvSpPr>
            <a:spLocks noGrp="1"/>
          </p:cNvSpPr>
          <p:nvPr>
            <p:ph idx="1"/>
          </p:nvPr>
        </p:nvSpPr>
        <p:spPr/>
        <p:txBody>
          <a:bodyPr/>
          <a:lstStyle/>
          <a:p>
            <a:r>
              <a:rPr lang="en-NZ" dirty="0" smtClean="0"/>
              <a:t>Health care</a:t>
            </a:r>
          </a:p>
          <a:p>
            <a:r>
              <a:rPr lang="en-NZ" dirty="0" smtClean="0"/>
              <a:t>Insurance</a:t>
            </a:r>
          </a:p>
          <a:p>
            <a:r>
              <a:rPr lang="en-NZ" dirty="0" smtClean="0"/>
              <a:t>Retail</a:t>
            </a:r>
          </a:p>
          <a:p>
            <a:r>
              <a:rPr lang="en-NZ" dirty="0" smtClean="0"/>
              <a:t>Crime management</a:t>
            </a:r>
          </a:p>
          <a:p>
            <a:r>
              <a:rPr lang="en-NZ" dirty="0" smtClean="0"/>
              <a:t>Weather forecast</a:t>
            </a:r>
          </a:p>
          <a:p>
            <a:r>
              <a:rPr lang="en-NZ" dirty="0" smtClean="0"/>
              <a:t>Telecommunication </a:t>
            </a:r>
          </a:p>
          <a:p>
            <a:endParaRPr lang="en-NZ" dirty="0"/>
          </a:p>
        </p:txBody>
      </p:sp>
    </p:spTree>
    <p:extLst>
      <p:ext uri="{BB962C8B-B14F-4D97-AF65-F5344CB8AC3E}">
        <p14:creationId xmlns:p14="http://schemas.microsoft.com/office/powerpoint/2010/main" val="994309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Wider potential</a:t>
            </a:r>
            <a:endParaRPr lang="en-NZ" dirty="0"/>
          </a:p>
        </p:txBody>
      </p:sp>
      <p:sp>
        <p:nvSpPr>
          <p:cNvPr id="3" name="Content Placeholder 2"/>
          <p:cNvSpPr>
            <a:spLocks noGrp="1"/>
          </p:cNvSpPr>
          <p:nvPr>
            <p:ph idx="1"/>
          </p:nvPr>
        </p:nvSpPr>
        <p:spPr/>
        <p:txBody>
          <a:bodyPr/>
          <a:lstStyle/>
          <a:p>
            <a:r>
              <a:rPr lang="en-NZ" dirty="0" smtClean="0"/>
              <a:t>Government sectors</a:t>
            </a:r>
          </a:p>
          <a:p>
            <a:r>
              <a:rPr lang="en-NZ" dirty="0" smtClean="0"/>
              <a:t>Councils, regional and city planning</a:t>
            </a:r>
          </a:p>
          <a:p>
            <a:r>
              <a:rPr lang="en-NZ" dirty="0" smtClean="0"/>
              <a:t>Transportation planning</a:t>
            </a:r>
          </a:p>
          <a:p>
            <a:r>
              <a:rPr lang="en-NZ" dirty="0" smtClean="0"/>
              <a:t>Energy modelling</a:t>
            </a:r>
          </a:p>
          <a:p>
            <a:endParaRPr lang="en-NZ" dirty="0"/>
          </a:p>
        </p:txBody>
      </p:sp>
    </p:spTree>
    <p:extLst>
      <p:ext uri="{BB962C8B-B14F-4D97-AF65-F5344CB8AC3E}">
        <p14:creationId xmlns:p14="http://schemas.microsoft.com/office/powerpoint/2010/main" val="2138536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Five Questions for Managers</a:t>
            </a:r>
            <a:endParaRPr lang="en-NZ" dirty="0"/>
          </a:p>
        </p:txBody>
      </p:sp>
      <p:sp>
        <p:nvSpPr>
          <p:cNvPr id="3" name="Content Placeholder 2"/>
          <p:cNvSpPr>
            <a:spLocks noGrp="1"/>
          </p:cNvSpPr>
          <p:nvPr>
            <p:ph idx="1"/>
          </p:nvPr>
        </p:nvSpPr>
        <p:spPr>
          <a:xfrm>
            <a:off x="457200" y="1600200"/>
            <a:ext cx="8363272" cy="4997152"/>
          </a:xfrm>
        </p:spPr>
        <p:txBody>
          <a:bodyPr>
            <a:normAutofit fontScale="92500" lnSpcReduction="10000"/>
          </a:bodyPr>
          <a:lstStyle/>
          <a:p>
            <a:pPr marL="514350" indent="-514350">
              <a:buFont typeface="+mj-lt"/>
              <a:buAutoNum type="arabicPeriod"/>
            </a:pPr>
            <a:r>
              <a:rPr lang="en-NZ" dirty="0"/>
              <a:t>What happens in a world of radical </a:t>
            </a:r>
            <a:r>
              <a:rPr lang="en-NZ" dirty="0" smtClean="0"/>
              <a:t>transparency, with </a:t>
            </a:r>
            <a:r>
              <a:rPr lang="en-NZ" dirty="0"/>
              <a:t>data widely available</a:t>
            </a:r>
            <a:r>
              <a:rPr lang="en-NZ" dirty="0" smtClean="0"/>
              <a:t>?</a:t>
            </a:r>
          </a:p>
          <a:p>
            <a:pPr marL="514350" indent="-514350">
              <a:buFont typeface="+mj-lt"/>
              <a:buAutoNum type="arabicPeriod"/>
            </a:pPr>
            <a:r>
              <a:rPr lang="en-NZ" dirty="0"/>
              <a:t>If </a:t>
            </a:r>
            <a:r>
              <a:rPr lang="en-NZ" dirty="0" smtClean="0"/>
              <a:t>all the decisions could be tested, </a:t>
            </a:r>
            <a:r>
              <a:rPr lang="en-NZ" dirty="0"/>
              <a:t>how </a:t>
            </a:r>
            <a:r>
              <a:rPr lang="en-NZ" dirty="0" smtClean="0"/>
              <a:t>would that </a:t>
            </a:r>
            <a:r>
              <a:rPr lang="en-NZ" dirty="0"/>
              <a:t>change the way you compete</a:t>
            </a:r>
            <a:r>
              <a:rPr lang="en-NZ" dirty="0" smtClean="0"/>
              <a:t>?</a:t>
            </a:r>
          </a:p>
          <a:p>
            <a:pPr marL="514350" indent="-514350">
              <a:buFont typeface="+mj-lt"/>
              <a:buAutoNum type="arabicPeriod"/>
            </a:pPr>
            <a:r>
              <a:rPr lang="en-NZ" dirty="0"/>
              <a:t>How would </a:t>
            </a:r>
            <a:r>
              <a:rPr lang="en-NZ" dirty="0" smtClean="0"/>
              <a:t>the business </a:t>
            </a:r>
            <a:r>
              <a:rPr lang="en-NZ" dirty="0"/>
              <a:t>change if </a:t>
            </a:r>
            <a:r>
              <a:rPr lang="en-NZ" dirty="0" smtClean="0"/>
              <a:t>big data is used for </a:t>
            </a:r>
            <a:r>
              <a:rPr lang="en-NZ" dirty="0"/>
              <a:t>widespread, real-time customization?</a:t>
            </a:r>
            <a:endParaRPr lang="en-NZ" b="1" dirty="0" smtClean="0"/>
          </a:p>
          <a:p>
            <a:pPr marL="514350" indent="-514350">
              <a:buFont typeface="+mj-lt"/>
              <a:buAutoNum type="arabicPeriod"/>
            </a:pPr>
            <a:r>
              <a:rPr lang="en-NZ" dirty="0"/>
              <a:t>How can big data augment or even </a:t>
            </a:r>
            <a:r>
              <a:rPr lang="en-NZ" dirty="0" smtClean="0"/>
              <a:t>replace management?</a:t>
            </a:r>
          </a:p>
          <a:p>
            <a:pPr marL="514350" indent="-514350">
              <a:buFont typeface="+mj-lt"/>
              <a:buAutoNum type="arabicPeriod"/>
            </a:pPr>
            <a:r>
              <a:rPr lang="en-NZ" dirty="0"/>
              <a:t>Could </a:t>
            </a:r>
            <a:r>
              <a:rPr lang="en-NZ" dirty="0" smtClean="0"/>
              <a:t>a manager create </a:t>
            </a:r>
            <a:r>
              <a:rPr lang="en-NZ" dirty="0"/>
              <a:t>a new business model </a:t>
            </a:r>
            <a:r>
              <a:rPr lang="en-NZ" dirty="0" smtClean="0"/>
              <a:t>based on </a:t>
            </a:r>
            <a:r>
              <a:rPr lang="en-NZ" dirty="0"/>
              <a:t>data?</a:t>
            </a:r>
          </a:p>
        </p:txBody>
      </p:sp>
    </p:spTree>
    <p:extLst>
      <p:ext uri="{BB962C8B-B14F-4D97-AF65-F5344CB8AC3E}">
        <p14:creationId xmlns:p14="http://schemas.microsoft.com/office/powerpoint/2010/main" val="1555174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The problem</a:t>
            </a:r>
            <a:br>
              <a:rPr lang="en-NZ" dirty="0" smtClean="0"/>
            </a:br>
            <a:endParaRPr lang="en-NZ" dirty="0"/>
          </a:p>
        </p:txBody>
      </p:sp>
      <p:sp>
        <p:nvSpPr>
          <p:cNvPr id="3" name="Content Placeholder 2"/>
          <p:cNvSpPr>
            <a:spLocks noGrp="1"/>
          </p:cNvSpPr>
          <p:nvPr>
            <p:ph idx="1"/>
          </p:nvPr>
        </p:nvSpPr>
        <p:spPr>
          <a:xfrm>
            <a:off x="611560" y="1600200"/>
            <a:ext cx="7848872" cy="4525963"/>
          </a:xfrm>
        </p:spPr>
        <p:txBody>
          <a:bodyPr/>
          <a:lstStyle/>
          <a:p>
            <a:pPr marL="0" indent="0" algn="ctr">
              <a:buNone/>
            </a:pPr>
            <a:r>
              <a:rPr lang="en-NZ" i="1" dirty="0" smtClean="0"/>
              <a:t>Technical </a:t>
            </a:r>
            <a:r>
              <a:rPr lang="en-NZ" i="1" dirty="0"/>
              <a:t>and </a:t>
            </a:r>
            <a:r>
              <a:rPr lang="en-NZ" i="1" dirty="0" smtClean="0"/>
              <a:t>organizational challenges </a:t>
            </a:r>
            <a:r>
              <a:rPr lang="en-NZ" i="1" dirty="0"/>
              <a:t>associated </a:t>
            </a:r>
            <a:r>
              <a:rPr lang="en-NZ" i="1" dirty="0" smtClean="0"/>
              <a:t>with  </a:t>
            </a:r>
            <a:r>
              <a:rPr lang="en-NZ" b="1" i="1" dirty="0" smtClean="0"/>
              <a:t>big data  </a:t>
            </a:r>
            <a:r>
              <a:rPr lang="en-NZ" i="1" dirty="0"/>
              <a:t>and </a:t>
            </a:r>
            <a:r>
              <a:rPr lang="en-NZ" b="1" i="1" dirty="0"/>
              <a:t>advanced </a:t>
            </a:r>
            <a:r>
              <a:rPr lang="en-NZ" b="1" i="1" dirty="0" smtClean="0"/>
              <a:t>analytics</a:t>
            </a:r>
            <a:r>
              <a:rPr lang="en-NZ" i="1" dirty="0" smtClean="0"/>
              <a:t> make </a:t>
            </a:r>
            <a:r>
              <a:rPr lang="en-NZ" i="1" dirty="0"/>
              <a:t>it easy to pursue </a:t>
            </a:r>
            <a:r>
              <a:rPr lang="en-NZ" i="1" dirty="0" smtClean="0"/>
              <a:t>costly or </a:t>
            </a:r>
            <a:r>
              <a:rPr lang="en-NZ" i="1" dirty="0"/>
              <a:t>ineffective solutions or to </a:t>
            </a:r>
            <a:r>
              <a:rPr lang="en-NZ" i="1" dirty="0" smtClean="0"/>
              <a:t>become paralysed </a:t>
            </a:r>
            <a:r>
              <a:rPr lang="en-NZ" i="1" dirty="0"/>
              <a:t>into inaction</a:t>
            </a:r>
            <a:r>
              <a:rPr lang="en-NZ" i="1" dirty="0" smtClean="0"/>
              <a:t>.</a:t>
            </a:r>
          </a:p>
          <a:p>
            <a:pPr marL="0" indent="0" algn="ctr">
              <a:buNone/>
            </a:pPr>
            <a:endParaRPr lang="en-NZ" i="1" dirty="0"/>
          </a:p>
          <a:p>
            <a:pPr marL="0" indent="0" algn="ctr">
              <a:buNone/>
            </a:pPr>
            <a:endParaRPr lang="en-NZ" i="1" dirty="0"/>
          </a:p>
        </p:txBody>
      </p:sp>
    </p:spTree>
    <p:extLst>
      <p:ext uri="{BB962C8B-B14F-4D97-AF65-F5344CB8AC3E}">
        <p14:creationId xmlns:p14="http://schemas.microsoft.com/office/powerpoint/2010/main" val="3319278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What to Do</a:t>
            </a:r>
            <a:endParaRPr lang="en-NZ" dirty="0"/>
          </a:p>
        </p:txBody>
      </p:sp>
      <p:sp>
        <p:nvSpPr>
          <p:cNvPr id="3" name="Content Placeholder 2"/>
          <p:cNvSpPr>
            <a:spLocks noGrp="1"/>
          </p:cNvSpPr>
          <p:nvPr>
            <p:ph idx="1"/>
          </p:nvPr>
        </p:nvSpPr>
        <p:spPr/>
        <p:txBody>
          <a:bodyPr/>
          <a:lstStyle/>
          <a:p>
            <a:pPr marL="0" indent="0" algn="ctr">
              <a:buNone/>
            </a:pPr>
            <a:r>
              <a:rPr lang="en-NZ" i="1" dirty="0" smtClean="0"/>
              <a:t>Craft </a:t>
            </a:r>
            <a:r>
              <a:rPr lang="en-NZ" i="1" dirty="0"/>
              <a:t>a big-data plan. A </a:t>
            </a:r>
            <a:r>
              <a:rPr lang="en-NZ" i="1" dirty="0" smtClean="0"/>
              <a:t>successful plan promotes </a:t>
            </a:r>
            <a:r>
              <a:rPr lang="en-NZ" i="1" dirty="0"/>
              <a:t>strategic dialogue </a:t>
            </a:r>
            <a:r>
              <a:rPr lang="en-NZ" i="1" dirty="0" smtClean="0"/>
              <a:t>at the </a:t>
            </a:r>
            <a:r>
              <a:rPr lang="en-NZ" i="1" dirty="0"/>
              <a:t>top of the company and helps </a:t>
            </a:r>
            <a:r>
              <a:rPr lang="en-NZ" i="1" dirty="0" smtClean="0"/>
              <a:t>to shape </a:t>
            </a:r>
            <a:r>
              <a:rPr lang="en-NZ" i="1" dirty="0"/>
              <a:t>investment priorities </a:t>
            </a:r>
            <a:r>
              <a:rPr lang="en-NZ" i="1" dirty="0" smtClean="0"/>
              <a:t>and to </a:t>
            </a:r>
            <a:r>
              <a:rPr lang="en-NZ" i="1" dirty="0"/>
              <a:t>establish trade-offs.</a:t>
            </a:r>
          </a:p>
        </p:txBody>
      </p:sp>
    </p:spTree>
    <p:extLst>
      <p:ext uri="{BB962C8B-B14F-4D97-AF65-F5344CB8AC3E}">
        <p14:creationId xmlns:p14="http://schemas.microsoft.com/office/powerpoint/2010/main" val="577546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What’s in a plan?</a:t>
            </a:r>
          </a:p>
        </p:txBody>
      </p:sp>
      <p:sp>
        <p:nvSpPr>
          <p:cNvPr id="3" name="Content Placeholder 2"/>
          <p:cNvSpPr>
            <a:spLocks noGrp="1"/>
          </p:cNvSpPr>
          <p:nvPr>
            <p:ph idx="1"/>
          </p:nvPr>
        </p:nvSpPr>
        <p:spPr>
          <a:xfrm>
            <a:off x="457200" y="1600200"/>
            <a:ext cx="8363272" cy="4525963"/>
          </a:xfrm>
        </p:spPr>
        <p:txBody>
          <a:bodyPr>
            <a:normAutofit/>
          </a:bodyPr>
          <a:lstStyle/>
          <a:p>
            <a:pPr marL="0" indent="0">
              <a:buNone/>
            </a:pPr>
            <a:r>
              <a:rPr lang="en-NZ" sz="2800" dirty="0" smtClean="0"/>
              <a:t>A</a:t>
            </a:r>
            <a:r>
              <a:rPr lang="en-NZ" dirty="0" smtClean="0"/>
              <a:t> </a:t>
            </a:r>
            <a:r>
              <a:rPr lang="en-NZ" dirty="0"/>
              <a:t>successful plan </a:t>
            </a:r>
            <a:r>
              <a:rPr lang="en-NZ" dirty="0" smtClean="0"/>
              <a:t>focuses </a:t>
            </a:r>
            <a:r>
              <a:rPr lang="en-NZ" dirty="0"/>
              <a:t>on three core </a:t>
            </a:r>
            <a:r>
              <a:rPr lang="en-NZ" dirty="0" smtClean="0"/>
              <a:t>elements:</a:t>
            </a:r>
          </a:p>
          <a:p>
            <a:pPr marL="365125" indent="-365125">
              <a:tabLst>
                <a:tab pos="365125" algn="l"/>
              </a:tabLst>
            </a:pPr>
            <a:r>
              <a:rPr lang="en-NZ" dirty="0" smtClean="0"/>
              <a:t>Data: </a:t>
            </a:r>
            <a:r>
              <a:rPr lang="en-NZ" sz="2400" dirty="0" smtClean="0"/>
              <a:t>A plan </a:t>
            </a:r>
            <a:r>
              <a:rPr lang="en-NZ" sz="2400" dirty="0"/>
              <a:t>for assembling and integrating </a:t>
            </a:r>
            <a:r>
              <a:rPr lang="en-NZ" sz="2400" dirty="0" smtClean="0"/>
              <a:t>data, </a:t>
            </a:r>
            <a:r>
              <a:rPr lang="en-NZ" sz="2400" dirty="0"/>
              <a:t>implementing data-governance standards that </a:t>
            </a:r>
            <a:r>
              <a:rPr lang="en-NZ" sz="2400" dirty="0" smtClean="0"/>
              <a:t>systematically maintain accuracy.</a:t>
            </a:r>
            <a:endParaRPr lang="en-NZ" sz="2400" dirty="0"/>
          </a:p>
          <a:p>
            <a:pPr marL="365125" indent="-365125">
              <a:tabLst>
                <a:tab pos="365125" algn="l"/>
              </a:tabLst>
            </a:pPr>
            <a:r>
              <a:rPr lang="en-NZ" dirty="0" smtClean="0"/>
              <a:t>Analytic Models - </a:t>
            </a:r>
            <a:r>
              <a:rPr lang="en-NZ" sz="2400" dirty="0"/>
              <a:t>Advanced analytic models are needed to enable data-driven optimization  or </a:t>
            </a:r>
            <a:r>
              <a:rPr lang="en-NZ" sz="2400" dirty="0" smtClean="0"/>
              <a:t>predictions.</a:t>
            </a:r>
            <a:endParaRPr lang="en-NZ" sz="2400" dirty="0"/>
          </a:p>
          <a:p>
            <a:r>
              <a:rPr lang="en-NZ" dirty="0" smtClean="0"/>
              <a:t>Tools - </a:t>
            </a:r>
            <a:r>
              <a:rPr lang="en-NZ" sz="2400" dirty="0" smtClean="0"/>
              <a:t>intuitive </a:t>
            </a:r>
            <a:r>
              <a:rPr lang="en-NZ" sz="2400" dirty="0"/>
              <a:t>tools </a:t>
            </a:r>
            <a:r>
              <a:rPr lang="en-NZ" sz="2400" dirty="0" smtClean="0"/>
              <a:t>are needed to integrate </a:t>
            </a:r>
            <a:r>
              <a:rPr lang="en-NZ" sz="2400" dirty="0"/>
              <a:t>data into day-to-day processes and translate modelling outputs into tangible business </a:t>
            </a:r>
            <a:r>
              <a:rPr lang="en-NZ" sz="2400" dirty="0" smtClean="0"/>
              <a:t>actions.</a:t>
            </a:r>
            <a:endParaRPr lang="en-NZ" sz="2400" dirty="0"/>
          </a:p>
        </p:txBody>
      </p:sp>
    </p:spTree>
    <p:extLst>
      <p:ext uri="{BB962C8B-B14F-4D97-AF65-F5344CB8AC3E}">
        <p14:creationId xmlns:p14="http://schemas.microsoft.com/office/powerpoint/2010/main" val="3496236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Definition</a:t>
            </a:r>
            <a:endParaRPr lang="en-NZ" dirty="0"/>
          </a:p>
        </p:txBody>
      </p:sp>
      <p:sp>
        <p:nvSpPr>
          <p:cNvPr id="3" name="Content Placeholder 2"/>
          <p:cNvSpPr>
            <a:spLocks noGrp="1"/>
          </p:cNvSpPr>
          <p:nvPr>
            <p:ph idx="1"/>
          </p:nvPr>
        </p:nvSpPr>
        <p:spPr/>
        <p:txBody>
          <a:bodyPr/>
          <a:lstStyle/>
          <a:p>
            <a:pPr marL="0" indent="0">
              <a:buNone/>
            </a:pPr>
            <a:r>
              <a:rPr lang="en-NZ" dirty="0"/>
              <a:t>Big data usually includes data sets with sizes beyond the ability of commonly used software tools to capture, curate, manage, and process data within a tolerable elapsed time.</a:t>
            </a:r>
            <a:r>
              <a:rPr lang="en-NZ" baseline="30000" dirty="0">
                <a:hlinkClick r:id="rId2"/>
              </a:rPr>
              <a:t>[13]</a:t>
            </a:r>
            <a:r>
              <a:rPr lang="en-NZ" dirty="0"/>
              <a:t> Big data "size" is a constantly moving target, </a:t>
            </a:r>
            <a:r>
              <a:rPr lang="en-NZ" dirty="0" smtClean="0"/>
              <a:t>ranging </a:t>
            </a:r>
            <a:r>
              <a:rPr lang="en-NZ" dirty="0"/>
              <a:t>from a few dozen terabytes to many </a:t>
            </a:r>
            <a:r>
              <a:rPr lang="en-NZ" dirty="0">
                <a:hlinkClick r:id="rId3" tooltip="Petabyte"/>
              </a:rPr>
              <a:t>petabytes</a:t>
            </a:r>
            <a:r>
              <a:rPr lang="en-NZ" dirty="0"/>
              <a:t> of data.</a:t>
            </a:r>
          </a:p>
        </p:txBody>
      </p:sp>
    </p:spTree>
    <p:extLst>
      <p:ext uri="{BB962C8B-B14F-4D97-AF65-F5344CB8AC3E}">
        <p14:creationId xmlns:p14="http://schemas.microsoft.com/office/powerpoint/2010/main" val="3203178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Scenario</a:t>
            </a:r>
            <a:endParaRPr lang="en-NZ" dirty="0"/>
          </a:p>
        </p:txBody>
      </p:sp>
      <p:sp>
        <p:nvSpPr>
          <p:cNvPr id="3" name="Content Placeholder 2"/>
          <p:cNvSpPr>
            <a:spLocks noGrp="1"/>
          </p:cNvSpPr>
          <p:nvPr>
            <p:ph idx="1"/>
          </p:nvPr>
        </p:nvSpPr>
        <p:spPr>
          <a:xfrm>
            <a:off x="457200" y="1600200"/>
            <a:ext cx="8229600" cy="4997152"/>
          </a:xfrm>
        </p:spPr>
        <p:txBody>
          <a:bodyPr>
            <a:normAutofit fontScale="70000" lnSpcReduction="20000"/>
          </a:bodyPr>
          <a:lstStyle/>
          <a:p>
            <a:pPr marL="0" indent="0">
              <a:buNone/>
            </a:pPr>
            <a:r>
              <a:rPr lang="en-NZ" dirty="0" smtClean="0"/>
              <a:t>You are </a:t>
            </a:r>
            <a:r>
              <a:rPr lang="en-NZ" dirty="0"/>
              <a:t>being followed, even in broad </a:t>
            </a:r>
            <a:r>
              <a:rPr lang="en-NZ" dirty="0" smtClean="0"/>
              <a:t>daylight while you walk down a street in midtown Manhattan, not </a:t>
            </a:r>
            <a:r>
              <a:rPr lang="en-NZ" dirty="0"/>
              <a:t>by a human being, </a:t>
            </a:r>
            <a:r>
              <a:rPr lang="en-NZ" dirty="0" smtClean="0"/>
              <a:t>but </a:t>
            </a:r>
            <a:r>
              <a:rPr lang="en-NZ" dirty="0"/>
              <a:t>by closed circuit TV cameras that are beaming your image, your movements and your location to screens </a:t>
            </a:r>
            <a:r>
              <a:rPr lang="en-NZ" dirty="0" smtClean="0"/>
              <a:t>, and </a:t>
            </a:r>
            <a:r>
              <a:rPr lang="en-NZ" dirty="0"/>
              <a:t>computers and software systems studied by untold numbers of law enforcement authorities.</a:t>
            </a:r>
          </a:p>
          <a:p>
            <a:pPr marL="0" indent="0">
              <a:buNone/>
            </a:pPr>
            <a:r>
              <a:rPr lang="en-NZ" dirty="0"/>
              <a:t>It’s all part of today’s </a:t>
            </a:r>
            <a:r>
              <a:rPr lang="en-NZ" dirty="0">
                <a:hlinkClick r:id="rId3"/>
              </a:rPr>
              <a:t>data and knowledge revolution</a:t>
            </a:r>
            <a:r>
              <a:rPr lang="en-NZ" dirty="0"/>
              <a:t> and its nearly infinite applications. Today, 3,000 closed-circuit TV cameras capture a steady flow of real-time images of millions of lower and midtown Manhattan residents, workers, shop owners, tourists and others as they go about their daily lives and business in the Big Apple. </a:t>
            </a:r>
          </a:p>
          <a:p>
            <a:pPr marL="0" indent="0">
              <a:buNone/>
            </a:pPr>
            <a:r>
              <a:rPr lang="en-NZ" b="1" dirty="0" smtClean="0"/>
              <a:t> </a:t>
            </a:r>
            <a:r>
              <a:rPr lang="en-NZ" dirty="0" smtClean="0"/>
              <a:t>The </a:t>
            </a:r>
            <a:r>
              <a:rPr lang="en-NZ" dirty="0"/>
              <a:t>$40-million-dollar Domain Awareness System (DAS), developed jointly by the NYPD and Microsoft, uses sophisticated analytics as a counterterrorism and policing tool. </a:t>
            </a:r>
            <a:r>
              <a:rPr lang="en-NZ" dirty="0" smtClean="0"/>
              <a:t>This data is used to </a:t>
            </a:r>
            <a:r>
              <a:rPr lang="en-NZ" dirty="0"/>
              <a:t>combat potential threats and criminal activity in Manhattan – allowing law enforcement </a:t>
            </a:r>
            <a:r>
              <a:rPr lang="en-NZ" dirty="0" smtClean="0"/>
              <a:t>to </a:t>
            </a:r>
            <a:r>
              <a:rPr lang="en-NZ" dirty="0"/>
              <a:t>instantly access the footage and information they need. </a:t>
            </a:r>
            <a:endParaRPr lang="en-NZ" dirty="0" smtClean="0"/>
          </a:p>
          <a:p>
            <a:pPr lvl="3"/>
            <a:r>
              <a:rPr lang="en-NZ" dirty="0"/>
              <a:t>By </a:t>
            </a:r>
            <a:r>
              <a:rPr lang="en-NZ" dirty="0">
                <a:hlinkClick r:id="rId4"/>
              </a:rPr>
              <a:t>MAUREEN MACKEY</a:t>
            </a:r>
            <a:r>
              <a:rPr lang="en-NZ" dirty="0"/>
              <a:t>, The Fiscal </a:t>
            </a:r>
            <a:r>
              <a:rPr lang="en-NZ" dirty="0" smtClean="0"/>
              <a:t>Times, January </a:t>
            </a:r>
            <a:r>
              <a:rPr lang="en-NZ" dirty="0"/>
              <a:t>17, 2013</a:t>
            </a:r>
          </a:p>
          <a:p>
            <a:pPr marL="0" indent="0">
              <a:buNone/>
            </a:pPr>
            <a:endParaRPr lang="en-NZ" dirty="0"/>
          </a:p>
          <a:p>
            <a:endParaRPr lang="en-NZ" dirty="0"/>
          </a:p>
        </p:txBody>
      </p:sp>
    </p:spTree>
    <p:extLst>
      <p:ext uri="{BB962C8B-B14F-4D97-AF65-F5344CB8AC3E}">
        <p14:creationId xmlns:p14="http://schemas.microsoft.com/office/powerpoint/2010/main" val="243459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Examples</a:t>
            </a:r>
            <a:endParaRPr lang="en-NZ" dirty="0"/>
          </a:p>
        </p:txBody>
      </p:sp>
      <p:sp>
        <p:nvSpPr>
          <p:cNvPr id="3" name="Content Placeholder 2"/>
          <p:cNvSpPr>
            <a:spLocks noGrp="1"/>
          </p:cNvSpPr>
          <p:nvPr>
            <p:ph idx="1"/>
          </p:nvPr>
        </p:nvSpPr>
        <p:spPr>
          <a:xfrm>
            <a:off x="457200" y="1196752"/>
            <a:ext cx="8229600" cy="5472608"/>
          </a:xfrm>
        </p:spPr>
        <p:txBody>
          <a:bodyPr>
            <a:normAutofit fontScale="47500" lnSpcReduction="20000"/>
          </a:bodyPr>
          <a:lstStyle/>
          <a:p>
            <a:r>
              <a:rPr lang="en-NZ" sz="4200" dirty="0"/>
              <a:t>The volume of business data worldwide, across all companies, </a:t>
            </a:r>
            <a:r>
              <a:rPr lang="en-NZ" sz="4200" b="1" dirty="0"/>
              <a:t>doubles every 1.2 years,</a:t>
            </a:r>
            <a:r>
              <a:rPr lang="en-NZ" sz="4200" dirty="0"/>
              <a:t> according to estimates.</a:t>
            </a:r>
          </a:p>
          <a:p>
            <a:r>
              <a:rPr lang="en-NZ" sz="4200" dirty="0" smtClean="0">
                <a:hlinkClick r:id="rId3" tooltip="EBay.com"/>
              </a:rPr>
              <a:t>eBay.com</a:t>
            </a:r>
            <a:r>
              <a:rPr lang="en-NZ" sz="4200" dirty="0" smtClean="0"/>
              <a:t> </a:t>
            </a:r>
            <a:r>
              <a:rPr lang="en-NZ" sz="4200" dirty="0"/>
              <a:t>uses </a:t>
            </a:r>
            <a:r>
              <a:rPr lang="en-NZ" sz="4200" dirty="0" smtClean="0"/>
              <a:t>two data warehouses at 7.5 petabytes and 40PB as well as a 40PB Hadoop cluster for search, consumer recommendations, and merchandising.</a:t>
            </a:r>
          </a:p>
          <a:p>
            <a:r>
              <a:rPr lang="en-NZ" sz="4200" dirty="0" smtClean="0">
                <a:hlinkClick r:id="rId4" tooltip="Amazon.com"/>
              </a:rPr>
              <a:t>Amazon.com</a:t>
            </a:r>
            <a:r>
              <a:rPr lang="en-NZ" sz="4200" dirty="0" smtClean="0"/>
              <a:t> </a:t>
            </a:r>
            <a:r>
              <a:rPr lang="en-NZ" sz="4200" dirty="0"/>
              <a:t>handles millions of back-end operations every day, as well as queries from more than half a million third-party sellers. The core technology that keeps Amazon running is Linux-based and as of 2005 they had the world’s three largest Linux databases, with capacities of 7.8 TB, 18.5 TB, and 24.7 TB</a:t>
            </a:r>
            <a:r>
              <a:rPr lang="en-NZ" sz="4200" dirty="0" smtClean="0"/>
              <a:t>.</a:t>
            </a:r>
            <a:endParaRPr lang="en-NZ" sz="4200" dirty="0"/>
          </a:p>
          <a:p>
            <a:r>
              <a:rPr lang="en-NZ" sz="4200" dirty="0">
                <a:hlinkClick r:id="rId5" tooltip="Walmart"/>
              </a:rPr>
              <a:t>Walmart</a:t>
            </a:r>
            <a:r>
              <a:rPr lang="en-NZ" sz="4200" dirty="0"/>
              <a:t> handles more than 1 million customer transactions every hour, which are imported into databases estimated to contain more than 2.5 petabytes (2560 terabytes) of data – the equivalent of 167 times the information contained in all the books in the US Library of Congress</a:t>
            </a:r>
            <a:r>
              <a:rPr lang="en-NZ" sz="4200" dirty="0" smtClean="0"/>
              <a:t>.</a:t>
            </a:r>
            <a:endParaRPr lang="en-NZ" sz="4200" dirty="0"/>
          </a:p>
          <a:p>
            <a:r>
              <a:rPr lang="en-NZ" sz="4200" dirty="0"/>
              <a:t>Facebook handles 50 billion photos from its user base</a:t>
            </a:r>
            <a:r>
              <a:rPr lang="en-NZ" sz="4200" dirty="0" smtClean="0"/>
              <a:t>.</a:t>
            </a:r>
            <a:endParaRPr lang="en-NZ" sz="4200" dirty="0"/>
          </a:p>
          <a:p>
            <a:r>
              <a:rPr lang="en-NZ" sz="4200" dirty="0">
                <a:hlinkClick r:id="rId6" tooltip="FICO"/>
              </a:rPr>
              <a:t>FICO</a:t>
            </a:r>
            <a:r>
              <a:rPr lang="en-NZ" sz="4200" dirty="0"/>
              <a:t> Falcon Credit Card Fraud Detection System protects 2.1 billion active accounts world-wide</a:t>
            </a:r>
            <a:r>
              <a:rPr lang="en-NZ" sz="4200" dirty="0" smtClean="0"/>
              <a:t>.</a:t>
            </a:r>
            <a:endParaRPr lang="en-NZ" sz="4200" dirty="0"/>
          </a:p>
          <a:p>
            <a:r>
              <a:rPr lang="en-NZ" sz="4200" dirty="0" smtClean="0">
                <a:hlinkClick r:id="rId7" tooltip="Windermere Real Estate"/>
              </a:rPr>
              <a:t>Windermere </a:t>
            </a:r>
            <a:r>
              <a:rPr lang="en-NZ" sz="4200" dirty="0">
                <a:hlinkClick r:id="rId7" tooltip="Windermere Real Estate"/>
              </a:rPr>
              <a:t>Real Estate</a:t>
            </a:r>
            <a:r>
              <a:rPr lang="en-NZ" sz="4200" dirty="0"/>
              <a:t> uses anonymous GPS signals from nearly 100 million drivers to help new home buyers determine their typical drive times to and from work throughout various times of the day</a:t>
            </a:r>
            <a:r>
              <a:rPr lang="en-NZ" sz="4200" dirty="0" smtClean="0"/>
              <a:t>.</a:t>
            </a:r>
            <a:endParaRPr lang="en-NZ" sz="4200" dirty="0"/>
          </a:p>
          <a:p>
            <a:endParaRPr lang="en-NZ" dirty="0"/>
          </a:p>
        </p:txBody>
      </p:sp>
    </p:spTree>
    <p:extLst>
      <p:ext uri="{BB962C8B-B14F-4D97-AF65-F5344CB8AC3E}">
        <p14:creationId xmlns:p14="http://schemas.microsoft.com/office/powerpoint/2010/main" val="1537370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Why Big Data</a:t>
            </a:r>
            <a:endParaRPr lang="en-NZ" dirty="0"/>
          </a:p>
        </p:txBody>
      </p:sp>
      <p:sp>
        <p:nvSpPr>
          <p:cNvPr id="3" name="Content Placeholder 2"/>
          <p:cNvSpPr>
            <a:spLocks noGrp="1"/>
          </p:cNvSpPr>
          <p:nvPr>
            <p:ph idx="1"/>
          </p:nvPr>
        </p:nvSpPr>
        <p:spPr/>
        <p:txBody>
          <a:bodyPr/>
          <a:lstStyle/>
          <a:p>
            <a:pPr marL="0" indent="0" algn="ctr">
              <a:buNone/>
            </a:pPr>
            <a:r>
              <a:rPr lang="en-NZ" i="1" dirty="0" smtClean="0"/>
              <a:t>Companies that </a:t>
            </a:r>
            <a:r>
              <a:rPr lang="en-NZ" i="1" dirty="0"/>
              <a:t>use </a:t>
            </a:r>
            <a:r>
              <a:rPr lang="en-NZ" i="1" dirty="0" smtClean="0"/>
              <a:t>(big?) data </a:t>
            </a:r>
            <a:r>
              <a:rPr lang="en-NZ" i="1" dirty="0"/>
              <a:t>and business analytics to guide decision </a:t>
            </a:r>
            <a:r>
              <a:rPr lang="en-NZ" i="1" dirty="0" smtClean="0"/>
              <a:t>making are </a:t>
            </a:r>
            <a:r>
              <a:rPr lang="en-NZ" i="1" dirty="0"/>
              <a:t>more productive and experience higher returns on equity </a:t>
            </a:r>
            <a:r>
              <a:rPr lang="en-NZ" i="1" dirty="0" smtClean="0"/>
              <a:t>than competitors </a:t>
            </a:r>
            <a:r>
              <a:rPr lang="en-NZ" i="1" dirty="0"/>
              <a:t>that </a:t>
            </a:r>
            <a:r>
              <a:rPr lang="en-NZ" i="1" dirty="0" smtClean="0"/>
              <a:t>don’t.</a:t>
            </a:r>
          </a:p>
          <a:p>
            <a:pPr marL="0" indent="0">
              <a:buNone/>
            </a:pPr>
            <a:endParaRPr lang="en-NZ" dirty="0" smtClean="0"/>
          </a:p>
        </p:txBody>
      </p:sp>
    </p:spTree>
    <p:extLst>
      <p:ext uri="{BB962C8B-B14F-4D97-AF65-F5344CB8AC3E}">
        <p14:creationId xmlns:p14="http://schemas.microsoft.com/office/powerpoint/2010/main" val="609123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How</a:t>
            </a:r>
            <a:endParaRPr lang="en-NZ" dirty="0"/>
          </a:p>
        </p:txBody>
      </p:sp>
      <p:sp>
        <p:nvSpPr>
          <p:cNvPr id="3" name="Content Placeholder 2"/>
          <p:cNvSpPr>
            <a:spLocks noGrp="1"/>
          </p:cNvSpPr>
          <p:nvPr>
            <p:ph idx="1"/>
          </p:nvPr>
        </p:nvSpPr>
        <p:spPr/>
        <p:txBody>
          <a:bodyPr>
            <a:normAutofit/>
          </a:bodyPr>
          <a:lstStyle/>
          <a:p>
            <a:pPr marL="0" indent="0" algn="ctr">
              <a:buNone/>
            </a:pPr>
            <a:r>
              <a:rPr lang="en-NZ" i="1" dirty="0" smtClean="0"/>
              <a:t>Big Data helps in:</a:t>
            </a:r>
          </a:p>
          <a:p>
            <a:pPr marL="0" indent="0" algn="ctr">
              <a:buNone/>
            </a:pPr>
            <a:r>
              <a:rPr lang="en-NZ" i="1" dirty="0" smtClean="0"/>
              <a:t>adapting management practices</a:t>
            </a:r>
          </a:p>
          <a:p>
            <a:pPr marL="0" indent="0" algn="ctr">
              <a:buNone/>
            </a:pPr>
            <a:r>
              <a:rPr lang="en-NZ" i="1" dirty="0" smtClean="0"/>
              <a:t>transforming organisational processes</a:t>
            </a:r>
          </a:p>
          <a:p>
            <a:pPr marL="0" indent="0" algn="ctr">
              <a:buNone/>
            </a:pPr>
            <a:r>
              <a:rPr lang="en-NZ" i="1" dirty="0" smtClean="0"/>
              <a:t>altering corporate ecosystems, and </a:t>
            </a:r>
          </a:p>
          <a:p>
            <a:pPr marL="0" indent="0" algn="ctr">
              <a:buNone/>
            </a:pPr>
            <a:r>
              <a:rPr lang="en-NZ" i="1" dirty="0" smtClean="0"/>
              <a:t>facilitating innovation. </a:t>
            </a:r>
          </a:p>
        </p:txBody>
      </p:sp>
    </p:spTree>
    <p:extLst>
      <p:ext uri="{BB962C8B-B14F-4D97-AF65-F5344CB8AC3E}">
        <p14:creationId xmlns:p14="http://schemas.microsoft.com/office/powerpoint/2010/main" val="765173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Sources of Big Data</a:t>
            </a:r>
            <a:endParaRPr lang="en-NZ" dirty="0"/>
          </a:p>
        </p:txBody>
      </p:sp>
      <p:sp>
        <p:nvSpPr>
          <p:cNvPr id="3" name="Content Placeholder 2"/>
          <p:cNvSpPr>
            <a:spLocks noGrp="1"/>
          </p:cNvSpPr>
          <p:nvPr>
            <p:ph idx="1"/>
          </p:nvPr>
        </p:nvSpPr>
        <p:spPr/>
        <p:txBody>
          <a:bodyPr>
            <a:normAutofit fontScale="92500" lnSpcReduction="20000"/>
          </a:bodyPr>
          <a:lstStyle/>
          <a:p>
            <a:r>
              <a:rPr lang="en-NZ" dirty="0" smtClean="0"/>
              <a:t>Manufacturing data e.g. Sensors </a:t>
            </a:r>
            <a:r>
              <a:rPr lang="en-NZ" dirty="0"/>
              <a:t>embedded in </a:t>
            </a:r>
            <a:r>
              <a:rPr lang="en-NZ" dirty="0" smtClean="0"/>
              <a:t>process machinery  </a:t>
            </a:r>
          </a:p>
          <a:p>
            <a:r>
              <a:rPr lang="en-NZ" dirty="0" smtClean="0"/>
              <a:t>Operations, sales and purchase transaction data </a:t>
            </a:r>
          </a:p>
          <a:p>
            <a:r>
              <a:rPr lang="en-NZ" dirty="0" smtClean="0"/>
              <a:t>Marketing data e.g. scanned social </a:t>
            </a:r>
            <a:r>
              <a:rPr lang="en-NZ" dirty="0"/>
              <a:t>media or </a:t>
            </a:r>
            <a:r>
              <a:rPr lang="en-NZ" dirty="0" smtClean="0"/>
              <a:t>location </a:t>
            </a:r>
            <a:r>
              <a:rPr lang="en-NZ" dirty="0"/>
              <a:t>data from smartphones to understand </a:t>
            </a:r>
            <a:r>
              <a:rPr lang="en-NZ" dirty="0" smtClean="0"/>
              <a:t>teens’ buying </a:t>
            </a:r>
            <a:r>
              <a:rPr lang="en-NZ" dirty="0"/>
              <a:t>quirks. </a:t>
            </a:r>
            <a:endParaRPr lang="en-NZ" dirty="0" smtClean="0"/>
          </a:p>
          <a:p>
            <a:r>
              <a:rPr lang="en-NZ" dirty="0" smtClean="0"/>
              <a:t>Data exchange e.g. networking supply chain partners </a:t>
            </a:r>
            <a:endParaRPr lang="en-NZ" dirty="0"/>
          </a:p>
          <a:p>
            <a:r>
              <a:rPr lang="en-NZ" dirty="0" smtClean="0"/>
              <a:t>Online data e.g. employees </a:t>
            </a:r>
            <a:r>
              <a:rPr lang="en-NZ" dirty="0"/>
              <a:t>could be swapping best practices </a:t>
            </a:r>
            <a:r>
              <a:rPr lang="en-NZ" dirty="0" smtClean="0"/>
              <a:t>on corporate </a:t>
            </a:r>
            <a:r>
              <a:rPr lang="en-NZ" dirty="0"/>
              <a:t>wikis.</a:t>
            </a:r>
          </a:p>
        </p:txBody>
      </p:sp>
    </p:spTree>
    <p:extLst>
      <p:ext uri="{BB962C8B-B14F-4D97-AF65-F5344CB8AC3E}">
        <p14:creationId xmlns:p14="http://schemas.microsoft.com/office/powerpoint/2010/main" val="3877666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Opportunities</a:t>
            </a:r>
            <a:endParaRPr lang="en-NZ" dirty="0"/>
          </a:p>
        </p:txBody>
      </p:sp>
      <p:sp>
        <p:nvSpPr>
          <p:cNvPr id="3" name="Content Placeholder 2"/>
          <p:cNvSpPr>
            <a:spLocks noGrp="1"/>
          </p:cNvSpPr>
          <p:nvPr>
            <p:ph idx="1"/>
          </p:nvPr>
        </p:nvSpPr>
        <p:spPr/>
        <p:txBody>
          <a:bodyPr>
            <a:normAutofit fontScale="77500" lnSpcReduction="20000"/>
          </a:bodyPr>
          <a:lstStyle/>
          <a:p>
            <a:r>
              <a:rPr lang="en-NZ" dirty="0" smtClean="0"/>
              <a:t>By 2018 USA will require additional :</a:t>
            </a:r>
            <a:endParaRPr lang="en-NZ" dirty="0"/>
          </a:p>
          <a:p>
            <a:pPr lvl="1"/>
            <a:r>
              <a:rPr lang="en-NZ" dirty="0" smtClean="0"/>
              <a:t>140k to 190k big data specialists  </a:t>
            </a:r>
            <a:endParaRPr lang="en-NZ" dirty="0"/>
          </a:p>
          <a:p>
            <a:pPr lvl="1"/>
            <a:r>
              <a:rPr lang="en-NZ" dirty="0" smtClean="0"/>
              <a:t>1.5 </a:t>
            </a:r>
            <a:r>
              <a:rPr lang="en-NZ" dirty="0"/>
              <a:t>million managers and analysts </a:t>
            </a:r>
            <a:r>
              <a:rPr lang="en-NZ" dirty="0" smtClean="0"/>
              <a:t>who understand big </a:t>
            </a:r>
            <a:r>
              <a:rPr lang="en-NZ" dirty="0"/>
              <a:t>data </a:t>
            </a:r>
            <a:r>
              <a:rPr lang="en-NZ" dirty="0" smtClean="0"/>
              <a:t>application.</a:t>
            </a:r>
          </a:p>
          <a:p>
            <a:r>
              <a:rPr lang="en-NZ" dirty="0" smtClean="0"/>
              <a:t>Improve productivity by 0.5 to 1% annually </a:t>
            </a:r>
          </a:p>
          <a:p>
            <a:r>
              <a:rPr lang="en-NZ" dirty="0" smtClean="0"/>
              <a:t>Improve transparency</a:t>
            </a:r>
          </a:p>
          <a:p>
            <a:r>
              <a:rPr lang="en-NZ" dirty="0" smtClean="0"/>
              <a:t>Radical </a:t>
            </a:r>
            <a:r>
              <a:rPr lang="en-NZ" dirty="0"/>
              <a:t>customization, constant </a:t>
            </a:r>
            <a:r>
              <a:rPr lang="en-NZ" dirty="0" smtClean="0"/>
              <a:t>experimentation</a:t>
            </a:r>
          </a:p>
          <a:p>
            <a:r>
              <a:rPr lang="en-NZ" dirty="0" smtClean="0"/>
              <a:t>Novel and adaptive business model</a:t>
            </a:r>
          </a:p>
          <a:p>
            <a:r>
              <a:rPr lang="en-NZ" dirty="0" smtClean="0"/>
              <a:t>Lower prices</a:t>
            </a:r>
          </a:p>
          <a:p>
            <a:r>
              <a:rPr lang="en-NZ" dirty="0" smtClean="0"/>
              <a:t>A </a:t>
            </a:r>
            <a:r>
              <a:rPr lang="en-NZ" dirty="0"/>
              <a:t>better alignment of products with consumer </a:t>
            </a:r>
            <a:r>
              <a:rPr lang="en-NZ" dirty="0" smtClean="0"/>
              <a:t>needs </a:t>
            </a:r>
          </a:p>
          <a:p>
            <a:r>
              <a:rPr lang="en-NZ" dirty="0" smtClean="0"/>
              <a:t>Lifestyle improvements </a:t>
            </a:r>
            <a:r>
              <a:rPr lang="en-NZ" dirty="0"/>
              <a:t>that range from better health to more fluid </a:t>
            </a:r>
            <a:r>
              <a:rPr lang="en-NZ" dirty="0" smtClean="0"/>
              <a:t>social interactions</a:t>
            </a:r>
          </a:p>
          <a:p>
            <a:endParaRPr lang="en-NZ" dirty="0"/>
          </a:p>
        </p:txBody>
      </p:sp>
    </p:spTree>
    <p:extLst>
      <p:ext uri="{BB962C8B-B14F-4D97-AF65-F5344CB8AC3E}">
        <p14:creationId xmlns:p14="http://schemas.microsoft.com/office/powerpoint/2010/main" val="1341627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Risks</a:t>
            </a:r>
            <a:endParaRPr lang="en-NZ" dirty="0"/>
          </a:p>
        </p:txBody>
      </p:sp>
      <p:sp>
        <p:nvSpPr>
          <p:cNvPr id="3" name="Content Placeholder 2"/>
          <p:cNvSpPr>
            <a:spLocks noGrp="1"/>
          </p:cNvSpPr>
          <p:nvPr>
            <p:ph idx="1"/>
          </p:nvPr>
        </p:nvSpPr>
        <p:spPr/>
        <p:txBody>
          <a:bodyPr/>
          <a:lstStyle/>
          <a:p>
            <a:r>
              <a:rPr lang="en-NZ" dirty="0" smtClean="0"/>
              <a:t>Data Security</a:t>
            </a:r>
          </a:p>
          <a:p>
            <a:r>
              <a:rPr lang="en-NZ" dirty="0" smtClean="0"/>
              <a:t>Intellectual property</a:t>
            </a:r>
          </a:p>
          <a:p>
            <a:r>
              <a:rPr lang="en-NZ" dirty="0" smtClean="0"/>
              <a:t>Tension </a:t>
            </a:r>
            <a:r>
              <a:rPr lang="en-NZ" dirty="0"/>
              <a:t>between privacy and convenience</a:t>
            </a:r>
            <a:r>
              <a:rPr lang="en-NZ" dirty="0" smtClean="0"/>
              <a:t>.</a:t>
            </a:r>
          </a:p>
          <a:p>
            <a:pPr lvl="1"/>
            <a:r>
              <a:rPr lang="en-NZ" dirty="0" smtClean="0"/>
              <a:t>For example,</a:t>
            </a:r>
            <a:r>
              <a:rPr lang="en-NZ" i="1" dirty="0" smtClean="0"/>
              <a:t> </a:t>
            </a:r>
            <a:r>
              <a:rPr lang="en-NZ" i="1" dirty="0"/>
              <a:t>A next-generation retailer will be able to track the behaviour of individual customers from Internet click streams, update their preferences, and model their likely behaviour in real time</a:t>
            </a:r>
          </a:p>
        </p:txBody>
      </p:sp>
    </p:spTree>
    <p:extLst>
      <p:ext uri="{BB962C8B-B14F-4D97-AF65-F5344CB8AC3E}">
        <p14:creationId xmlns:p14="http://schemas.microsoft.com/office/powerpoint/2010/main" val="4118533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133</TotalTime>
  <Words>940</Words>
  <Application>Microsoft Office PowerPoint</Application>
  <PresentationFormat>On-screen Show (4:3)</PresentationFormat>
  <Paragraphs>82</Paragraphs>
  <Slides>15</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Big Data</vt:lpstr>
      <vt:lpstr>Definition</vt:lpstr>
      <vt:lpstr>A Scenario</vt:lpstr>
      <vt:lpstr>Examples</vt:lpstr>
      <vt:lpstr>Why Big Data</vt:lpstr>
      <vt:lpstr>How</vt:lpstr>
      <vt:lpstr>Sources of Big Data</vt:lpstr>
      <vt:lpstr>Opportunities</vt:lpstr>
      <vt:lpstr>Risks</vt:lpstr>
      <vt:lpstr>Widely applied in:</vt:lpstr>
      <vt:lpstr>Wider potential</vt:lpstr>
      <vt:lpstr>Five Questions for Managers</vt:lpstr>
      <vt:lpstr>The problem </vt:lpstr>
      <vt:lpstr>What to Do</vt:lpstr>
      <vt:lpstr>What’s in a plan?</vt:lpstr>
    </vt:vector>
  </TitlesOfParts>
  <Company>Manukau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dc:title>
  <dc:creator>Daud Ahmed</dc:creator>
  <cp:lastModifiedBy>Chris Mayhew</cp:lastModifiedBy>
  <cp:revision>24</cp:revision>
  <dcterms:created xsi:type="dcterms:W3CDTF">2014-10-21T11:10:18Z</dcterms:created>
  <dcterms:modified xsi:type="dcterms:W3CDTF">2017-08-11T01:19:49Z</dcterms:modified>
</cp:coreProperties>
</file>