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61" r:id="rId5"/>
    <p:sldId id="263"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7" autoAdjust="0"/>
  </p:normalViewPr>
  <p:slideViewPr>
    <p:cSldViewPr>
      <p:cViewPr varScale="1">
        <p:scale>
          <a:sx n="70" d="100"/>
          <a:sy n="70" d="100"/>
        </p:scale>
        <p:origin x="179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4664B-86B9-480E-AE81-1929C39E7563}" type="datetimeFigureOut">
              <a:rPr lang="en-NZ" smtClean="0"/>
              <a:t>23/08/2017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AC977-5D69-40E1-94DC-797EFC5E58B3}" type="slidenum">
              <a:rPr lang="en-NZ" smtClean="0"/>
              <a:t>‹#›</a:t>
            </a:fld>
            <a:endParaRPr lang="en-NZ"/>
          </a:p>
        </p:txBody>
      </p:sp>
    </p:spTree>
    <p:extLst>
      <p:ext uri="{BB962C8B-B14F-4D97-AF65-F5344CB8AC3E}">
        <p14:creationId xmlns:p14="http://schemas.microsoft.com/office/powerpoint/2010/main" val="255248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Ex_post_facto_la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n.wikipedia.org/wiki/Governance" TargetMode="External"/><Relationship Id="rId4" Type="http://schemas.openxmlformats.org/officeDocument/2006/relationships/hyperlink" Target="http://en.wikipedia.org/wiki/Regul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39AC977-5D69-40E1-94DC-797EFC5E58B3}" type="slidenum">
              <a:rPr lang="en-NZ" smtClean="0"/>
              <a:t>1</a:t>
            </a:fld>
            <a:endParaRPr lang="en-NZ"/>
          </a:p>
        </p:txBody>
      </p:sp>
    </p:spTree>
    <p:extLst>
      <p:ext uri="{BB962C8B-B14F-4D97-AF65-F5344CB8AC3E}">
        <p14:creationId xmlns:p14="http://schemas.microsoft.com/office/powerpoint/2010/main" val="429186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purpose statement</a:t>
            </a:r>
            <a:r>
              <a:rPr lang="en-NZ" sz="1200" b="0" i="0" kern="1200" dirty="0" smtClean="0">
                <a:solidFill>
                  <a:schemeClr val="tx1"/>
                </a:solidFill>
                <a:effectLst/>
                <a:latin typeface="+mn-lt"/>
                <a:ea typeface="+mn-ea"/>
                <a:cs typeface="+mn-cs"/>
              </a:rPr>
              <a:t>, outlining why the organization is issuing the policy, and what its desired effect or outcome of the policy should be.</a:t>
            </a:r>
          </a:p>
          <a:p>
            <a:r>
              <a:rPr lang="en-NZ" sz="1200" b="0" i="0" kern="1200" dirty="0" smtClean="0">
                <a:solidFill>
                  <a:schemeClr val="tx1"/>
                </a:solidFill>
                <a:effectLst/>
                <a:latin typeface="+mn-lt"/>
                <a:ea typeface="+mn-ea"/>
                <a:cs typeface="+mn-cs"/>
              </a:rPr>
              <a:t>An </a:t>
            </a:r>
            <a:r>
              <a:rPr lang="en-NZ" sz="1200" b="1" i="0" kern="1200" dirty="0" smtClean="0">
                <a:solidFill>
                  <a:schemeClr val="tx1"/>
                </a:solidFill>
                <a:effectLst/>
                <a:latin typeface="+mn-lt"/>
                <a:ea typeface="+mn-ea"/>
                <a:cs typeface="+mn-cs"/>
              </a:rPr>
              <a:t>applicability and scope</a:t>
            </a:r>
            <a:r>
              <a:rPr lang="en-NZ" sz="1200" b="0" i="0" kern="1200" dirty="0" smtClean="0">
                <a:solidFill>
                  <a:schemeClr val="tx1"/>
                </a:solidFill>
                <a:effectLst/>
                <a:latin typeface="+mn-lt"/>
                <a:ea typeface="+mn-ea"/>
                <a:cs typeface="+mn-cs"/>
              </a:rPr>
              <a:t> statement, describing who the policy affects and which actions are impacted by the policy. The applicability and scope may expressly exclude certain people, organizations, or actions from the policy requirements. Applicability and scope is used to focus the policy on only the desired targets, and avoid unintended consequences where possible.</a:t>
            </a:r>
          </a:p>
          <a:p>
            <a:r>
              <a:rPr lang="en-NZ" sz="1200" b="0" i="0" kern="1200" dirty="0" smtClean="0">
                <a:solidFill>
                  <a:schemeClr val="tx1"/>
                </a:solidFill>
                <a:effectLst/>
                <a:latin typeface="+mn-lt"/>
                <a:ea typeface="+mn-ea"/>
                <a:cs typeface="+mn-cs"/>
              </a:rPr>
              <a:t>An </a:t>
            </a:r>
            <a:r>
              <a:rPr lang="en-NZ" sz="1200" b="1" i="0" kern="1200" dirty="0" smtClean="0">
                <a:solidFill>
                  <a:schemeClr val="tx1"/>
                </a:solidFill>
                <a:effectLst/>
                <a:latin typeface="+mn-lt"/>
                <a:ea typeface="+mn-ea"/>
                <a:cs typeface="+mn-cs"/>
              </a:rPr>
              <a:t>effective date</a:t>
            </a:r>
            <a:r>
              <a:rPr lang="en-NZ" sz="1200" b="0" i="0" kern="1200" dirty="0" smtClean="0">
                <a:solidFill>
                  <a:schemeClr val="tx1"/>
                </a:solidFill>
                <a:effectLst/>
                <a:latin typeface="+mn-lt"/>
                <a:ea typeface="+mn-ea"/>
                <a:cs typeface="+mn-cs"/>
              </a:rPr>
              <a:t> which indicates when the policy comes into force. </a:t>
            </a:r>
            <a:r>
              <a:rPr lang="en-NZ" sz="1200" b="0" i="0" u="none" strike="noStrike" kern="1200" dirty="0" smtClean="0">
                <a:solidFill>
                  <a:schemeClr val="tx1"/>
                </a:solidFill>
                <a:effectLst/>
                <a:latin typeface="+mn-lt"/>
                <a:ea typeface="+mn-ea"/>
                <a:cs typeface="+mn-cs"/>
                <a:hlinkClick r:id="rId3" tooltip="Ex post facto law"/>
              </a:rPr>
              <a:t>Retroactive policies</a:t>
            </a:r>
            <a:r>
              <a:rPr lang="en-NZ" sz="1200" b="0" i="0" kern="1200" dirty="0" smtClean="0">
                <a:solidFill>
                  <a:schemeClr val="tx1"/>
                </a:solidFill>
                <a:effectLst/>
                <a:latin typeface="+mn-lt"/>
                <a:ea typeface="+mn-ea"/>
                <a:cs typeface="+mn-cs"/>
              </a:rPr>
              <a:t> are rare, but can be found.</a:t>
            </a:r>
          </a:p>
          <a:p>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responsibilities</a:t>
            </a:r>
            <a:r>
              <a:rPr lang="en-NZ" sz="1200" b="0" i="0" kern="1200" dirty="0" smtClean="0">
                <a:solidFill>
                  <a:schemeClr val="tx1"/>
                </a:solidFill>
                <a:effectLst/>
                <a:latin typeface="+mn-lt"/>
                <a:ea typeface="+mn-ea"/>
                <a:cs typeface="+mn-cs"/>
              </a:rPr>
              <a:t> section, indicating which parties and organizations are responsible for carrying out individual policy statements. Many policies may require the establishment of some ongoing function or action. For example, a purchasing policy might specify that a purchasing office be created to process purchase requests, and that this office would be responsible for ongoing actions. Responsibilities often include identification of any relevant </a:t>
            </a:r>
            <a:r>
              <a:rPr lang="en-NZ" sz="1200" b="0" i="0" u="none" strike="noStrike" kern="1200" dirty="0" smtClean="0">
                <a:solidFill>
                  <a:schemeClr val="tx1"/>
                </a:solidFill>
                <a:effectLst/>
                <a:latin typeface="+mn-lt"/>
                <a:ea typeface="+mn-ea"/>
                <a:cs typeface="+mn-cs"/>
                <a:hlinkClick r:id="rId4" tooltip="Regulation"/>
              </a:rPr>
              <a:t>oversight</a:t>
            </a:r>
            <a:r>
              <a:rPr lang="en-NZ" sz="1200" b="0" i="0" kern="1200" dirty="0" smtClean="0">
                <a:solidFill>
                  <a:schemeClr val="tx1"/>
                </a:solidFill>
                <a:effectLst/>
                <a:latin typeface="+mn-lt"/>
                <a:ea typeface="+mn-ea"/>
                <a:cs typeface="+mn-cs"/>
              </a:rPr>
              <a:t> and/or </a:t>
            </a:r>
            <a:r>
              <a:rPr lang="en-NZ" sz="1200" b="0" i="0" u="none" strike="noStrike" kern="1200" dirty="0" smtClean="0">
                <a:solidFill>
                  <a:schemeClr val="tx1"/>
                </a:solidFill>
                <a:effectLst/>
                <a:latin typeface="+mn-lt"/>
                <a:ea typeface="+mn-ea"/>
                <a:cs typeface="+mn-cs"/>
                <a:hlinkClick r:id="rId5" tooltip="Governance"/>
              </a:rPr>
              <a:t>governance</a:t>
            </a:r>
            <a:r>
              <a:rPr lang="en-NZ" sz="1200" b="0" i="0" kern="1200" dirty="0" smtClean="0">
                <a:solidFill>
                  <a:schemeClr val="tx1"/>
                </a:solidFill>
                <a:effectLst/>
                <a:latin typeface="+mn-lt"/>
                <a:ea typeface="+mn-ea"/>
                <a:cs typeface="+mn-cs"/>
              </a:rPr>
              <a:t> structures.</a:t>
            </a:r>
          </a:p>
          <a:p>
            <a:r>
              <a:rPr lang="en-NZ" sz="1200" b="1" i="0" kern="1200" dirty="0" smtClean="0">
                <a:solidFill>
                  <a:schemeClr val="tx1"/>
                </a:solidFill>
                <a:effectLst/>
                <a:latin typeface="+mn-lt"/>
                <a:ea typeface="+mn-ea"/>
                <a:cs typeface="+mn-cs"/>
              </a:rPr>
              <a:t>Policy statements</a:t>
            </a:r>
            <a:r>
              <a:rPr lang="en-NZ" sz="1200" b="0" i="0" kern="1200" dirty="0" smtClean="0">
                <a:solidFill>
                  <a:schemeClr val="tx1"/>
                </a:solidFill>
                <a:effectLst/>
                <a:latin typeface="+mn-lt"/>
                <a:ea typeface="+mn-ea"/>
                <a:cs typeface="+mn-cs"/>
              </a:rPr>
              <a:t> indicating the specific regulations, requirements, or modifications to organizational behaviour that the policy is creating. Policy statements are extremely diverse depending on the organization and intent, and may take almost any form.</a:t>
            </a:r>
          </a:p>
          <a:p>
            <a:r>
              <a:rPr lang="en-NZ" sz="1200" b="0" i="0" kern="1200" dirty="0" smtClean="0">
                <a:solidFill>
                  <a:schemeClr val="tx1"/>
                </a:solidFill>
                <a:effectLst/>
                <a:latin typeface="+mn-lt"/>
                <a:ea typeface="+mn-ea"/>
                <a:cs typeface="+mn-cs"/>
              </a:rPr>
              <a:t>Some policies may contain additional sections, including:</a:t>
            </a:r>
          </a:p>
          <a:p>
            <a:pPr marL="171450" indent="-171450">
              <a:buFont typeface="Arial" panose="020B0604020202020204" pitchFamily="34" charset="0"/>
              <a:buChar char="•"/>
            </a:pPr>
            <a:r>
              <a:rPr lang="en-NZ" sz="1200" b="1" i="0" kern="1200" dirty="0" smtClean="0">
                <a:solidFill>
                  <a:schemeClr val="tx1"/>
                </a:solidFill>
                <a:effectLst/>
                <a:latin typeface="+mn-lt"/>
                <a:ea typeface="+mn-ea"/>
                <a:cs typeface="+mn-cs"/>
              </a:rPr>
              <a:t>Background</a:t>
            </a:r>
            <a:r>
              <a:rPr lang="en-NZ" sz="1200" b="0" i="0" kern="1200" dirty="0" smtClean="0">
                <a:solidFill>
                  <a:schemeClr val="tx1"/>
                </a:solidFill>
                <a:effectLst/>
                <a:latin typeface="+mn-lt"/>
                <a:ea typeface="+mn-ea"/>
                <a:cs typeface="+mn-cs"/>
              </a:rPr>
              <a:t>, indicating any reasons, history, and intent that led to the creation of the policy, which may be listed as </a:t>
            </a:r>
            <a:r>
              <a:rPr lang="en-NZ" sz="1200" b="1" i="0" kern="1200" dirty="0" smtClean="0">
                <a:solidFill>
                  <a:schemeClr val="tx1"/>
                </a:solidFill>
                <a:effectLst/>
                <a:latin typeface="+mn-lt"/>
                <a:ea typeface="+mn-ea"/>
                <a:cs typeface="+mn-cs"/>
              </a:rPr>
              <a:t>motivating factors</a:t>
            </a:r>
            <a:r>
              <a:rPr lang="en-NZ" sz="1200" b="0" i="0" kern="1200" dirty="0" smtClean="0">
                <a:solidFill>
                  <a:schemeClr val="tx1"/>
                </a:solidFill>
                <a:effectLst/>
                <a:latin typeface="+mn-lt"/>
                <a:ea typeface="+mn-ea"/>
                <a:cs typeface="+mn-cs"/>
              </a:rPr>
              <a:t>. This information is often quite valuable when policies must be evaluated or used in ambiguous situations, just as the intent of a law can be useful to a court when deciding a case that involves that law.</a:t>
            </a:r>
          </a:p>
          <a:p>
            <a:pPr marL="171450" indent="-171450">
              <a:buFont typeface="Arial" panose="020B0604020202020204" pitchFamily="34" charset="0"/>
              <a:buChar char="•"/>
            </a:pPr>
            <a:r>
              <a:rPr lang="en-NZ" sz="1200" b="1" i="0" kern="1200" dirty="0" smtClean="0">
                <a:solidFill>
                  <a:schemeClr val="tx1"/>
                </a:solidFill>
                <a:effectLst/>
                <a:latin typeface="+mn-lt"/>
                <a:ea typeface="+mn-ea"/>
                <a:cs typeface="+mn-cs"/>
              </a:rPr>
              <a:t>Definitions</a:t>
            </a:r>
            <a:r>
              <a:rPr lang="en-NZ" sz="1200" b="0" i="0" kern="1200" dirty="0" smtClean="0">
                <a:solidFill>
                  <a:schemeClr val="tx1"/>
                </a:solidFill>
                <a:effectLst/>
                <a:latin typeface="+mn-lt"/>
                <a:ea typeface="+mn-ea"/>
                <a:cs typeface="+mn-cs"/>
              </a:rPr>
              <a:t>, providing clear and unambiguous definitions for terms and concepts found in the policy </a:t>
            </a:r>
            <a:r>
              <a:rPr lang="en-NZ" sz="1200" b="0" i="0" kern="1200" dirty="0" smtClean="0">
                <a:solidFill>
                  <a:schemeClr val="tx1"/>
                </a:solidFill>
                <a:effectLst/>
                <a:latin typeface="+mn-lt"/>
                <a:ea typeface="+mn-ea"/>
                <a:cs typeface="+mn-cs"/>
              </a:rPr>
              <a:t>document.</a:t>
            </a:r>
          </a:p>
          <a:p>
            <a:pPr marL="171450" indent="-171450">
              <a:buFont typeface="Arial" panose="020B0604020202020204" pitchFamily="34" charset="0"/>
              <a:buChar char="•"/>
            </a:pPr>
            <a:endParaRPr lang="en-NZ"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NZ" dirty="0" smtClean="0"/>
              <a:t>https://en.wikipedia.org/wiki/Policy, retrieved 23/8/17</a:t>
            </a:r>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A39AC977-5D69-40E1-94DC-797EFC5E58B3}" type="slidenum">
              <a:rPr lang="en-NZ" smtClean="0"/>
              <a:t>3</a:t>
            </a:fld>
            <a:endParaRPr lang="en-NZ"/>
          </a:p>
        </p:txBody>
      </p:sp>
    </p:spTree>
    <p:extLst>
      <p:ext uri="{BB962C8B-B14F-4D97-AF65-F5344CB8AC3E}">
        <p14:creationId xmlns:p14="http://schemas.microsoft.com/office/powerpoint/2010/main" val="3825336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39AC977-5D69-40E1-94DC-797EFC5E58B3}" type="slidenum">
              <a:rPr lang="en-NZ" smtClean="0"/>
              <a:t>4</a:t>
            </a:fld>
            <a:endParaRPr lang="en-NZ"/>
          </a:p>
        </p:txBody>
      </p:sp>
    </p:spTree>
    <p:extLst>
      <p:ext uri="{BB962C8B-B14F-4D97-AF65-F5344CB8AC3E}">
        <p14:creationId xmlns:p14="http://schemas.microsoft.com/office/powerpoint/2010/main" val="263447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1" dirty="0" smtClean="0"/>
              <a:t>Access Control </a:t>
            </a:r>
            <a:r>
              <a:rPr lang="en-NZ" dirty="0" smtClean="0"/>
              <a:t>– </a:t>
            </a:r>
            <a:r>
              <a:rPr lang="en-NZ" sz="1200" dirty="0" smtClean="0"/>
              <a:t>Identification, Authentication and Authorisation </a:t>
            </a:r>
          </a:p>
          <a:p>
            <a:endParaRPr lang="en-NZ" sz="1200" b="1" i="0" kern="1200" dirty="0" smtClean="0">
              <a:solidFill>
                <a:schemeClr val="tx1"/>
              </a:solidFill>
              <a:effectLst/>
              <a:latin typeface="+mn-lt"/>
              <a:ea typeface="+mn-ea"/>
              <a:cs typeface="+mn-cs"/>
            </a:endParaRPr>
          </a:p>
          <a:p>
            <a:r>
              <a:rPr lang="en-NZ" sz="1200" b="1" i="0" kern="1200" dirty="0" smtClean="0">
                <a:solidFill>
                  <a:schemeClr val="tx1"/>
                </a:solidFill>
                <a:effectLst/>
                <a:latin typeface="+mn-lt"/>
                <a:ea typeface="+mn-ea"/>
                <a:cs typeface="+mn-cs"/>
              </a:rPr>
              <a:t>Information protection policy</a:t>
            </a:r>
            <a:r>
              <a:rPr lang="en-NZ" sz="1200" b="0" i="0" kern="1200" dirty="0" smtClean="0">
                <a:solidFill>
                  <a:schemeClr val="tx1"/>
                </a:solidFill>
                <a:effectLst/>
                <a:latin typeface="+mn-lt"/>
                <a:ea typeface="+mn-ea"/>
                <a:cs typeface="+mn-cs"/>
              </a:rPr>
              <a:t> is a document which provides guidelines to users on the processing, storage and transmission of sensitive information. Main goal is to ensure information is appropriately protected from modification or disclosure. It may be appropriate to have new employees sign policy as part of their initial orientation. It should define sensitivity levels of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NZ" b="1" dirty="0" smtClean="0"/>
              <a:t>Information Security </a:t>
            </a:r>
            <a:r>
              <a:rPr lang="en-NZ" dirty="0" smtClean="0"/>
              <a:t>- </a:t>
            </a:r>
            <a:r>
              <a:rPr lang="en-NZ" b="1" dirty="0" smtClean="0"/>
              <a:t> </a:t>
            </a:r>
            <a:r>
              <a:rPr lang="en-NZ" sz="1200" dirty="0" smtClean="0"/>
              <a:t>defending information from unauthorized access, use, disclosure, disruption, modification, perusal, inspection, recording or destruction.</a:t>
            </a:r>
          </a:p>
          <a:p>
            <a:endParaRPr lang="en-NZ" dirty="0" smtClean="0"/>
          </a:p>
          <a:p>
            <a:r>
              <a:rPr lang="en-NZ" b="1" dirty="0" smtClean="0"/>
              <a:t>Information assurance</a:t>
            </a:r>
          </a:p>
          <a:p>
            <a:r>
              <a:rPr lang="en-NZ" dirty="0" smtClean="0"/>
              <a:t>The act of ensuring that</a:t>
            </a:r>
            <a:r>
              <a:rPr lang="en-NZ" baseline="0" dirty="0" smtClean="0"/>
              <a:t> data </a:t>
            </a:r>
            <a:r>
              <a:rPr lang="en-NZ" dirty="0" smtClean="0"/>
              <a:t>is not lost when critical issues arise. These issues include but are not limited to: natural disasters, computer/server malfunction, physical theft, or any other instance where data has the potential of being lost. Since most information is stored on computers in our modern era, information assurance is typically dealt with by IT security specialists. One of the most common methods of providing information assurance is to have an off-site backup of the data in case one of the mentioned issues arise.</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r>
              <a:rPr lang="en-NZ" sz="1200" b="1" i="0" kern="1200" dirty="0" smtClean="0">
                <a:solidFill>
                  <a:schemeClr val="tx1"/>
                </a:solidFill>
                <a:effectLst/>
                <a:latin typeface="+mn-lt"/>
                <a:ea typeface="+mn-ea"/>
                <a:cs typeface="+mn-cs"/>
              </a:rPr>
              <a:t>Threats</a:t>
            </a:r>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Computer system threats come in many different forms. Some of the most common threats today are software attacks, theft of intellectual property, identity theft, theft of equipment or information, sabotage, and information extortion. Most people have experienced software attacks of some sort. Viruses, worms, phishing attacks, and </a:t>
            </a:r>
            <a:r>
              <a:rPr lang="en-NZ" sz="1200" b="0" i="0" kern="1200" dirty="0" err="1" smtClean="0">
                <a:solidFill>
                  <a:schemeClr val="tx1"/>
                </a:solidFill>
                <a:effectLst/>
                <a:latin typeface="+mn-lt"/>
                <a:ea typeface="+mn-ea"/>
                <a:cs typeface="+mn-cs"/>
              </a:rPr>
              <a:t>trojan</a:t>
            </a:r>
            <a:r>
              <a:rPr lang="en-NZ" sz="1200" b="0" i="0" kern="1200" dirty="0" smtClean="0">
                <a:solidFill>
                  <a:schemeClr val="tx1"/>
                </a:solidFill>
                <a:effectLst/>
                <a:latin typeface="+mn-lt"/>
                <a:ea typeface="+mn-ea"/>
                <a:cs typeface="+mn-cs"/>
              </a:rPr>
              <a:t> horses are a few common examples of software attacks. The theft of intellectual property has also been an extensive issue for many businesses in the IT field. Intellectual property is the ownership of property usually consisting of some form of protection. Theft of software is probably the most common in IT businesses today. Identity theft is the attempt to act as someone else usually to obtain that person's personal information or to take advantage of their access to vital information. Theft of equipment or information is becoming more prevalent today due to the fact that most devices today are mobile. Cell phones are prone to theft and have also become far more desirable as the amount of data capacity increases. Sabotage usually consists of the destruction of an organization′s website in an attempt to cause loss of confidence to its customers. Information extortion consists of theft of a company′s property or information as an attempt to receive a payment in exchange for returning the information or property back to its owner. There are many ways to help protect yourself from some of these attacks but one of the most functional precautions is user carefulness.</a:t>
            </a:r>
          </a:p>
          <a:p>
            <a:endParaRPr lang="en-NZ" dirty="0"/>
          </a:p>
        </p:txBody>
      </p:sp>
      <p:sp>
        <p:nvSpPr>
          <p:cNvPr id="4" name="Slide Number Placeholder 3"/>
          <p:cNvSpPr>
            <a:spLocks noGrp="1"/>
          </p:cNvSpPr>
          <p:nvPr>
            <p:ph type="sldNum" sz="quarter" idx="10"/>
          </p:nvPr>
        </p:nvSpPr>
        <p:spPr/>
        <p:txBody>
          <a:bodyPr/>
          <a:lstStyle/>
          <a:p>
            <a:fld id="{A39AC977-5D69-40E1-94DC-797EFC5E58B3}" type="slidenum">
              <a:rPr lang="en-NZ" smtClean="0"/>
              <a:t>6</a:t>
            </a:fld>
            <a:endParaRPr lang="en-NZ"/>
          </a:p>
        </p:txBody>
      </p:sp>
    </p:spTree>
    <p:extLst>
      <p:ext uri="{BB962C8B-B14F-4D97-AF65-F5344CB8AC3E}">
        <p14:creationId xmlns:p14="http://schemas.microsoft.com/office/powerpoint/2010/main" val="289894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405663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2F147-EAD8-499E-A5D2-C5CF729537D8}" type="datetimeFigureOut">
              <a:rPr lang="en-NZ" smtClean="0"/>
              <a:t>23/08/2017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92467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128759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9355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1304064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20346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31110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199115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397885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44034"/>
          </a:xfr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84710" y="1340769"/>
            <a:ext cx="7218304" cy="4907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42997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78713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C2F147-EAD8-499E-A5D2-C5CF729537D8}" type="datetimeFigureOut">
              <a:rPr lang="en-NZ" smtClean="0"/>
              <a:t>23/08/2017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7097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C2F147-EAD8-499E-A5D2-C5CF729537D8}" type="datetimeFigureOut">
              <a:rPr lang="en-NZ" smtClean="0"/>
              <a:t>23/08/2017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353943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3"/>
          <p:cNvSpPr>
            <a:spLocks noGrp="1"/>
          </p:cNvSpPr>
          <p:nvPr>
            <p:ph type="ftr" sz="quarter" idx="11"/>
          </p:nvPr>
        </p:nvSpPr>
        <p:spPr/>
        <p:txBody>
          <a:bodyPr/>
          <a:lstStyle/>
          <a:p>
            <a:endParaRPr lang="en-NZ"/>
          </a:p>
        </p:txBody>
      </p:sp>
      <p:sp>
        <p:nvSpPr>
          <p:cNvPr id="6" name="Slide Number Placeholder 4"/>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396836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2"/>
          <p:cNvSpPr>
            <a:spLocks noGrp="1"/>
          </p:cNvSpPr>
          <p:nvPr>
            <p:ph type="ftr" sz="quarter" idx="11"/>
          </p:nvPr>
        </p:nvSpPr>
        <p:spPr/>
        <p:txBody>
          <a:bodyPr/>
          <a:lstStyle/>
          <a:p>
            <a:endParaRPr lang="en-NZ"/>
          </a:p>
        </p:txBody>
      </p:sp>
      <p:sp>
        <p:nvSpPr>
          <p:cNvPr id="6" name="Slide Number Placeholder 3"/>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82018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8C2F147-EAD8-499E-A5D2-C5CF729537D8}" type="datetimeFigureOut">
              <a:rPr lang="en-NZ" smtClean="0"/>
              <a:t>23/08/2017</a:t>
            </a:fld>
            <a:endParaRPr lang="en-NZ"/>
          </a:p>
        </p:txBody>
      </p:sp>
      <p:sp>
        <p:nvSpPr>
          <p:cNvPr id="5" name="Footer Placeholder 5"/>
          <p:cNvSpPr>
            <a:spLocks noGrp="1"/>
          </p:cNvSpPr>
          <p:nvPr>
            <p:ph type="ftr" sz="quarter" idx="11"/>
          </p:nvPr>
        </p:nvSpPr>
        <p:spPr/>
        <p:txBody>
          <a:bodyPr/>
          <a:lstStyle/>
          <a:p>
            <a:endParaRPr lang="en-NZ"/>
          </a:p>
        </p:txBody>
      </p:sp>
      <p:sp>
        <p:nvSpPr>
          <p:cNvPr id="6" name="Slide Number Placeholder 6"/>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85640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2F147-EAD8-499E-A5D2-C5CF729537D8}" type="datetimeFigureOut">
              <a:rPr lang="en-NZ" smtClean="0"/>
              <a:t>23/08/2017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80B6FCA-54DE-4400-8BDD-4CC9688172EF}" type="slidenum">
              <a:rPr lang="en-NZ" smtClean="0"/>
              <a:t>‹#›</a:t>
            </a:fld>
            <a:endParaRPr lang="en-NZ"/>
          </a:p>
        </p:txBody>
      </p:sp>
    </p:spTree>
    <p:extLst>
      <p:ext uri="{BB962C8B-B14F-4D97-AF65-F5344CB8AC3E}">
        <p14:creationId xmlns:p14="http://schemas.microsoft.com/office/powerpoint/2010/main" val="274015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C2F147-EAD8-499E-A5D2-C5CF729537D8}" type="datetimeFigureOut">
              <a:rPr lang="en-NZ" smtClean="0"/>
              <a:t>23/08/2017</a:t>
            </a:fld>
            <a:endParaRPr lang="en-NZ"/>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Z"/>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80B6FCA-54DE-4400-8BDD-4CC9688172EF}" type="slidenum">
              <a:rPr lang="en-NZ" smtClean="0"/>
              <a:t>‹#›</a:t>
            </a:fld>
            <a:endParaRPr lang="en-NZ"/>
          </a:p>
        </p:txBody>
      </p:sp>
    </p:spTree>
    <p:extLst>
      <p:ext uri="{BB962C8B-B14F-4D97-AF65-F5344CB8AC3E}">
        <p14:creationId xmlns:p14="http://schemas.microsoft.com/office/powerpoint/2010/main" val="32647066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User_account_polic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donut.co.uk/staff-and-it-training/your-it-policies/create-an-email-and-internet-use-poli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7665998" cy="1837183"/>
          </a:xfrm>
        </p:spPr>
        <p:txBody>
          <a:bodyPr/>
          <a:lstStyle/>
          <a:p>
            <a:pPr algn="ctr"/>
            <a:r>
              <a:rPr lang="en-NZ" sz="4400" dirty="0" smtClean="0"/>
              <a:t>ICT Policy Development</a:t>
            </a:r>
            <a:endParaRPr lang="en-NZ" sz="4400" dirty="0"/>
          </a:p>
        </p:txBody>
      </p:sp>
      <p:sp>
        <p:nvSpPr>
          <p:cNvPr id="3" name="Subtitle 2"/>
          <p:cNvSpPr>
            <a:spLocks noGrp="1"/>
          </p:cNvSpPr>
          <p:nvPr>
            <p:ph type="subTitle" idx="1"/>
          </p:nvPr>
        </p:nvSpPr>
        <p:spPr>
          <a:xfrm>
            <a:off x="866442" y="3861048"/>
            <a:ext cx="7665998" cy="595836"/>
          </a:xfrm>
        </p:spPr>
        <p:txBody>
          <a:bodyPr/>
          <a:lstStyle/>
          <a:p>
            <a:pPr algn="ctr"/>
            <a:r>
              <a:rPr lang="en-NZ" dirty="0" smtClean="0"/>
              <a:t>561.785 Management of ICT</a:t>
            </a:r>
            <a:endParaRPr lang="en-NZ" dirty="0"/>
          </a:p>
        </p:txBody>
      </p:sp>
    </p:spTree>
    <p:extLst>
      <p:ext uri="{BB962C8B-B14F-4D97-AF65-F5344CB8AC3E}">
        <p14:creationId xmlns:p14="http://schemas.microsoft.com/office/powerpoint/2010/main" val="2763171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Policy?</a:t>
            </a:r>
            <a:endParaRPr lang="en-NZ" dirty="0"/>
          </a:p>
        </p:txBody>
      </p:sp>
      <p:sp>
        <p:nvSpPr>
          <p:cNvPr id="3" name="Content Placeholder 2"/>
          <p:cNvSpPr>
            <a:spLocks noGrp="1"/>
          </p:cNvSpPr>
          <p:nvPr>
            <p:ph idx="1"/>
          </p:nvPr>
        </p:nvSpPr>
        <p:spPr>
          <a:xfrm>
            <a:off x="484710" y="1340769"/>
            <a:ext cx="7975722" cy="4907638"/>
          </a:xfrm>
        </p:spPr>
        <p:txBody>
          <a:bodyPr>
            <a:normAutofit/>
          </a:bodyPr>
          <a:lstStyle/>
          <a:p>
            <a:r>
              <a:rPr lang="en-NZ" dirty="0"/>
              <a:t>A </a:t>
            </a:r>
            <a:r>
              <a:rPr lang="en-NZ" b="1" dirty="0"/>
              <a:t>policy</a:t>
            </a:r>
            <a:r>
              <a:rPr lang="en-NZ" dirty="0"/>
              <a:t> is </a:t>
            </a:r>
            <a:r>
              <a:rPr lang="en-NZ" dirty="0" smtClean="0"/>
              <a:t>a set</a:t>
            </a:r>
            <a:r>
              <a:rPr lang="en-NZ" dirty="0"/>
              <a:t> of principles to guide </a:t>
            </a:r>
            <a:r>
              <a:rPr lang="en-NZ" dirty="0" smtClean="0"/>
              <a:t>decisions, practices and actions, </a:t>
            </a:r>
            <a:r>
              <a:rPr lang="en-NZ" dirty="0"/>
              <a:t>and achieve rational outcomes</a:t>
            </a:r>
            <a:r>
              <a:rPr lang="en-NZ" dirty="0" smtClean="0"/>
              <a:t>.</a:t>
            </a:r>
          </a:p>
          <a:p>
            <a:r>
              <a:rPr lang="en-NZ" dirty="0" smtClean="0"/>
              <a:t>It is </a:t>
            </a:r>
            <a:r>
              <a:rPr lang="en-NZ" dirty="0"/>
              <a:t>a </a:t>
            </a:r>
            <a:r>
              <a:rPr lang="en-NZ" b="1" dirty="0" smtClean="0"/>
              <a:t>high-level (abstracted) statement </a:t>
            </a:r>
            <a:r>
              <a:rPr lang="en-NZ" b="1" dirty="0"/>
              <a:t>of </a:t>
            </a:r>
            <a:r>
              <a:rPr lang="en-NZ" b="1" dirty="0" smtClean="0"/>
              <a:t>intent </a:t>
            </a:r>
            <a:r>
              <a:rPr lang="en-NZ" dirty="0" smtClean="0"/>
              <a:t>to seek positive outcomes and to avoid negative consequences (unintended effects).</a:t>
            </a:r>
          </a:p>
          <a:p>
            <a:r>
              <a:rPr lang="en-NZ" dirty="0" smtClean="0"/>
              <a:t>It’s implementation helps to make both </a:t>
            </a:r>
            <a:r>
              <a:rPr lang="en-NZ" b="1" dirty="0" smtClean="0"/>
              <a:t>subjective</a:t>
            </a:r>
            <a:r>
              <a:rPr lang="en-NZ" dirty="0" smtClean="0"/>
              <a:t> and </a:t>
            </a:r>
            <a:r>
              <a:rPr lang="en-NZ" b="1" dirty="0" smtClean="0"/>
              <a:t>objective</a:t>
            </a:r>
            <a:r>
              <a:rPr lang="en-NZ" dirty="0" smtClean="0"/>
              <a:t> decision making processes</a:t>
            </a:r>
          </a:p>
          <a:p>
            <a:r>
              <a:rPr lang="en-NZ" dirty="0"/>
              <a:t>Policies are generally adopted by the Board </a:t>
            </a:r>
            <a:endParaRPr lang="en-NZ" dirty="0" smtClean="0"/>
          </a:p>
          <a:p>
            <a:r>
              <a:rPr lang="en-NZ" dirty="0" smtClean="0"/>
              <a:t>Procedures </a:t>
            </a:r>
            <a:r>
              <a:rPr lang="en-NZ" dirty="0"/>
              <a:t>or protocols </a:t>
            </a:r>
            <a:r>
              <a:rPr lang="en-NZ" dirty="0" smtClean="0"/>
              <a:t>are developed </a:t>
            </a:r>
            <a:r>
              <a:rPr lang="en-NZ" dirty="0"/>
              <a:t>and adopted by </a:t>
            </a:r>
            <a:r>
              <a:rPr lang="en-NZ" dirty="0" smtClean="0"/>
              <a:t>senior executives.</a:t>
            </a:r>
            <a:r>
              <a:rPr lang="en-NZ" dirty="0"/>
              <a:t> </a:t>
            </a:r>
          </a:p>
        </p:txBody>
      </p:sp>
    </p:spTree>
    <p:extLst>
      <p:ext uri="{BB962C8B-B14F-4D97-AF65-F5344CB8AC3E}">
        <p14:creationId xmlns:p14="http://schemas.microsoft.com/office/powerpoint/2010/main" val="123195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19738" cy="744034"/>
          </a:xfrm>
        </p:spPr>
        <p:txBody>
          <a:bodyPr/>
          <a:lstStyle/>
          <a:p>
            <a:r>
              <a:rPr lang="en-NZ" dirty="0" smtClean="0"/>
              <a:t>Components of a Policy Document</a:t>
            </a:r>
            <a:endParaRPr lang="en-NZ" dirty="0"/>
          </a:p>
        </p:txBody>
      </p:sp>
      <p:sp>
        <p:nvSpPr>
          <p:cNvPr id="3" name="Content Placeholder 2"/>
          <p:cNvSpPr>
            <a:spLocks noGrp="1"/>
          </p:cNvSpPr>
          <p:nvPr>
            <p:ph idx="1"/>
          </p:nvPr>
        </p:nvSpPr>
        <p:spPr>
          <a:xfrm>
            <a:off x="484710" y="1340768"/>
            <a:ext cx="8335762" cy="4968551"/>
          </a:xfrm>
        </p:spPr>
        <p:txBody>
          <a:bodyPr>
            <a:normAutofit fontScale="40000" lnSpcReduction="20000"/>
          </a:bodyPr>
          <a:lstStyle/>
          <a:p>
            <a:pPr>
              <a:lnSpc>
                <a:spcPct val="120000"/>
              </a:lnSpc>
              <a:spcBef>
                <a:spcPts val="600"/>
              </a:spcBef>
            </a:pPr>
            <a:r>
              <a:rPr lang="en-NZ" sz="4200" dirty="0"/>
              <a:t>A </a:t>
            </a:r>
            <a:r>
              <a:rPr lang="en-NZ" sz="4200" b="1" dirty="0"/>
              <a:t>purpose </a:t>
            </a:r>
            <a:r>
              <a:rPr lang="en-NZ" sz="4200" b="1" dirty="0" smtClean="0"/>
              <a:t>statement</a:t>
            </a:r>
            <a:r>
              <a:rPr lang="en-NZ" sz="4200" dirty="0" smtClean="0"/>
              <a:t> - Outlining the policy goal, desired </a:t>
            </a:r>
            <a:r>
              <a:rPr lang="en-NZ" sz="4200" dirty="0"/>
              <a:t>effect or </a:t>
            </a:r>
            <a:r>
              <a:rPr lang="en-NZ" sz="4200" dirty="0" smtClean="0"/>
              <a:t>outcome.</a:t>
            </a:r>
            <a:endParaRPr lang="en-NZ" sz="4200" dirty="0"/>
          </a:p>
          <a:p>
            <a:pPr>
              <a:lnSpc>
                <a:spcPct val="120000"/>
              </a:lnSpc>
              <a:spcBef>
                <a:spcPts val="600"/>
              </a:spcBef>
            </a:pPr>
            <a:r>
              <a:rPr lang="en-NZ" sz="4200" dirty="0"/>
              <a:t>An </a:t>
            </a:r>
            <a:r>
              <a:rPr lang="en-NZ" sz="4200" b="1" dirty="0"/>
              <a:t>applicability and scope</a:t>
            </a:r>
            <a:r>
              <a:rPr lang="en-NZ" sz="4200" dirty="0"/>
              <a:t> </a:t>
            </a:r>
            <a:r>
              <a:rPr lang="en-NZ" sz="4200" b="1" dirty="0" smtClean="0"/>
              <a:t>statement - </a:t>
            </a:r>
            <a:r>
              <a:rPr lang="en-NZ" sz="4200" dirty="0" smtClean="0"/>
              <a:t>This is </a:t>
            </a:r>
            <a:r>
              <a:rPr lang="en-NZ" sz="4200" dirty="0"/>
              <a:t>used to focus the policy on only the desired targets, and avoid unintended </a:t>
            </a:r>
            <a:r>
              <a:rPr lang="en-NZ" sz="4200" dirty="0" smtClean="0"/>
              <a:t>consequences.</a:t>
            </a:r>
            <a:endParaRPr lang="en-NZ" sz="4200" dirty="0"/>
          </a:p>
          <a:p>
            <a:pPr>
              <a:lnSpc>
                <a:spcPct val="120000"/>
              </a:lnSpc>
              <a:spcBef>
                <a:spcPts val="600"/>
              </a:spcBef>
            </a:pPr>
            <a:r>
              <a:rPr lang="en-NZ" sz="4200" dirty="0"/>
              <a:t>An </a:t>
            </a:r>
            <a:r>
              <a:rPr lang="en-NZ" sz="4200" b="1" dirty="0"/>
              <a:t>effective date</a:t>
            </a:r>
            <a:r>
              <a:rPr lang="en-NZ" sz="4200" dirty="0"/>
              <a:t> </a:t>
            </a:r>
          </a:p>
          <a:p>
            <a:pPr>
              <a:lnSpc>
                <a:spcPct val="120000"/>
              </a:lnSpc>
              <a:spcBef>
                <a:spcPts val="600"/>
              </a:spcBef>
            </a:pPr>
            <a:r>
              <a:rPr lang="en-NZ" sz="4200" b="1" dirty="0" smtClean="0"/>
              <a:t>Specify</a:t>
            </a:r>
            <a:r>
              <a:rPr lang="en-NZ" sz="4200" b="1" dirty="0"/>
              <a:t> </a:t>
            </a:r>
            <a:r>
              <a:rPr lang="en-NZ" sz="4200" b="1" dirty="0" smtClean="0"/>
              <a:t>responsibilities</a:t>
            </a:r>
            <a:r>
              <a:rPr lang="en-NZ" sz="4200" dirty="0" smtClean="0"/>
              <a:t>, who is responsible </a:t>
            </a:r>
            <a:r>
              <a:rPr lang="en-NZ" sz="4200" dirty="0"/>
              <a:t>for </a:t>
            </a:r>
            <a:r>
              <a:rPr lang="en-NZ" sz="4200" dirty="0" smtClean="0"/>
              <a:t>overseeing the policy. </a:t>
            </a:r>
            <a:endParaRPr lang="en-NZ" sz="4200" dirty="0"/>
          </a:p>
          <a:p>
            <a:pPr>
              <a:lnSpc>
                <a:spcPct val="120000"/>
              </a:lnSpc>
              <a:spcBef>
                <a:spcPts val="600"/>
              </a:spcBef>
            </a:pPr>
            <a:r>
              <a:rPr lang="en-NZ" sz="4200" b="1" dirty="0"/>
              <a:t>Policy statements</a:t>
            </a:r>
            <a:r>
              <a:rPr lang="en-NZ" sz="4200" dirty="0"/>
              <a:t> </a:t>
            </a:r>
            <a:r>
              <a:rPr lang="en-NZ" sz="4200" dirty="0" smtClean="0"/>
              <a:t>- write the specific regulations or requirements</a:t>
            </a:r>
          </a:p>
          <a:p>
            <a:pPr>
              <a:lnSpc>
                <a:spcPct val="120000"/>
              </a:lnSpc>
              <a:spcBef>
                <a:spcPts val="600"/>
              </a:spcBef>
            </a:pPr>
            <a:r>
              <a:rPr lang="en-NZ" sz="4200" b="1" dirty="0" smtClean="0"/>
              <a:t>Optional Items:</a:t>
            </a:r>
            <a:endParaRPr lang="en-NZ" sz="4200" b="1" dirty="0"/>
          </a:p>
          <a:p>
            <a:pPr lvl="1">
              <a:lnSpc>
                <a:spcPct val="120000"/>
              </a:lnSpc>
              <a:spcBef>
                <a:spcPts val="600"/>
              </a:spcBef>
            </a:pPr>
            <a:r>
              <a:rPr lang="en-NZ" sz="4000" b="1" dirty="0"/>
              <a:t>Background</a:t>
            </a:r>
            <a:r>
              <a:rPr lang="en-NZ" sz="4000" dirty="0"/>
              <a:t>, </a:t>
            </a:r>
            <a:r>
              <a:rPr lang="en-NZ" sz="4000" dirty="0" smtClean="0"/>
              <a:t>Brief description of any </a:t>
            </a:r>
            <a:r>
              <a:rPr lang="en-NZ" sz="4000" dirty="0"/>
              <a:t>reasons, history, and intent that led to the creation of the policy, which may be listed as </a:t>
            </a:r>
            <a:r>
              <a:rPr lang="en-NZ" sz="4000" b="1" dirty="0"/>
              <a:t>motivating factors</a:t>
            </a:r>
            <a:r>
              <a:rPr lang="en-NZ" sz="4000" dirty="0"/>
              <a:t>. </a:t>
            </a:r>
            <a:r>
              <a:rPr lang="en-NZ" sz="4000" dirty="0" smtClean="0"/>
              <a:t> </a:t>
            </a:r>
            <a:endParaRPr lang="en-NZ" sz="4000" dirty="0"/>
          </a:p>
          <a:p>
            <a:pPr lvl="1">
              <a:lnSpc>
                <a:spcPct val="120000"/>
              </a:lnSpc>
              <a:spcBef>
                <a:spcPts val="600"/>
              </a:spcBef>
            </a:pPr>
            <a:r>
              <a:rPr lang="en-NZ" sz="4000" b="1" dirty="0"/>
              <a:t>Definitions</a:t>
            </a:r>
            <a:r>
              <a:rPr lang="en-NZ" sz="4000" dirty="0"/>
              <a:t>, providing clear and unambiguous definitions for terms and concepts found in the policy document</a:t>
            </a:r>
            <a:r>
              <a:rPr lang="en-NZ" sz="4000" dirty="0" smtClean="0"/>
              <a:t>.</a:t>
            </a:r>
            <a:endParaRPr lang="en-NZ" sz="4000" dirty="0"/>
          </a:p>
          <a:p>
            <a:endParaRPr lang="en-NZ" dirty="0"/>
          </a:p>
        </p:txBody>
      </p:sp>
      <p:sp>
        <p:nvSpPr>
          <p:cNvPr id="4" name="Rectangle 3"/>
          <p:cNvSpPr/>
          <p:nvPr/>
        </p:nvSpPr>
        <p:spPr>
          <a:xfrm>
            <a:off x="4222439" y="6032320"/>
            <a:ext cx="4572000" cy="276999"/>
          </a:xfrm>
          <a:prstGeom prst="rect">
            <a:avLst/>
          </a:prstGeom>
        </p:spPr>
        <p:txBody>
          <a:bodyPr>
            <a:spAutoFit/>
          </a:bodyPr>
          <a:lstStyle/>
          <a:p>
            <a:pPr algn="r"/>
            <a:r>
              <a:rPr lang="en-NZ" sz="1200" dirty="0"/>
              <a:t>Source: </a:t>
            </a:r>
            <a:r>
              <a:rPr lang="en-NZ" sz="1200" dirty="0">
                <a:hlinkClick r:id="rId3"/>
              </a:rPr>
              <a:t>https://</a:t>
            </a:r>
            <a:r>
              <a:rPr lang="en-NZ" sz="1200" dirty="0" smtClean="0">
                <a:hlinkClick r:id="rId3"/>
              </a:rPr>
              <a:t>en.wikipedia.org/wiki/Policy</a:t>
            </a:r>
            <a:endParaRPr lang="en-NZ" sz="1200" dirty="0" smtClean="0"/>
          </a:p>
        </p:txBody>
      </p:sp>
    </p:spTree>
    <p:extLst>
      <p:ext uri="{BB962C8B-B14F-4D97-AF65-F5344CB8AC3E}">
        <p14:creationId xmlns:p14="http://schemas.microsoft.com/office/powerpoint/2010/main" val="396209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055380" cy="792088"/>
          </a:xfrm>
        </p:spPr>
        <p:txBody>
          <a:bodyPr/>
          <a:lstStyle/>
          <a:p>
            <a:r>
              <a:rPr lang="en-NZ" dirty="0" smtClean="0"/>
              <a:t>Examples …</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836777"/>
              </p:ext>
            </p:extLst>
          </p:nvPr>
        </p:nvGraphicFramePr>
        <p:xfrm>
          <a:off x="488003" y="786845"/>
          <a:ext cx="8229600" cy="6035040"/>
        </p:xfrm>
        <a:graphic>
          <a:graphicData uri="http://schemas.openxmlformats.org/drawingml/2006/table">
            <a:tbl>
              <a:tblPr>
                <a:tableStyleId>{2D5ABB26-0587-4C30-8999-92F81FD0307C}</a:tableStyleId>
              </a:tblPr>
              <a:tblGrid>
                <a:gridCol w="3703320"/>
                <a:gridCol w="822960"/>
                <a:gridCol w="3703320"/>
              </a:tblGrid>
              <a:tr h="361686">
                <a:tc>
                  <a:txBody>
                    <a:bodyPr/>
                    <a:lstStyle/>
                    <a:p>
                      <a:r>
                        <a:rPr lang="en-NZ" dirty="0" smtClean="0"/>
                        <a:t>Use </a:t>
                      </a:r>
                      <a:r>
                        <a:rPr lang="en-NZ" dirty="0"/>
                        <a:t>Policy</a:t>
                      </a:r>
                    </a:p>
                  </a:txBody>
                  <a:tcPr anchor="ctr"/>
                </a:tc>
                <a:tc>
                  <a:txBody>
                    <a:bodyPr/>
                    <a:lstStyle/>
                    <a:p>
                      <a:endParaRPr lang="en-NZ"/>
                    </a:p>
                  </a:txBody>
                  <a:tcPr anchor="ctr"/>
                </a:tc>
                <a:tc>
                  <a:txBody>
                    <a:bodyPr/>
                    <a:lstStyle/>
                    <a:p>
                      <a:r>
                        <a:rPr lang="en-NZ"/>
                        <a:t>Password Policy</a:t>
                      </a:r>
                    </a:p>
                  </a:txBody>
                  <a:tcPr anchor="ctr"/>
                </a:tc>
              </a:tr>
              <a:tr h="361686">
                <a:tc>
                  <a:txBody>
                    <a:bodyPr/>
                    <a:lstStyle/>
                    <a:p>
                      <a:r>
                        <a:rPr lang="en-NZ" dirty="0"/>
                        <a:t>Backup Policy</a:t>
                      </a:r>
                    </a:p>
                  </a:txBody>
                  <a:tcPr anchor="ctr"/>
                </a:tc>
                <a:tc>
                  <a:txBody>
                    <a:bodyPr/>
                    <a:lstStyle/>
                    <a:p>
                      <a:endParaRPr lang="en-NZ"/>
                    </a:p>
                  </a:txBody>
                  <a:tcPr anchor="ctr"/>
                </a:tc>
                <a:tc>
                  <a:txBody>
                    <a:bodyPr/>
                    <a:lstStyle/>
                    <a:p>
                      <a:r>
                        <a:rPr lang="en-NZ" dirty="0"/>
                        <a:t>Network Access Policy</a:t>
                      </a:r>
                    </a:p>
                  </a:txBody>
                  <a:tcPr anchor="ctr"/>
                </a:tc>
              </a:tr>
              <a:tr h="361686">
                <a:tc>
                  <a:txBody>
                    <a:bodyPr/>
                    <a:lstStyle/>
                    <a:p>
                      <a:r>
                        <a:rPr lang="en-NZ" dirty="0"/>
                        <a:t>Incident </a:t>
                      </a:r>
                      <a:r>
                        <a:rPr lang="en-NZ" dirty="0" smtClean="0"/>
                        <a:t>Response </a:t>
                      </a:r>
                      <a:r>
                        <a:rPr lang="en-NZ" dirty="0"/>
                        <a:t>Policy</a:t>
                      </a:r>
                    </a:p>
                  </a:txBody>
                  <a:tcPr anchor="ctr"/>
                </a:tc>
                <a:tc>
                  <a:txBody>
                    <a:bodyPr/>
                    <a:lstStyle/>
                    <a:p>
                      <a:endParaRPr lang="en-NZ"/>
                    </a:p>
                  </a:txBody>
                  <a:tcPr anchor="ctr"/>
                </a:tc>
                <a:tc>
                  <a:txBody>
                    <a:bodyPr/>
                    <a:lstStyle/>
                    <a:p>
                      <a:r>
                        <a:rPr lang="en-NZ"/>
                        <a:t>Remote Access Policy</a:t>
                      </a:r>
                    </a:p>
                  </a:txBody>
                  <a:tcPr anchor="ctr"/>
                </a:tc>
              </a:tr>
              <a:tr h="626304">
                <a:tc>
                  <a:txBody>
                    <a:bodyPr/>
                    <a:lstStyle/>
                    <a:p>
                      <a:r>
                        <a:rPr lang="en-NZ"/>
                        <a:t>Virtual Private Network (VPN) Policy</a:t>
                      </a:r>
                    </a:p>
                  </a:txBody>
                  <a:tcPr anchor="ctr"/>
                </a:tc>
                <a:tc>
                  <a:txBody>
                    <a:bodyPr/>
                    <a:lstStyle/>
                    <a:p>
                      <a:endParaRPr lang="en-NZ"/>
                    </a:p>
                  </a:txBody>
                  <a:tcPr anchor="ctr"/>
                </a:tc>
                <a:tc>
                  <a:txBody>
                    <a:bodyPr/>
                    <a:lstStyle/>
                    <a:p>
                      <a:r>
                        <a:rPr lang="en-NZ"/>
                        <a:t>Guest Access Policy</a:t>
                      </a:r>
                    </a:p>
                  </a:txBody>
                  <a:tcPr anchor="ctr"/>
                </a:tc>
              </a:tr>
              <a:tr h="361686">
                <a:tc>
                  <a:txBody>
                    <a:bodyPr/>
                    <a:lstStyle/>
                    <a:p>
                      <a:r>
                        <a:rPr lang="en-NZ"/>
                        <a:t>Wireless Policy</a:t>
                      </a:r>
                    </a:p>
                  </a:txBody>
                  <a:tcPr anchor="ctr"/>
                </a:tc>
                <a:tc>
                  <a:txBody>
                    <a:bodyPr/>
                    <a:lstStyle/>
                    <a:p>
                      <a:endParaRPr lang="en-NZ"/>
                    </a:p>
                  </a:txBody>
                  <a:tcPr anchor="ctr"/>
                </a:tc>
                <a:tc>
                  <a:txBody>
                    <a:bodyPr/>
                    <a:lstStyle/>
                    <a:p>
                      <a:r>
                        <a:rPr lang="en-NZ"/>
                        <a:t>Third Party Connection Policy</a:t>
                      </a:r>
                    </a:p>
                  </a:txBody>
                  <a:tcPr anchor="ctr"/>
                </a:tc>
              </a:tr>
              <a:tr h="361686">
                <a:tc>
                  <a:txBody>
                    <a:bodyPr/>
                    <a:lstStyle/>
                    <a:p>
                      <a:r>
                        <a:rPr lang="en-NZ"/>
                        <a:t>Network Security Policy</a:t>
                      </a:r>
                    </a:p>
                  </a:txBody>
                  <a:tcPr anchor="ctr"/>
                </a:tc>
                <a:tc>
                  <a:txBody>
                    <a:bodyPr/>
                    <a:lstStyle/>
                    <a:p>
                      <a:endParaRPr lang="en-NZ"/>
                    </a:p>
                  </a:txBody>
                  <a:tcPr anchor="ctr"/>
                </a:tc>
                <a:tc>
                  <a:txBody>
                    <a:bodyPr/>
                    <a:lstStyle/>
                    <a:p>
                      <a:r>
                        <a:rPr lang="en-NZ"/>
                        <a:t>Encryption Policy</a:t>
                      </a:r>
                    </a:p>
                  </a:txBody>
                  <a:tcPr anchor="ctr"/>
                </a:tc>
              </a:tr>
              <a:tr h="361686">
                <a:tc>
                  <a:txBody>
                    <a:bodyPr/>
                    <a:lstStyle/>
                    <a:p>
                      <a:r>
                        <a:rPr lang="en-NZ"/>
                        <a:t>Confidential Data Policy</a:t>
                      </a:r>
                    </a:p>
                  </a:txBody>
                  <a:tcPr anchor="ctr"/>
                </a:tc>
                <a:tc>
                  <a:txBody>
                    <a:bodyPr/>
                    <a:lstStyle/>
                    <a:p>
                      <a:endParaRPr lang="en-NZ"/>
                    </a:p>
                  </a:txBody>
                  <a:tcPr anchor="ctr"/>
                </a:tc>
                <a:tc>
                  <a:txBody>
                    <a:bodyPr/>
                    <a:lstStyle/>
                    <a:p>
                      <a:r>
                        <a:rPr lang="en-NZ"/>
                        <a:t>Data Classification Policy</a:t>
                      </a:r>
                    </a:p>
                  </a:txBody>
                  <a:tcPr anchor="ctr"/>
                </a:tc>
              </a:tr>
              <a:tr h="361686">
                <a:tc>
                  <a:txBody>
                    <a:bodyPr/>
                    <a:lstStyle/>
                    <a:p>
                      <a:r>
                        <a:rPr lang="en-NZ"/>
                        <a:t>Mobile Device Policy</a:t>
                      </a:r>
                    </a:p>
                  </a:txBody>
                  <a:tcPr anchor="ctr"/>
                </a:tc>
                <a:tc>
                  <a:txBody>
                    <a:bodyPr/>
                    <a:lstStyle/>
                    <a:p>
                      <a:endParaRPr lang="en-NZ"/>
                    </a:p>
                  </a:txBody>
                  <a:tcPr anchor="ctr"/>
                </a:tc>
                <a:tc>
                  <a:txBody>
                    <a:bodyPr/>
                    <a:lstStyle/>
                    <a:p>
                      <a:r>
                        <a:rPr lang="en-NZ"/>
                        <a:t>Retention Policy</a:t>
                      </a:r>
                    </a:p>
                  </a:txBody>
                  <a:tcPr anchor="ctr"/>
                </a:tc>
              </a:tr>
              <a:tr h="361686">
                <a:tc>
                  <a:txBody>
                    <a:bodyPr/>
                    <a:lstStyle/>
                    <a:p>
                      <a:r>
                        <a:rPr lang="en-NZ" dirty="0"/>
                        <a:t>Outsourcing Policy</a:t>
                      </a:r>
                    </a:p>
                  </a:txBody>
                  <a:tcPr anchor="ctr"/>
                </a:tc>
                <a:tc>
                  <a:txBody>
                    <a:bodyPr/>
                    <a:lstStyle/>
                    <a:p>
                      <a:endParaRPr lang="en-NZ" dirty="0"/>
                    </a:p>
                  </a:txBody>
                  <a:tcPr anchor="ctr"/>
                </a:tc>
                <a:tc>
                  <a:txBody>
                    <a:bodyPr/>
                    <a:lstStyle/>
                    <a:p>
                      <a:r>
                        <a:rPr lang="en-NZ"/>
                        <a:t>Physical Security Policy</a:t>
                      </a:r>
                    </a:p>
                  </a:txBody>
                  <a:tcPr anchor="ctr"/>
                </a:tc>
              </a:tr>
              <a:tr h="361686">
                <a:tc>
                  <a:txBody>
                    <a:bodyPr/>
                    <a:lstStyle/>
                    <a:p>
                      <a:r>
                        <a:rPr lang="en-NZ" dirty="0"/>
                        <a:t>E-mail Policy</a:t>
                      </a:r>
                    </a:p>
                  </a:txBody>
                  <a:tcPr anchor="ctr"/>
                </a:tc>
                <a:tc>
                  <a:txBody>
                    <a:bodyPr/>
                    <a:lstStyle/>
                    <a:p>
                      <a:endParaRPr lang="en-NZ"/>
                    </a:p>
                  </a:txBody>
                  <a:tcPr/>
                </a:tc>
                <a:tc>
                  <a:txBody>
                    <a:bodyPr/>
                    <a:lstStyle/>
                    <a:p>
                      <a:r>
                        <a:rPr lang="en-NZ" dirty="0" smtClean="0"/>
                        <a:t>Communication Policy</a:t>
                      </a:r>
                      <a:endParaRPr lang="en-NZ" dirty="0"/>
                    </a:p>
                  </a:txBody>
                  <a:tcPr/>
                </a:tc>
              </a:tr>
              <a:tr h="626304">
                <a:tc>
                  <a:txBody>
                    <a:bodyPr/>
                    <a:lstStyle/>
                    <a:p>
                      <a:r>
                        <a:rPr lang="en-NZ" dirty="0" smtClean="0"/>
                        <a:t>Documentation Policy</a:t>
                      </a:r>
                      <a:endParaRPr lang="en-NZ" dirty="0"/>
                    </a:p>
                  </a:txBody>
                  <a:tcPr anchor="ctr"/>
                </a:tc>
                <a:tc>
                  <a:txBody>
                    <a:bodyPr/>
                    <a:lstStyle/>
                    <a:p>
                      <a:endParaRPr lang="en-NZ" dirty="0"/>
                    </a:p>
                  </a:txBody>
                  <a:tcPr/>
                </a:tc>
                <a:tc>
                  <a:txBody>
                    <a:bodyPr/>
                    <a:lstStyle/>
                    <a:p>
                      <a:r>
                        <a:rPr lang="en-NZ" dirty="0" smtClean="0"/>
                        <a:t>Knowledge Management</a:t>
                      </a:r>
                      <a:r>
                        <a:rPr lang="en-NZ" baseline="0" dirty="0" smtClean="0"/>
                        <a:t> Policy</a:t>
                      </a:r>
                      <a:endParaRPr lang="en-NZ" dirty="0"/>
                    </a:p>
                  </a:txBody>
                  <a:tcPr/>
                </a:tc>
              </a:tr>
              <a:tr h="361686">
                <a:tc>
                  <a:txBody>
                    <a:bodyPr/>
                    <a:lstStyle/>
                    <a:p>
                      <a:r>
                        <a:rPr lang="en-NZ" dirty="0" smtClean="0"/>
                        <a:t>Website Privacy Policy</a:t>
                      </a:r>
                      <a:endParaRPr lang="en-NZ" dirty="0"/>
                    </a:p>
                  </a:txBody>
                  <a:tcPr anchor="ctr"/>
                </a:tc>
                <a:tc>
                  <a:txBody>
                    <a:bodyPr/>
                    <a:lstStyle/>
                    <a:p>
                      <a:endParaRPr lang="en-NZ" dirty="0"/>
                    </a:p>
                  </a:txBody>
                  <a:tcPr/>
                </a:tc>
                <a:tc>
                  <a:txBody>
                    <a:bodyPr/>
                    <a:lstStyle/>
                    <a:p>
                      <a:r>
                        <a:rPr lang="en-NZ" dirty="0" smtClean="0"/>
                        <a:t>Internet</a:t>
                      </a:r>
                      <a:r>
                        <a:rPr lang="en-NZ" baseline="0" dirty="0" smtClean="0"/>
                        <a:t> Use Policy</a:t>
                      </a:r>
                      <a:endParaRPr lang="en-NZ" dirty="0"/>
                    </a:p>
                  </a:txBody>
                  <a:tcPr/>
                </a:tc>
              </a:tr>
              <a:tr h="361686">
                <a:tc>
                  <a:txBody>
                    <a:bodyPr/>
                    <a:lstStyle/>
                    <a:p>
                      <a:r>
                        <a:rPr lang="en-NZ" dirty="0" smtClean="0"/>
                        <a:t>BYOD Policy</a:t>
                      </a:r>
                      <a:endParaRPr lang="en-NZ" dirty="0"/>
                    </a:p>
                  </a:txBody>
                  <a:tcPr anchor="ctr"/>
                </a:tc>
                <a:tc>
                  <a:txBody>
                    <a:bodyPr/>
                    <a:lstStyle/>
                    <a:p>
                      <a:endParaRPr lang="en-NZ" dirty="0"/>
                    </a:p>
                  </a:txBody>
                  <a:tcPr/>
                </a:tc>
                <a:tc>
                  <a:txBody>
                    <a:bodyPr/>
                    <a:lstStyle/>
                    <a:p>
                      <a:r>
                        <a:rPr lang="en-NZ" dirty="0" smtClean="0"/>
                        <a:t>Social Media Policy</a:t>
                      </a:r>
                      <a:endParaRPr lang="en-NZ" dirty="0"/>
                    </a:p>
                  </a:txBody>
                  <a:tcPr/>
                </a:tc>
              </a:tr>
              <a:tr h="361686">
                <a:tc>
                  <a:txBody>
                    <a:bodyPr/>
                    <a:lstStyle/>
                    <a:p>
                      <a:r>
                        <a:rPr lang="en-NZ" dirty="0" smtClean="0"/>
                        <a:t>ICT Purchase Policy</a:t>
                      </a:r>
                      <a:endParaRPr lang="en-NZ" dirty="0"/>
                    </a:p>
                  </a:txBody>
                  <a:tcPr anchor="ctr"/>
                </a:tc>
                <a:tc>
                  <a:txBody>
                    <a:bodyPr/>
                    <a:lstStyle/>
                    <a:p>
                      <a:endParaRPr lang="en-NZ" dirty="0"/>
                    </a:p>
                  </a:txBody>
                  <a:tcPr/>
                </a:tc>
                <a:tc>
                  <a:txBody>
                    <a:bodyPr/>
                    <a:lstStyle/>
                    <a:p>
                      <a:r>
                        <a:rPr lang="en-NZ" dirty="0" smtClean="0"/>
                        <a:t>ICT Upgrade</a:t>
                      </a:r>
                      <a:r>
                        <a:rPr lang="en-NZ" baseline="0" dirty="0" smtClean="0"/>
                        <a:t> Policy</a:t>
                      </a:r>
                      <a:endParaRPr lang="en-NZ" dirty="0"/>
                    </a:p>
                  </a:txBody>
                  <a:tcPr/>
                </a:tc>
              </a:tr>
              <a:tr h="361686">
                <a:tc>
                  <a:txBody>
                    <a:bodyPr/>
                    <a:lstStyle/>
                    <a:p>
                      <a:r>
                        <a:rPr lang="en-NZ" dirty="0" smtClean="0"/>
                        <a:t>Risk Management Policy</a:t>
                      </a:r>
                      <a:endParaRPr lang="en-NZ" dirty="0"/>
                    </a:p>
                  </a:txBody>
                  <a:tcPr anchor="ctr"/>
                </a:tc>
                <a:tc>
                  <a:txBody>
                    <a:bodyPr/>
                    <a:lstStyle/>
                    <a:p>
                      <a:endParaRPr lang="en-NZ" dirty="0"/>
                    </a:p>
                  </a:txBody>
                  <a:tcPr/>
                </a:tc>
                <a:tc>
                  <a:txBody>
                    <a:bodyPr/>
                    <a:lstStyle/>
                    <a:p>
                      <a:r>
                        <a:rPr lang="en-NZ" dirty="0" smtClean="0"/>
                        <a:t>Disaster Recovery Policy</a:t>
                      </a:r>
                      <a:endParaRPr lang="en-NZ" dirty="0"/>
                    </a:p>
                  </a:txBody>
                  <a:tcPr/>
                </a:tc>
              </a:tr>
            </a:tbl>
          </a:graphicData>
        </a:graphic>
      </p:graphicFrame>
    </p:spTree>
    <p:extLst>
      <p:ext uri="{BB962C8B-B14F-4D97-AF65-F5344CB8AC3E}">
        <p14:creationId xmlns:p14="http://schemas.microsoft.com/office/powerpoint/2010/main" val="3176337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975722" cy="744034"/>
          </a:xfrm>
        </p:spPr>
        <p:txBody>
          <a:bodyPr/>
          <a:lstStyle/>
          <a:p>
            <a:r>
              <a:rPr lang="en-NZ" dirty="0" smtClean="0"/>
              <a:t>Content of a User Account Policy</a:t>
            </a:r>
            <a:endParaRPr lang="en-NZ" dirty="0"/>
          </a:p>
        </p:txBody>
      </p:sp>
      <p:sp>
        <p:nvSpPr>
          <p:cNvPr id="3" name="Content Placeholder 2"/>
          <p:cNvSpPr>
            <a:spLocks noGrp="1"/>
          </p:cNvSpPr>
          <p:nvPr>
            <p:ph idx="1"/>
          </p:nvPr>
        </p:nvSpPr>
        <p:spPr>
          <a:xfrm>
            <a:off x="484710" y="1340769"/>
            <a:ext cx="8479778" cy="4907638"/>
          </a:xfrm>
        </p:spPr>
        <p:txBody>
          <a:bodyPr>
            <a:normAutofit fontScale="55000" lnSpcReduction="20000"/>
          </a:bodyPr>
          <a:lstStyle/>
          <a:p>
            <a:pPr marL="0" indent="0">
              <a:buNone/>
            </a:pPr>
            <a:r>
              <a:rPr lang="en-NZ" sz="3200" dirty="0" smtClean="0"/>
              <a:t>User Account Policy should state:</a:t>
            </a:r>
          </a:p>
          <a:p>
            <a:pPr marL="342906" lvl="1" indent="-342906"/>
            <a:r>
              <a:rPr lang="en-NZ" sz="3300" dirty="0"/>
              <a:t>who has the authority to approve account requests.</a:t>
            </a:r>
          </a:p>
          <a:p>
            <a:r>
              <a:rPr lang="en-NZ" sz="3300" dirty="0"/>
              <a:t>who </a:t>
            </a:r>
            <a:r>
              <a:rPr lang="en-NZ" sz="3300" dirty="0"/>
              <a:t>is allowed to use the resources (e.g., employees </a:t>
            </a:r>
            <a:r>
              <a:rPr lang="en-NZ" sz="3200" dirty="0"/>
              <a:t>or students only)</a:t>
            </a:r>
          </a:p>
          <a:p>
            <a:r>
              <a:rPr lang="en-NZ" sz="3200" dirty="0" smtClean="0"/>
              <a:t>any </a:t>
            </a:r>
            <a:r>
              <a:rPr lang="en-NZ" sz="3200" dirty="0"/>
              <a:t>citizenship/resident requirements.</a:t>
            </a:r>
          </a:p>
          <a:p>
            <a:r>
              <a:rPr lang="en-NZ" sz="3200" dirty="0" smtClean="0"/>
              <a:t>if </a:t>
            </a:r>
            <a:r>
              <a:rPr lang="en-NZ" sz="3200" dirty="0"/>
              <a:t>users are allowed to share accounts </a:t>
            </a:r>
            <a:endParaRPr lang="en-NZ" sz="3200" dirty="0" smtClean="0"/>
          </a:p>
          <a:p>
            <a:r>
              <a:rPr lang="en-NZ" sz="3200" dirty="0" smtClean="0"/>
              <a:t>if </a:t>
            </a:r>
            <a:r>
              <a:rPr lang="en-NZ" sz="3200" dirty="0"/>
              <a:t>users are allowed to have multiple accounts on a single host.</a:t>
            </a:r>
          </a:p>
          <a:p>
            <a:r>
              <a:rPr lang="en-NZ" sz="3200" dirty="0" smtClean="0"/>
              <a:t>the </a:t>
            </a:r>
            <a:r>
              <a:rPr lang="en-NZ" sz="3200" dirty="0"/>
              <a:t>users’ rights and responsibilities.</a:t>
            </a:r>
          </a:p>
          <a:p>
            <a:r>
              <a:rPr lang="en-NZ" sz="3200" dirty="0" smtClean="0"/>
              <a:t>when </a:t>
            </a:r>
            <a:r>
              <a:rPr lang="en-NZ" sz="3200" dirty="0"/>
              <a:t>the account should be disabled and archived.</a:t>
            </a:r>
          </a:p>
          <a:p>
            <a:r>
              <a:rPr lang="en-NZ" sz="3200" dirty="0" smtClean="0"/>
              <a:t>how </a:t>
            </a:r>
            <a:r>
              <a:rPr lang="en-NZ" sz="3200" dirty="0"/>
              <a:t>long the account can remain inactive before it is disabled.</a:t>
            </a:r>
          </a:p>
          <a:p>
            <a:r>
              <a:rPr lang="en-NZ" sz="3200" dirty="0" smtClean="0"/>
              <a:t>password </a:t>
            </a:r>
            <a:r>
              <a:rPr lang="en-NZ" sz="3200" dirty="0"/>
              <a:t>construction and aging rules.</a:t>
            </a:r>
          </a:p>
          <a:p>
            <a:endParaRPr lang="en-NZ" dirty="0" smtClean="0"/>
          </a:p>
          <a:p>
            <a:endParaRPr lang="en-NZ" dirty="0"/>
          </a:p>
          <a:p>
            <a:endParaRPr lang="en-NZ" dirty="0" smtClean="0"/>
          </a:p>
          <a:p>
            <a:pPr marL="0" indent="0" algn="r">
              <a:buNone/>
            </a:pPr>
            <a:r>
              <a:rPr lang="en-NZ" sz="2000" dirty="0"/>
              <a:t>Source: </a:t>
            </a:r>
            <a:r>
              <a:rPr lang="en-NZ" sz="2000" dirty="0">
                <a:hlinkClick r:id="rId2"/>
              </a:rPr>
              <a:t>http://</a:t>
            </a:r>
            <a:r>
              <a:rPr lang="en-NZ" sz="2000" dirty="0" smtClean="0">
                <a:hlinkClick r:id="rId2"/>
              </a:rPr>
              <a:t>en.wikipedia.org/wiki/User_account_policy</a:t>
            </a:r>
            <a:r>
              <a:rPr lang="en-NZ" sz="2000" dirty="0" smtClean="0"/>
              <a:t> </a:t>
            </a:r>
            <a:endParaRPr lang="en-NZ" sz="2000" dirty="0"/>
          </a:p>
        </p:txBody>
      </p:sp>
    </p:spTree>
    <p:extLst>
      <p:ext uri="{BB962C8B-B14F-4D97-AF65-F5344CB8AC3E}">
        <p14:creationId xmlns:p14="http://schemas.microsoft.com/office/powerpoint/2010/main" val="127568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202090" cy="744034"/>
          </a:xfrm>
        </p:spPr>
        <p:txBody>
          <a:bodyPr>
            <a:normAutofit fontScale="90000"/>
          </a:bodyPr>
          <a:lstStyle/>
          <a:p>
            <a:r>
              <a:rPr lang="en-NZ" dirty="0" smtClean="0"/>
              <a:t>ICT Policy Documents are interrelated</a:t>
            </a:r>
            <a:endParaRPr lang="en-NZ" dirty="0"/>
          </a:p>
        </p:txBody>
      </p:sp>
      <p:sp>
        <p:nvSpPr>
          <p:cNvPr id="3" name="Content Placeholder 2"/>
          <p:cNvSpPr>
            <a:spLocks noGrp="1"/>
          </p:cNvSpPr>
          <p:nvPr>
            <p:ph idx="1"/>
          </p:nvPr>
        </p:nvSpPr>
        <p:spPr>
          <a:xfrm>
            <a:off x="457200" y="1412776"/>
            <a:ext cx="8229600" cy="5112568"/>
          </a:xfrm>
        </p:spPr>
        <p:txBody>
          <a:bodyPr>
            <a:normAutofit fontScale="92500" lnSpcReduction="10000"/>
          </a:bodyPr>
          <a:lstStyle/>
          <a:p>
            <a:pPr marL="0" indent="0">
              <a:buNone/>
            </a:pPr>
            <a:r>
              <a:rPr lang="en-NZ" dirty="0" smtClean="0"/>
              <a:t>For example, ICT Security Policy document may comprise:</a:t>
            </a:r>
          </a:p>
          <a:p>
            <a:r>
              <a:rPr lang="en-NZ" dirty="0" smtClean="0"/>
              <a:t>User Account</a:t>
            </a:r>
          </a:p>
          <a:p>
            <a:r>
              <a:rPr lang="en-NZ" dirty="0" smtClean="0"/>
              <a:t>Access Control  </a:t>
            </a:r>
            <a:endParaRPr lang="en-NZ" sz="1800" dirty="0"/>
          </a:p>
          <a:p>
            <a:r>
              <a:rPr lang="en-NZ" dirty="0" smtClean="0"/>
              <a:t>Remote Access</a:t>
            </a:r>
          </a:p>
          <a:p>
            <a:r>
              <a:rPr lang="en-NZ" dirty="0" smtClean="0"/>
              <a:t>Computer (IT) security   </a:t>
            </a:r>
            <a:endParaRPr lang="en-NZ" dirty="0"/>
          </a:p>
          <a:p>
            <a:r>
              <a:rPr lang="en-NZ" dirty="0" smtClean="0"/>
              <a:t>Information Security</a:t>
            </a:r>
            <a:endParaRPr lang="en-NZ" sz="1800" dirty="0" smtClean="0"/>
          </a:p>
          <a:p>
            <a:r>
              <a:rPr lang="en-NZ" dirty="0"/>
              <a:t>Information protection </a:t>
            </a:r>
          </a:p>
          <a:p>
            <a:r>
              <a:rPr lang="en-NZ" dirty="0"/>
              <a:t>Information assurance</a:t>
            </a:r>
          </a:p>
          <a:p>
            <a:r>
              <a:rPr lang="en-NZ" dirty="0" smtClean="0"/>
              <a:t>Network security</a:t>
            </a:r>
            <a:endParaRPr lang="en-NZ" dirty="0"/>
          </a:p>
          <a:p>
            <a:r>
              <a:rPr lang="en-NZ" dirty="0" smtClean="0"/>
              <a:t>VPN security</a:t>
            </a:r>
            <a:endParaRPr lang="en-NZ" dirty="0"/>
          </a:p>
          <a:p>
            <a:r>
              <a:rPr lang="en-NZ" dirty="0" smtClean="0"/>
              <a:t>Physical Security</a:t>
            </a:r>
          </a:p>
          <a:p>
            <a:r>
              <a:rPr lang="en-NZ" dirty="0" smtClean="0"/>
              <a:t>Internet Security</a:t>
            </a:r>
          </a:p>
          <a:p>
            <a:r>
              <a:rPr lang="en-NZ" dirty="0" smtClean="0"/>
              <a:t>Threat </a:t>
            </a:r>
            <a:r>
              <a:rPr lang="en-NZ" dirty="0" smtClean="0"/>
              <a:t>Management</a:t>
            </a:r>
          </a:p>
          <a:p>
            <a:endParaRPr lang="en-NZ" dirty="0"/>
          </a:p>
        </p:txBody>
      </p:sp>
    </p:spTree>
    <p:extLst>
      <p:ext uri="{BB962C8B-B14F-4D97-AF65-F5344CB8AC3E}">
        <p14:creationId xmlns:p14="http://schemas.microsoft.com/office/powerpoint/2010/main" val="1793908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 Example</a:t>
            </a:r>
            <a:endParaRPr lang="en-NZ" dirty="0"/>
          </a:p>
        </p:txBody>
      </p:sp>
      <p:sp>
        <p:nvSpPr>
          <p:cNvPr id="3" name="Content Placeholder 2"/>
          <p:cNvSpPr>
            <a:spLocks noGrp="1"/>
          </p:cNvSpPr>
          <p:nvPr>
            <p:ph idx="1"/>
          </p:nvPr>
        </p:nvSpPr>
        <p:spPr/>
        <p:txBody>
          <a:bodyPr/>
          <a:lstStyle/>
          <a:p>
            <a:endParaRPr lang="en-NZ" dirty="0" smtClean="0"/>
          </a:p>
          <a:p>
            <a:r>
              <a:rPr lang="en-NZ" dirty="0" smtClean="0"/>
              <a:t>Email and Internet Use Policy: </a:t>
            </a:r>
            <a:r>
              <a:rPr lang="en-NZ" dirty="0">
                <a:hlinkClick r:id="rId2"/>
              </a:rPr>
              <a:t>https://</a:t>
            </a:r>
            <a:r>
              <a:rPr lang="en-NZ" dirty="0" smtClean="0">
                <a:hlinkClick r:id="rId2"/>
              </a:rPr>
              <a:t>www.techdonut.co.uk/staff-and-it-training/your-it-policies/create-an-email-and-internet-use-policy</a:t>
            </a:r>
            <a:endParaRPr lang="en-NZ" dirty="0" smtClean="0"/>
          </a:p>
          <a:p>
            <a:pPr marL="0" indent="0">
              <a:buNone/>
            </a:pPr>
            <a:r>
              <a:rPr lang="en-NZ" dirty="0" smtClean="0"/>
              <a:t> </a:t>
            </a:r>
            <a:endParaRPr lang="en-NZ" dirty="0" smtClean="0"/>
          </a:p>
          <a:p>
            <a:endParaRPr lang="en-NZ" dirty="0"/>
          </a:p>
        </p:txBody>
      </p:sp>
    </p:spTree>
    <p:extLst>
      <p:ext uri="{BB962C8B-B14F-4D97-AF65-F5344CB8AC3E}">
        <p14:creationId xmlns:p14="http://schemas.microsoft.com/office/powerpoint/2010/main" val="3312259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246</TotalTime>
  <Words>266</Words>
  <Application>Microsoft Office PowerPoint</Application>
  <PresentationFormat>On-screen Show (4:3)</PresentationFormat>
  <Paragraphs>106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ICT Policy Development</vt:lpstr>
      <vt:lpstr>What is Policy?</vt:lpstr>
      <vt:lpstr>Components of a Policy Document</vt:lpstr>
      <vt:lpstr>Examples …</vt:lpstr>
      <vt:lpstr>Content of a User Account Policy</vt:lpstr>
      <vt:lpstr>ICT Policy Documents are interrelated</vt:lpstr>
      <vt:lpstr>An Example</vt:lpstr>
    </vt:vector>
  </TitlesOfParts>
  <Company>Manukau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dc:title>
  <dc:creator>Daud Ahmed</dc:creator>
  <cp:lastModifiedBy>Chris Mayhew</cp:lastModifiedBy>
  <cp:revision>20</cp:revision>
  <dcterms:created xsi:type="dcterms:W3CDTF">2015-05-10T11:33:49Z</dcterms:created>
  <dcterms:modified xsi:type="dcterms:W3CDTF">2017-08-23T02:02:01Z</dcterms:modified>
</cp:coreProperties>
</file>