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61" autoAdjust="0"/>
    <p:restoredTop sz="94660"/>
  </p:normalViewPr>
  <p:slideViewPr>
    <p:cSldViewPr snapToGrid="0">
      <p:cViewPr varScale="1">
        <p:scale>
          <a:sx n="85" d="100"/>
          <a:sy n="85" d="100"/>
        </p:scale>
        <p:origin x="5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C45D1FE-70BE-437B-B2A2-1177887366B7}" type="datetimeFigureOut">
              <a:rPr lang="en-NZ" smtClean="0"/>
              <a:t>29/08/2017</a:t>
            </a:fld>
            <a:endParaRPr lang="en-NZ"/>
          </a:p>
        </p:txBody>
      </p:sp>
      <p:sp>
        <p:nvSpPr>
          <p:cNvPr id="5" name="Footer Placeholder 4"/>
          <p:cNvSpPr>
            <a:spLocks noGrp="1"/>
          </p:cNvSpPr>
          <p:nvPr>
            <p:ph type="ftr" sz="quarter" idx="11"/>
          </p:nvPr>
        </p:nvSpPr>
        <p:spPr/>
        <p:txBody>
          <a:bodyPr/>
          <a:lstStyle/>
          <a:p>
            <a:endParaRPr lang="en-NZ"/>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0F4A765-F5E2-483C-A199-B3205DB540C0}" type="slidenum">
              <a:rPr lang="en-NZ" smtClean="0"/>
              <a:t>‹#›</a:t>
            </a:fld>
            <a:endParaRPr lang="en-NZ"/>
          </a:p>
        </p:txBody>
      </p:sp>
    </p:spTree>
    <p:extLst>
      <p:ext uri="{BB962C8B-B14F-4D97-AF65-F5344CB8AC3E}">
        <p14:creationId xmlns:p14="http://schemas.microsoft.com/office/powerpoint/2010/main" val="3195570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45D1FE-70BE-437B-B2A2-1177887366B7}" type="datetimeFigureOut">
              <a:rPr lang="en-NZ" smtClean="0"/>
              <a:t>29/08/2017</a:t>
            </a:fld>
            <a:endParaRPr lang="en-NZ"/>
          </a:p>
        </p:txBody>
      </p:sp>
      <p:sp>
        <p:nvSpPr>
          <p:cNvPr id="5" name="Footer Placeholder 4"/>
          <p:cNvSpPr>
            <a:spLocks noGrp="1"/>
          </p:cNvSpPr>
          <p:nvPr>
            <p:ph type="ftr" sz="quarter" idx="11"/>
          </p:nvPr>
        </p:nvSpPr>
        <p:spPr/>
        <p:txBody>
          <a:bodyPr/>
          <a:lstStyle/>
          <a:p>
            <a:endParaRPr lang="en-NZ"/>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F4A765-F5E2-483C-A199-B3205DB540C0}" type="slidenum">
              <a:rPr lang="en-NZ" smtClean="0"/>
              <a:t>‹#›</a:t>
            </a:fld>
            <a:endParaRPr lang="en-NZ"/>
          </a:p>
        </p:txBody>
      </p:sp>
    </p:spTree>
    <p:extLst>
      <p:ext uri="{BB962C8B-B14F-4D97-AF65-F5344CB8AC3E}">
        <p14:creationId xmlns:p14="http://schemas.microsoft.com/office/powerpoint/2010/main" val="2317781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45D1FE-70BE-437B-B2A2-1177887366B7}" type="datetimeFigureOut">
              <a:rPr lang="en-NZ" smtClean="0"/>
              <a:t>29/08/2017</a:t>
            </a:fld>
            <a:endParaRPr lang="en-NZ"/>
          </a:p>
        </p:txBody>
      </p:sp>
      <p:sp>
        <p:nvSpPr>
          <p:cNvPr id="5" name="Footer Placeholder 4"/>
          <p:cNvSpPr>
            <a:spLocks noGrp="1"/>
          </p:cNvSpPr>
          <p:nvPr>
            <p:ph type="ftr" sz="quarter" idx="11"/>
          </p:nvPr>
        </p:nvSpPr>
        <p:spPr/>
        <p:txBody>
          <a:bodyPr/>
          <a:lstStyle/>
          <a:p>
            <a:endParaRPr lang="en-NZ"/>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F4A765-F5E2-483C-A199-B3205DB540C0}" type="slidenum">
              <a:rPr lang="en-NZ" smtClean="0"/>
              <a:t>‹#›</a:t>
            </a:fld>
            <a:endParaRPr lang="en-NZ"/>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51835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C45D1FE-70BE-437B-B2A2-1177887366B7}" type="datetimeFigureOut">
              <a:rPr lang="en-NZ" smtClean="0"/>
              <a:t>29/08/2017</a:t>
            </a:fld>
            <a:endParaRPr lang="en-NZ"/>
          </a:p>
        </p:txBody>
      </p:sp>
      <p:sp>
        <p:nvSpPr>
          <p:cNvPr id="6" name="Footer Placeholder 5"/>
          <p:cNvSpPr>
            <a:spLocks noGrp="1"/>
          </p:cNvSpPr>
          <p:nvPr>
            <p:ph type="ftr" sz="quarter" idx="11"/>
          </p:nvPr>
        </p:nvSpPr>
        <p:spPr/>
        <p:txBody>
          <a:bodyPr/>
          <a:lstStyle/>
          <a:p>
            <a:endParaRPr lang="en-NZ"/>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F4A765-F5E2-483C-A199-B3205DB540C0}" type="slidenum">
              <a:rPr lang="en-NZ" smtClean="0"/>
              <a:t>‹#›</a:t>
            </a:fld>
            <a:endParaRPr lang="en-NZ"/>
          </a:p>
        </p:txBody>
      </p:sp>
    </p:spTree>
    <p:extLst>
      <p:ext uri="{BB962C8B-B14F-4D97-AF65-F5344CB8AC3E}">
        <p14:creationId xmlns:p14="http://schemas.microsoft.com/office/powerpoint/2010/main" val="1254175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C45D1FE-70BE-437B-B2A2-1177887366B7}" type="datetimeFigureOut">
              <a:rPr lang="en-NZ" smtClean="0"/>
              <a:t>29/08/2017</a:t>
            </a:fld>
            <a:endParaRPr lang="en-NZ"/>
          </a:p>
        </p:txBody>
      </p:sp>
      <p:sp>
        <p:nvSpPr>
          <p:cNvPr id="6" name="Footer Placeholder 5"/>
          <p:cNvSpPr>
            <a:spLocks noGrp="1"/>
          </p:cNvSpPr>
          <p:nvPr>
            <p:ph type="ftr" sz="quarter" idx="11"/>
          </p:nvPr>
        </p:nvSpPr>
        <p:spPr/>
        <p:txBody>
          <a:bodyPr/>
          <a:lstStyle/>
          <a:p>
            <a:endParaRPr lang="en-NZ"/>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F4A765-F5E2-483C-A199-B3205DB540C0}" type="slidenum">
              <a:rPr lang="en-NZ" smtClean="0"/>
              <a:t>‹#›</a:t>
            </a:fld>
            <a:endParaRPr lang="en-NZ"/>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52965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4C45D1FE-70BE-437B-B2A2-1177887366B7}" type="datetimeFigureOut">
              <a:rPr lang="en-NZ" smtClean="0"/>
              <a:t>29/08/2017</a:t>
            </a:fld>
            <a:endParaRPr lang="en-NZ"/>
          </a:p>
        </p:txBody>
      </p:sp>
      <p:sp>
        <p:nvSpPr>
          <p:cNvPr id="6" name="Footer Placeholder 5"/>
          <p:cNvSpPr>
            <a:spLocks noGrp="1"/>
          </p:cNvSpPr>
          <p:nvPr>
            <p:ph type="ftr" sz="quarter" idx="11"/>
          </p:nvPr>
        </p:nvSpPr>
        <p:spPr/>
        <p:txBody>
          <a:bodyPr/>
          <a:lstStyle/>
          <a:p>
            <a:endParaRPr lang="en-NZ"/>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F4A765-F5E2-483C-A199-B3205DB540C0}" type="slidenum">
              <a:rPr lang="en-NZ" smtClean="0"/>
              <a:t>‹#›</a:t>
            </a:fld>
            <a:endParaRPr lang="en-NZ"/>
          </a:p>
        </p:txBody>
      </p:sp>
    </p:spTree>
    <p:extLst>
      <p:ext uri="{BB962C8B-B14F-4D97-AF65-F5344CB8AC3E}">
        <p14:creationId xmlns:p14="http://schemas.microsoft.com/office/powerpoint/2010/main" val="1348886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45D1FE-70BE-437B-B2A2-1177887366B7}" type="datetimeFigureOut">
              <a:rPr lang="en-NZ" smtClean="0"/>
              <a:t>29/08/2017</a:t>
            </a:fld>
            <a:endParaRPr lang="en-NZ"/>
          </a:p>
        </p:txBody>
      </p:sp>
      <p:sp>
        <p:nvSpPr>
          <p:cNvPr id="5" name="Footer Placeholder 4"/>
          <p:cNvSpPr>
            <a:spLocks noGrp="1"/>
          </p:cNvSpPr>
          <p:nvPr>
            <p:ph type="ftr" sz="quarter" idx="11"/>
          </p:nvPr>
        </p:nvSpPr>
        <p:spPr/>
        <p:txBody>
          <a:bodyPr/>
          <a:lstStyle/>
          <a:p>
            <a:endParaRPr lang="en-NZ"/>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F4A765-F5E2-483C-A199-B3205DB540C0}" type="slidenum">
              <a:rPr lang="en-NZ" smtClean="0"/>
              <a:t>‹#›</a:t>
            </a:fld>
            <a:endParaRPr lang="en-NZ"/>
          </a:p>
        </p:txBody>
      </p:sp>
    </p:spTree>
    <p:extLst>
      <p:ext uri="{BB962C8B-B14F-4D97-AF65-F5344CB8AC3E}">
        <p14:creationId xmlns:p14="http://schemas.microsoft.com/office/powerpoint/2010/main" val="37354804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45D1FE-70BE-437B-B2A2-1177887366B7}" type="datetimeFigureOut">
              <a:rPr lang="en-NZ" smtClean="0"/>
              <a:t>29/08/2017</a:t>
            </a:fld>
            <a:endParaRPr lang="en-NZ"/>
          </a:p>
        </p:txBody>
      </p:sp>
      <p:sp>
        <p:nvSpPr>
          <p:cNvPr id="5" name="Footer Placeholder 4"/>
          <p:cNvSpPr>
            <a:spLocks noGrp="1"/>
          </p:cNvSpPr>
          <p:nvPr>
            <p:ph type="ftr" sz="quarter" idx="11"/>
          </p:nvPr>
        </p:nvSpPr>
        <p:spPr/>
        <p:txBody>
          <a:bodyPr/>
          <a:lstStyle/>
          <a:p>
            <a:endParaRPr lang="en-NZ"/>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F4A765-F5E2-483C-A199-B3205DB540C0}" type="slidenum">
              <a:rPr lang="en-NZ" smtClean="0"/>
              <a:t>‹#›</a:t>
            </a:fld>
            <a:endParaRPr lang="en-NZ"/>
          </a:p>
        </p:txBody>
      </p:sp>
    </p:spTree>
    <p:extLst>
      <p:ext uri="{BB962C8B-B14F-4D97-AF65-F5344CB8AC3E}">
        <p14:creationId xmlns:p14="http://schemas.microsoft.com/office/powerpoint/2010/main" val="3993432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45D1FE-70BE-437B-B2A2-1177887366B7}" type="datetimeFigureOut">
              <a:rPr lang="en-NZ" smtClean="0"/>
              <a:t>29/08/2017</a:t>
            </a:fld>
            <a:endParaRPr lang="en-NZ"/>
          </a:p>
        </p:txBody>
      </p:sp>
      <p:sp>
        <p:nvSpPr>
          <p:cNvPr id="5" name="Footer Placeholder 4"/>
          <p:cNvSpPr>
            <a:spLocks noGrp="1"/>
          </p:cNvSpPr>
          <p:nvPr>
            <p:ph type="ftr" sz="quarter" idx="11"/>
          </p:nvPr>
        </p:nvSpPr>
        <p:spPr/>
        <p:txBody>
          <a:bodyPr/>
          <a:lstStyle/>
          <a:p>
            <a:endParaRPr lang="en-NZ"/>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0F4A765-F5E2-483C-A199-B3205DB540C0}" type="slidenum">
              <a:rPr lang="en-NZ" smtClean="0"/>
              <a:t>‹#›</a:t>
            </a:fld>
            <a:endParaRPr lang="en-NZ"/>
          </a:p>
        </p:txBody>
      </p:sp>
    </p:spTree>
    <p:extLst>
      <p:ext uri="{BB962C8B-B14F-4D97-AF65-F5344CB8AC3E}">
        <p14:creationId xmlns:p14="http://schemas.microsoft.com/office/powerpoint/2010/main" val="1468737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45D1FE-70BE-437B-B2A2-1177887366B7}" type="datetimeFigureOut">
              <a:rPr lang="en-NZ" smtClean="0"/>
              <a:t>29/08/2017</a:t>
            </a:fld>
            <a:endParaRPr lang="en-NZ"/>
          </a:p>
        </p:txBody>
      </p:sp>
      <p:sp>
        <p:nvSpPr>
          <p:cNvPr id="5" name="Footer Placeholder 4"/>
          <p:cNvSpPr>
            <a:spLocks noGrp="1"/>
          </p:cNvSpPr>
          <p:nvPr>
            <p:ph type="ftr" sz="quarter" idx="11"/>
          </p:nvPr>
        </p:nvSpPr>
        <p:spPr/>
        <p:txBody>
          <a:bodyPr/>
          <a:lstStyle/>
          <a:p>
            <a:endParaRPr lang="en-NZ"/>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0F4A765-F5E2-483C-A199-B3205DB540C0}" type="slidenum">
              <a:rPr lang="en-NZ" smtClean="0"/>
              <a:t>‹#›</a:t>
            </a:fld>
            <a:endParaRPr lang="en-NZ"/>
          </a:p>
        </p:txBody>
      </p:sp>
    </p:spTree>
    <p:extLst>
      <p:ext uri="{BB962C8B-B14F-4D97-AF65-F5344CB8AC3E}">
        <p14:creationId xmlns:p14="http://schemas.microsoft.com/office/powerpoint/2010/main" val="104420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45D1FE-70BE-437B-B2A2-1177887366B7}" type="datetimeFigureOut">
              <a:rPr lang="en-NZ" smtClean="0"/>
              <a:t>29/08/2017</a:t>
            </a:fld>
            <a:endParaRPr lang="en-NZ"/>
          </a:p>
        </p:txBody>
      </p:sp>
      <p:sp>
        <p:nvSpPr>
          <p:cNvPr id="6" name="Footer Placeholder 5"/>
          <p:cNvSpPr>
            <a:spLocks noGrp="1"/>
          </p:cNvSpPr>
          <p:nvPr>
            <p:ph type="ftr" sz="quarter" idx="11"/>
          </p:nvPr>
        </p:nvSpPr>
        <p:spPr/>
        <p:txBody>
          <a:bodyPr/>
          <a:lstStyle/>
          <a:p>
            <a:endParaRPr lang="en-NZ"/>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0F4A765-F5E2-483C-A199-B3205DB540C0}" type="slidenum">
              <a:rPr lang="en-NZ" smtClean="0"/>
              <a:t>‹#›</a:t>
            </a:fld>
            <a:endParaRPr lang="en-NZ"/>
          </a:p>
        </p:txBody>
      </p:sp>
    </p:spTree>
    <p:extLst>
      <p:ext uri="{BB962C8B-B14F-4D97-AF65-F5344CB8AC3E}">
        <p14:creationId xmlns:p14="http://schemas.microsoft.com/office/powerpoint/2010/main" val="97018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45D1FE-70BE-437B-B2A2-1177887366B7}" type="datetimeFigureOut">
              <a:rPr lang="en-NZ" smtClean="0"/>
              <a:t>29/08/2017</a:t>
            </a:fld>
            <a:endParaRPr lang="en-NZ"/>
          </a:p>
        </p:txBody>
      </p:sp>
      <p:sp>
        <p:nvSpPr>
          <p:cNvPr id="8" name="Footer Placeholder 7"/>
          <p:cNvSpPr>
            <a:spLocks noGrp="1"/>
          </p:cNvSpPr>
          <p:nvPr>
            <p:ph type="ftr" sz="quarter" idx="11"/>
          </p:nvPr>
        </p:nvSpPr>
        <p:spPr/>
        <p:txBody>
          <a:bodyPr/>
          <a:lstStyle/>
          <a:p>
            <a:endParaRPr lang="en-NZ"/>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0F4A765-F5E2-483C-A199-B3205DB540C0}" type="slidenum">
              <a:rPr lang="en-NZ" smtClean="0"/>
              <a:t>‹#›</a:t>
            </a:fld>
            <a:endParaRPr lang="en-NZ"/>
          </a:p>
        </p:txBody>
      </p:sp>
    </p:spTree>
    <p:extLst>
      <p:ext uri="{BB962C8B-B14F-4D97-AF65-F5344CB8AC3E}">
        <p14:creationId xmlns:p14="http://schemas.microsoft.com/office/powerpoint/2010/main" val="3551646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45D1FE-70BE-437B-B2A2-1177887366B7}" type="datetimeFigureOut">
              <a:rPr lang="en-NZ" smtClean="0"/>
              <a:t>29/08/2017</a:t>
            </a:fld>
            <a:endParaRPr lang="en-NZ"/>
          </a:p>
        </p:txBody>
      </p:sp>
      <p:sp>
        <p:nvSpPr>
          <p:cNvPr id="4" name="Footer Placeholder 3"/>
          <p:cNvSpPr>
            <a:spLocks noGrp="1"/>
          </p:cNvSpPr>
          <p:nvPr>
            <p:ph type="ftr" sz="quarter" idx="11"/>
          </p:nvPr>
        </p:nvSpPr>
        <p:spPr/>
        <p:txBody>
          <a:bodyPr/>
          <a:lstStyle/>
          <a:p>
            <a:endParaRPr lang="en-NZ"/>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0F4A765-F5E2-483C-A199-B3205DB540C0}" type="slidenum">
              <a:rPr lang="en-NZ" smtClean="0"/>
              <a:t>‹#›</a:t>
            </a:fld>
            <a:endParaRPr lang="en-NZ"/>
          </a:p>
        </p:txBody>
      </p:sp>
    </p:spTree>
    <p:extLst>
      <p:ext uri="{BB962C8B-B14F-4D97-AF65-F5344CB8AC3E}">
        <p14:creationId xmlns:p14="http://schemas.microsoft.com/office/powerpoint/2010/main" val="298994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5D1FE-70BE-437B-B2A2-1177887366B7}" type="datetimeFigureOut">
              <a:rPr lang="en-NZ" smtClean="0"/>
              <a:t>29/08/2017</a:t>
            </a:fld>
            <a:endParaRPr lang="en-NZ"/>
          </a:p>
        </p:txBody>
      </p:sp>
      <p:sp>
        <p:nvSpPr>
          <p:cNvPr id="3" name="Footer Placeholder 2"/>
          <p:cNvSpPr>
            <a:spLocks noGrp="1"/>
          </p:cNvSpPr>
          <p:nvPr>
            <p:ph type="ftr" sz="quarter" idx="11"/>
          </p:nvPr>
        </p:nvSpPr>
        <p:spPr/>
        <p:txBody>
          <a:bodyPr/>
          <a:lstStyle/>
          <a:p>
            <a:endParaRPr lang="en-NZ"/>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0F4A765-F5E2-483C-A199-B3205DB540C0}" type="slidenum">
              <a:rPr lang="en-NZ" smtClean="0"/>
              <a:t>‹#›</a:t>
            </a:fld>
            <a:endParaRPr lang="en-NZ"/>
          </a:p>
        </p:txBody>
      </p:sp>
    </p:spTree>
    <p:extLst>
      <p:ext uri="{BB962C8B-B14F-4D97-AF65-F5344CB8AC3E}">
        <p14:creationId xmlns:p14="http://schemas.microsoft.com/office/powerpoint/2010/main" val="3275648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45D1FE-70BE-437B-B2A2-1177887366B7}" type="datetimeFigureOut">
              <a:rPr lang="en-NZ" smtClean="0"/>
              <a:t>29/08/2017</a:t>
            </a:fld>
            <a:endParaRPr lang="en-NZ"/>
          </a:p>
        </p:txBody>
      </p:sp>
      <p:sp>
        <p:nvSpPr>
          <p:cNvPr id="6" name="Footer Placeholder 5"/>
          <p:cNvSpPr>
            <a:spLocks noGrp="1"/>
          </p:cNvSpPr>
          <p:nvPr>
            <p:ph type="ftr" sz="quarter" idx="11"/>
          </p:nvPr>
        </p:nvSpPr>
        <p:spPr/>
        <p:txBody>
          <a:bodyPr/>
          <a:lstStyle/>
          <a:p>
            <a:endParaRPr lang="en-NZ"/>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0F4A765-F5E2-483C-A199-B3205DB540C0}" type="slidenum">
              <a:rPr lang="en-NZ" smtClean="0"/>
              <a:t>‹#›</a:t>
            </a:fld>
            <a:endParaRPr lang="en-NZ"/>
          </a:p>
        </p:txBody>
      </p:sp>
    </p:spTree>
    <p:extLst>
      <p:ext uri="{BB962C8B-B14F-4D97-AF65-F5344CB8AC3E}">
        <p14:creationId xmlns:p14="http://schemas.microsoft.com/office/powerpoint/2010/main" val="832650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45D1FE-70BE-437B-B2A2-1177887366B7}" type="datetimeFigureOut">
              <a:rPr lang="en-NZ" smtClean="0"/>
              <a:t>29/08/2017</a:t>
            </a:fld>
            <a:endParaRPr lang="en-NZ"/>
          </a:p>
        </p:txBody>
      </p:sp>
      <p:sp>
        <p:nvSpPr>
          <p:cNvPr id="6" name="Footer Placeholder 5"/>
          <p:cNvSpPr>
            <a:spLocks noGrp="1"/>
          </p:cNvSpPr>
          <p:nvPr>
            <p:ph type="ftr" sz="quarter" idx="11"/>
          </p:nvPr>
        </p:nvSpPr>
        <p:spPr/>
        <p:txBody>
          <a:bodyPr/>
          <a:lstStyle/>
          <a:p>
            <a:endParaRPr lang="en-NZ"/>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0F4A765-F5E2-483C-A199-B3205DB540C0}" type="slidenum">
              <a:rPr lang="en-NZ" smtClean="0"/>
              <a:t>‹#›</a:t>
            </a:fld>
            <a:endParaRPr lang="en-NZ"/>
          </a:p>
        </p:txBody>
      </p:sp>
    </p:spTree>
    <p:extLst>
      <p:ext uri="{BB962C8B-B14F-4D97-AF65-F5344CB8AC3E}">
        <p14:creationId xmlns:p14="http://schemas.microsoft.com/office/powerpoint/2010/main" val="4014372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C45D1FE-70BE-437B-B2A2-1177887366B7}" type="datetimeFigureOut">
              <a:rPr lang="en-NZ" smtClean="0"/>
              <a:t>29/08/2017</a:t>
            </a:fld>
            <a:endParaRPr lang="en-NZ"/>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NZ"/>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0F4A765-F5E2-483C-A199-B3205DB540C0}" type="slidenum">
              <a:rPr lang="en-NZ" smtClean="0"/>
              <a:t>‹#›</a:t>
            </a:fld>
            <a:endParaRPr lang="en-NZ"/>
          </a:p>
        </p:txBody>
      </p:sp>
    </p:spTree>
    <p:extLst>
      <p:ext uri="{BB962C8B-B14F-4D97-AF65-F5344CB8AC3E}">
        <p14:creationId xmlns:p14="http://schemas.microsoft.com/office/powerpoint/2010/main" val="1139429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dirty="0" smtClean="0"/>
              <a:t>Social Media Governance </a:t>
            </a:r>
            <a:endParaRPr lang="en-NZ" dirty="0"/>
          </a:p>
        </p:txBody>
      </p:sp>
      <p:sp>
        <p:nvSpPr>
          <p:cNvPr id="3" name="Subtitle 2"/>
          <p:cNvSpPr>
            <a:spLocks noGrp="1"/>
          </p:cNvSpPr>
          <p:nvPr>
            <p:ph type="subTitle" idx="1"/>
          </p:nvPr>
        </p:nvSpPr>
        <p:spPr/>
        <p:txBody>
          <a:bodyPr/>
          <a:lstStyle/>
          <a:p>
            <a:endParaRPr lang="en-NZ"/>
          </a:p>
        </p:txBody>
      </p:sp>
    </p:spTree>
    <p:extLst>
      <p:ext uri="{BB962C8B-B14F-4D97-AF65-F5344CB8AC3E}">
        <p14:creationId xmlns:p14="http://schemas.microsoft.com/office/powerpoint/2010/main" val="374622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24110"/>
            <a:ext cx="8911687" cy="1280890"/>
          </a:xfrm>
        </p:spPr>
        <p:txBody>
          <a:bodyPr/>
          <a:lstStyle/>
          <a:p>
            <a:r>
              <a:rPr lang="en-NZ" dirty="0" smtClean="0"/>
              <a:t>Social Media	</a:t>
            </a:r>
            <a:endParaRPr lang="en-NZ" dirty="0"/>
          </a:p>
        </p:txBody>
      </p:sp>
      <p:sp>
        <p:nvSpPr>
          <p:cNvPr id="3" name="Content Placeholder 2"/>
          <p:cNvSpPr>
            <a:spLocks noGrp="1"/>
          </p:cNvSpPr>
          <p:nvPr>
            <p:ph idx="1"/>
          </p:nvPr>
        </p:nvSpPr>
        <p:spPr>
          <a:xfrm>
            <a:off x="2589212" y="2133600"/>
            <a:ext cx="8915400" cy="3777622"/>
          </a:xfrm>
        </p:spPr>
        <p:txBody>
          <a:bodyPr>
            <a:normAutofit fontScale="92500" lnSpcReduction="20000"/>
          </a:bodyPr>
          <a:lstStyle/>
          <a:p>
            <a:r>
              <a:rPr lang="en-NZ" sz="2400" dirty="0" smtClean="0"/>
              <a:t>Websites </a:t>
            </a:r>
            <a:r>
              <a:rPr lang="en-NZ" sz="2400" dirty="0"/>
              <a:t>and applications that enable users to create and share content or to participate in social </a:t>
            </a:r>
            <a:r>
              <a:rPr lang="en-NZ" sz="2400" dirty="0" smtClean="0"/>
              <a:t>networking;</a:t>
            </a:r>
          </a:p>
          <a:p>
            <a:r>
              <a:rPr lang="en-NZ" sz="2400" dirty="0" smtClean="0"/>
              <a:t>One </a:t>
            </a:r>
            <a:r>
              <a:rPr lang="en-NZ" sz="2400" dirty="0"/>
              <a:t>of the most influential drivers for change in </a:t>
            </a:r>
            <a:r>
              <a:rPr lang="en-NZ" sz="2400" dirty="0" smtClean="0"/>
              <a:t>modern organisations;</a:t>
            </a:r>
          </a:p>
          <a:p>
            <a:r>
              <a:rPr lang="en-NZ" sz="2400" dirty="0" smtClean="0"/>
              <a:t>An </a:t>
            </a:r>
            <a:r>
              <a:rPr lang="en-NZ" sz="2400" dirty="0"/>
              <a:t>excellent </a:t>
            </a:r>
            <a:r>
              <a:rPr lang="en-NZ" sz="2400" dirty="0" smtClean="0"/>
              <a:t>tool:</a:t>
            </a:r>
          </a:p>
          <a:p>
            <a:pPr lvl="1"/>
            <a:r>
              <a:rPr lang="en-NZ" sz="2000" dirty="0" smtClean="0"/>
              <a:t>to </a:t>
            </a:r>
            <a:r>
              <a:rPr lang="en-NZ" sz="2000" dirty="0"/>
              <a:t>speak directly with </a:t>
            </a:r>
            <a:r>
              <a:rPr lang="en-NZ" sz="2000" dirty="0" smtClean="0"/>
              <a:t>customers</a:t>
            </a:r>
          </a:p>
          <a:p>
            <a:pPr lvl="1"/>
            <a:r>
              <a:rPr lang="en-NZ" sz="2000" dirty="0" smtClean="0"/>
              <a:t>to </a:t>
            </a:r>
            <a:r>
              <a:rPr lang="en-NZ" sz="2000" dirty="0"/>
              <a:t>manage </a:t>
            </a:r>
            <a:r>
              <a:rPr lang="en-NZ" sz="2000" dirty="0" smtClean="0"/>
              <a:t>public relations</a:t>
            </a:r>
          </a:p>
          <a:p>
            <a:pPr lvl="1"/>
            <a:r>
              <a:rPr lang="en-NZ" sz="2000" dirty="0" smtClean="0"/>
              <a:t>to </a:t>
            </a:r>
            <a:r>
              <a:rPr lang="en-NZ" sz="2000" dirty="0"/>
              <a:t>gather feedback usually </a:t>
            </a:r>
            <a:r>
              <a:rPr lang="en-NZ" sz="2000" dirty="0" smtClean="0"/>
              <a:t>unavailable</a:t>
            </a:r>
          </a:p>
          <a:p>
            <a:pPr lvl="1"/>
            <a:r>
              <a:rPr lang="en-NZ" sz="2000" dirty="0" smtClean="0"/>
              <a:t>to use as a </a:t>
            </a:r>
            <a:r>
              <a:rPr lang="en-NZ" sz="2000" dirty="0"/>
              <a:t>sales channel </a:t>
            </a:r>
            <a:endParaRPr lang="en-NZ" sz="2000" dirty="0" smtClean="0"/>
          </a:p>
          <a:p>
            <a:pPr lvl="1"/>
            <a:r>
              <a:rPr lang="en-NZ" sz="2000" dirty="0" smtClean="0"/>
              <a:t>Threat when incorrectly use</a:t>
            </a:r>
            <a:endParaRPr lang="en-NZ" sz="2000" dirty="0"/>
          </a:p>
        </p:txBody>
      </p:sp>
    </p:spTree>
    <p:extLst>
      <p:ext uri="{BB962C8B-B14F-4D97-AF65-F5344CB8AC3E}">
        <p14:creationId xmlns:p14="http://schemas.microsoft.com/office/powerpoint/2010/main" val="1296707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0289" y="365126"/>
            <a:ext cx="8858955" cy="737534"/>
          </a:xfrm>
        </p:spPr>
        <p:txBody>
          <a:bodyPr/>
          <a:lstStyle/>
          <a:p>
            <a:r>
              <a:rPr lang="en-NZ" dirty="0" smtClean="0"/>
              <a:t>Popular social media:</a:t>
            </a:r>
            <a:endParaRPr lang="en-NZ" dirty="0"/>
          </a:p>
        </p:txBody>
      </p:sp>
      <p:sp>
        <p:nvSpPr>
          <p:cNvPr id="3" name="Content Placeholder 2"/>
          <p:cNvSpPr>
            <a:spLocks noGrp="1"/>
          </p:cNvSpPr>
          <p:nvPr>
            <p:ph idx="1"/>
          </p:nvPr>
        </p:nvSpPr>
        <p:spPr>
          <a:xfrm>
            <a:off x="2170289" y="1210235"/>
            <a:ext cx="10515600" cy="4966728"/>
          </a:xfrm>
        </p:spPr>
        <p:txBody>
          <a:bodyPr/>
          <a:lstStyle/>
          <a:p>
            <a:pPr marL="0" indent="0">
              <a:buFont typeface="Wingdings 3" charset="2"/>
              <a:buNone/>
            </a:pPr>
            <a:r>
              <a:rPr lang="en-NZ" dirty="0"/>
              <a:t> </a:t>
            </a:r>
            <a:endParaRPr lang="en-NZ" dirty="0" smtClean="0"/>
          </a:p>
          <a:p>
            <a:r>
              <a:rPr lang="en-NZ" dirty="0" smtClean="0"/>
              <a:t>Websites and application - Blogging, Instant Messaging and Skype </a:t>
            </a:r>
          </a:p>
          <a:p>
            <a:r>
              <a:rPr lang="en-NZ" dirty="0" smtClean="0"/>
              <a:t>Social </a:t>
            </a:r>
            <a:r>
              <a:rPr lang="en-NZ" dirty="0"/>
              <a:t>Networks - Facebook, Google+ , Myspace, </a:t>
            </a:r>
            <a:r>
              <a:rPr lang="en-NZ" dirty="0" err="1"/>
              <a:t>Bebo</a:t>
            </a:r>
            <a:r>
              <a:rPr lang="en-NZ" dirty="0"/>
              <a:t>, </a:t>
            </a:r>
            <a:r>
              <a:rPr lang="en-NZ" dirty="0" smtClean="0"/>
              <a:t>LinkedIn</a:t>
            </a:r>
            <a:endParaRPr lang="en-NZ" dirty="0"/>
          </a:p>
          <a:p>
            <a:r>
              <a:rPr lang="en-NZ" dirty="0"/>
              <a:t>Micro-blogging </a:t>
            </a:r>
            <a:r>
              <a:rPr lang="en-NZ" dirty="0" smtClean="0"/>
              <a:t>sites - Twitter</a:t>
            </a:r>
            <a:endParaRPr lang="en-NZ" dirty="0"/>
          </a:p>
          <a:p>
            <a:r>
              <a:rPr lang="en-NZ" dirty="0"/>
              <a:t>Photo </a:t>
            </a:r>
            <a:r>
              <a:rPr lang="en-NZ" dirty="0" smtClean="0"/>
              <a:t>sharing </a:t>
            </a:r>
            <a:r>
              <a:rPr lang="en-NZ" dirty="0" smtClean="0"/>
              <a:t>– Instagram, </a:t>
            </a:r>
            <a:r>
              <a:rPr lang="en-NZ" dirty="0" err="1" smtClean="0"/>
              <a:t>flickr</a:t>
            </a:r>
            <a:r>
              <a:rPr lang="en-NZ" dirty="0" smtClean="0"/>
              <a:t> </a:t>
            </a:r>
            <a:r>
              <a:rPr lang="en-NZ" dirty="0"/>
              <a:t>and Pinterest</a:t>
            </a:r>
          </a:p>
          <a:p>
            <a:r>
              <a:rPr lang="en-NZ" dirty="0"/>
              <a:t>Video sharing </a:t>
            </a:r>
            <a:r>
              <a:rPr lang="en-NZ" dirty="0" smtClean="0"/>
              <a:t>sites - </a:t>
            </a:r>
            <a:r>
              <a:rPr lang="en-NZ" dirty="0" err="1" smtClean="0"/>
              <a:t>Youtube</a:t>
            </a:r>
            <a:r>
              <a:rPr lang="en-NZ" dirty="0"/>
              <a:t>, and Vine</a:t>
            </a:r>
          </a:p>
          <a:p>
            <a:r>
              <a:rPr lang="en-NZ" dirty="0"/>
              <a:t>Blogging </a:t>
            </a:r>
            <a:r>
              <a:rPr lang="en-NZ" dirty="0" smtClean="0"/>
              <a:t>sites - Tumblr</a:t>
            </a:r>
            <a:r>
              <a:rPr lang="en-NZ" dirty="0"/>
              <a:t>, Blogger and </a:t>
            </a:r>
            <a:r>
              <a:rPr lang="en-NZ" dirty="0" err="1"/>
              <a:t>Wordpress</a:t>
            </a:r>
            <a:endParaRPr lang="en-NZ" dirty="0"/>
          </a:p>
          <a:p>
            <a:r>
              <a:rPr lang="en-NZ" dirty="0" smtClean="0"/>
              <a:t>Wikis – mainly Wikipedia, </a:t>
            </a:r>
            <a:r>
              <a:rPr lang="en-NZ" dirty="0"/>
              <a:t>but many niche </a:t>
            </a:r>
            <a:r>
              <a:rPr lang="en-NZ" dirty="0" smtClean="0"/>
              <a:t>wikis</a:t>
            </a:r>
            <a:endParaRPr lang="en-NZ" dirty="0"/>
          </a:p>
          <a:p>
            <a:pPr marL="0" indent="0">
              <a:buNone/>
            </a:pPr>
            <a:endParaRPr lang="en-NZ" dirty="0"/>
          </a:p>
        </p:txBody>
      </p:sp>
    </p:spTree>
    <p:extLst>
      <p:ext uri="{BB962C8B-B14F-4D97-AF65-F5344CB8AC3E}">
        <p14:creationId xmlns:p14="http://schemas.microsoft.com/office/powerpoint/2010/main" val="398298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0598" y="365125"/>
            <a:ext cx="8633180" cy="1060263"/>
          </a:xfrm>
        </p:spPr>
        <p:txBody>
          <a:bodyPr/>
          <a:lstStyle/>
          <a:p>
            <a:r>
              <a:rPr lang="en-NZ" dirty="0" smtClean="0"/>
              <a:t>Social Media Governance (SMG)</a:t>
            </a:r>
            <a:endParaRPr lang="en-NZ" dirty="0"/>
          </a:p>
        </p:txBody>
      </p:sp>
      <p:sp>
        <p:nvSpPr>
          <p:cNvPr id="3" name="Content Placeholder 2"/>
          <p:cNvSpPr>
            <a:spLocks noGrp="1"/>
          </p:cNvSpPr>
          <p:nvPr>
            <p:ph idx="1"/>
          </p:nvPr>
        </p:nvSpPr>
        <p:spPr>
          <a:xfrm>
            <a:off x="2260598" y="1456265"/>
            <a:ext cx="8915400" cy="3777622"/>
          </a:xfrm>
        </p:spPr>
        <p:txBody>
          <a:bodyPr>
            <a:normAutofit/>
          </a:bodyPr>
          <a:lstStyle/>
          <a:p>
            <a:pPr marL="0" indent="0">
              <a:buNone/>
            </a:pPr>
            <a:r>
              <a:rPr lang="en-NZ" dirty="0" smtClean="0"/>
              <a:t>SMG deals </a:t>
            </a:r>
            <a:r>
              <a:rPr lang="en-NZ" dirty="0"/>
              <a:t>with how organizations should manage social media use to </a:t>
            </a:r>
            <a:r>
              <a:rPr lang="en-NZ" dirty="0" smtClean="0"/>
              <a:t>improve effectiveness, maximize </a:t>
            </a:r>
            <a:r>
              <a:rPr lang="en-NZ" dirty="0"/>
              <a:t>its benefits and mitigate potential risks</a:t>
            </a:r>
            <a:r>
              <a:rPr lang="en-NZ" dirty="0" smtClean="0"/>
              <a:t>.  </a:t>
            </a:r>
            <a:endParaRPr lang="en-NZ" dirty="0"/>
          </a:p>
          <a:p>
            <a:pPr lvl="1"/>
            <a:r>
              <a:rPr lang="en-NZ" dirty="0"/>
              <a:t>How w</a:t>
            </a:r>
            <a:r>
              <a:rPr lang="en-NZ" dirty="0" smtClean="0"/>
              <a:t>ould </a:t>
            </a:r>
            <a:r>
              <a:rPr lang="en-NZ" dirty="0"/>
              <a:t>you regulate and manage staff use of social media during work </a:t>
            </a:r>
            <a:r>
              <a:rPr lang="en-NZ" dirty="0" smtClean="0"/>
              <a:t>and non-work hours</a:t>
            </a:r>
            <a:r>
              <a:rPr lang="en-NZ" dirty="0"/>
              <a:t>?</a:t>
            </a:r>
          </a:p>
          <a:p>
            <a:pPr lvl="1"/>
            <a:r>
              <a:rPr lang="en-NZ" dirty="0"/>
              <a:t>What are the potential data loss risks?</a:t>
            </a:r>
          </a:p>
          <a:p>
            <a:pPr lvl="1"/>
            <a:r>
              <a:rPr lang="en-NZ" dirty="0"/>
              <a:t>How do you manage unregulated communication?</a:t>
            </a:r>
          </a:p>
          <a:p>
            <a:pPr lvl="1"/>
            <a:r>
              <a:rPr lang="en-NZ" dirty="0"/>
              <a:t>How </a:t>
            </a:r>
            <a:r>
              <a:rPr lang="en-NZ" dirty="0" smtClean="0"/>
              <a:t>would you </a:t>
            </a:r>
            <a:r>
              <a:rPr lang="en-NZ" dirty="0"/>
              <a:t>deal with customer criticism online?</a:t>
            </a:r>
          </a:p>
          <a:p>
            <a:pPr lvl="1"/>
            <a:r>
              <a:rPr lang="en-NZ" dirty="0"/>
              <a:t>How </a:t>
            </a:r>
            <a:r>
              <a:rPr lang="en-NZ" dirty="0" smtClean="0"/>
              <a:t>would you </a:t>
            </a:r>
            <a:r>
              <a:rPr lang="en-NZ" dirty="0"/>
              <a:t>harness social media as part of a corporate communication strategy?</a:t>
            </a:r>
          </a:p>
          <a:p>
            <a:pPr lvl="1"/>
            <a:r>
              <a:rPr lang="en-NZ" dirty="0"/>
              <a:t>How should you discover and harness staff talents for social media?</a:t>
            </a:r>
          </a:p>
          <a:p>
            <a:endParaRPr lang="en-NZ" dirty="0"/>
          </a:p>
        </p:txBody>
      </p:sp>
    </p:spTree>
    <p:extLst>
      <p:ext uri="{BB962C8B-B14F-4D97-AF65-F5344CB8AC3E}">
        <p14:creationId xmlns:p14="http://schemas.microsoft.com/office/powerpoint/2010/main" val="1202523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1534" y="365125"/>
            <a:ext cx="8973078" cy="831663"/>
          </a:xfrm>
        </p:spPr>
        <p:txBody>
          <a:bodyPr>
            <a:normAutofit/>
          </a:bodyPr>
          <a:lstStyle/>
          <a:p>
            <a:r>
              <a:rPr lang="en-NZ" sz="3200" dirty="0" smtClean="0"/>
              <a:t>SMG – 3 levels documentation </a:t>
            </a:r>
            <a:endParaRPr lang="en-NZ" sz="3200" dirty="0"/>
          </a:p>
        </p:txBody>
      </p:sp>
      <p:sp>
        <p:nvSpPr>
          <p:cNvPr id="3" name="Content Placeholder 2"/>
          <p:cNvSpPr>
            <a:spLocks noGrp="1"/>
          </p:cNvSpPr>
          <p:nvPr>
            <p:ph idx="1"/>
          </p:nvPr>
        </p:nvSpPr>
        <p:spPr>
          <a:xfrm>
            <a:off x="2531534" y="1467556"/>
            <a:ext cx="8915400" cy="3777622"/>
          </a:xfrm>
        </p:spPr>
        <p:txBody>
          <a:bodyPr>
            <a:normAutofit fontScale="85000" lnSpcReduction="10000"/>
          </a:bodyPr>
          <a:lstStyle/>
          <a:p>
            <a:r>
              <a:rPr lang="en-NZ" sz="2400" dirty="0" smtClean="0"/>
              <a:t>Define a SMG Framework, including a comprehensive Social Media policy that draws on established best practice and can be adapted for almost any circumstances, plus roles responsibilities, communications training, and metrics monitoring;</a:t>
            </a:r>
          </a:p>
          <a:p>
            <a:r>
              <a:rPr lang="en-NZ" sz="2400" dirty="0" smtClean="0"/>
              <a:t>Develop an embedded </a:t>
            </a:r>
            <a:r>
              <a:rPr lang="en-NZ" sz="2400" dirty="0"/>
              <a:t>crucial controls </a:t>
            </a:r>
            <a:r>
              <a:rPr lang="en-NZ" sz="2400" dirty="0" smtClean="0"/>
              <a:t>document around </a:t>
            </a:r>
            <a:r>
              <a:rPr lang="en-NZ" sz="2400" dirty="0"/>
              <a:t>Social Media, including an acceptable use agreement, template for legal guidance, branding corporate style guide;</a:t>
            </a:r>
          </a:p>
          <a:p>
            <a:r>
              <a:rPr lang="en-NZ" sz="2400" dirty="0"/>
              <a:t>Operational Guidelines that set out best practice for Social Media activity, including guidelines for internet postings, blogging, Facebook, LinkedIn, Reddit, Twitter, YouTube and image blogs such as Instagram, Pinterest and Tumblr</a:t>
            </a:r>
            <a:r>
              <a:rPr lang="en-NZ" sz="2400" dirty="0" smtClean="0"/>
              <a:t>.</a:t>
            </a:r>
          </a:p>
          <a:p>
            <a:r>
              <a:rPr lang="en-NZ" sz="2400" dirty="0" smtClean="0"/>
              <a:t>It is linked to Information Security Controls framework - ISO/IEC 27001 </a:t>
            </a:r>
            <a:endParaRPr lang="en-NZ" sz="2400" dirty="0"/>
          </a:p>
        </p:txBody>
      </p:sp>
    </p:spTree>
    <p:extLst>
      <p:ext uri="{BB962C8B-B14F-4D97-AF65-F5344CB8AC3E}">
        <p14:creationId xmlns:p14="http://schemas.microsoft.com/office/powerpoint/2010/main" val="37405175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40</TotalTime>
  <Words>281</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Wisp</vt:lpstr>
      <vt:lpstr>Social Media Governance </vt:lpstr>
      <vt:lpstr>Social Media </vt:lpstr>
      <vt:lpstr>Popular social media:</vt:lpstr>
      <vt:lpstr>Social Media Governance (SMG)</vt:lpstr>
      <vt:lpstr>SMG – 3 levels documentation </vt:lpstr>
    </vt:vector>
  </TitlesOfParts>
  <Company>Manukau Insiture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Governance</dc:title>
  <dc:creator>JABR</dc:creator>
  <cp:lastModifiedBy>Chris Mayhew</cp:lastModifiedBy>
  <cp:revision>7</cp:revision>
  <dcterms:created xsi:type="dcterms:W3CDTF">2016-10-15T11:59:41Z</dcterms:created>
  <dcterms:modified xsi:type="dcterms:W3CDTF">2017-08-29T01:06:24Z</dcterms:modified>
</cp:coreProperties>
</file>