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4" r:id="rId14"/>
    <p:sldId id="285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6C8DA-DD99-4F12-A096-F42A55452F76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C0257-FFD6-48DE-B750-A7E6287BC7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639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9EB28A-DF61-414A-A0A0-B47B6B04E8A4}" type="slidenum">
              <a:rPr lang="en-IE" altLang="en-US"/>
              <a:pPr eaLnBrk="1" hangingPunct="1"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9363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2D6258-7BBB-4176-9610-EC178D0C474B}" type="slidenum">
              <a:rPr lang="en-IE" altLang="en-US"/>
              <a:pPr eaLnBrk="1" hangingPunct="1"/>
              <a:t>10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29446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0C7E5D-8D4F-4190-82F6-FD08AFB2C746}" type="slidenum">
              <a:rPr lang="en-IE" altLang="en-US"/>
              <a:pPr eaLnBrk="1" hangingPunct="1"/>
              <a:t>11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215249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229582-5861-4F39-8960-CEA84D14513F}" type="slidenum">
              <a:rPr lang="en-IE" altLang="en-US"/>
              <a:pPr eaLnBrk="1" hangingPunct="1"/>
              <a:t>12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769755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A05394-F839-414B-94E3-0CA305C9EFF9}" type="slidenum">
              <a:rPr lang="en-IE" altLang="en-US"/>
              <a:pPr eaLnBrk="1" hangingPunct="1"/>
              <a:t>13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810159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1B4BB4-41FC-49ED-92BD-DBE6B5847F89}" type="slidenum">
              <a:rPr lang="en-IE" altLang="en-US"/>
              <a:pPr eaLnBrk="1" hangingPunct="1"/>
              <a:t>14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6364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66BEF9-4BBE-48D6-BFB7-F3E05B0919E3}" type="slidenum">
              <a:rPr lang="en-IE" altLang="en-US"/>
              <a:pPr eaLnBrk="1" hangingPunct="1"/>
              <a:t>15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91929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F30315-C963-4D8C-B1F0-18B49EA22BC6}" type="slidenum">
              <a:rPr lang="en-IE" altLang="en-US"/>
              <a:pPr eaLnBrk="1" hangingPunct="1"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22998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009707-A49B-46EC-BC9B-A30CD7A490D7}" type="slidenum">
              <a:rPr lang="en-IE" altLang="en-US"/>
              <a:pPr eaLnBrk="1" hangingPunct="1"/>
              <a:t>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37115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ECCB39-1BF5-40FC-BCD6-63521ED6798A}" type="slidenum">
              <a:rPr lang="en-IE" altLang="en-US"/>
              <a:pPr eaLnBrk="1" hangingPunct="1"/>
              <a:t>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64719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B11415-1E18-4F12-BDF3-019735236831}" type="slidenum">
              <a:rPr lang="en-IE" altLang="en-US"/>
              <a:pPr eaLnBrk="1" hangingPunct="1"/>
              <a:t>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94103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2D316E-F4FA-4454-BB22-29C7D321D97E}" type="slidenum">
              <a:rPr lang="en-IE" altLang="en-US"/>
              <a:pPr eaLnBrk="1" hangingPunct="1"/>
              <a:t>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092338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DD70C3-9BB3-4E32-8CD5-1C838D63C7F2}" type="slidenum">
              <a:rPr lang="en-IE" altLang="en-US"/>
              <a:pPr eaLnBrk="1" hangingPunct="1"/>
              <a:t>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20480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B787EE-8340-476A-860A-C93E785E17C0}" type="slidenum">
              <a:rPr lang="en-IE" altLang="en-US"/>
              <a:pPr eaLnBrk="1" hangingPunct="1"/>
              <a:t>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01533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2B9AEA-1AF9-4B17-A657-D4BAB6FD09D9}" type="slidenum">
              <a:rPr lang="en-IE" altLang="en-US"/>
              <a:pPr eaLnBrk="1" hangingPunct="1"/>
              <a:t>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855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366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582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72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98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86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622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431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973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90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141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528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268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301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30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274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512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654E-2146-4016-B951-F1E6D5E1EAA5}" type="datetimeFigureOut">
              <a:rPr lang="en-NZ" smtClean="0"/>
              <a:t>9/02/2017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B2A328-539E-4512-9C63-5E242D8BE4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385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6347713" cy="914400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Access 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133598" y="1676401"/>
            <a:ext cx="6347714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Access Modifier</a:t>
            </a:r>
          </a:p>
          <a:p>
            <a:pPr lvl="1" eaLnBrk="1" hangingPunct="1"/>
            <a:r>
              <a:rPr lang="en-US" altLang="en-US" sz="2400" dirty="0"/>
              <a:t>determines access rights for the class and its members</a:t>
            </a:r>
          </a:p>
          <a:p>
            <a:pPr lvl="1" eaLnBrk="1" hangingPunct="1"/>
            <a:r>
              <a:rPr lang="en-US" altLang="en-US" sz="2400" dirty="0"/>
              <a:t>defines where the class and its members can be used</a:t>
            </a:r>
          </a:p>
        </p:txBody>
      </p:sp>
    </p:spTree>
    <p:extLst>
      <p:ext uri="{BB962C8B-B14F-4D97-AF65-F5344CB8AC3E}">
        <p14:creationId xmlns:p14="http://schemas.microsoft.com/office/powerpoint/2010/main" val="35010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3200" dirty="0" smtClean="0"/>
              <a:t>Examples of Instance Variable Definitions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160591"/>
            <a:ext cx="7239000" cy="19542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name = "";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PERFECT_SCORE = 100,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PASSING_SCORE = 60;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width, height;</a:t>
            </a:r>
            <a:endParaRPr lang="en-US" altLang="en-US" sz="2000" b="1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77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6347713" cy="838200"/>
          </a:xfrm>
        </p:spPr>
        <p:txBody>
          <a:bodyPr/>
          <a:lstStyle/>
          <a:p>
            <a:pPr algn="ctr" eaLnBrk="1" hangingPunct="1"/>
            <a:r>
              <a:rPr lang="en-GB" altLang="en-US" dirty="0" smtClean="0"/>
              <a:t>static</a:t>
            </a:r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133599" y="1828801"/>
            <a:ext cx="6347714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If a field is declared static, there exists exactly one incarnation of the field, no matter how many instances (possibly zero) of the class may eventually be created. </a:t>
            </a:r>
          </a:p>
          <a:p>
            <a:pPr eaLnBrk="1" hangingPunct="1"/>
            <a:r>
              <a:rPr lang="en-US" altLang="en-US" sz="2400" dirty="0"/>
              <a:t>A static field, sometimes called a </a:t>
            </a:r>
            <a:r>
              <a:rPr lang="en-US" altLang="en-US" sz="2400" i="1" dirty="0"/>
              <a:t>class variable</a:t>
            </a:r>
            <a:r>
              <a:rPr lang="en-US" altLang="en-US" sz="2400" dirty="0"/>
              <a:t>, is incarnated when the class is initialized</a:t>
            </a:r>
          </a:p>
        </p:txBody>
      </p:sp>
    </p:spTree>
    <p:extLst>
      <p:ext uri="{BB962C8B-B14F-4D97-AF65-F5344CB8AC3E}">
        <p14:creationId xmlns:p14="http://schemas.microsoft.com/office/powerpoint/2010/main" val="413904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6347713" cy="990600"/>
          </a:xfrm>
        </p:spPr>
        <p:txBody>
          <a:bodyPr/>
          <a:lstStyle/>
          <a:p>
            <a:pPr algn="ctr" eaLnBrk="1" hangingPunct="1"/>
            <a:r>
              <a:rPr lang="en-US" altLang="en-US" i="1" dirty="0" smtClean="0"/>
              <a:t>static</a:t>
            </a:r>
            <a:r>
              <a:rPr lang="en-US" altLang="en-US" dirty="0" smtClean="0"/>
              <a:t> 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139286" y="1752601"/>
            <a:ext cx="6347714" cy="388077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2400" dirty="0"/>
              <a:t>Also called </a:t>
            </a:r>
            <a:r>
              <a:rPr lang="en-US" altLang="en-US" sz="2400" b="1" dirty="0"/>
              <a:t>class variables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/>
              <a:t>One copy of a </a:t>
            </a:r>
            <a:r>
              <a:rPr lang="en-US" altLang="en-US" sz="2400" i="1" dirty="0"/>
              <a:t>static</a:t>
            </a:r>
            <a:r>
              <a:rPr lang="en-US" altLang="en-US" sz="2400" dirty="0"/>
              <a:t> variable is created per class</a:t>
            </a:r>
          </a:p>
          <a:p>
            <a:pPr eaLnBrk="1" hangingPunct="1"/>
            <a:r>
              <a:rPr lang="en-US" altLang="en-US" sz="2400" i="1" dirty="0"/>
              <a:t>static </a:t>
            </a:r>
            <a:r>
              <a:rPr lang="en-US" altLang="en-US" sz="2400" dirty="0"/>
              <a:t>variables are not associated with an object</a:t>
            </a:r>
          </a:p>
          <a:p>
            <a:pPr eaLnBrk="1" hangingPunct="1"/>
            <a:r>
              <a:rPr lang="en-US" altLang="en-US" sz="2400" i="1" dirty="0"/>
              <a:t>static</a:t>
            </a:r>
            <a:r>
              <a:rPr lang="en-US" altLang="en-US" sz="2400" dirty="0"/>
              <a:t> constants are often declared as </a:t>
            </a:r>
            <a:r>
              <a:rPr lang="en-US" altLang="en-US" sz="2400" i="1" dirty="0"/>
              <a:t>public</a:t>
            </a:r>
          </a:p>
          <a:p>
            <a:pPr eaLnBrk="1" hangingPunct="1"/>
            <a:r>
              <a:rPr lang="en-US" altLang="en-US" sz="2400" dirty="0"/>
              <a:t>To define a </a:t>
            </a:r>
            <a:r>
              <a:rPr lang="en-US" altLang="en-US" sz="2400" i="1" dirty="0"/>
              <a:t>static</a:t>
            </a:r>
            <a:r>
              <a:rPr lang="en-US" altLang="en-US" sz="2400" dirty="0"/>
              <a:t> variable, include the keyword </a:t>
            </a:r>
            <a:r>
              <a:rPr lang="en-US" altLang="en-US" sz="2400" i="1" dirty="0"/>
              <a:t>static</a:t>
            </a:r>
            <a:r>
              <a:rPr lang="en-US" altLang="en-US" sz="2400" dirty="0"/>
              <a:t> in its definition:</a:t>
            </a:r>
          </a:p>
          <a:p>
            <a:pPr eaLnBrk="1" hangingPunct="1"/>
            <a:r>
              <a:rPr lang="en-US" altLang="en-US" sz="2400" i="1" dirty="0"/>
              <a:t> </a:t>
            </a:r>
            <a:r>
              <a:rPr lang="en-US" altLang="en-US" sz="2400" dirty="0"/>
              <a:t>Syntax: </a:t>
            </a:r>
          </a:p>
          <a:p>
            <a:pPr eaLnBrk="1" hangingPunct="1">
              <a:buFontTx/>
              <a:buNone/>
            </a:pPr>
            <a:r>
              <a:rPr lang="en-US" altLang="en-US" sz="1900" b="1" dirty="0"/>
              <a:t>      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accessSpecifier</a:t>
            </a:r>
            <a:r>
              <a:rPr lang="en-US" altLang="en-US" sz="1900" b="1" dirty="0">
                <a:latin typeface="Courier New" panose="02070309020205020404" pitchFamily="49" charset="0"/>
              </a:rPr>
              <a:t> static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dataType</a:t>
            </a:r>
            <a:r>
              <a:rPr lang="en-US" altLang="en-US" sz="1900" b="1" dirty="0">
                <a:latin typeface="Courier New" panose="02070309020205020404" pitchFamily="49" charset="0"/>
              </a:rPr>
              <a:t>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variableName</a:t>
            </a:r>
            <a:r>
              <a:rPr lang="en-US" altLang="en-US" sz="19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400" dirty="0"/>
              <a:t>Example: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1900" b="1" dirty="0">
                <a:latin typeface="Courier New" panose="02070309020205020404" pitchFamily="49" charset="0"/>
              </a:rPr>
              <a:t>public static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900" b="1" dirty="0">
                <a:latin typeface="Courier New" panose="02070309020205020404" pitchFamily="49" charset="0"/>
              </a:rPr>
              <a:t>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countAutos</a:t>
            </a:r>
            <a:r>
              <a:rPr lang="en-US" altLang="en-US" sz="1900" b="1" dirty="0">
                <a:latin typeface="Courier New" panose="020703090202050204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7596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 smtClean="0"/>
              <a:t>final Fields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430" y="1825738"/>
            <a:ext cx="8346723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A field can be declared final </a:t>
            </a:r>
          </a:p>
          <a:p>
            <a:pPr eaLnBrk="1" hangingPunct="1"/>
            <a:r>
              <a:rPr lang="en-US" altLang="en-US" sz="2400" dirty="0" smtClean="0"/>
              <a:t>Both class and instance variables (static and non-static fields) may be declared final. </a:t>
            </a:r>
          </a:p>
          <a:p>
            <a:pPr eaLnBrk="1" hangingPunct="1"/>
            <a:r>
              <a:rPr lang="en-GB" altLang="en-US" sz="2400" dirty="0" smtClean="0"/>
              <a:t>Effectively final declares the variable to be constant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9969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altLang="en-US" dirty="0" smtClean="0"/>
              <a:t>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private final int PERFECT_SCORE = 100,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  <a:p>
            <a:endParaRPr lang="en-IE" altLang="en-US" smtClean="0"/>
          </a:p>
        </p:txBody>
      </p:sp>
    </p:spTree>
    <p:extLst>
      <p:ext uri="{BB962C8B-B14F-4D97-AF65-F5344CB8AC3E}">
        <p14:creationId xmlns:p14="http://schemas.microsoft.com/office/powerpoint/2010/main" val="199146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2"/>
                </a:solidFill>
              </a:rPr>
              <a:t>Tips</a:t>
            </a:r>
            <a:br>
              <a:rPr lang="en-US" altLang="en-US" dirty="0">
                <a:solidFill>
                  <a:schemeClr val="accent2"/>
                </a:solidFill>
              </a:rPr>
            </a:b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426493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400" dirty="0" smtClean="0"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 smtClean="0">
                <a:cs typeface="Courier New" panose="02070309020205020404" pitchFamily="49" charset="0"/>
              </a:rPr>
              <a:t>Define static instance variables for the data that all objects will have in common.</a:t>
            </a:r>
          </a:p>
          <a:p>
            <a:pPr eaLnBrk="1" hangingPunct="1"/>
            <a:r>
              <a:rPr lang="en-US" altLang="en-US" sz="2400" dirty="0" smtClean="0">
                <a:cs typeface="Courier New" panose="02070309020205020404" pitchFamily="49" charset="0"/>
              </a:rPr>
              <a:t>Define instance variables as </a:t>
            </a:r>
            <a:r>
              <a:rPr lang="en-US" altLang="en-US" sz="2400" i="1" dirty="0" smtClean="0">
                <a:cs typeface="Courier New" panose="02070309020205020404" pitchFamily="49" charset="0"/>
              </a:rPr>
              <a:t>private </a:t>
            </a:r>
            <a:r>
              <a:rPr lang="en-US" altLang="en-US" sz="2400" dirty="0" smtClean="0">
                <a:cs typeface="Courier New" panose="02070309020205020404" pitchFamily="49" charset="0"/>
              </a:rPr>
              <a:t>so that only the methods of the class will be able to set or change their values.</a:t>
            </a:r>
            <a:endParaRPr lang="en-US" altLang="en-US" sz="2400" i="1" dirty="0" smtClean="0"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 smtClean="0">
                <a:cs typeface="Courier New" panose="02070309020205020404" pitchFamily="49" charset="0"/>
              </a:rPr>
              <a:t> Begin the identifier name with a lowercase letter and capitalize internal words.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319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6347713" cy="9906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Field Modifiers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605888"/>
            <a:ext cx="5981497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public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protected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private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static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final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transient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volatile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645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6347713" cy="838200"/>
          </a:xfrm>
        </p:spPr>
        <p:txBody>
          <a:bodyPr/>
          <a:lstStyle/>
          <a:p>
            <a:pPr algn="ctr"/>
            <a:r>
              <a:rPr lang="en-IE" altLang="en-US" dirty="0" smtClean="0"/>
              <a:t>Why use these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147247" y="1600201"/>
            <a:ext cx="6691953" cy="388077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IE" altLang="en-US" sz="2400" dirty="0"/>
              <a:t>It is important in many applications to hide data from the  programmer</a:t>
            </a:r>
          </a:p>
          <a:p>
            <a:pPr>
              <a:buFontTx/>
              <a:buNone/>
            </a:pPr>
            <a:r>
              <a:rPr lang="en-IE" altLang="en-US" sz="2400" dirty="0"/>
              <a:t>   E.g., a password program must be able to read in a password and  compare it to the current one or allow it to be changed but the password should </a:t>
            </a:r>
            <a:r>
              <a:rPr lang="en-IE" altLang="en-US" sz="2400" b="1" dirty="0"/>
              <a:t>never be accessed directly!</a:t>
            </a:r>
          </a:p>
          <a:p>
            <a:pPr>
              <a:buFontTx/>
              <a:buNone/>
            </a:pPr>
            <a:endParaRPr lang="en-IE" altLang="en-US" sz="2000" b="1" dirty="0"/>
          </a:p>
          <a:p>
            <a:pPr marL="800100" lvl="2" indent="0">
              <a:spcBef>
                <a:spcPts val="0"/>
              </a:spcBef>
              <a:buNone/>
            </a:pPr>
            <a:r>
              <a:rPr lang="en-IE" altLang="en-US" sz="1600" dirty="0"/>
              <a:t> public class Password { public String my_password;  }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IE" altLang="en-US" sz="1600" dirty="0"/>
              <a:t> Password ProtectMe = new Password();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IE" altLang="en-US" sz="1600" dirty="0"/>
              <a:t> ProtectMe.my_password = “backdoor”; </a:t>
            </a:r>
            <a:r>
              <a:rPr lang="en-IE" altLang="en-US" sz="1600" b="1" dirty="0"/>
              <a:t>// this is bad</a:t>
            </a:r>
          </a:p>
          <a:p>
            <a:endParaRPr lang="en-I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28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6347713" cy="914400"/>
          </a:xfrm>
        </p:spPr>
        <p:txBody>
          <a:bodyPr/>
          <a:lstStyle/>
          <a:p>
            <a:r>
              <a:rPr lang="en-IE" altLang="en-US" dirty="0"/>
              <a:t>p</a:t>
            </a:r>
            <a:r>
              <a:rPr lang="en-IE" altLang="en-US" dirty="0" smtClean="0"/>
              <a:t>ublic &amp; private </a:t>
            </a:r>
            <a:r>
              <a:rPr lang="en-IE" altLang="en-US" dirty="0"/>
              <a:t>m</a:t>
            </a:r>
            <a:r>
              <a:rPr lang="en-IE" altLang="en-US" dirty="0" smtClean="0"/>
              <a:t>odifier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110852" y="1828801"/>
            <a:ext cx="6347714" cy="3880773"/>
          </a:xfrm>
        </p:spPr>
        <p:txBody>
          <a:bodyPr>
            <a:normAutofit/>
          </a:bodyPr>
          <a:lstStyle/>
          <a:p>
            <a:r>
              <a:rPr lang="en-IE" altLang="en-US" sz="2400" dirty="0"/>
              <a:t>public means that </a:t>
            </a:r>
            <a:r>
              <a:rPr lang="en-IE" altLang="en-US" sz="2400" b="1" dirty="0"/>
              <a:t>any class can access the data/methods</a:t>
            </a:r>
          </a:p>
          <a:p>
            <a:r>
              <a:rPr lang="en-IE" altLang="en-US" sz="2400" dirty="0"/>
              <a:t>private means that </a:t>
            </a:r>
            <a:r>
              <a:rPr lang="en-IE" altLang="en-US" sz="2400" b="1" dirty="0"/>
              <a:t>only the class can access the data/methods</a:t>
            </a:r>
          </a:p>
        </p:txBody>
      </p:sp>
    </p:spTree>
    <p:extLst>
      <p:ext uri="{BB962C8B-B14F-4D97-AF65-F5344CB8AC3E}">
        <p14:creationId xmlns:p14="http://schemas.microsoft.com/office/powerpoint/2010/main" val="221431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6347713" cy="914400"/>
          </a:xfrm>
        </p:spPr>
        <p:txBody>
          <a:bodyPr/>
          <a:lstStyle/>
          <a:p>
            <a:pPr algn="ctr" eaLnBrk="1" hangingPunct="1"/>
            <a:r>
              <a:rPr lang="en-US" altLang="en-US" i="1" dirty="0" smtClean="0"/>
              <a:t>public</a:t>
            </a:r>
            <a:r>
              <a:rPr lang="en-US" altLang="en-US" dirty="0" smtClean="0"/>
              <a:t> vs. </a:t>
            </a:r>
            <a:r>
              <a:rPr lang="en-US" altLang="en-US" i="1" dirty="0" smtClean="0"/>
              <a:t>private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160894" y="1752601"/>
            <a:ext cx="6347714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Classes are usually declared to be </a:t>
            </a:r>
            <a:r>
              <a:rPr lang="en-US" altLang="en-US" sz="2400" i="1" dirty="0"/>
              <a:t>public</a:t>
            </a:r>
          </a:p>
          <a:p>
            <a:pPr eaLnBrk="1" hangingPunct="1"/>
            <a:r>
              <a:rPr lang="en-US" altLang="en-US" sz="2400" dirty="0"/>
              <a:t>Instance variables are usually declared to be </a:t>
            </a:r>
            <a:r>
              <a:rPr lang="en-US" altLang="en-US" sz="2400" i="1" dirty="0"/>
              <a:t>private</a:t>
            </a:r>
          </a:p>
          <a:p>
            <a:pPr eaLnBrk="1" hangingPunct="1"/>
            <a:r>
              <a:rPr lang="en-US" altLang="en-US" sz="2400" dirty="0"/>
              <a:t>Methods that will be called by the client of the class are usually declared to be </a:t>
            </a:r>
            <a:r>
              <a:rPr lang="en-US" altLang="en-US" sz="2400" i="1" dirty="0"/>
              <a:t>public</a:t>
            </a:r>
          </a:p>
          <a:p>
            <a:pPr eaLnBrk="1" hangingPunct="1"/>
            <a:r>
              <a:rPr lang="en-US" altLang="en-US" sz="2400" dirty="0"/>
              <a:t>Methods that will be called only by other methods of the class are usually declared to be </a:t>
            </a:r>
            <a:r>
              <a:rPr lang="en-US" altLang="en-US" sz="2400" i="1" dirty="0"/>
              <a:t>private </a:t>
            </a:r>
          </a:p>
        </p:txBody>
      </p:sp>
    </p:spTree>
    <p:extLst>
      <p:ext uri="{BB962C8B-B14F-4D97-AF65-F5344CB8AC3E}">
        <p14:creationId xmlns:p14="http://schemas.microsoft.com/office/powerpoint/2010/main" val="15917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364" y="457200"/>
            <a:ext cx="6347713" cy="914400"/>
          </a:xfrm>
        </p:spPr>
        <p:txBody>
          <a:bodyPr/>
          <a:lstStyle/>
          <a:p>
            <a:pPr algn="ctr" eaLnBrk="1" hangingPunct="1"/>
            <a:r>
              <a:rPr lang="en-GB" altLang="en-US" dirty="0" smtClean="0"/>
              <a:t>public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131324" y="1371601"/>
            <a:ext cx="6347714" cy="3956973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400" dirty="0"/>
              <a:t>Public access</a:t>
            </a:r>
          </a:p>
          <a:p>
            <a:pPr lvl="1"/>
            <a:r>
              <a:rPr lang="en-GB" altLang="en-US" sz="2200" dirty="0"/>
              <a:t>Most liberal kind of access</a:t>
            </a:r>
          </a:p>
          <a:p>
            <a:pPr lvl="1"/>
            <a:r>
              <a:rPr lang="en-GB" altLang="en-US" sz="2200" dirty="0"/>
              <a:t>Class or field is accessible everywhere</a:t>
            </a:r>
          </a:p>
          <a:p>
            <a:pPr lvl="1"/>
            <a:r>
              <a:rPr lang="en-IE" altLang="en-US" sz="2200" dirty="0"/>
              <a:t>When a method or variable is labelled with the keyword public it means that </a:t>
            </a:r>
            <a:r>
              <a:rPr lang="en-IE" altLang="en-US" sz="2200" b="1" dirty="0"/>
              <a:t>any other class or object can use that </a:t>
            </a:r>
            <a:r>
              <a:rPr lang="en-IE" altLang="en-US" sz="2200" b="1" i="1" dirty="0"/>
              <a:t>public method or variable</a:t>
            </a:r>
          </a:p>
          <a:p>
            <a:pPr lvl="1">
              <a:buFontTx/>
              <a:buNone/>
            </a:pPr>
            <a:r>
              <a:rPr lang="en-IE" altLang="en-US" sz="2200" dirty="0"/>
              <a:t>   When a class is labelled with the keyword public, it means the class can be used by </a:t>
            </a:r>
            <a:r>
              <a:rPr lang="en-IE" altLang="en-US" sz="2200" b="1" dirty="0"/>
              <a:t>any other class</a:t>
            </a:r>
          </a:p>
          <a:p>
            <a:r>
              <a:rPr lang="en-IE" altLang="en-US" sz="2400" dirty="0"/>
              <a:t>The keyword private is used to restrict access and prevent inheritance!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444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6347713" cy="762000"/>
          </a:xfrm>
        </p:spPr>
        <p:txBody>
          <a:bodyPr/>
          <a:lstStyle/>
          <a:p>
            <a:pPr algn="ctr" eaLnBrk="1" hangingPunct="1"/>
            <a:r>
              <a:rPr lang="en-GB" altLang="en-US" dirty="0" smtClean="0"/>
              <a:t>Private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133599" y="1752601"/>
            <a:ext cx="6347714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 dirty="0"/>
              <a:t>Private if its only visible from inside the class definition</a:t>
            </a:r>
          </a:p>
          <a:p>
            <a:pPr eaLnBrk="1" hangingPunct="1"/>
            <a:r>
              <a:rPr lang="en-GB" altLang="en-US" sz="2400" dirty="0"/>
              <a:t>This is compromised somewhat by public access methods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063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6347713" cy="990600"/>
          </a:xfrm>
        </p:spPr>
        <p:txBody>
          <a:bodyPr/>
          <a:lstStyle/>
          <a:p>
            <a:pPr algn="ctr"/>
            <a:r>
              <a:rPr lang="en-IE" altLang="en-US" dirty="0" smtClean="0"/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133599" y="1600201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altLang="en-US" sz="2400" dirty="0"/>
              <a:t>public class Secret {</a:t>
            </a:r>
          </a:p>
          <a:p>
            <a:pPr marL="0" indent="0">
              <a:buNone/>
            </a:pPr>
            <a:r>
              <a:rPr lang="en-IE" altLang="en-US" sz="2400" dirty="0"/>
              <a:t>private String </a:t>
            </a:r>
            <a:r>
              <a:rPr lang="en-IE" altLang="en-US" sz="2400" dirty="0" err="1"/>
              <a:t>theSecret</a:t>
            </a:r>
            <a:r>
              <a:rPr lang="en-IE" altLang="en-US" sz="2400" dirty="0"/>
              <a:t>;</a:t>
            </a:r>
          </a:p>
          <a:p>
            <a:pPr marL="0" indent="0">
              <a:buNone/>
            </a:pPr>
            <a:r>
              <a:rPr lang="en-IE" altLang="en-US" sz="2400" dirty="0"/>
              <a:t>private String </a:t>
            </a:r>
            <a:r>
              <a:rPr lang="en-IE" altLang="en-US" sz="2400" dirty="0" err="1"/>
              <a:t>getSecret</a:t>
            </a:r>
            <a:r>
              <a:rPr lang="en-IE" altLang="en-US" sz="2400" dirty="0"/>
              <a:t> (){</a:t>
            </a:r>
          </a:p>
          <a:p>
            <a:pPr marL="0" indent="0">
              <a:buNone/>
            </a:pPr>
            <a:r>
              <a:rPr lang="en-IE" altLang="en-US" sz="2400" dirty="0"/>
              <a:t>...</a:t>
            </a:r>
          </a:p>
          <a:p>
            <a:pPr marL="0" indent="0">
              <a:buNone/>
            </a:pPr>
            <a:r>
              <a:rPr lang="en-IE" altLang="en-US" sz="2400" dirty="0"/>
              <a:t>}</a:t>
            </a:r>
          </a:p>
          <a:p>
            <a:pPr marL="0" indent="0">
              <a:buNone/>
            </a:pPr>
            <a:r>
              <a:rPr lang="en-IE" altLang="en-US" sz="2400" dirty="0"/>
              <a:t>}</a:t>
            </a:r>
          </a:p>
          <a:p>
            <a:pPr marL="0" indent="0">
              <a:buNone/>
            </a:pPr>
            <a:r>
              <a:rPr lang="en-IE" altLang="en-US" sz="2400" dirty="0"/>
              <a:t>Both </a:t>
            </a:r>
            <a:r>
              <a:rPr lang="en-IE" altLang="en-US" sz="2400" dirty="0" err="1"/>
              <a:t>theSecret</a:t>
            </a:r>
            <a:r>
              <a:rPr lang="en-IE" altLang="en-US" sz="2400" dirty="0"/>
              <a:t> and </a:t>
            </a:r>
            <a:r>
              <a:rPr lang="en-IE" altLang="en-US" sz="2400" dirty="0" err="1"/>
              <a:t>getSecret</a:t>
            </a:r>
            <a:r>
              <a:rPr lang="en-IE" altLang="en-US" sz="2400" dirty="0"/>
              <a:t> variables are only accessible inside the class</a:t>
            </a:r>
          </a:p>
          <a:p>
            <a:endParaRPr lang="en-IE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61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Defining Instance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10614" y="1447800"/>
            <a:ext cx="7476186" cy="44958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Syntax: 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accessModifier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identifierList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i="1" dirty="0" err="1"/>
              <a:t>dataType</a:t>
            </a:r>
            <a:r>
              <a:rPr lang="en-US" altLang="en-US" sz="2000" dirty="0"/>
              <a:t> can be primitive date type or a class type</a:t>
            </a:r>
          </a:p>
          <a:p>
            <a:pPr eaLnBrk="1" hangingPunct="1">
              <a:buFontTx/>
              <a:buNone/>
            </a:pPr>
            <a:r>
              <a:rPr lang="en-US" altLang="en-US" sz="2000" i="1" dirty="0" err="1"/>
              <a:t>identifierList</a:t>
            </a:r>
            <a:r>
              <a:rPr lang="en-US" altLang="en-US" sz="2000" dirty="0"/>
              <a:t> can contain:</a:t>
            </a:r>
          </a:p>
          <a:p>
            <a:pPr lvl="1" eaLnBrk="1" hangingPunct="1"/>
            <a:r>
              <a:rPr lang="en-US" altLang="en-US" sz="2000" dirty="0"/>
              <a:t>one or more variable names of the same data type</a:t>
            </a:r>
          </a:p>
          <a:p>
            <a:pPr lvl="1" eaLnBrk="1" hangingPunct="1"/>
            <a:r>
              <a:rPr lang="en-US" altLang="en-US" sz="2000" dirty="0"/>
              <a:t>multiple variable names separated by commas</a:t>
            </a:r>
          </a:p>
          <a:p>
            <a:pPr lvl="1" eaLnBrk="1" hangingPunct="1"/>
            <a:r>
              <a:rPr lang="en-US" altLang="en-US" sz="2000" dirty="0"/>
              <a:t>initial values</a:t>
            </a:r>
          </a:p>
          <a:p>
            <a:pPr eaLnBrk="1" hangingPunct="1"/>
            <a:r>
              <a:rPr lang="en-US" altLang="en-US" sz="2000" dirty="0"/>
              <a:t>Optionally, instance variables can be declared as </a:t>
            </a:r>
            <a:r>
              <a:rPr lang="en-US" altLang="en-US" sz="2000" i="1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0264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613</Words>
  <Application>Microsoft Office PowerPoint</Application>
  <PresentationFormat>Widescreen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Access </vt:lpstr>
      <vt:lpstr>Field Modifiers</vt:lpstr>
      <vt:lpstr>Why use these</vt:lpstr>
      <vt:lpstr>public &amp; private modifier</vt:lpstr>
      <vt:lpstr>public vs. private</vt:lpstr>
      <vt:lpstr>public</vt:lpstr>
      <vt:lpstr>Private</vt:lpstr>
      <vt:lpstr>Example</vt:lpstr>
      <vt:lpstr>Defining Instance Variables</vt:lpstr>
      <vt:lpstr>Examples of Instance Variable Definitions</vt:lpstr>
      <vt:lpstr>static</vt:lpstr>
      <vt:lpstr>static Variables</vt:lpstr>
      <vt:lpstr>final Fields</vt:lpstr>
      <vt:lpstr>Example</vt:lpstr>
      <vt:lpstr>Tips </vt:lpstr>
    </vt:vector>
  </TitlesOfParts>
  <Company>Manukau Insiture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Terminology</dc:title>
  <dc:creator>Garry Singh</dc:creator>
  <cp:lastModifiedBy>Garry Singh</cp:lastModifiedBy>
  <cp:revision>3</cp:revision>
  <dcterms:created xsi:type="dcterms:W3CDTF">2017-02-08T06:01:40Z</dcterms:created>
  <dcterms:modified xsi:type="dcterms:W3CDTF">2017-02-09T00:35:16Z</dcterms:modified>
</cp:coreProperties>
</file>