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B848E6-5812-4B07-8FE4-5F8F0C23E633}" type="datetimeFigureOut">
              <a:rPr lang="en-NZ" smtClean="0"/>
              <a:t>8/02/2017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B8EC355-A68C-4345-91B5-676B57B3F98B}" type="slidenum">
              <a:rPr lang="en-NZ" smtClean="0"/>
              <a:t>‹#›</a:t>
            </a:fld>
            <a:endParaRPr lang="en-NZ"/>
          </a:p>
        </p:txBody>
      </p:sp>
    </p:spTree>
    <p:extLst>
      <p:ext uri="{BB962C8B-B14F-4D97-AF65-F5344CB8AC3E}">
        <p14:creationId xmlns:p14="http://schemas.microsoft.com/office/powerpoint/2010/main" val="244754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B848E6-5812-4B07-8FE4-5F8F0C23E633}" type="datetimeFigureOut">
              <a:rPr lang="en-NZ" smtClean="0"/>
              <a:t>8/02/2017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B8EC355-A68C-4345-91B5-676B57B3F98B}" type="slidenum">
              <a:rPr lang="en-NZ" smtClean="0"/>
              <a:t>‹#›</a:t>
            </a:fld>
            <a:endParaRPr lang="en-NZ"/>
          </a:p>
        </p:txBody>
      </p:sp>
    </p:spTree>
    <p:extLst>
      <p:ext uri="{BB962C8B-B14F-4D97-AF65-F5344CB8AC3E}">
        <p14:creationId xmlns:p14="http://schemas.microsoft.com/office/powerpoint/2010/main" val="26836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B848E6-5812-4B07-8FE4-5F8F0C23E633}" type="datetimeFigureOut">
              <a:rPr lang="en-NZ" smtClean="0"/>
              <a:t>8/02/2017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B8EC355-A68C-4345-91B5-676B57B3F98B}" type="slidenum">
              <a:rPr lang="en-NZ" smtClean="0"/>
              <a:t>‹#›</a:t>
            </a:fld>
            <a:endParaRPr lang="en-NZ"/>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71414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B848E6-5812-4B07-8FE4-5F8F0C23E633}" type="datetimeFigureOut">
              <a:rPr lang="en-NZ" smtClean="0"/>
              <a:t>8/02/2017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B8EC355-A68C-4345-91B5-676B57B3F98B}" type="slidenum">
              <a:rPr lang="en-NZ" smtClean="0"/>
              <a:t>‹#›</a:t>
            </a:fld>
            <a:endParaRPr lang="en-NZ"/>
          </a:p>
        </p:txBody>
      </p:sp>
    </p:spTree>
    <p:extLst>
      <p:ext uri="{BB962C8B-B14F-4D97-AF65-F5344CB8AC3E}">
        <p14:creationId xmlns:p14="http://schemas.microsoft.com/office/powerpoint/2010/main" val="3597775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B848E6-5812-4B07-8FE4-5F8F0C23E633}" type="datetimeFigureOut">
              <a:rPr lang="en-NZ" smtClean="0"/>
              <a:t>8/02/2017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B8EC355-A68C-4345-91B5-676B57B3F98B}" type="slidenum">
              <a:rPr lang="en-NZ" smtClean="0"/>
              <a:t>‹#›</a:t>
            </a:fld>
            <a:endParaRPr lang="en-N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090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B848E6-5812-4B07-8FE4-5F8F0C23E633}" type="datetimeFigureOut">
              <a:rPr lang="en-NZ" smtClean="0"/>
              <a:t>8/02/2017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B8EC355-A68C-4345-91B5-676B57B3F98B}" type="slidenum">
              <a:rPr lang="en-NZ" smtClean="0"/>
              <a:t>‹#›</a:t>
            </a:fld>
            <a:endParaRPr lang="en-NZ"/>
          </a:p>
        </p:txBody>
      </p:sp>
    </p:spTree>
    <p:extLst>
      <p:ext uri="{BB962C8B-B14F-4D97-AF65-F5344CB8AC3E}">
        <p14:creationId xmlns:p14="http://schemas.microsoft.com/office/powerpoint/2010/main" val="3025455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B848E6-5812-4B07-8FE4-5F8F0C23E633}" type="datetimeFigureOut">
              <a:rPr lang="en-NZ" smtClean="0"/>
              <a:t>8/02/2017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B8EC355-A68C-4345-91B5-676B57B3F98B}" type="slidenum">
              <a:rPr lang="en-NZ" smtClean="0"/>
              <a:t>‹#›</a:t>
            </a:fld>
            <a:endParaRPr lang="en-NZ"/>
          </a:p>
        </p:txBody>
      </p:sp>
    </p:spTree>
    <p:extLst>
      <p:ext uri="{BB962C8B-B14F-4D97-AF65-F5344CB8AC3E}">
        <p14:creationId xmlns:p14="http://schemas.microsoft.com/office/powerpoint/2010/main" val="1387214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B848E6-5812-4B07-8FE4-5F8F0C23E633}" type="datetimeFigureOut">
              <a:rPr lang="en-NZ" smtClean="0"/>
              <a:t>8/02/2017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B8EC355-A68C-4345-91B5-676B57B3F98B}" type="slidenum">
              <a:rPr lang="en-NZ" smtClean="0"/>
              <a:t>‹#›</a:t>
            </a:fld>
            <a:endParaRPr lang="en-NZ"/>
          </a:p>
        </p:txBody>
      </p:sp>
    </p:spTree>
    <p:extLst>
      <p:ext uri="{BB962C8B-B14F-4D97-AF65-F5344CB8AC3E}">
        <p14:creationId xmlns:p14="http://schemas.microsoft.com/office/powerpoint/2010/main" val="1351752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B848E6-5812-4B07-8FE4-5F8F0C23E633}" type="datetimeFigureOut">
              <a:rPr lang="en-NZ" smtClean="0"/>
              <a:t>8/02/2017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B8EC355-A68C-4345-91B5-676B57B3F98B}" type="slidenum">
              <a:rPr lang="en-NZ" smtClean="0"/>
              <a:t>‹#›</a:t>
            </a:fld>
            <a:endParaRPr lang="en-NZ"/>
          </a:p>
        </p:txBody>
      </p:sp>
    </p:spTree>
    <p:extLst>
      <p:ext uri="{BB962C8B-B14F-4D97-AF65-F5344CB8AC3E}">
        <p14:creationId xmlns:p14="http://schemas.microsoft.com/office/powerpoint/2010/main" val="3104502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B848E6-5812-4B07-8FE4-5F8F0C23E633}" type="datetimeFigureOut">
              <a:rPr lang="en-NZ" smtClean="0"/>
              <a:t>8/02/2017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B8EC355-A68C-4345-91B5-676B57B3F98B}" type="slidenum">
              <a:rPr lang="en-NZ" smtClean="0"/>
              <a:t>‹#›</a:t>
            </a:fld>
            <a:endParaRPr lang="en-NZ"/>
          </a:p>
        </p:txBody>
      </p:sp>
    </p:spTree>
    <p:extLst>
      <p:ext uri="{BB962C8B-B14F-4D97-AF65-F5344CB8AC3E}">
        <p14:creationId xmlns:p14="http://schemas.microsoft.com/office/powerpoint/2010/main" val="114967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B848E6-5812-4B07-8FE4-5F8F0C23E633}" type="datetimeFigureOut">
              <a:rPr lang="en-NZ" smtClean="0"/>
              <a:t>8/02/2017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B8EC355-A68C-4345-91B5-676B57B3F98B}" type="slidenum">
              <a:rPr lang="en-NZ" smtClean="0"/>
              <a:t>‹#›</a:t>
            </a:fld>
            <a:endParaRPr lang="en-NZ"/>
          </a:p>
        </p:txBody>
      </p:sp>
    </p:spTree>
    <p:extLst>
      <p:ext uri="{BB962C8B-B14F-4D97-AF65-F5344CB8AC3E}">
        <p14:creationId xmlns:p14="http://schemas.microsoft.com/office/powerpoint/2010/main" val="2080279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B848E6-5812-4B07-8FE4-5F8F0C23E633}" type="datetimeFigureOut">
              <a:rPr lang="en-NZ" smtClean="0"/>
              <a:t>8/02/2017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1B8EC355-A68C-4345-91B5-676B57B3F98B}" type="slidenum">
              <a:rPr lang="en-NZ" smtClean="0"/>
              <a:t>‹#›</a:t>
            </a:fld>
            <a:endParaRPr lang="en-NZ"/>
          </a:p>
        </p:txBody>
      </p:sp>
    </p:spTree>
    <p:extLst>
      <p:ext uri="{BB962C8B-B14F-4D97-AF65-F5344CB8AC3E}">
        <p14:creationId xmlns:p14="http://schemas.microsoft.com/office/powerpoint/2010/main" val="91025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B848E6-5812-4B07-8FE4-5F8F0C23E633}" type="datetimeFigureOut">
              <a:rPr lang="en-NZ" smtClean="0"/>
              <a:t>8/02/2017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1B8EC355-A68C-4345-91B5-676B57B3F98B}" type="slidenum">
              <a:rPr lang="en-NZ" smtClean="0"/>
              <a:t>‹#›</a:t>
            </a:fld>
            <a:endParaRPr lang="en-NZ"/>
          </a:p>
        </p:txBody>
      </p:sp>
    </p:spTree>
    <p:extLst>
      <p:ext uri="{BB962C8B-B14F-4D97-AF65-F5344CB8AC3E}">
        <p14:creationId xmlns:p14="http://schemas.microsoft.com/office/powerpoint/2010/main" val="4229761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848E6-5812-4B07-8FE4-5F8F0C23E633}" type="datetimeFigureOut">
              <a:rPr lang="en-NZ" smtClean="0"/>
              <a:t>8/02/2017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1B8EC355-A68C-4345-91B5-676B57B3F98B}" type="slidenum">
              <a:rPr lang="en-NZ" smtClean="0"/>
              <a:t>‹#›</a:t>
            </a:fld>
            <a:endParaRPr lang="en-NZ"/>
          </a:p>
        </p:txBody>
      </p:sp>
    </p:spTree>
    <p:extLst>
      <p:ext uri="{BB962C8B-B14F-4D97-AF65-F5344CB8AC3E}">
        <p14:creationId xmlns:p14="http://schemas.microsoft.com/office/powerpoint/2010/main" val="393809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848E6-5812-4B07-8FE4-5F8F0C23E633}" type="datetimeFigureOut">
              <a:rPr lang="en-NZ" smtClean="0"/>
              <a:t>8/02/2017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B8EC355-A68C-4345-91B5-676B57B3F98B}" type="slidenum">
              <a:rPr lang="en-NZ" smtClean="0"/>
              <a:t>‹#›</a:t>
            </a:fld>
            <a:endParaRPr lang="en-NZ"/>
          </a:p>
        </p:txBody>
      </p:sp>
    </p:spTree>
    <p:extLst>
      <p:ext uri="{BB962C8B-B14F-4D97-AF65-F5344CB8AC3E}">
        <p14:creationId xmlns:p14="http://schemas.microsoft.com/office/powerpoint/2010/main" val="194270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848E6-5812-4B07-8FE4-5F8F0C23E633}" type="datetimeFigureOut">
              <a:rPr lang="en-NZ" smtClean="0"/>
              <a:t>8/02/2017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B8EC355-A68C-4345-91B5-676B57B3F98B}" type="slidenum">
              <a:rPr lang="en-NZ" smtClean="0"/>
              <a:t>‹#›</a:t>
            </a:fld>
            <a:endParaRPr lang="en-NZ"/>
          </a:p>
        </p:txBody>
      </p:sp>
    </p:spTree>
    <p:extLst>
      <p:ext uri="{BB962C8B-B14F-4D97-AF65-F5344CB8AC3E}">
        <p14:creationId xmlns:p14="http://schemas.microsoft.com/office/powerpoint/2010/main" val="113953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B848E6-5812-4B07-8FE4-5F8F0C23E633}" type="datetimeFigureOut">
              <a:rPr lang="en-NZ" smtClean="0"/>
              <a:t>8/02/2017</a:t>
            </a:fld>
            <a:endParaRPr lang="en-NZ"/>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8EC355-A68C-4345-91B5-676B57B3F98B}" type="slidenum">
              <a:rPr lang="en-NZ" smtClean="0"/>
              <a:t>‹#›</a:t>
            </a:fld>
            <a:endParaRPr lang="en-NZ"/>
          </a:p>
        </p:txBody>
      </p:sp>
    </p:spTree>
    <p:extLst>
      <p:ext uri="{BB962C8B-B14F-4D97-AF65-F5344CB8AC3E}">
        <p14:creationId xmlns:p14="http://schemas.microsoft.com/office/powerpoint/2010/main" val="11528412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a:xfrm>
            <a:off x="677334" y="1774223"/>
            <a:ext cx="8596668" cy="3880773"/>
          </a:xfrm>
        </p:spPr>
        <p:txBody>
          <a:bodyPr>
            <a:normAutofit/>
          </a:bodyPr>
          <a:lstStyle/>
          <a:p>
            <a:r>
              <a:rPr lang="en-US" sz="2400" dirty="0" smtClean="0"/>
              <a:t>Encapsulation </a:t>
            </a:r>
            <a:r>
              <a:rPr lang="en-US" sz="2400" dirty="0"/>
              <a:t>is the technique of making the fields in a class private and </a:t>
            </a:r>
            <a:r>
              <a:rPr lang="en-US" sz="2400" dirty="0">
                <a:solidFill>
                  <a:srgbClr val="FF0000"/>
                </a:solidFill>
              </a:rPr>
              <a:t>providing access to the fields via public </a:t>
            </a:r>
            <a:r>
              <a:rPr lang="en-US" sz="2400" dirty="0" smtClean="0">
                <a:solidFill>
                  <a:srgbClr val="FF0000"/>
                </a:solidFill>
              </a:rPr>
              <a:t>methods.</a:t>
            </a:r>
          </a:p>
          <a:p>
            <a:r>
              <a:rPr lang="en-US" sz="2400" dirty="0" smtClean="0"/>
              <a:t>Encapsulation also can </a:t>
            </a:r>
            <a:r>
              <a:rPr lang="en-US" sz="2400" dirty="0"/>
              <a:t>be described as a protective barrier that prevents the code and data being randomly accessed by other code defined outside the class</a:t>
            </a:r>
            <a:r>
              <a:rPr lang="en-US" sz="2400" dirty="0" smtClean="0"/>
              <a:t>.</a:t>
            </a:r>
            <a:endParaRPr lang="en-US" sz="2400" dirty="0"/>
          </a:p>
        </p:txBody>
      </p:sp>
    </p:spTree>
    <p:extLst>
      <p:ext uri="{BB962C8B-B14F-4D97-AF65-F5344CB8AC3E}">
        <p14:creationId xmlns:p14="http://schemas.microsoft.com/office/powerpoint/2010/main" val="260973956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592"/>
          </a:xfrm>
        </p:spPr>
        <p:txBody>
          <a:bodyPr>
            <a:normAutofit/>
          </a:bodyPr>
          <a:lstStyle/>
          <a:p>
            <a:pPr algn="ctr"/>
            <a:r>
              <a:rPr lang="en-US" dirty="0" smtClean="0"/>
              <a:t>Importance of encapsulation</a:t>
            </a:r>
            <a:endParaRPr lang="en-US" dirty="0"/>
          </a:p>
        </p:txBody>
      </p:sp>
      <p:sp>
        <p:nvSpPr>
          <p:cNvPr id="3" name="Content Placeholder 2"/>
          <p:cNvSpPr>
            <a:spLocks noGrp="1"/>
          </p:cNvSpPr>
          <p:nvPr>
            <p:ph idx="1"/>
          </p:nvPr>
        </p:nvSpPr>
        <p:spPr>
          <a:xfrm>
            <a:off x="677334" y="1774223"/>
            <a:ext cx="8596668" cy="3880773"/>
          </a:xfrm>
        </p:spPr>
        <p:txBody>
          <a:bodyPr>
            <a:noAutofit/>
          </a:bodyPr>
          <a:lstStyle/>
          <a:p>
            <a:r>
              <a:rPr lang="en-US" sz="2400" dirty="0" smtClean="0"/>
              <a:t>To </a:t>
            </a:r>
            <a:r>
              <a:rPr lang="en-US" sz="2400" dirty="0"/>
              <a:t>hide the internal implementation details of the class</a:t>
            </a:r>
          </a:p>
          <a:p>
            <a:r>
              <a:rPr lang="en-US" sz="2400" dirty="0" smtClean="0"/>
              <a:t>Can </a:t>
            </a:r>
            <a:r>
              <a:rPr lang="en-US" sz="2400" dirty="0"/>
              <a:t>safely modified the implementation without worrying breaking the existing code that uses the class</a:t>
            </a:r>
          </a:p>
          <a:p>
            <a:r>
              <a:rPr lang="en-US" sz="2400" dirty="0" smtClean="0"/>
              <a:t>Protect </a:t>
            </a:r>
            <a:r>
              <a:rPr lang="en-US" sz="2400" dirty="0"/>
              <a:t>class against accidental/ willful stupidity</a:t>
            </a:r>
          </a:p>
          <a:p>
            <a:r>
              <a:rPr lang="en-US" sz="2400" dirty="0" smtClean="0"/>
              <a:t>Keeps </a:t>
            </a:r>
            <a:r>
              <a:rPr lang="en-US" sz="2400" dirty="0"/>
              <a:t>class tidy by keeping the visible fields to a minimum</a:t>
            </a:r>
          </a:p>
          <a:p>
            <a:r>
              <a:rPr lang="en-US" sz="2400" dirty="0" smtClean="0"/>
              <a:t>Easier </a:t>
            </a:r>
            <a:r>
              <a:rPr lang="en-US" sz="2400" dirty="0"/>
              <a:t>to use and understand </a:t>
            </a:r>
          </a:p>
          <a:p>
            <a:endParaRPr lang="en-US" sz="2400" dirty="0"/>
          </a:p>
        </p:txBody>
      </p:sp>
    </p:spTree>
    <p:extLst>
      <p:ext uri="{BB962C8B-B14F-4D97-AF65-F5344CB8AC3E}">
        <p14:creationId xmlns:p14="http://schemas.microsoft.com/office/powerpoint/2010/main" val="391661584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20040"/>
            <a:ext cx="7239000" cy="839059"/>
          </a:xfrm>
        </p:spPr>
        <p:txBody>
          <a:bodyPr/>
          <a:lstStyle/>
          <a:p>
            <a:r>
              <a:rPr lang="en-US" dirty="0"/>
              <a:t>Why need encapsulation?</a:t>
            </a:r>
          </a:p>
        </p:txBody>
      </p:sp>
      <p:sp>
        <p:nvSpPr>
          <p:cNvPr id="3" name="Content Placeholder 2"/>
          <p:cNvSpPr>
            <a:spLocks noGrp="1"/>
          </p:cNvSpPr>
          <p:nvPr>
            <p:ph idx="1"/>
          </p:nvPr>
        </p:nvSpPr>
        <p:spPr>
          <a:xfrm>
            <a:off x="623532" y="1295400"/>
            <a:ext cx="8596668" cy="5053885"/>
          </a:xfrm>
        </p:spPr>
        <p:txBody>
          <a:bodyPr>
            <a:noAutofit/>
          </a:bodyPr>
          <a:lstStyle/>
          <a:p>
            <a:r>
              <a:rPr lang="en-US" sz="2400" dirty="0"/>
              <a:t>In object-oriented programming data encapsulation is concerned </a:t>
            </a:r>
            <a:r>
              <a:rPr lang="en-US" sz="2400" dirty="0"/>
              <a:t>with;</a:t>
            </a:r>
            <a:endParaRPr lang="en-US" sz="2400" dirty="0"/>
          </a:p>
          <a:p>
            <a:pPr marL="514350" indent="-514350">
              <a:buFont typeface="+mj-lt"/>
              <a:buAutoNum type="arabicPeriod"/>
            </a:pPr>
            <a:r>
              <a:rPr lang="en-US" sz="2400" dirty="0">
                <a:solidFill>
                  <a:srgbClr val="FF0000"/>
                </a:solidFill>
              </a:rPr>
              <a:t>Combining data and how it's manipulated in one place : </a:t>
            </a:r>
            <a:r>
              <a:rPr lang="en-US" sz="2400" dirty="0"/>
              <a:t>This is achieved through the state  (the private fields) and the behaviors (the public methods) of an object. </a:t>
            </a:r>
          </a:p>
          <a:p>
            <a:pPr marL="514350" indent="-514350">
              <a:buFont typeface="+mj-lt"/>
              <a:buAutoNum type="arabicPeriod"/>
            </a:pPr>
            <a:r>
              <a:rPr lang="en-US" sz="2400" dirty="0" smtClean="0">
                <a:solidFill>
                  <a:srgbClr val="FF0000"/>
                </a:solidFill>
              </a:rPr>
              <a:t>Only </a:t>
            </a:r>
            <a:r>
              <a:rPr lang="en-US" sz="2400" dirty="0">
                <a:solidFill>
                  <a:srgbClr val="FF0000"/>
                </a:solidFill>
              </a:rPr>
              <a:t>allowing the state of an object to be accessed and modified through behaviors: </a:t>
            </a:r>
            <a:r>
              <a:rPr lang="en-US" sz="2400" dirty="0"/>
              <a:t>The values contained within an object's state can then be strictly controlled.</a:t>
            </a:r>
          </a:p>
          <a:p>
            <a:pPr marL="514350" indent="-514350">
              <a:buFont typeface="+mj-lt"/>
              <a:buAutoNum type="arabicPeriod"/>
            </a:pPr>
            <a:r>
              <a:rPr lang="en-US" sz="2400" dirty="0" smtClean="0">
                <a:solidFill>
                  <a:srgbClr val="FF0000"/>
                </a:solidFill>
              </a:rPr>
              <a:t>Hiding </a:t>
            </a:r>
            <a:r>
              <a:rPr lang="en-US" sz="2400" dirty="0">
                <a:solidFill>
                  <a:srgbClr val="FF0000"/>
                </a:solidFill>
              </a:rPr>
              <a:t>the details of how the object works: </a:t>
            </a:r>
            <a:r>
              <a:rPr lang="en-US" sz="2400" dirty="0"/>
              <a:t>The only part of the object that is accessible to  the outside world is its behaviors. What happens inside those behaviors and how the state is stored is hidden from view</a:t>
            </a:r>
            <a:r>
              <a:rPr lang="en-US" sz="2400" dirty="0" smtClean="0"/>
              <a:t>.</a:t>
            </a:r>
            <a:endParaRPr lang="en-US" sz="2400" dirty="0"/>
          </a:p>
        </p:txBody>
      </p:sp>
    </p:spTree>
    <p:extLst>
      <p:ext uri="{BB962C8B-B14F-4D97-AF65-F5344CB8AC3E}">
        <p14:creationId xmlns:p14="http://schemas.microsoft.com/office/powerpoint/2010/main" val="255880148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022" y="1606797"/>
            <a:ext cx="8596668" cy="3880773"/>
          </a:xfrm>
        </p:spPr>
        <p:txBody>
          <a:bodyPr>
            <a:normAutofit/>
          </a:bodyPr>
          <a:lstStyle/>
          <a:p>
            <a:r>
              <a:rPr lang="en-US" sz="2400" dirty="0"/>
              <a:t>The main benefit of encapsulation is the ability to modify our implemented code without breaking the code of others who use our </a:t>
            </a:r>
            <a:r>
              <a:rPr lang="en-US" sz="2400" dirty="0" smtClean="0"/>
              <a:t>code.</a:t>
            </a:r>
          </a:p>
          <a:p>
            <a:r>
              <a:rPr lang="en-US" sz="2400" dirty="0" smtClean="0"/>
              <a:t>With </a:t>
            </a:r>
            <a:r>
              <a:rPr lang="en-US" sz="2400" dirty="0"/>
              <a:t>this feature Encapsulation gives </a:t>
            </a:r>
            <a:r>
              <a:rPr lang="en-US" sz="2400" dirty="0">
                <a:solidFill>
                  <a:srgbClr val="FF0000"/>
                </a:solidFill>
              </a:rPr>
              <a:t>maintainability, flexibility </a:t>
            </a:r>
            <a:r>
              <a:rPr lang="en-US" sz="2400" dirty="0"/>
              <a:t>and </a:t>
            </a:r>
            <a:r>
              <a:rPr lang="en-US" sz="2400" dirty="0">
                <a:solidFill>
                  <a:srgbClr val="FF0000"/>
                </a:solidFill>
              </a:rPr>
              <a:t>extensibility</a:t>
            </a:r>
            <a:r>
              <a:rPr lang="en-US" sz="2400" dirty="0"/>
              <a:t> </a:t>
            </a:r>
            <a:r>
              <a:rPr lang="en-US" sz="2400" dirty="0" smtClean="0"/>
              <a:t>to the </a:t>
            </a:r>
            <a:r>
              <a:rPr lang="en-US" sz="2400" dirty="0"/>
              <a:t>code</a:t>
            </a:r>
            <a:r>
              <a:rPr lang="en-US" sz="2400" dirty="0" smtClean="0"/>
              <a:t>.</a:t>
            </a:r>
            <a:endParaRPr lang="en-US" sz="2400" dirty="0"/>
          </a:p>
        </p:txBody>
      </p:sp>
      <p:sp>
        <p:nvSpPr>
          <p:cNvPr id="5" name="Title 1"/>
          <p:cNvSpPr>
            <a:spLocks noGrp="1"/>
          </p:cNvSpPr>
          <p:nvPr>
            <p:ph type="title"/>
          </p:nvPr>
        </p:nvSpPr>
        <p:spPr>
          <a:xfrm>
            <a:off x="1349202" y="320040"/>
            <a:ext cx="7924800" cy="822960"/>
          </a:xfrm>
        </p:spPr>
        <p:txBody>
          <a:bodyPr>
            <a:normAutofit/>
          </a:bodyPr>
          <a:lstStyle/>
          <a:p>
            <a:pPr algn="ctr"/>
            <a:r>
              <a:rPr lang="en-US" dirty="0"/>
              <a:t>Benefits of having </a:t>
            </a:r>
            <a:r>
              <a:rPr lang="en-US" dirty="0" smtClean="0"/>
              <a:t>encapsulation</a:t>
            </a:r>
            <a:endParaRPr lang="en-US" dirty="0"/>
          </a:p>
        </p:txBody>
      </p:sp>
    </p:spTree>
    <p:extLst>
      <p:ext uri="{BB962C8B-B14F-4D97-AF65-F5344CB8AC3E}">
        <p14:creationId xmlns:p14="http://schemas.microsoft.com/office/powerpoint/2010/main" val="400327693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202" y="320040"/>
            <a:ext cx="7924800" cy="822960"/>
          </a:xfrm>
        </p:spPr>
        <p:txBody>
          <a:bodyPr>
            <a:normAutofit/>
          </a:bodyPr>
          <a:lstStyle/>
          <a:p>
            <a:pPr algn="ctr"/>
            <a:r>
              <a:rPr lang="en-US" dirty="0"/>
              <a:t>Benefits of having </a:t>
            </a:r>
            <a:r>
              <a:rPr lang="en-US" dirty="0" smtClean="0"/>
              <a:t>encapsulation</a:t>
            </a:r>
            <a:endParaRPr lang="en-US" dirty="0"/>
          </a:p>
        </p:txBody>
      </p:sp>
      <p:sp>
        <p:nvSpPr>
          <p:cNvPr id="3" name="Content Placeholder 2"/>
          <p:cNvSpPr>
            <a:spLocks noGrp="1"/>
          </p:cNvSpPr>
          <p:nvPr>
            <p:ph idx="1"/>
          </p:nvPr>
        </p:nvSpPr>
        <p:spPr>
          <a:xfrm>
            <a:off x="677334" y="1143000"/>
            <a:ext cx="8596668" cy="3880773"/>
          </a:xfrm>
        </p:spPr>
        <p:txBody>
          <a:bodyPr>
            <a:noAutofit/>
          </a:bodyPr>
          <a:lstStyle/>
          <a:p>
            <a:endParaRPr lang="en-US" sz="2400" dirty="0"/>
          </a:p>
          <a:p>
            <a:r>
              <a:rPr lang="en-US" sz="2400" dirty="0" smtClean="0"/>
              <a:t>The </a:t>
            </a:r>
            <a:r>
              <a:rPr lang="en-US" sz="2400" dirty="0"/>
              <a:t>fields of a class can be made read-only or write- only</a:t>
            </a:r>
          </a:p>
          <a:p>
            <a:r>
              <a:rPr lang="en-US" sz="2400" dirty="0" smtClean="0"/>
              <a:t>A </a:t>
            </a:r>
            <a:r>
              <a:rPr lang="en-US" sz="2400" dirty="0"/>
              <a:t>class can have total control over what is stored in its fields</a:t>
            </a:r>
          </a:p>
          <a:p>
            <a:r>
              <a:rPr lang="en-US" sz="2400" dirty="0" smtClean="0"/>
              <a:t>The </a:t>
            </a:r>
            <a:r>
              <a:rPr lang="en-US" sz="2400" dirty="0"/>
              <a:t>users of a class do not know how the class stores its data.</a:t>
            </a:r>
          </a:p>
          <a:p>
            <a:r>
              <a:rPr lang="en-US" sz="2400" dirty="0" smtClean="0"/>
              <a:t>A </a:t>
            </a:r>
            <a:r>
              <a:rPr lang="en-US" sz="2400" dirty="0"/>
              <a:t>class can change the data type of a fields, and a users of the class do not need to change any of their code </a:t>
            </a:r>
          </a:p>
          <a:p>
            <a:endParaRPr lang="en-US" sz="2400" dirty="0"/>
          </a:p>
        </p:txBody>
      </p:sp>
    </p:spTree>
    <p:extLst>
      <p:ext uri="{BB962C8B-B14F-4D97-AF65-F5344CB8AC3E}">
        <p14:creationId xmlns:p14="http://schemas.microsoft.com/office/powerpoint/2010/main" val="39234452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7239000" cy="670560"/>
          </a:xfrm>
        </p:spPr>
        <p:txBody>
          <a:bodyPr>
            <a:normAutofit/>
          </a:bodyPr>
          <a:lstStyle/>
          <a:p>
            <a:pPr algn="ctr"/>
            <a:r>
              <a:rPr lang="en-US" dirty="0" smtClean="0"/>
              <a:t>Maintainability</a:t>
            </a:r>
            <a:endParaRPr lang="en-US" dirty="0"/>
          </a:p>
        </p:txBody>
      </p:sp>
      <p:sp>
        <p:nvSpPr>
          <p:cNvPr id="3" name="Content Placeholder 2"/>
          <p:cNvSpPr>
            <a:spLocks noGrp="1"/>
          </p:cNvSpPr>
          <p:nvPr>
            <p:ph idx="1"/>
          </p:nvPr>
        </p:nvSpPr>
        <p:spPr>
          <a:xfrm>
            <a:off x="1981200" y="1143000"/>
            <a:ext cx="7239000" cy="3108960"/>
          </a:xfrm>
        </p:spPr>
        <p:txBody>
          <a:bodyPr>
            <a:normAutofit/>
          </a:bodyPr>
          <a:lstStyle/>
          <a:p>
            <a:r>
              <a:rPr lang="en-US" sz="2400" dirty="0" smtClean="0"/>
              <a:t>Encapsulation draws a boundary around a set of data and method.</a:t>
            </a:r>
          </a:p>
          <a:p>
            <a:r>
              <a:rPr lang="en-US" sz="2400" dirty="0" smtClean="0"/>
              <a:t>This allows a developer to use the code without having to know how it works, but with what input data and its input data range and with what it returns.</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780" y="4251960"/>
            <a:ext cx="3097850" cy="2209800"/>
          </a:xfrm>
          <a:prstGeom prst="rect">
            <a:avLst/>
          </a:prstGeom>
        </p:spPr>
      </p:pic>
    </p:spTree>
    <p:extLst>
      <p:ext uri="{BB962C8B-B14F-4D97-AF65-F5344CB8AC3E}">
        <p14:creationId xmlns:p14="http://schemas.microsoft.com/office/powerpoint/2010/main" val="285910102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20040"/>
            <a:ext cx="7239000" cy="670560"/>
          </a:xfrm>
        </p:spPr>
        <p:txBody>
          <a:bodyPr>
            <a:normAutofit/>
          </a:bodyPr>
          <a:lstStyle/>
          <a:p>
            <a:pPr algn="ctr"/>
            <a:r>
              <a:rPr lang="en-US" dirty="0"/>
              <a:t>F</a:t>
            </a:r>
            <a:r>
              <a:rPr lang="en-US" dirty="0" smtClean="0"/>
              <a:t>lexibility</a:t>
            </a:r>
            <a:endParaRPr lang="en-US" dirty="0"/>
          </a:p>
        </p:txBody>
      </p:sp>
      <p:sp>
        <p:nvSpPr>
          <p:cNvPr id="3" name="Content Placeholder 2"/>
          <p:cNvSpPr>
            <a:spLocks noGrp="1"/>
          </p:cNvSpPr>
          <p:nvPr>
            <p:ph idx="1"/>
          </p:nvPr>
        </p:nvSpPr>
        <p:spPr>
          <a:xfrm>
            <a:off x="2057400" y="1295400"/>
            <a:ext cx="7239000" cy="2200584"/>
          </a:xfrm>
        </p:spPr>
        <p:txBody>
          <a:bodyPr>
            <a:normAutofit/>
          </a:bodyPr>
          <a:lstStyle/>
          <a:p>
            <a:r>
              <a:rPr lang="en-US" sz="2400" dirty="0" smtClean="0"/>
              <a:t>Encapsulation makes the code easier to visualize.</a:t>
            </a:r>
          </a:p>
          <a:p>
            <a:r>
              <a:rPr lang="en-US" sz="2400" dirty="0" smtClean="0"/>
              <a:t>This means codes can be arranged “visually” before implementing.</a:t>
            </a:r>
            <a:endParaRPr lang="en-US" sz="2400" dirty="0"/>
          </a:p>
        </p:txBody>
      </p:sp>
      <p:pic>
        <p:nvPicPr>
          <p:cNvPr id="3074" name="Picture 2" descr="http://macrovision.ie/mmix/site_flash/images/links/uml_serv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886201"/>
            <a:ext cx="3361870" cy="2159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50652892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7239000" cy="670560"/>
          </a:xfrm>
        </p:spPr>
        <p:txBody>
          <a:bodyPr>
            <a:normAutofit/>
          </a:bodyPr>
          <a:lstStyle/>
          <a:p>
            <a:pPr algn="ctr"/>
            <a:r>
              <a:rPr lang="en-US" dirty="0"/>
              <a:t>E</a:t>
            </a:r>
            <a:r>
              <a:rPr lang="en-US" dirty="0" smtClean="0"/>
              <a:t>xtensibility</a:t>
            </a:r>
            <a:endParaRPr lang="en-US" dirty="0"/>
          </a:p>
        </p:txBody>
      </p:sp>
      <p:sp>
        <p:nvSpPr>
          <p:cNvPr id="3" name="Content Placeholder 2"/>
          <p:cNvSpPr>
            <a:spLocks noGrp="1"/>
          </p:cNvSpPr>
          <p:nvPr>
            <p:ph idx="1"/>
          </p:nvPr>
        </p:nvSpPr>
        <p:spPr>
          <a:xfrm>
            <a:off x="1981200" y="1219200"/>
            <a:ext cx="7239000" cy="2352984"/>
          </a:xfrm>
        </p:spPr>
        <p:txBody>
          <a:bodyPr>
            <a:normAutofit/>
          </a:bodyPr>
          <a:lstStyle/>
          <a:p>
            <a:r>
              <a:rPr lang="en-US" sz="2400" dirty="0" smtClean="0"/>
              <a:t>Makes long term development easy.</a:t>
            </a:r>
          </a:p>
          <a:p>
            <a:r>
              <a:rPr lang="en-US" sz="2400" dirty="0" smtClean="0"/>
              <a:t>Updates can be made by changing the encapsulated part without changing the input and output formats.</a:t>
            </a:r>
          </a:p>
          <a:p>
            <a:endParaRPr lang="en-US" sz="2400" dirty="0"/>
          </a:p>
        </p:txBody>
      </p:sp>
      <p:pic>
        <p:nvPicPr>
          <p:cNvPr id="1028" name="Picture 4" descr="http://ldocx.com/wp-content/uploads/2010/03/consulting-pict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3792" y="3688451"/>
            <a:ext cx="4114800" cy="21717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79208898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20040"/>
            <a:ext cx="7239000" cy="670560"/>
          </a:xfrm>
        </p:spPr>
        <p:txBody>
          <a:bodyPr>
            <a:normAutofit/>
          </a:bodyPr>
          <a:lstStyle/>
          <a:p>
            <a:pPr algn="ctr"/>
            <a:r>
              <a:rPr lang="en-US" dirty="0"/>
              <a:t>Conclusion</a:t>
            </a:r>
          </a:p>
        </p:txBody>
      </p:sp>
      <p:sp>
        <p:nvSpPr>
          <p:cNvPr id="3" name="Content Placeholder 2"/>
          <p:cNvSpPr>
            <a:spLocks noGrp="1"/>
          </p:cNvSpPr>
          <p:nvPr>
            <p:ph idx="1"/>
          </p:nvPr>
        </p:nvSpPr>
        <p:spPr>
          <a:xfrm>
            <a:off x="1981200" y="1609416"/>
            <a:ext cx="7239000" cy="3483284"/>
          </a:xfrm>
        </p:spPr>
        <p:txBody>
          <a:bodyPr>
            <a:noAutofit/>
          </a:bodyPr>
          <a:lstStyle/>
          <a:p>
            <a:r>
              <a:rPr lang="en-US" sz="2400" dirty="0"/>
              <a:t>Encapsulation is the technique of making the fields in a class private and providing access to the fields via public methods</a:t>
            </a:r>
            <a:r>
              <a:rPr lang="en-US" sz="2400" dirty="0" smtClean="0"/>
              <a:t>.</a:t>
            </a:r>
          </a:p>
          <a:p>
            <a:pPr marL="0" indent="0">
              <a:buNone/>
            </a:pPr>
            <a:endParaRPr lang="en-US" sz="2400" dirty="0"/>
          </a:p>
          <a:p>
            <a:r>
              <a:rPr lang="en-US" sz="2400" dirty="0"/>
              <a:t>The main benefit of encapsulation is the ability to modify </a:t>
            </a:r>
            <a:r>
              <a:rPr lang="en-US" sz="2400" dirty="0" smtClean="0"/>
              <a:t>the implemented </a:t>
            </a:r>
            <a:r>
              <a:rPr lang="en-US" sz="2400" dirty="0"/>
              <a:t>code without breaking the code of others who use </a:t>
            </a:r>
            <a:r>
              <a:rPr lang="en-US" sz="2400" dirty="0" smtClean="0"/>
              <a:t>the implemented code.</a:t>
            </a:r>
            <a:endParaRPr lang="en-US" sz="2400" dirty="0"/>
          </a:p>
        </p:txBody>
      </p:sp>
    </p:spTree>
    <p:extLst>
      <p:ext uri="{BB962C8B-B14F-4D97-AF65-F5344CB8AC3E}">
        <p14:creationId xmlns:p14="http://schemas.microsoft.com/office/powerpoint/2010/main" val="132048345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TotalTime>
  <Words>465</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Introduction</vt:lpstr>
      <vt:lpstr>Importance of encapsulation</vt:lpstr>
      <vt:lpstr>Why need encapsulation?</vt:lpstr>
      <vt:lpstr>Benefits of having encapsulation</vt:lpstr>
      <vt:lpstr>Benefits of having encapsulation</vt:lpstr>
      <vt:lpstr>Maintainability</vt:lpstr>
      <vt:lpstr>Flexibility</vt:lpstr>
      <vt:lpstr>Extensibility</vt:lpstr>
      <vt:lpstr>Conclusion</vt:lpstr>
    </vt:vector>
  </TitlesOfParts>
  <Company>Manukau Insiture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Garry Singh</dc:creator>
  <cp:lastModifiedBy>Garry Singh</cp:lastModifiedBy>
  <cp:revision>1</cp:revision>
  <dcterms:created xsi:type="dcterms:W3CDTF">2017-02-08T02:03:49Z</dcterms:created>
  <dcterms:modified xsi:type="dcterms:W3CDTF">2017-02-08T02:12:05Z</dcterms:modified>
</cp:coreProperties>
</file>