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41006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299421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3481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3752826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2509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4053085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1600188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106691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125678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9E558-0F5A-4DE2-85D2-C5C43A59EA7D}" type="datetimeFigureOut">
              <a:rPr lang="en-NZ" smtClean="0"/>
              <a:t>20/02/2018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335642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D9E558-0F5A-4DE2-85D2-C5C43A59EA7D}" type="datetimeFigureOut">
              <a:rPr lang="en-NZ" smtClean="0"/>
              <a:t>20/02/2018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103500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D9E558-0F5A-4DE2-85D2-C5C43A59EA7D}" type="datetimeFigureOut">
              <a:rPr lang="en-NZ" smtClean="0"/>
              <a:t>20/02/2018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82564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D9E558-0F5A-4DE2-85D2-C5C43A59EA7D}" type="datetimeFigureOut">
              <a:rPr lang="en-NZ" smtClean="0"/>
              <a:t>20/02/2018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417450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9E558-0F5A-4DE2-85D2-C5C43A59EA7D}" type="datetimeFigureOut">
              <a:rPr lang="en-NZ" smtClean="0"/>
              <a:t>20/02/2018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331979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9E558-0F5A-4DE2-85D2-C5C43A59EA7D}" type="datetimeFigureOut">
              <a:rPr lang="en-NZ" smtClean="0"/>
              <a:t>20/02/2018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177977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9E558-0F5A-4DE2-85D2-C5C43A59EA7D}" type="datetimeFigureOut">
              <a:rPr lang="en-NZ" smtClean="0"/>
              <a:t>20/02/2018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D9D6DC6-409B-4C92-9191-7493ED384C21}" type="slidenum">
              <a:rPr lang="en-NZ" smtClean="0"/>
              <a:t>‹#›</a:t>
            </a:fld>
            <a:endParaRPr lang="en-NZ"/>
          </a:p>
        </p:txBody>
      </p:sp>
    </p:spTree>
    <p:extLst>
      <p:ext uri="{BB962C8B-B14F-4D97-AF65-F5344CB8AC3E}">
        <p14:creationId xmlns:p14="http://schemas.microsoft.com/office/powerpoint/2010/main" val="224850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D9E558-0F5A-4DE2-85D2-C5C43A59EA7D}" type="datetimeFigureOut">
              <a:rPr lang="en-NZ" smtClean="0"/>
              <a:t>20/02/2018</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9D6DC6-409B-4C92-9191-7493ED384C21}" type="slidenum">
              <a:rPr lang="en-NZ" smtClean="0"/>
              <a:t>‹#›</a:t>
            </a:fld>
            <a:endParaRPr lang="en-NZ"/>
          </a:p>
        </p:txBody>
      </p:sp>
    </p:spTree>
    <p:extLst>
      <p:ext uri="{BB962C8B-B14F-4D97-AF65-F5344CB8AC3E}">
        <p14:creationId xmlns:p14="http://schemas.microsoft.com/office/powerpoint/2010/main" val="3616511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07553"/>
            <a:ext cx="7766936" cy="776548"/>
          </a:xfrm>
        </p:spPr>
        <p:txBody>
          <a:bodyPr/>
          <a:lstStyle/>
          <a:p>
            <a:pPr algn="l"/>
            <a:r>
              <a:rPr lang="en-NZ" sz="4400" dirty="0" smtClean="0"/>
              <a:t>Object Oriented Programming</a:t>
            </a:r>
            <a:endParaRPr lang="en-NZ" sz="4400" dirty="0"/>
          </a:p>
        </p:txBody>
      </p:sp>
      <p:sp>
        <p:nvSpPr>
          <p:cNvPr id="3" name="Subtitle 2"/>
          <p:cNvSpPr>
            <a:spLocks noGrp="1"/>
          </p:cNvSpPr>
          <p:nvPr>
            <p:ph type="subTitle" idx="1"/>
          </p:nvPr>
        </p:nvSpPr>
        <p:spPr>
          <a:xfrm>
            <a:off x="1507067" y="1880315"/>
            <a:ext cx="7766936" cy="3267417"/>
          </a:xfrm>
        </p:spPr>
        <p:txBody>
          <a:bodyPr>
            <a:normAutofit fontScale="92500" lnSpcReduction="20000"/>
          </a:bodyPr>
          <a:lstStyle/>
          <a:p>
            <a:pPr algn="l"/>
            <a:r>
              <a:rPr lang="en-NZ" sz="2400" dirty="0">
                <a:solidFill>
                  <a:schemeClr val="tx1"/>
                </a:solidFill>
              </a:rPr>
              <a:t>Major issues need to </a:t>
            </a:r>
            <a:r>
              <a:rPr lang="en-NZ" sz="2400" dirty="0" smtClean="0">
                <a:solidFill>
                  <a:schemeClr val="tx1"/>
                </a:solidFill>
              </a:rPr>
              <a:t>resolved</a:t>
            </a:r>
          </a:p>
          <a:p>
            <a:pPr marL="342900" lvl="1" indent="-342900" algn="l">
              <a:buFont typeface="Wingdings 3" charset="2"/>
              <a:buChar char=""/>
            </a:pPr>
            <a:r>
              <a:rPr lang="en-NZ" sz="2400" dirty="0">
                <a:solidFill>
                  <a:schemeClr val="tx1">
                    <a:lumMod val="75000"/>
                    <a:lumOff val="25000"/>
                  </a:schemeClr>
                </a:solidFill>
              </a:rPr>
              <a:t>How to </a:t>
            </a:r>
            <a:r>
              <a:rPr lang="en-NZ" sz="2400" dirty="0">
                <a:solidFill>
                  <a:schemeClr val="tx1">
                    <a:lumMod val="75000"/>
                    <a:lumOff val="25000"/>
                  </a:schemeClr>
                </a:solidFill>
              </a:rPr>
              <a:t>represent </a:t>
            </a:r>
            <a:r>
              <a:rPr lang="en-NZ" sz="2400" dirty="0">
                <a:solidFill>
                  <a:schemeClr val="tx1">
                    <a:lumMod val="75000"/>
                    <a:lumOff val="25000"/>
                  </a:schemeClr>
                </a:solidFill>
              </a:rPr>
              <a:t>real-life </a:t>
            </a:r>
            <a:r>
              <a:rPr lang="en-NZ" sz="2400" dirty="0">
                <a:solidFill>
                  <a:schemeClr val="tx1">
                    <a:lumMod val="75000"/>
                    <a:lumOff val="25000"/>
                  </a:schemeClr>
                </a:solidFill>
              </a:rPr>
              <a:t>entities </a:t>
            </a:r>
            <a:endParaRPr lang="en-NZ" sz="2400" dirty="0">
              <a:solidFill>
                <a:schemeClr val="tx1">
                  <a:lumMod val="75000"/>
                  <a:lumOff val="25000"/>
                </a:schemeClr>
              </a:solidFill>
            </a:endParaRPr>
          </a:p>
          <a:p>
            <a:pPr marL="342900" lvl="1" indent="-342900" algn="l">
              <a:buFont typeface="Wingdings 3" charset="2"/>
              <a:buChar char=""/>
            </a:pPr>
            <a:r>
              <a:rPr lang="en-NZ" sz="2400" dirty="0">
                <a:solidFill>
                  <a:schemeClr val="tx1">
                    <a:lumMod val="75000"/>
                    <a:lumOff val="25000"/>
                  </a:schemeClr>
                </a:solidFill>
              </a:rPr>
              <a:t>How </a:t>
            </a:r>
            <a:r>
              <a:rPr lang="en-NZ" sz="2400" dirty="0">
                <a:solidFill>
                  <a:schemeClr val="tx1">
                    <a:lumMod val="75000"/>
                    <a:lumOff val="25000"/>
                  </a:schemeClr>
                </a:solidFill>
              </a:rPr>
              <a:t>to ensure reusability and extensibility of modules </a:t>
            </a:r>
          </a:p>
          <a:p>
            <a:pPr marL="342900" lvl="1" indent="-342900" algn="l">
              <a:buFont typeface="Wingdings 3" charset="2"/>
              <a:buChar char=""/>
            </a:pPr>
            <a:r>
              <a:rPr lang="en-NZ" sz="2400" dirty="0">
                <a:solidFill>
                  <a:schemeClr val="tx1">
                    <a:lumMod val="75000"/>
                    <a:lumOff val="25000"/>
                  </a:schemeClr>
                </a:solidFill>
              </a:rPr>
              <a:t>How </a:t>
            </a:r>
            <a:r>
              <a:rPr lang="en-NZ" sz="2400" dirty="0">
                <a:solidFill>
                  <a:schemeClr val="tx1">
                    <a:lumMod val="75000"/>
                    <a:lumOff val="25000"/>
                  </a:schemeClr>
                </a:solidFill>
              </a:rPr>
              <a:t>to develop modules that are tolerant to any changes in </a:t>
            </a:r>
            <a:r>
              <a:rPr lang="en-NZ" sz="2400" dirty="0">
                <a:solidFill>
                  <a:schemeClr val="tx1">
                    <a:lumMod val="75000"/>
                    <a:lumOff val="25000"/>
                  </a:schemeClr>
                </a:solidFill>
              </a:rPr>
              <a:t>future</a:t>
            </a:r>
          </a:p>
          <a:p>
            <a:pPr marL="342900" lvl="1" indent="-342900" algn="l">
              <a:buFont typeface="Wingdings 3" charset="2"/>
              <a:buChar char=""/>
            </a:pPr>
            <a:r>
              <a:rPr lang="en-NZ" sz="2400" dirty="0">
                <a:solidFill>
                  <a:schemeClr val="tx1">
                    <a:lumMod val="75000"/>
                    <a:lumOff val="25000"/>
                  </a:schemeClr>
                </a:solidFill>
              </a:rPr>
              <a:t>How </a:t>
            </a:r>
            <a:r>
              <a:rPr lang="en-NZ" sz="2400" dirty="0">
                <a:solidFill>
                  <a:schemeClr val="tx1">
                    <a:lumMod val="75000"/>
                    <a:lumOff val="25000"/>
                  </a:schemeClr>
                </a:solidFill>
              </a:rPr>
              <a:t>to improve software productivity and decrease software cost </a:t>
            </a:r>
            <a:endParaRPr lang="en-NZ" sz="2400" dirty="0">
              <a:solidFill>
                <a:schemeClr val="tx1">
                  <a:lumMod val="75000"/>
                  <a:lumOff val="25000"/>
                </a:schemeClr>
              </a:solidFill>
            </a:endParaRPr>
          </a:p>
          <a:p>
            <a:pPr marL="342900" lvl="1" indent="-342900" algn="l">
              <a:buFont typeface="Wingdings 3" charset="2"/>
              <a:buChar char=""/>
            </a:pPr>
            <a:r>
              <a:rPr lang="en-NZ" sz="2400" dirty="0">
                <a:solidFill>
                  <a:schemeClr val="tx1">
                    <a:lumMod val="75000"/>
                    <a:lumOff val="25000"/>
                  </a:schemeClr>
                </a:solidFill>
              </a:rPr>
              <a:t>How </a:t>
            </a:r>
            <a:r>
              <a:rPr lang="en-NZ" sz="2400" dirty="0">
                <a:solidFill>
                  <a:schemeClr val="tx1">
                    <a:lumMod val="75000"/>
                    <a:lumOff val="25000"/>
                  </a:schemeClr>
                </a:solidFill>
              </a:rPr>
              <a:t>to improve the quality of software  How to manage time </a:t>
            </a:r>
            <a:r>
              <a:rPr lang="en-NZ" sz="2400" dirty="0">
                <a:solidFill>
                  <a:schemeClr val="tx1">
                    <a:lumMod val="75000"/>
                    <a:lumOff val="25000"/>
                  </a:schemeClr>
                </a:solidFill>
              </a:rPr>
              <a:t>schedules: </a:t>
            </a:r>
            <a:endParaRPr lang="en-NZ" sz="2400" dirty="0">
              <a:solidFill>
                <a:schemeClr val="tx1">
                  <a:lumMod val="75000"/>
                  <a:lumOff val="25000"/>
                </a:schemeClr>
              </a:solidFill>
            </a:endParaRPr>
          </a:p>
        </p:txBody>
      </p:sp>
    </p:spTree>
    <p:extLst>
      <p:ext uri="{BB962C8B-B14F-4D97-AF65-F5344CB8AC3E}">
        <p14:creationId xmlns:p14="http://schemas.microsoft.com/office/powerpoint/2010/main" val="327070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pPr algn="ctr"/>
            <a:r>
              <a:rPr lang="en-NZ" dirty="0" smtClean="0"/>
              <a:t>Object </a:t>
            </a:r>
            <a:r>
              <a:rPr lang="en-NZ" dirty="0"/>
              <a:t>O</a:t>
            </a:r>
            <a:r>
              <a:rPr lang="en-NZ" dirty="0" smtClean="0"/>
              <a:t>riented </a:t>
            </a:r>
            <a:r>
              <a:rPr lang="en-NZ" dirty="0"/>
              <a:t>P</a:t>
            </a:r>
            <a:r>
              <a:rPr lang="en-NZ" dirty="0" smtClean="0"/>
              <a:t>rogramming</a:t>
            </a:r>
            <a:endParaRPr lang="en-NZ" dirty="0"/>
          </a:p>
        </p:txBody>
      </p:sp>
      <p:pic>
        <p:nvPicPr>
          <p:cNvPr id="4" name="Content Placeholder 3"/>
          <p:cNvPicPr>
            <a:picLocks noGrp="1" noChangeAspect="1"/>
          </p:cNvPicPr>
          <p:nvPr>
            <p:ph idx="1"/>
          </p:nvPr>
        </p:nvPicPr>
        <p:blipFill>
          <a:blip r:embed="rId2"/>
          <a:stretch>
            <a:fillRect/>
          </a:stretch>
        </p:blipFill>
        <p:spPr>
          <a:xfrm>
            <a:off x="1107582" y="2160588"/>
            <a:ext cx="7675809" cy="3881437"/>
          </a:xfrm>
          <a:prstGeom prst="rect">
            <a:avLst/>
          </a:prstGeom>
        </p:spPr>
      </p:pic>
    </p:spTree>
    <p:extLst>
      <p:ext uri="{BB962C8B-B14F-4D97-AF65-F5344CB8AC3E}">
        <p14:creationId xmlns:p14="http://schemas.microsoft.com/office/powerpoint/2010/main" val="1834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Software Evolution</a:t>
            </a:r>
            <a:endParaRPr lang="en-NZ" dirty="0"/>
          </a:p>
        </p:txBody>
      </p:sp>
      <p:sp>
        <p:nvSpPr>
          <p:cNvPr id="3" name="Content Placeholder 2"/>
          <p:cNvSpPr>
            <a:spLocks noGrp="1"/>
          </p:cNvSpPr>
          <p:nvPr>
            <p:ph idx="1"/>
          </p:nvPr>
        </p:nvSpPr>
        <p:spPr/>
        <p:txBody>
          <a:bodyPr>
            <a:normAutofit/>
          </a:bodyPr>
          <a:lstStyle/>
          <a:p>
            <a:pPr marL="342900" lvl="1" indent="-342900">
              <a:lnSpc>
                <a:spcPct val="80000"/>
              </a:lnSpc>
            </a:pPr>
            <a:r>
              <a:rPr lang="en-NZ" sz="2200" dirty="0"/>
              <a:t>To built today’s complex software it is just not enough to put together a </a:t>
            </a:r>
            <a:r>
              <a:rPr lang="en-NZ" sz="2200" dirty="0"/>
              <a:t>sequence </a:t>
            </a:r>
            <a:r>
              <a:rPr lang="en-NZ" sz="2200" dirty="0"/>
              <a:t>of programming statements and sets of procedures and modules; we need to incorporate sound construction techniques and program structures that are easy to comprehend, implement and modify. </a:t>
            </a:r>
            <a:endParaRPr lang="en-NZ" sz="2200" dirty="0"/>
          </a:p>
          <a:p>
            <a:pPr marL="342900" lvl="1" indent="-342900">
              <a:lnSpc>
                <a:spcPct val="80000"/>
              </a:lnSpc>
            </a:pPr>
            <a:r>
              <a:rPr lang="en-NZ" sz="2200" dirty="0"/>
              <a:t>Since the invention of the computer, many programming approaches have been tried.</a:t>
            </a:r>
          </a:p>
        </p:txBody>
      </p:sp>
    </p:spTree>
    <p:extLst>
      <p:ext uri="{BB962C8B-B14F-4D97-AF65-F5344CB8AC3E}">
        <p14:creationId xmlns:p14="http://schemas.microsoft.com/office/powerpoint/2010/main" val="352897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a:t>Software Evolution</a:t>
            </a:r>
          </a:p>
        </p:txBody>
      </p:sp>
      <p:sp>
        <p:nvSpPr>
          <p:cNvPr id="3" name="Content Placeholder 2"/>
          <p:cNvSpPr>
            <a:spLocks noGrp="1"/>
          </p:cNvSpPr>
          <p:nvPr>
            <p:ph idx="1"/>
          </p:nvPr>
        </p:nvSpPr>
        <p:spPr/>
        <p:txBody>
          <a:bodyPr>
            <a:normAutofit/>
          </a:bodyPr>
          <a:lstStyle/>
          <a:p>
            <a:pPr marL="342900" lvl="1" indent="-342900">
              <a:lnSpc>
                <a:spcPct val="80000"/>
              </a:lnSpc>
            </a:pPr>
            <a:r>
              <a:rPr lang="en-NZ" sz="2200" dirty="0"/>
              <a:t>Such as Modular programming, top-down programming, bottom-up programming and structured programming</a:t>
            </a:r>
            <a:r>
              <a:rPr lang="en-NZ" sz="2200" dirty="0"/>
              <a:t>.</a:t>
            </a:r>
          </a:p>
          <a:p>
            <a:pPr marL="342900" lvl="1" indent="-342900">
              <a:lnSpc>
                <a:spcPct val="80000"/>
              </a:lnSpc>
            </a:pPr>
            <a:r>
              <a:rPr lang="en-NZ" sz="2200" dirty="0"/>
              <a:t>The primary motivation in each case has been the concern to handle the increasing complexity of programs that are reliable and maintainable.</a:t>
            </a:r>
          </a:p>
        </p:txBody>
      </p:sp>
    </p:spTree>
    <p:extLst>
      <p:ext uri="{BB962C8B-B14F-4D97-AF65-F5344CB8AC3E}">
        <p14:creationId xmlns:p14="http://schemas.microsoft.com/office/powerpoint/2010/main" val="76719216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Procedure-Oriented Programming</a:t>
            </a:r>
          </a:p>
        </p:txBody>
      </p:sp>
      <p:sp>
        <p:nvSpPr>
          <p:cNvPr id="3" name="Content Placeholder 2"/>
          <p:cNvSpPr>
            <a:spLocks noGrp="1"/>
          </p:cNvSpPr>
          <p:nvPr>
            <p:ph idx="1"/>
          </p:nvPr>
        </p:nvSpPr>
        <p:spPr/>
        <p:txBody>
          <a:bodyPr>
            <a:normAutofit/>
          </a:bodyPr>
          <a:lstStyle/>
          <a:p>
            <a:pPr marL="342900" lvl="1" indent="-342900">
              <a:lnSpc>
                <a:spcPct val="80000"/>
              </a:lnSpc>
            </a:pPr>
            <a:r>
              <a:rPr lang="en-NZ" sz="2200" dirty="0"/>
              <a:t>Conventional programming using high level language such as COBOL, FORTRAN and C is commonly known as Procedure-oriented programming. </a:t>
            </a:r>
            <a:endParaRPr lang="en-NZ" sz="2200" dirty="0"/>
          </a:p>
          <a:p>
            <a:pPr marL="342900" lvl="1" indent="-342900">
              <a:lnSpc>
                <a:spcPct val="80000"/>
              </a:lnSpc>
            </a:pPr>
            <a:r>
              <a:rPr lang="en-NZ" sz="2200" dirty="0"/>
              <a:t> </a:t>
            </a:r>
            <a:r>
              <a:rPr lang="en-NZ" sz="2200" dirty="0"/>
              <a:t>In the Procedure-oriented approach the problem is viewed as a sequence of things to be done such as reading, calculating and printing. </a:t>
            </a:r>
          </a:p>
          <a:p>
            <a:pPr marL="342900" lvl="1" indent="-342900">
              <a:lnSpc>
                <a:spcPct val="80000"/>
              </a:lnSpc>
            </a:pPr>
            <a:r>
              <a:rPr lang="en-NZ" sz="2200" dirty="0"/>
              <a:t>The </a:t>
            </a:r>
            <a:r>
              <a:rPr lang="en-NZ" sz="2200" dirty="0"/>
              <a:t>primary focus is on functions.</a:t>
            </a:r>
          </a:p>
        </p:txBody>
      </p:sp>
    </p:spTree>
    <p:extLst>
      <p:ext uri="{BB962C8B-B14F-4D97-AF65-F5344CB8AC3E}">
        <p14:creationId xmlns:p14="http://schemas.microsoft.com/office/powerpoint/2010/main" val="62034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a:t>Procedure Oriented Programming</a:t>
            </a:r>
          </a:p>
        </p:txBody>
      </p:sp>
      <p:pic>
        <p:nvPicPr>
          <p:cNvPr id="4" name="Content Placeholder 3"/>
          <p:cNvPicPr>
            <a:picLocks noGrp="1" noChangeAspect="1"/>
          </p:cNvPicPr>
          <p:nvPr>
            <p:ph idx="1"/>
          </p:nvPr>
        </p:nvPicPr>
        <p:blipFill>
          <a:blip r:embed="rId2"/>
          <a:stretch>
            <a:fillRect/>
          </a:stretch>
        </p:blipFill>
        <p:spPr>
          <a:xfrm>
            <a:off x="1223169" y="2386806"/>
            <a:ext cx="7505700" cy="3429000"/>
          </a:xfrm>
          <a:prstGeom prst="rect">
            <a:avLst/>
          </a:prstGeom>
        </p:spPr>
      </p:pic>
    </p:spTree>
    <p:extLst>
      <p:ext uri="{BB962C8B-B14F-4D97-AF65-F5344CB8AC3E}">
        <p14:creationId xmlns:p14="http://schemas.microsoft.com/office/powerpoint/2010/main" val="194789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7380"/>
          </a:xfrm>
        </p:spPr>
        <p:txBody>
          <a:bodyPr/>
          <a:lstStyle/>
          <a:p>
            <a:pPr algn="ctr"/>
            <a:r>
              <a:rPr lang="en-NZ" dirty="0"/>
              <a:t>Procedure Oriented Programming</a:t>
            </a:r>
            <a:endParaRPr lang="en-NZ" b="1" dirty="0"/>
          </a:p>
        </p:txBody>
      </p:sp>
      <p:sp>
        <p:nvSpPr>
          <p:cNvPr id="3" name="Content Placeholder 2"/>
          <p:cNvSpPr>
            <a:spLocks noGrp="1"/>
          </p:cNvSpPr>
          <p:nvPr>
            <p:ph idx="1"/>
          </p:nvPr>
        </p:nvSpPr>
        <p:spPr>
          <a:xfrm>
            <a:off x="677334" y="1906073"/>
            <a:ext cx="8596668" cy="4135289"/>
          </a:xfrm>
        </p:spPr>
        <p:txBody>
          <a:bodyPr>
            <a:normAutofit/>
          </a:bodyPr>
          <a:lstStyle/>
          <a:p>
            <a:r>
              <a:rPr lang="en-NZ" sz="2400" dirty="0" smtClean="0"/>
              <a:t>Procedure-oriented </a:t>
            </a:r>
            <a:r>
              <a:rPr lang="en-NZ" sz="2400" dirty="0"/>
              <a:t>programming basically consists of writing a list of instructions for the computer to follow and organizing these instructions into groups known as functions</a:t>
            </a:r>
            <a:r>
              <a:rPr lang="en-NZ" sz="2400" dirty="0" smtClean="0"/>
              <a:t>.</a:t>
            </a:r>
          </a:p>
          <a:p>
            <a:r>
              <a:rPr lang="en-NZ" sz="2400" dirty="0"/>
              <a:t>We normally use a flowchart to organize these actions and represent the flow of control from one action to </a:t>
            </a:r>
            <a:r>
              <a:rPr lang="en-NZ" sz="2400" dirty="0" smtClean="0"/>
              <a:t>another</a:t>
            </a:r>
          </a:p>
          <a:p>
            <a:r>
              <a:rPr lang="en-NZ" sz="2400" dirty="0"/>
              <a:t>More importance to functions very little attention to data that are being used by the functions.</a:t>
            </a:r>
          </a:p>
        </p:txBody>
      </p:sp>
    </p:spTree>
    <p:extLst>
      <p:ext uri="{BB962C8B-B14F-4D97-AF65-F5344CB8AC3E}">
        <p14:creationId xmlns:p14="http://schemas.microsoft.com/office/powerpoint/2010/main" val="260095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pPr algn="ctr"/>
            <a:r>
              <a:rPr lang="en-NZ" dirty="0"/>
              <a:t>Procedure Oriented Programming</a:t>
            </a:r>
          </a:p>
        </p:txBody>
      </p:sp>
      <p:pic>
        <p:nvPicPr>
          <p:cNvPr id="4" name="Content Placeholder 3"/>
          <p:cNvPicPr>
            <a:picLocks noGrp="1" noChangeAspect="1"/>
          </p:cNvPicPr>
          <p:nvPr>
            <p:ph idx="1"/>
          </p:nvPr>
        </p:nvPicPr>
        <p:blipFill>
          <a:blip r:embed="rId2"/>
          <a:stretch>
            <a:fillRect/>
          </a:stretch>
        </p:blipFill>
        <p:spPr>
          <a:xfrm>
            <a:off x="965915" y="2167731"/>
            <a:ext cx="7448629" cy="3867150"/>
          </a:xfrm>
          <a:prstGeom prst="rect">
            <a:avLst/>
          </a:prstGeom>
        </p:spPr>
      </p:pic>
    </p:spTree>
    <p:extLst>
      <p:ext uri="{BB962C8B-B14F-4D97-AF65-F5344CB8AC3E}">
        <p14:creationId xmlns:p14="http://schemas.microsoft.com/office/powerpoint/2010/main" val="288397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6017"/>
          </a:xfrm>
        </p:spPr>
        <p:txBody>
          <a:bodyPr/>
          <a:lstStyle/>
          <a:p>
            <a:pPr algn="ctr"/>
            <a:r>
              <a:rPr lang="en-NZ" dirty="0" smtClean="0"/>
              <a:t>Procedure </a:t>
            </a:r>
            <a:r>
              <a:rPr lang="en-NZ" dirty="0"/>
              <a:t>O</a:t>
            </a:r>
            <a:r>
              <a:rPr lang="en-NZ" dirty="0" smtClean="0"/>
              <a:t>riented Programming</a:t>
            </a:r>
            <a:endParaRPr lang="en-NZ" dirty="0"/>
          </a:p>
        </p:txBody>
      </p:sp>
      <p:sp>
        <p:nvSpPr>
          <p:cNvPr id="3" name="Content Placeholder 2"/>
          <p:cNvSpPr>
            <a:spLocks noGrp="1"/>
          </p:cNvSpPr>
          <p:nvPr>
            <p:ph idx="1"/>
          </p:nvPr>
        </p:nvSpPr>
        <p:spPr>
          <a:xfrm>
            <a:off x="677334" y="1928769"/>
            <a:ext cx="8596668" cy="3880773"/>
          </a:xfrm>
        </p:spPr>
        <p:txBody>
          <a:bodyPr>
            <a:normAutofit/>
          </a:bodyPr>
          <a:lstStyle/>
          <a:p>
            <a:r>
              <a:rPr lang="en-NZ" sz="2400" dirty="0"/>
              <a:t>What happens to data? How are they affected by the functions that work on them? </a:t>
            </a:r>
          </a:p>
          <a:p>
            <a:r>
              <a:rPr lang="en-NZ" sz="2400" dirty="0" smtClean="0"/>
              <a:t>In </a:t>
            </a:r>
            <a:r>
              <a:rPr lang="en-NZ" sz="2400" dirty="0"/>
              <a:t>multi-function program many important data items are placed as global so that they may be accessed by all the functions</a:t>
            </a:r>
            <a:r>
              <a:rPr lang="en-NZ" sz="2400" dirty="0" smtClean="0"/>
              <a:t>. Each </a:t>
            </a:r>
            <a:r>
              <a:rPr lang="en-NZ" sz="2400" dirty="0"/>
              <a:t>function may have its own local data. </a:t>
            </a:r>
          </a:p>
          <a:p>
            <a:r>
              <a:rPr lang="en-NZ" sz="2400" dirty="0" smtClean="0"/>
              <a:t>In </a:t>
            </a:r>
            <a:r>
              <a:rPr lang="en-NZ" sz="2400" dirty="0"/>
              <a:t>large program it is very difficult to identify what data is used by which function. In case we need to revise an external data structure we also need to revise all function that access it.</a:t>
            </a:r>
          </a:p>
        </p:txBody>
      </p:sp>
    </p:spTree>
    <p:extLst>
      <p:ext uri="{BB962C8B-B14F-4D97-AF65-F5344CB8AC3E}">
        <p14:creationId xmlns:p14="http://schemas.microsoft.com/office/powerpoint/2010/main" val="397094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64654"/>
          </a:xfrm>
        </p:spPr>
        <p:txBody>
          <a:bodyPr/>
          <a:lstStyle/>
          <a:p>
            <a:pPr algn="ctr"/>
            <a:r>
              <a:rPr lang="en-NZ" dirty="0"/>
              <a:t>Object Oriented Programming</a:t>
            </a:r>
          </a:p>
        </p:txBody>
      </p:sp>
      <p:sp>
        <p:nvSpPr>
          <p:cNvPr id="3" name="Content Placeholder 2"/>
          <p:cNvSpPr>
            <a:spLocks noGrp="1"/>
          </p:cNvSpPr>
          <p:nvPr>
            <p:ph idx="1"/>
          </p:nvPr>
        </p:nvSpPr>
        <p:spPr>
          <a:xfrm>
            <a:off x="677334" y="1941648"/>
            <a:ext cx="8596668" cy="3880773"/>
          </a:xfrm>
        </p:spPr>
        <p:txBody>
          <a:bodyPr>
            <a:normAutofit/>
          </a:bodyPr>
          <a:lstStyle/>
          <a:p>
            <a:r>
              <a:rPr lang="en-NZ" sz="2400" dirty="0"/>
              <a:t>OOP treats data as a critical element in the program development and does not allow it to flow freely around the system. </a:t>
            </a:r>
            <a:endParaRPr lang="en-NZ" sz="2400" dirty="0" smtClean="0"/>
          </a:p>
          <a:p>
            <a:r>
              <a:rPr lang="en-NZ" sz="2400" dirty="0" smtClean="0"/>
              <a:t>It </a:t>
            </a:r>
            <a:r>
              <a:rPr lang="en-NZ" sz="2400" dirty="0"/>
              <a:t>ties data more closely to the functions that operate on it, and protects it from accidental modification from outside functions. </a:t>
            </a:r>
          </a:p>
          <a:p>
            <a:r>
              <a:rPr lang="en-NZ" sz="2400" dirty="0" smtClean="0"/>
              <a:t>OOP </a:t>
            </a:r>
            <a:r>
              <a:rPr lang="en-NZ" sz="2400" dirty="0"/>
              <a:t>allows decomposition of a problem into a number of </a:t>
            </a:r>
            <a:r>
              <a:rPr lang="en-NZ" sz="2400" dirty="0" smtClean="0"/>
              <a:t>entitles </a:t>
            </a:r>
            <a:r>
              <a:rPr lang="en-NZ" sz="2400" dirty="0"/>
              <a:t>called objects.</a:t>
            </a:r>
          </a:p>
        </p:txBody>
      </p:sp>
    </p:spTree>
    <p:extLst>
      <p:ext uri="{BB962C8B-B14F-4D97-AF65-F5344CB8AC3E}">
        <p14:creationId xmlns:p14="http://schemas.microsoft.com/office/powerpoint/2010/main" val="36319486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13</TotalTime>
  <Words>436</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Object Oriented Programming</vt:lpstr>
      <vt:lpstr>Software Evolution</vt:lpstr>
      <vt:lpstr>Software Evolution</vt:lpstr>
      <vt:lpstr>Procedure-Oriented Programming</vt:lpstr>
      <vt:lpstr>Procedure Oriented Programming</vt:lpstr>
      <vt:lpstr>Procedure Oriented Programming</vt:lpstr>
      <vt:lpstr>Procedure Oriented Programming</vt:lpstr>
      <vt:lpstr>Procedure Oriented Programming</vt:lpstr>
      <vt:lpstr>Object Oriented Programming</vt:lpstr>
      <vt:lpstr>Object Oriented Programming</vt:lpstr>
    </vt:vector>
  </TitlesOfParts>
  <Company>Manukau Insiture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Garry Singh</dc:creator>
  <cp:lastModifiedBy>Garry Singh</cp:lastModifiedBy>
  <cp:revision>3</cp:revision>
  <dcterms:created xsi:type="dcterms:W3CDTF">2017-02-19T11:12:58Z</dcterms:created>
  <dcterms:modified xsi:type="dcterms:W3CDTF">2018-02-19T21:43:30Z</dcterms:modified>
</cp:coreProperties>
</file>