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25E2C-E60D-47B8-8CE5-CF7C47278F58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D378C-27F4-4F57-9ED6-05C85E0F41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62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37ED3-761F-4CCD-936A-A0449557B87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660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AC343-D47D-4C75-98CE-59CE947700E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224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7620-BD18-4B54-89F3-0B226C84890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32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8AE74-CAF2-4943-A0BB-8A38A98E495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11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8BB30-6B26-4647-BE56-B13D00C856A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36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9919B-3CCE-4904-AA94-1A15BE6C092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42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34000-0548-48B9-A264-0686CB61344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10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27EF3-6484-4C1D-B761-6FD929EDEC1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11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2919C-12F3-4826-B6FE-968525DD6A7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44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3B554-3729-4828-8B2B-D4C4A7D8BDE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62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F7F10-41B3-4CAA-878A-EE4AD53DAB3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8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53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76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93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384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95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8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646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912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40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621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553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596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59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67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247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332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1900-48FE-4EBD-BCA9-CD08556A425A}" type="datetimeFigureOut">
              <a:rPr lang="en-NZ" smtClean="0"/>
              <a:t>10/03/2017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FE7D15-E5CA-4CFB-87B0-990C2D2EF7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065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778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6858000" cy="762000"/>
          </a:xfrm>
        </p:spPr>
        <p:txBody>
          <a:bodyPr/>
          <a:lstStyle/>
          <a:p>
            <a:r>
              <a:rPr lang="en-US" altLang="en-US"/>
              <a:t>Example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switch</a:t>
            </a:r>
            <a:r>
              <a:rPr lang="en-US" altLang="en-US"/>
              <a:t> statement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066800"/>
            <a:ext cx="4648200" cy="57912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switch (cardValue) {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case 1: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System.out.print("Ace");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break;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case 11: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System.out.print("Jack");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break;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case 12: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System.out.print("Queen");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break;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case 13: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System.out.print("King");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break;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default: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System.out.print(cardValue);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break;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6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Enums and the switch statement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switch</a:t>
            </a:r>
            <a:r>
              <a:rPr lang="en-US" altLang="en-US">
                <a:latin typeface="Trebuchet MS" panose="020B0603020202020204" pitchFamily="34" charset="0"/>
              </a:rPr>
              <a:t> </a:t>
            </a:r>
            <a:r>
              <a:rPr lang="en-US" altLang="en-US"/>
              <a:t>statements can now work with enums</a:t>
            </a:r>
          </a:p>
          <a:p>
            <a:pPr lvl="1"/>
            <a:r>
              <a:rPr lang="en-US" altLang="en-US"/>
              <a:t>The switch variable evaluates to some enum value</a:t>
            </a:r>
          </a:p>
          <a:p>
            <a:pPr lvl="1"/>
            <a:r>
              <a:rPr lang="en-US" altLang="en-US"/>
              <a:t>The values for each case must (as always) be constants</a:t>
            </a:r>
          </a:p>
          <a:p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switch (</a:t>
            </a:r>
            <a:r>
              <a:rPr lang="en-US" altLang="en-US" b="1" i="1">
                <a:solidFill>
                  <a:schemeClr val="hlink"/>
                </a:solidFill>
              </a:rPr>
              <a:t>variable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) { case </a:t>
            </a:r>
            <a:r>
              <a:rPr lang="en-US" altLang="en-US" b="1" i="1">
                <a:solidFill>
                  <a:schemeClr val="hlink"/>
                </a:solidFill>
              </a:rPr>
              <a:t>constant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: …; }</a:t>
            </a:r>
          </a:p>
          <a:p>
            <a:pPr lvl="1"/>
            <a:r>
              <a:rPr lang="en-US" altLang="en-US"/>
              <a:t>In the switch constants, do not give the class name—that is, you </a:t>
            </a:r>
            <a:r>
              <a:rPr lang="en-US" altLang="en-US" i="1"/>
              <a:t>must</a:t>
            </a:r>
            <a:r>
              <a:rPr lang="en-US" altLang="en-US"/>
              <a:t> say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case SUMMER:</a:t>
            </a:r>
            <a:r>
              <a:rPr lang="en-US" altLang="en-US"/>
              <a:t>, </a:t>
            </a:r>
            <a:r>
              <a:rPr lang="en-US" altLang="en-US" i="1"/>
              <a:t>not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case Season.SUMMER:</a:t>
            </a:r>
          </a:p>
          <a:p>
            <a:r>
              <a:rPr lang="en-US" altLang="en-US"/>
              <a:t>It’s still a very good idea to include a default case</a:t>
            </a:r>
            <a:endParaRPr lang="en-US" altLang="en-US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3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enum and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switch</a:t>
            </a:r>
            <a:endParaRPr lang="en-US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057400" y="1295401"/>
            <a:ext cx="79248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public void tellItLikeItIs(DayOfWeek day) {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switch (day) {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case MONDAY: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    System.out.println("Mondays are bad.");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    break;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 case FRIDAY: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    System.out.println("Fridays are better.");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    break;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 case SATURDAY: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case SUNDAY: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    System.out.println("Weekends are best.");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    break;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 default: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    System.out.println("Midweek days are so-so.");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        break;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}</a:t>
            </a:r>
          </a:p>
          <a:p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438400" y="6324601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Source:</a:t>
            </a:r>
            <a:r>
              <a:rPr lang="en-US" altLang="en-US">
                <a:latin typeface="Trebuchet MS" panose="020B0603020202020204" pitchFamily="34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http://java.sun.com/docs/books/tutorial/java/javaOO/enum.html</a:t>
            </a:r>
          </a:p>
        </p:txBody>
      </p:sp>
    </p:spTree>
    <p:extLst>
      <p:ext uri="{BB962C8B-B14F-4D97-AF65-F5344CB8AC3E}">
        <p14:creationId xmlns:p14="http://schemas.microsoft.com/office/powerpoint/2010/main" val="13037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9601200" y="6553200"/>
            <a:ext cx="1066800" cy="304800"/>
          </a:xfrm>
          <a:prstGeom prst="rect">
            <a:avLst/>
          </a:prstGeom>
        </p:spPr>
        <p:txBody>
          <a:bodyPr/>
          <a:lstStyle/>
          <a:p>
            <a:fld id="{44B2FF39-9E87-43C1-BE16-FA18622F5B77}" type="datetime5">
              <a:rPr lang="en-US" altLang="en-US"/>
              <a:pPr/>
              <a:t>10-Mar-17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Enum</a:t>
            </a:r>
            <a:r>
              <a:rPr lang="en-US" altLang="en-US" dirty="0" err="1"/>
              <a:t>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dirty="0"/>
              <a:t>(and a review of </a:t>
            </a:r>
            <a:r>
              <a:rPr lang="en-US" alt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switch</a:t>
            </a:r>
            <a:r>
              <a:rPr lang="en-US" altLang="en-US" dirty="0"/>
              <a:t> statements)</a:t>
            </a:r>
          </a:p>
        </p:txBody>
      </p:sp>
    </p:spTree>
    <p:extLst>
      <p:ext uri="{BB962C8B-B14F-4D97-AF65-F5344CB8AC3E}">
        <p14:creationId xmlns:p14="http://schemas.microsoft.com/office/powerpoint/2010/main" val="20709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Enumerated values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Sometimes you want a variable that can take on only a certain listed (enumerated) set of values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dayOfWeek</a:t>
            </a:r>
            <a:r>
              <a:rPr lang="en-US" altLang="en-US"/>
              <a:t>: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SUNDAY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MONDAY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TUESDAY</a:t>
            </a:r>
            <a:r>
              <a:rPr lang="en-US" altLang="en-US"/>
              <a:t>, …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month</a:t>
            </a:r>
            <a:r>
              <a:rPr lang="en-US" altLang="en-US"/>
              <a:t>: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JAN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FEB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MAR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APR</a:t>
            </a:r>
            <a:r>
              <a:rPr lang="en-US" altLang="en-US"/>
              <a:t>, …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gender</a:t>
            </a:r>
            <a:r>
              <a:rPr lang="en-US" altLang="en-US"/>
              <a:t>: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MALE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FEMALE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title</a:t>
            </a:r>
            <a:r>
              <a:rPr lang="en-US" altLang="en-US"/>
              <a:t>: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MR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MRS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MS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DR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appletState</a:t>
            </a:r>
            <a:r>
              <a:rPr lang="en-US" altLang="en-US"/>
              <a:t>: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READY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RUNNING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BLOCKED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DEAD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values are written in all caps because they are constants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is the actual type of these constants?</a:t>
            </a:r>
          </a:p>
        </p:txBody>
      </p:sp>
    </p:spTree>
    <p:extLst>
      <p:ext uri="{BB962C8B-B14F-4D97-AF65-F5344CB8AC3E}">
        <p14:creationId xmlns:p14="http://schemas.microsoft.com/office/powerpoint/2010/main" val="22547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the past, enumerations were usually represented as integer values: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public final int SPRING = 0;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public final int SUMMER = 1;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public final int FALL = 2;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public final int WINTER = 3;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This is a nuisance, and is error prone as well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season = season + 1;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now = WINTER; …; month = now;</a:t>
            </a:r>
          </a:p>
          <a:p>
            <a:pPr>
              <a:lnSpc>
                <a:spcPct val="90000"/>
              </a:lnSpc>
            </a:pPr>
            <a:r>
              <a:rPr lang="en-US" altLang="en-US"/>
              <a:t>Here’s the new way of doing it: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enum Season { WINTER, SPRING, SUMMER, FALL } </a:t>
            </a:r>
            <a:endParaRPr lang="en-US" altLang="en-US">
              <a:solidFill>
                <a:srgbClr val="666666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enum</a:t>
            </a:r>
            <a:r>
              <a:rPr lang="en-US" altLang="en-US"/>
              <a:t>s are classes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5105400"/>
          </a:xfrm>
        </p:spPr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enum</a:t>
            </a:r>
            <a:r>
              <a:rPr lang="en-US" altLang="en-US" sz="2400" dirty="0"/>
              <a:t> is actually a new type of class</a:t>
            </a:r>
          </a:p>
          <a:p>
            <a:pPr lvl="1"/>
            <a:r>
              <a:rPr lang="en-US" altLang="en-US" sz="2000" dirty="0"/>
              <a:t>You can declare variables of an </a:t>
            </a:r>
            <a:r>
              <a:rPr lang="en-US" altLang="en-US" sz="2000" dirty="0" err="1"/>
              <a:t>enum</a:t>
            </a:r>
            <a:r>
              <a:rPr lang="en-US" altLang="en-US" sz="2000" dirty="0"/>
              <a:t> type and get type safety and compile time checking</a:t>
            </a:r>
          </a:p>
          <a:p>
            <a:pPr lvl="2"/>
            <a:r>
              <a:rPr lang="en-US" altLang="en-US" sz="1800" dirty="0"/>
              <a:t>Each declared value is an instance of the </a:t>
            </a:r>
            <a:r>
              <a:rPr lang="en-US" altLang="en-US" sz="1800" dirty="0" err="1"/>
              <a:t>enum</a:t>
            </a:r>
            <a:r>
              <a:rPr lang="en-US" altLang="en-US" sz="1800" dirty="0"/>
              <a:t> class</a:t>
            </a:r>
          </a:p>
          <a:p>
            <a:pPr lvl="2"/>
            <a:r>
              <a:rPr lang="en-US" altLang="en-US" sz="1800" dirty="0" err="1"/>
              <a:t>Enums</a:t>
            </a:r>
            <a:r>
              <a:rPr lang="en-US" altLang="en-US" sz="1800" dirty="0"/>
              <a:t> are implicitly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public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static</a:t>
            </a:r>
            <a:r>
              <a:rPr lang="en-US" altLang="en-US" sz="1800" dirty="0"/>
              <a:t>, and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</a:t>
            </a:r>
            <a:endParaRPr lang="en-US" altLang="en-US" sz="1800" dirty="0"/>
          </a:p>
          <a:p>
            <a:pPr lvl="2"/>
            <a:r>
              <a:rPr lang="en-US" altLang="en-US" sz="1800" dirty="0"/>
              <a:t>You can compare </a:t>
            </a:r>
            <a:r>
              <a:rPr lang="en-US" altLang="en-US" sz="1800" dirty="0" err="1"/>
              <a:t>enums</a:t>
            </a:r>
            <a:r>
              <a:rPr lang="en-US" altLang="en-US" sz="1800" dirty="0"/>
              <a:t> with either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equals</a:t>
            </a:r>
            <a:r>
              <a:rPr lang="en-US" altLang="en-US" sz="1800" dirty="0"/>
              <a:t> or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==</a:t>
            </a:r>
            <a:endParaRPr lang="en-US" altLang="en-US" sz="1800" dirty="0"/>
          </a:p>
          <a:p>
            <a:pPr lvl="1"/>
            <a:r>
              <a:rPr lang="en-US" altLang="en-US" sz="2000" dirty="0"/>
              <a:t>Example:</a:t>
            </a:r>
          </a:p>
          <a:p>
            <a:pPr lvl="2"/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Season </a:t>
            </a:r>
            <a:r>
              <a:rPr lang="en-US" altLang="en-US" sz="18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season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 = </a:t>
            </a:r>
            <a:r>
              <a:rPr lang="en-US" altLang="en-US" sz="18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Season.WINTER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;</a:t>
            </a:r>
          </a:p>
          <a:p>
            <a:pPr lvl="2"/>
            <a:r>
              <a:rPr lang="en-US" altLang="en-US" sz="18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System.out.println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(season );  </a:t>
            </a:r>
            <a:r>
              <a:rPr lang="en-US" altLang="en-US" sz="1800" dirty="0">
                <a:solidFill>
                  <a:schemeClr val="accent1"/>
                </a:solidFill>
                <a:latin typeface="Trebuchet MS" panose="020B0603020202020204" pitchFamily="34" charset="0"/>
              </a:rPr>
              <a:t>// prints WINTER</a:t>
            </a:r>
          </a:p>
          <a:p>
            <a:pPr lvl="2"/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season = </a:t>
            </a:r>
            <a:r>
              <a:rPr lang="en-US" altLang="en-US" sz="18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Season.valueOf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("SPRING"); </a:t>
            </a:r>
            <a:r>
              <a:rPr lang="en-US" altLang="en-US" sz="1800" dirty="0">
                <a:solidFill>
                  <a:schemeClr val="accent1"/>
                </a:solidFill>
                <a:latin typeface="Trebuchet MS" panose="020B0603020202020204" pitchFamily="34" charset="0"/>
              </a:rPr>
              <a:t>// sets season to </a:t>
            </a:r>
            <a:r>
              <a:rPr lang="en-US" altLang="en-US" sz="1800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Season.SPRING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708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the new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enum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400"/>
              <a:t>Enums provide compile-time type safety</a:t>
            </a:r>
          </a:p>
          <a:p>
            <a:pPr lvl="1"/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2000"/>
              <a:t> enums don't provide any type safety at all: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season = 43;</a:t>
            </a:r>
            <a:endParaRPr lang="en-US" altLang="en-US" sz="2000"/>
          </a:p>
          <a:p>
            <a:r>
              <a:rPr lang="en-US" altLang="en-US" sz="2400"/>
              <a:t>Enums provide a proper name space for the enumerated type</a:t>
            </a:r>
          </a:p>
          <a:p>
            <a:pPr lvl="1"/>
            <a:r>
              <a:rPr lang="en-US" altLang="en-US" sz="2000"/>
              <a:t>With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2000"/>
              <a:t> enums you have to prefix the constants (for example,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seasonWINTER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S_WINTER</a:t>
            </a:r>
            <a:r>
              <a:rPr lang="en-US" altLang="en-US" sz="2000"/>
              <a:t>) to get anything like a name space.</a:t>
            </a:r>
          </a:p>
          <a:p>
            <a:r>
              <a:rPr lang="en-US" altLang="en-US" sz="2400"/>
              <a:t>Enums are robust</a:t>
            </a:r>
          </a:p>
          <a:p>
            <a:pPr lvl="1"/>
            <a:r>
              <a:rPr lang="en-US" altLang="en-US" sz="2000"/>
              <a:t>If you add, remove, or reorder constants, you must recompile, and then everything is OK again</a:t>
            </a:r>
          </a:p>
          <a:p>
            <a:r>
              <a:rPr lang="en-US" altLang="en-US" sz="2400"/>
              <a:t>Enum printed values are informative</a:t>
            </a:r>
          </a:p>
          <a:p>
            <a:pPr lvl="1"/>
            <a:r>
              <a:rPr lang="en-US" altLang="en-US" sz="2000"/>
              <a:t>If you print an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2000"/>
              <a:t> enum you just see a number</a:t>
            </a:r>
          </a:p>
          <a:p>
            <a:r>
              <a:rPr lang="en-US" altLang="en-US" sz="2400"/>
              <a:t>Because enums are objects, you can put them in collections</a:t>
            </a:r>
          </a:p>
          <a:p>
            <a:r>
              <a:rPr lang="en-US" altLang="en-US" sz="2400"/>
              <a:t>Because enums are classes, you can add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40387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Enums have weird constructors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05800" cy="5257800"/>
          </a:xfrm>
        </p:spPr>
        <p:txBody>
          <a:bodyPr/>
          <a:lstStyle/>
          <a:p>
            <a:r>
              <a:rPr lang="en-US" altLang="en-US" sz="2400" dirty="0"/>
              <a:t>Except for constructors, an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Enum</a:t>
            </a:r>
            <a:r>
              <a:rPr lang="en-US" altLang="en-US" sz="2400" dirty="0"/>
              <a:t> is an ordinary class</a:t>
            </a:r>
          </a:p>
          <a:p>
            <a:r>
              <a:rPr lang="en-US" altLang="en-US" sz="2400" dirty="0"/>
              <a:t>Each name listed within an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Enum</a:t>
            </a:r>
            <a:r>
              <a:rPr lang="en-US" altLang="en-US" sz="2400" dirty="0"/>
              <a:t> is actually a call to a constructor</a:t>
            </a:r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enum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Season { WINTER, SPRING, SUMMER, FALL }</a:t>
            </a:r>
            <a:endParaRPr lang="en-US" altLang="en-US" sz="2000" dirty="0"/>
          </a:p>
          <a:p>
            <a:pPr lvl="1"/>
            <a:r>
              <a:rPr lang="en-US" altLang="en-US" sz="2000" dirty="0"/>
              <a:t>This constructs the four named objects, using the default constructor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79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342900"/>
            <a:ext cx="8596668" cy="647700"/>
          </a:xfrm>
        </p:spPr>
        <p:txBody>
          <a:bodyPr/>
          <a:lstStyle/>
          <a:p>
            <a:r>
              <a:rPr lang="en-US" altLang="en-US" dirty="0"/>
              <a:t>Syntax of the </a:t>
            </a:r>
            <a:r>
              <a:rPr lang="en-US" alt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switch</a:t>
            </a:r>
            <a:r>
              <a:rPr lang="en-US" altLang="en-US" dirty="0"/>
              <a:t> statement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0939" y="1371600"/>
            <a:ext cx="4370388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syntax is: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switch (</a:t>
            </a:r>
            <a:r>
              <a:rPr lang="en-US" altLang="en-US" b="1" i="1" dirty="0">
                <a:solidFill>
                  <a:schemeClr val="hlink"/>
                </a:solidFill>
              </a:rPr>
              <a:t>expression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 {</a:t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dirty="0">
                <a:solidFill>
                  <a:schemeClr val="accent2"/>
                </a:solidFill>
              </a:rPr>
              <a:t>   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case </a:t>
            </a:r>
            <a:r>
              <a:rPr lang="en-US" altLang="en-US" b="1" i="1" dirty="0">
                <a:solidFill>
                  <a:schemeClr val="hlink"/>
                </a:solidFill>
              </a:rPr>
              <a:t>value1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:</a:t>
            </a:r>
            <a:r>
              <a:rPr lang="en-US" altLang="en-US" i="1" dirty="0">
                <a:solidFill>
                  <a:schemeClr val="accent2"/>
                </a:solidFill>
              </a:rPr>
              <a:t/>
            </a:r>
            <a:br>
              <a:rPr lang="en-US" altLang="en-US" i="1" dirty="0">
                <a:solidFill>
                  <a:schemeClr val="accent2"/>
                </a:solidFill>
              </a:rPr>
            </a:br>
            <a:r>
              <a:rPr lang="en-US" altLang="en-US" i="1" dirty="0">
                <a:solidFill>
                  <a:schemeClr val="accent2"/>
                </a:solidFill>
              </a:rPr>
              <a:t>        </a:t>
            </a:r>
            <a:r>
              <a:rPr lang="en-US" altLang="en-US" b="1" i="1" dirty="0">
                <a:solidFill>
                  <a:schemeClr val="hlink"/>
                </a:solidFill>
              </a:rPr>
              <a:t>statements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;</a:t>
            </a:r>
            <a:r>
              <a:rPr lang="en-US" altLang="en-US" i="1" dirty="0">
                <a:solidFill>
                  <a:schemeClr val="accent2"/>
                </a:solidFill>
              </a:rPr>
              <a:t/>
            </a:r>
            <a:br>
              <a:rPr lang="en-US" altLang="en-US" i="1" dirty="0">
                <a:solidFill>
                  <a:schemeClr val="accent2"/>
                </a:solidFill>
              </a:rPr>
            </a:br>
            <a:r>
              <a:rPr lang="en-US" altLang="en-US" i="1" dirty="0">
                <a:solidFill>
                  <a:schemeClr val="accent2"/>
                </a:solidFill>
              </a:rPr>
              <a:t>       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break ; </a:t>
            </a:r>
            <a:r>
              <a:rPr lang="en-US" altLang="en-US" i="1" dirty="0">
                <a:solidFill>
                  <a:schemeClr val="accent2"/>
                </a:solidFill>
              </a:rPr>
              <a:t/>
            </a:r>
            <a:br>
              <a:rPr lang="en-US" altLang="en-US" i="1" dirty="0">
                <a:solidFill>
                  <a:schemeClr val="accent2"/>
                </a:solidFill>
              </a:rPr>
            </a:br>
            <a:r>
              <a:rPr lang="en-US" altLang="en-US" i="1" dirty="0">
                <a:solidFill>
                  <a:schemeClr val="accent2"/>
                </a:solidFill>
              </a:rPr>
              <a:t>   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case </a:t>
            </a:r>
            <a:r>
              <a:rPr lang="en-US" altLang="en-US" b="1" i="1" dirty="0">
                <a:solidFill>
                  <a:schemeClr val="hlink"/>
                </a:solidFill>
              </a:rPr>
              <a:t>value2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:</a:t>
            </a:r>
            <a:r>
              <a:rPr lang="en-US" altLang="en-US" i="1" dirty="0">
                <a:solidFill>
                  <a:schemeClr val="accent2"/>
                </a:solidFill>
              </a:rPr>
              <a:t/>
            </a:r>
            <a:br>
              <a:rPr lang="en-US" altLang="en-US" i="1" dirty="0">
                <a:solidFill>
                  <a:schemeClr val="accent2"/>
                </a:solidFill>
              </a:rPr>
            </a:br>
            <a:r>
              <a:rPr lang="en-US" altLang="en-US" i="1" dirty="0">
                <a:solidFill>
                  <a:schemeClr val="accent2"/>
                </a:solidFill>
              </a:rPr>
              <a:t>        </a:t>
            </a:r>
            <a:r>
              <a:rPr lang="en-US" altLang="en-US" b="1" i="1" dirty="0">
                <a:solidFill>
                  <a:schemeClr val="hlink"/>
                </a:solidFill>
              </a:rPr>
              <a:t>statements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;</a:t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i="1" dirty="0">
                <a:solidFill>
                  <a:schemeClr val="accent2"/>
                </a:solidFill>
              </a:rPr>
              <a:t>       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break ; </a:t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b="1" i="1" dirty="0">
                <a:solidFill>
                  <a:schemeClr val="hlink"/>
                </a:solidFill>
              </a:rPr>
              <a:t>...(more cases)...</a:t>
            </a:r>
            <a:br>
              <a:rPr lang="en-US" altLang="en-US" b="1" i="1" dirty="0">
                <a:solidFill>
                  <a:schemeClr val="hlink"/>
                </a:solidFill>
              </a:rPr>
            </a:br>
            <a:r>
              <a:rPr lang="en-US" altLang="en-US" i="1" dirty="0">
                <a:solidFill>
                  <a:schemeClr val="accent2"/>
                </a:solidFill>
              </a:rPr>
              <a:t>   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default :</a:t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i="1" dirty="0">
                <a:solidFill>
                  <a:schemeClr val="accent2"/>
                </a:solidFill>
              </a:rPr>
              <a:t>        </a:t>
            </a:r>
            <a:r>
              <a:rPr lang="en-US" altLang="en-US" b="1" i="1" dirty="0">
                <a:solidFill>
                  <a:schemeClr val="hlink"/>
                </a:solidFill>
              </a:rPr>
              <a:t>statements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;</a:t>
            </a:r>
            <a:r>
              <a:rPr lang="en-US" altLang="en-US" i="1" dirty="0">
                <a:solidFill>
                  <a:schemeClr val="accent2"/>
                </a:solidFill>
              </a:rPr>
              <a:t/>
            </a:r>
            <a:br>
              <a:rPr lang="en-US" altLang="en-US" i="1" dirty="0">
                <a:solidFill>
                  <a:schemeClr val="accent2"/>
                </a:solidFill>
              </a:rPr>
            </a:br>
            <a:r>
              <a:rPr lang="en-US" altLang="en-US" i="1" dirty="0">
                <a:solidFill>
                  <a:schemeClr val="accent2"/>
                </a:solidFill>
              </a:rPr>
              <a:t>      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break ;</a:t>
            </a:r>
            <a:r>
              <a:rPr lang="en-US" altLang="en-US" dirty="0">
                <a:solidFill>
                  <a:schemeClr val="accent2"/>
                </a:solidFill>
              </a:rPr>
              <a:t/>
            </a:r>
            <a:br>
              <a:rPr lang="en-US" altLang="en-US" dirty="0">
                <a:solidFill>
                  <a:schemeClr val="accent2"/>
                </a:solidFill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38514" y="1143000"/>
            <a:ext cx="4535488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b="1" i="1" dirty="0">
                <a:solidFill>
                  <a:schemeClr val="hlink"/>
                </a:solidFill>
              </a:rPr>
              <a:t>expression</a:t>
            </a:r>
            <a:r>
              <a:rPr lang="en-US" altLang="en-US" sz="2400" dirty="0"/>
              <a:t> must yield an integer or a character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Each </a:t>
            </a:r>
            <a:r>
              <a:rPr lang="en-US" altLang="en-US" sz="2400" b="1" i="1" dirty="0">
                <a:solidFill>
                  <a:schemeClr val="hlink"/>
                </a:solidFill>
              </a:rPr>
              <a:t>value</a:t>
            </a:r>
            <a:r>
              <a:rPr lang="en-US" altLang="en-US" sz="2400" dirty="0"/>
              <a:t> must be a literal integer or character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Notice that colons (</a:t>
            </a:r>
            <a:r>
              <a:rPr lang="en-US" altLang="en-US" sz="24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 : </a:t>
            </a:r>
            <a:r>
              <a:rPr lang="en-US" altLang="en-US" sz="2400" dirty="0"/>
              <a:t>) are used as well as semicolons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last statement in every case should be a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break;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 even like to do this in the </a:t>
            </a:r>
            <a:r>
              <a:rPr lang="en-US" altLang="en-US" sz="2000" i="1" dirty="0"/>
              <a:t>last</a:t>
            </a:r>
            <a:r>
              <a:rPr lang="en-US" altLang="en-US" sz="2000" dirty="0"/>
              <a:t> case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default: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/>
              <a:t>case handles every value not otherwise handled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default case is usually last, but doesn't have to be</a:t>
            </a:r>
          </a:p>
        </p:txBody>
      </p:sp>
    </p:spTree>
    <p:extLst>
      <p:ext uri="{BB962C8B-B14F-4D97-AF65-F5344CB8AC3E}">
        <p14:creationId xmlns:p14="http://schemas.microsoft.com/office/powerpoint/2010/main" val="3930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5" autoUpdateAnimBg="0"/>
      <p:bldP spid="21508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Flowchart for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switch</a:t>
            </a:r>
            <a:r>
              <a:rPr lang="en-US" altLang="en-US"/>
              <a:t> statement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852614" y="4105275"/>
            <a:ext cx="3819525" cy="2559050"/>
            <a:chOff x="207" y="2586"/>
            <a:chExt cx="2406" cy="1612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240" y="3264"/>
              <a:ext cx="172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Times New Roman" panose="02020603050405020304" pitchFamily="18" charset="0"/>
                </a:rPr>
                <a:t>Oops: If you forget a </a:t>
              </a:r>
              <a:r>
                <a:rPr lang="en-US" alt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break</a:t>
              </a:r>
              <a:r>
                <a:rPr lang="en-US" altLang="en-US" dirty="0">
                  <a:latin typeface="Times New Roman" panose="02020603050405020304" pitchFamily="18" charset="0"/>
                </a:rPr>
                <a:t>, one case runs into the next!</a:t>
              </a:r>
            </a:p>
          </p:txBody>
        </p:sp>
        <p:sp>
          <p:nvSpPr>
            <p:cNvPr id="23557" name="Freeform 5"/>
            <p:cNvSpPr>
              <a:spLocks/>
            </p:cNvSpPr>
            <p:nvPr/>
          </p:nvSpPr>
          <p:spPr bwMode="auto">
            <a:xfrm>
              <a:off x="207" y="2586"/>
              <a:ext cx="2406" cy="1612"/>
            </a:xfrm>
            <a:custGeom>
              <a:avLst/>
              <a:gdLst>
                <a:gd name="T0" fmla="*/ 1748 w 2406"/>
                <a:gd name="T1" fmla="*/ 1347 h 1612"/>
                <a:gd name="T2" fmla="*/ 1915 w 2406"/>
                <a:gd name="T3" fmla="*/ 1116 h 1612"/>
                <a:gd name="T4" fmla="*/ 1857 w 2406"/>
                <a:gd name="T5" fmla="*/ 768 h 1612"/>
                <a:gd name="T6" fmla="*/ 1281 w 2406"/>
                <a:gd name="T7" fmla="*/ 624 h 1612"/>
                <a:gd name="T8" fmla="*/ 711 w 2406"/>
                <a:gd name="T9" fmla="*/ 593 h 1612"/>
                <a:gd name="T10" fmla="*/ 225 w 2406"/>
                <a:gd name="T11" fmla="*/ 672 h 1612"/>
                <a:gd name="T12" fmla="*/ 20 w 2406"/>
                <a:gd name="T13" fmla="*/ 1006 h 1612"/>
                <a:gd name="T14" fmla="*/ 104 w 2406"/>
                <a:gd name="T15" fmla="*/ 1415 h 1612"/>
                <a:gd name="T16" fmla="*/ 417 w 2406"/>
                <a:gd name="T17" fmla="*/ 1584 h 1612"/>
                <a:gd name="T18" fmla="*/ 1041 w 2406"/>
                <a:gd name="T19" fmla="*/ 1584 h 1612"/>
                <a:gd name="T20" fmla="*/ 1665 w 2406"/>
                <a:gd name="T21" fmla="*/ 1488 h 1612"/>
                <a:gd name="T22" fmla="*/ 2049 w 2406"/>
                <a:gd name="T23" fmla="*/ 1152 h 1612"/>
                <a:gd name="T24" fmla="*/ 2350 w 2406"/>
                <a:gd name="T25" fmla="*/ 566 h 1612"/>
                <a:gd name="T26" fmla="*/ 2385 w 2406"/>
                <a:gd name="T27" fmla="*/ 0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6" h="1612">
                  <a:moveTo>
                    <a:pt x="1748" y="1347"/>
                  </a:moveTo>
                  <a:cubicBezTo>
                    <a:pt x="1776" y="1308"/>
                    <a:pt x="1897" y="1212"/>
                    <a:pt x="1915" y="1116"/>
                  </a:cubicBezTo>
                  <a:cubicBezTo>
                    <a:pt x="1933" y="1020"/>
                    <a:pt x="1962" y="850"/>
                    <a:pt x="1857" y="768"/>
                  </a:cubicBezTo>
                  <a:cubicBezTo>
                    <a:pt x="1752" y="686"/>
                    <a:pt x="1472" y="653"/>
                    <a:pt x="1281" y="624"/>
                  </a:cubicBezTo>
                  <a:cubicBezTo>
                    <a:pt x="1090" y="595"/>
                    <a:pt x="887" y="585"/>
                    <a:pt x="711" y="593"/>
                  </a:cubicBezTo>
                  <a:cubicBezTo>
                    <a:pt x="535" y="601"/>
                    <a:pt x="340" y="603"/>
                    <a:pt x="225" y="672"/>
                  </a:cubicBezTo>
                  <a:cubicBezTo>
                    <a:pt x="110" y="741"/>
                    <a:pt x="40" y="882"/>
                    <a:pt x="20" y="1006"/>
                  </a:cubicBezTo>
                  <a:cubicBezTo>
                    <a:pt x="0" y="1130"/>
                    <a:pt x="38" y="1319"/>
                    <a:pt x="104" y="1415"/>
                  </a:cubicBezTo>
                  <a:cubicBezTo>
                    <a:pt x="170" y="1511"/>
                    <a:pt x="261" y="1556"/>
                    <a:pt x="417" y="1584"/>
                  </a:cubicBezTo>
                  <a:cubicBezTo>
                    <a:pt x="573" y="1612"/>
                    <a:pt x="833" y="1600"/>
                    <a:pt x="1041" y="1584"/>
                  </a:cubicBezTo>
                  <a:cubicBezTo>
                    <a:pt x="1249" y="1568"/>
                    <a:pt x="1497" y="1560"/>
                    <a:pt x="1665" y="1488"/>
                  </a:cubicBezTo>
                  <a:cubicBezTo>
                    <a:pt x="1833" y="1416"/>
                    <a:pt x="1935" y="1306"/>
                    <a:pt x="2049" y="1152"/>
                  </a:cubicBezTo>
                  <a:cubicBezTo>
                    <a:pt x="2163" y="998"/>
                    <a:pt x="2294" y="758"/>
                    <a:pt x="2350" y="566"/>
                  </a:cubicBezTo>
                  <a:cubicBezTo>
                    <a:pt x="2406" y="374"/>
                    <a:pt x="2378" y="118"/>
                    <a:pt x="2385" y="0"/>
                  </a:cubicBez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1700214" y="1600200"/>
            <a:ext cx="7924800" cy="4876800"/>
            <a:chOff x="480" y="1008"/>
            <a:chExt cx="4992" cy="3072"/>
          </a:xfrm>
        </p:grpSpPr>
        <p:grpSp>
          <p:nvGrpSpPr>
            <p:cNvPr id="23559" name="Group 7"/>
            <p:cNvGrpSpPr>
              <a:grpSpLocks/>
            </p:cNvGrpSpPr>
            <p:nvPr/>
          </p:nvGrpSpPr>
          <p:grpSpPr bwMode="auto">
            <a:xfrm>
              <a:off x="480" y="1008"/>
              <a:ext cx="4992" cy="3072"/>
              <a:chOff x="480" y="1008"/>
              <a:chExt cx="4992" cy="3072"/>
            </a:xfrm>
          </p:grpSpPr>
          <p:sp>
            <p:nvSpPr>
              <p:cNvPr id="23560" name="Line 8"/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3561" name="AutoShape 9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1392" cy="67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23562" name="Line 10"/>
              <p:cNvSpPr>
                <a:spLocks noChangeShapeType="1"/>
              </p:cNvSpPr>
              <p:nvPr/>
            </p:nvSpPr>
            <p:spPr bwMode="auto">
              <a:xfrm flipV="1">
                <a:off x="3024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3563" name="AutoShape 11"/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statement</a:t>
                </a:r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16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3565" name="AutoShape 13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statement</a:t>
                </a:r>
              </a:p>
            </p:txBody>
          </p:sp>
          <p:sp>
            <p:nvSpPr>
              <p:cNvPr id="23566" name="AutoShape 14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statement</a:t>
                </a:r>
              </a:p>
            </p:txBody>
          </p:sp>
          <p:sp>
            <p:nvSpPr>
              <p:cNvPr id="23567" name="AutoShape 15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statement</a:t>
                </a:r>
              </a:p>
            </p:txBody>
          </p:sp>
          <p:sp>
            <p:nvSpPr>
              <p:cNvPr id="23568" name="AutoShape 16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864" cy="24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 i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statement</a:t>
                </a:r>
              </a:p>
            </p:txBody>
          </p:sp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100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  <p:sp>
            <p:nvSpPr>
              <p:cNvPr id="23570" name="Line 18"/>
              <p:cNvSpPr>
                <a:spLocks noChangeShapeType="1"/>
              </p:cNvSpPr>
              <p:nvPr/>
            </p:nvSpPr>
            <p:spPr bwMode="auto">
              <a:xfrm flipH="1">
                <a:off x="3024" y="2544"/>
                <a:ext cx="201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 flipH="1">
                <a:off x="912" y="1728"/>
                <a:ext cx="15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 flipH="1">
                <a:off x="1968" y="1824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</p:grp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1488" y="1680"/>
              <a:ext cx="5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2026" y="1872"/>
              <a:ext cx="5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2698" y="1920"/>
              <a:ext cx="5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3370" y="1872"/>
              <a:ext cx="5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3994" y="1680"/>
              <a:ext cx="5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87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706</Words>
  <Application>Microsoft Office PowerPoint</Application>
  <PresentationFormat>Widescreen</PresentationFormat>
  <Paragraphs>126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Monaco</vt:lpstr>
      <vt:lpstr>Times New Roman</vt:lpstr>
      <vt:lpstr>Trebuchet MS</vt:lpstr>
      <vt:lpstr>Wingdings 3</vt:lpstr>
      <vt:lpstr>Facet</vt:lpstr>
      <vt:lpstr>PowerPoint Presentation</vt:lpstr>
      <vt:lpstr>Enums</vt:lpstr>
      <vt:lpstr>Enumerated values</vt:lpstr>
      <vt:lpstr>Enumerations</vt:lpstr>
      <vt:lpstr>enums are classes</vt:lpstr>
      <vt:lpstr>Advantages of the new enum</vt:lpstr>
      <vt:lpstr>Enums have weird constructors</vt:lpstr>
      <vt:lpstr>Syntax of the switch statement</vt:lpstr>
      <vt:lpstr>Flowchart for switch statement</vt:lpstr>
      <vt:lpstr>Example switch statement</vt:lpstr>
      <vt:lpstr>Enums and the switch statement</vt:lpstr>
      <vt:lpstr>Example enum and switch</vt:lpstr>
    </vt:vector>
  </TitlesOfParts>
  <Company>Manukau Insiture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Garry Singh</dc:creator>
  <cp:lastModifiedBy>Garry Singh</cp:lastModifiedBy>
  <cp:revision>1</cp:revision>
  <dcterms:created xsi:type="dcterms:W3CDTF">2017-03-09T20:51:12Z</dcterms:created>
  <dcterms:modified xsi:type="dcterms:W3CDTF">2017-03-09T20:52:32Z</dcterms:modified>
</cp:coreProperties>
</file>