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223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84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61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8514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896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3814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260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18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342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78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62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361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399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581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745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2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FE17-2328-4065-940B-50BA98B199E1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4DADCF-E5B1-402B-B25A-5C4715D86A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894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929509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keyword in Java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static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815" y="1396220"/>
            <a:ext cx="8229600" cy="4983163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5000" dirty="0">
                <a:latin typeface="Times" panose="02020603050405020304" pitchFamily="18" charset="0"/>
                <a:cs typeface="Times" panose="02020603050405020304" pitchFamily="18" charset="0"/>
              </a:rPr>
              <a:t>The </a:t>
            </a:r>
            <a:r>
              <a:rPr lang="en-US" sz="5000" b="1" dirty="0">
                <a:latin typeface="Times" panose="02020603050405020304" pitchFamily="18" charset="0"/>
                <a:cs typeface="Times" panose="02020603050405020304" pitchFamily="18" charset="0"/>
              </a:rPr>
              <a:t>static keyword</a:t>
            </a:r>
            <a:r>
              <a:rPr lang="en-US" sz="5000" dirty="0">
                <a:latin typeface="Times" panose="02020603050405020304" pitchFamily="18" charset="0"/>
                <a:cs typeface="Times" panose="02020603050405020304" pitchFamily="18" charset="0"/>
              </a:rPr>
              <a:t> in java is used for memory management mainly. We can apply java static keyword with </a:t>
            </a:r>
            <a:r>
              <a:rPr lang="en-US" sz="5000" dirty="0">
                <a:latin typeface="Times" panose="02020603050405020304" pitchFamily="18" charset="0"/>
                <a:cs typeface="Times" panose="02020603050405020304" pitchFamily="18" charset="0"/>
              </a:rPr>
              <a:t>variables and methods. </a:t>
            </a:r>
            <a:r>
              <a:rPr lang="en-US" sz="5000" dirty="0">
                <a:latin typeface="Times" panose="02020603050405020304" pitchFamily="18" charset="0"/>
                <a:cs typeface="Times" panose="02020603050405020304" pitchFamily="18" charset="0"/>
              </a:rPr>
              <a:t>The static keyword belongs to the class than instance of the class</a:t>
            </a:r>
            <a:r>
              <a:rPr lang="en-US" sz="5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GB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definition of global methods and variables that can be accessed without creating objects of a class. Such members are called Static members. </a:t>
            </a:r>
          </a:p>
          <a:p>
            <a:pPr algn="just">
              <a:lnSpc>
                <a:spcPct val="90000"/>
              </a:lnSpc>
            </a:pPr>
            <a:r>
              <a:rPr lang="en-GB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variable by marking with the </a:t>
            </a:r>
            <a:r>
              <a:rPr lang="en-GB" altLang="en-US" sz="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GB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methods. </a:t>
            </a:r>
          </a:p>
          <a:p>
            <a:pPr algn="just">
              <a:lnSpc>
                <a:spcPct val="90000"/>
              </a:lnSpc>
            </a:pPr>
            <a:r>
              <a:rPr lang="en-GB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is useful when we want to create a variable common to all instances of a class.</a:t>
            </a:r>
          </a:p>
          <a:p>
            <a:pPr algn="just">
              <a:lnSpc>
                <a:spcPct val="90000"/>
              </a:lnSpc>
            </a:pPr>
            <a:r>
              <a:rPr lang="en-GB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 creates only one copy for a static variable which can be used even if the class is never instantiated.</a:t>
            </a:r>
          </a:p>
          <a:p>
            <a:pPr algn="just"/>
            <a:endParaRPr lang="en-US" sz="5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000" dirty="0">
                <a:latin typeface="Times" panose="02020603050405020304" pitchFamily="18" charset="0"/>
                <a:cs typeface="Times" panose="02020603050405020304" pitchFamily="18" charset="0"/>
              </a:rPr>
              <a:t>The static can be</a:t>
            </a:r>
            <a:r>
              <a:rPr lang="en-US" sz="5000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endParaRPr lang="en-US" sz="5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5000" dirty="0">
                <a:latin typeface="Times" panose="02020603050405020304" pitchFamily="18" charset="0"/>
                <a:cs typeface="Times" panose="02020603050405020304" pitchFamily="18" charset="0"/>
              </a:rPr>
              <a:t>variable (also known as class variable)</a:t>
            </a:r>
          </a:p>
          <a:p>
            <a:pPr algn="just"/>
            <a:r>
              <a:rPr lang="en-US" sz="5000" dirty="0">
                <a:latin typeface="Times" panose="02020603050405020304" pitchFamily="18" charset="0"/>
                <a:cs typeface="Times" panose="02020603050405020304" pitchFamily="18" charset="0"/>
              </a:rPr>
              <a:t>method (also known as class method)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3200">
                <a:solidFill>
                  <a:srgbClr val="0000FF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A6A6B9D-07B8-4AA6-B0CD-E153F3968130}" type="slidenum">
              <a:rPr lang="zh-CN" altLang="en-GB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zh-CN" sz="1400" dirty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Java static variable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49" y="859762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If you declare any variable as static, it is known static variable.</a:t>
            </a:r>
          </a:p>
          <a:p>
            <a:pPr algn="just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The static variable can be used to refer the common property of all objects (that is not unique for each object) e.g. company name of employees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college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name of students etc.</a:t>
            </a:r>
          </a:p>
          <a:p>
            <a:pPr algn="just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The static variable gets memory only once in class area at the time of class loading.</a:t>
            </a:r>
          </a:p>
          <a:p>
            <a:pPr marL="0" indent="0" algn="just">
              <a:buNone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Advantage of static variable</a:t>
            </a:r>
          </a:p>
          <a:p>
            <a:pPr algn="just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It makes your program 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memory efficient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 (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i.e.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it saves memory).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1600" b="1" dirty="0"/>
              <a:t>class</a:t>
            </a:r>
            <a:r>
              <a:rPr lang="en-US" sz="1600" b="1" dirty="0"/>
              <a:t> Student{  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/>
              <a:t>   </a:t>
            </a:r>
            <a:r>
              <a:rPr lang="en-US" sz="1600" b="1" dirty="0"/>
              <a:t>	</a:t>
            </a:r>
            <a:r>
              <a:rPr lang="en-US" sz="1600" b="1" dirty="0"/>
              <a:t>  </a:t>
            </a:r>
            <a:r>
              <a:rPr lang="en-US" sz="1600" b="1" dirty="0" err="1"/>
              <a:t>int</a:t>
            </a:r>
            <a:r>
              <a:rPr lang="en-US" sz="1600" b="1" dirty="0"/>
              <a:t> </a:t>
            </a:r>
            <a:r>
              <a:rPr lang="en-US" sz="1600" b="1" dirty="0" err="1"/>
              <a:t>rollno</a:t>
            </a:r>
            <a:r>
              <a:rPr lang="en-US" sz="1600" b="1" dirty="0"/>
              <a:t>;  </a:t>
            </a:r>
          </a:p>
          <a:p>
            <a:pPr marL="0" indent="0">
              <a:buNone/>
            </a:pPr>
            <a:r>
              <a:rPr lang="en-US" sz="1600" b="1" dirty="0"/>
              <a:t>	 </a:t>
            </a:r>
            <a:r>
              <a:rPr lang="en-US" sz="1600" b="1" dirty="0"/>
              <a:t> </a:t>
            </a:r>
            <a:r>
              <a:rPr lang="en-US" sz="1600" b="1" dirty="0"/>
              <a:t>   </a:t>
            </a:r>
            <a:r>
              <a:rPr lang="en-US" sz="1600" b="1" dirty="0"/>
              <a:t>	  String</a:t>
            </a:r>
            <a:r>
              <a:rPr lang="en-US" sz="1600" b="1" dirty="0"/>
              <a:t> name;  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/>
              <a:t>    </a:t>
            </a:r>
            <a:r>
              <a:rPr lang="en-US" sz="1600" b="1" dirty="0"/>
              <a:t>	 </a:t>
            </a:r>
            <a:r>
              <a:rPr lang="en-US" sz="1600" b="1" dirty="0"/>
              <a:t> String </a:t>
            </a:r>
            <a:r>
              <a:rPr lang="en-US" sz="1600" b="1" dirty="0"/>
              <a:t>university=“CURAJ";</a:t>
            </a:r>
            <a:r>
              <a:rPr lang="en-US" sz="1600" b="1" dirty="0"/>
              <a:t>  </a:t>
            </a:r>
          </a:p>
          <a:p>
            <a:pPr marL="0" indent="0">
              <a:buNone/>
            </a:pPr>
            <a:r>
              <a:rPr lang="en-US" sz="1600" b="1" dirty="0"/>
              <a:t>	           }</a:t>
            </a:r>
            <a:r>
              <a:rPr lang="en-US" sz="1600" b="1" dirty="0"/>
              <a:t> 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GB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429022" y="4797227"/>
            <a:ext cx="7488701" cy="142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Suppose there are </a:t>
            </a:r>
            <a:r>
              <a:rPr lang="en-US" dirty="0">
                <a:solidFill>
                  <a:schemeClr val="tx1"/>
                </a:solidFill>
              </a:rPr>
              <a:t>2000 </a:t>
            </a:r>
            <a:r>
              <a:rPr lang="en-US" dirty="0">
                <a:solidFill>
                  <a:schemeClr val="tx1"/>
                </a:solidFill>
              </a:rPr>
              <a:t>students in </a:t>
            </a:r>
            <a:r>
              <a:rPr lang="en-US" dirty="0">
                <a:solidFill>
                  <a:schemeClr val="tx1"/>
                </a:solidFill>
              </a:rPr>
              <a:t>our university, </a:t>
            </a:r>
            <a:r>
              <a:rPr lang="en-US" dirty="0">
                <a:solidFill>
                  <a:schemeClr val="tx1"/>
                </a:solidFill>
              </a:rPr>
              <a:t>now all instance data members will get memory each time when object is created</a:t>
            </a:r>
            <a:r>
              <a:rPr lang="en-US" dirty="0">
                <a:solidFill>
                  <a:schemeClr val="tx1"/>
                </a:solidFill>
              </a:rPr>
              <a:t>. All </a:t>
            </a:r>
            <a:r>
              <a:rPr lang="en-US" dirty="0">
                <a:solidFill>
                  <a:schemeClr val="tx1"/>
                </a:solidFill>
              </a:rPr>
              <a:t>student have its unique </a:t>
            </a:r>
            <a:r>
              <a:rPr lang="en-US" dirty="0" err="1">
                <a:solidFill>
                  <a:schemeClr val="tx1"/>
                </a:solidFill>
              </a:rPr>
              <a:t>rollno</a:t>
            </a:r>
            <a:r>
              <a:rPr lang="en-US" dirty="0">
                <a:solidFill>
                  <a:schemeClr val="tx1"/>
                </a:solidFill>
              </a:rPr>
              <a:t> and name so instance data member is </a:t>
            </a:r>
            <a:r>
              <a:rPr lang="en-US" dirty="0">
                <a:solidFill>
                  <a:schemeClr val="tx1"/>
                </a:solidFill>
              </a:rPr>
              <a:t>good . Here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university </a:t>
            </a:r>
            <a:r>
              <a:rPr lang="en-US" dirty="0">
                <a:solidFill>
                  <a:schemeClr val="tx1"/>
                </a:solidFill>
              </a:rPr>
              <a:t>refers to the common property of all </a:t>
            </a:r>
            <a:r>
              <a:rPr lang="en-US" dirty="0">
                <a:solidFill>
                  <a:schemeClr val="tx1"/>
                </a:solidFill>
              </a:rPr>
              <a:t>objects . If </a:t>
            </a:r>
            <a:r>
              <a:rPr lang="en-US" dirty="0">
                <a:solidFill>
                  <a:schemeClr val="tx1"/>
                </a:solidFill>
              </a:rPr>
              <a:t>we make it </a:t>
            </a:r>
            <a:r>
              <a:rPr lang="en-US" dirty="0">
                <a:solidFill>
                  <a:schemeClr val="tx1"/>
                </a:solidFill>
              </a:rPr>
              <a:t>static , this </a:t>
            </a:r>
            <a:r>
              <a:rPr lang="en-US" dirty="0">
                <a:solidFill>
                  <a:schemeClr val="tx1"/>
                </a:solidFill>
              </a:rPr>
              <a:t>field will get memory only once.</a:t>
            </a:r>
          </a:p>
        </p:txBody>
      </p:sp>
    </p:spTree>
    <p:extLst>
      <p:ext uri="{BB962C8B-B14F-4D97-AF65-F5344CB8AC3E}">
        <p14:creationId xmlns:p14="http://schemas.microsoft.com/office/powerpoint/2010/main" val="32788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of 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class</a:t>
            </a:r>
            <a:r>
              <a:rPr lang="en-US" sz="5600" dirty="0"/>
              <a:t> </a:t>
            </a:r>
            <a:r>
              <a:rPr lang="en-US" sz="5600" dirty="0" smtClean="0"/>
              <a:t>Student{</a:t>
            </a:r>
            <a:r>
              <a:rPr lang="en-US" sz="5600" dirty="0"/>
              <a:t>  </a:t>
            </a:r>
          </a:p>
          <a:p>
            <a:pPr marL="0" indent="0">
              <a:buNone/>
            </a:pPr>
            <a:r>
              <a:rPr lang="en-US" sz="5600" dirty="0"/>
              <a:t>   </a:t>
            </a:r>
            <a:r>
              <a:rPr lang="en-US" sz="5600" b="1" dirty="0" err="1"/>
              <a:t>int</a:t>
            </a:r>
            <a:r>
              <a:rPr lang="en-US" sz="5600" dirty="0"/>
              <a:t> </a:t>
            </a:r>
            <a:r>
              <a:rPr lang="en-US" sz="5600" dirty="0" err="1"/>
              <a:t>rollno</a:t>
            </a:r>
            <a:r>
              <a:rPr lang="en-US" sz="5600" dirty="0"/>
              <a:t>;  </a:t>
            </a:r>
          </a:p>
          <a:p>
            <a:pPr marL="0" indent="0">
              <a:buNone/>
            </a:pPr>
            <a:r>
              <a:rPr lang="en-US" sz="5600" dirty="0"/>
              <a:t>   String name;  </a:t>
            </a:r>
          </a:p>
          <a:p>
            <a:pPr marL="0" indent="0">
              <a:buNone/>
            </a:pPr>
            <a:r>
              <a:rPr lang="en-US" sz="5600" dirty="0"/>
              <a:t>   </a:t>
            </a:r>
            <a:r>
              <a:rPr lang="en-US" sz="5600" b="1" dirty="0"/>
              <a:t>static</a:t>
            </a:r>
            <a:r>
              <a:rPr lang="en-US" sz="5600" dirty="0"/>
              <a:t> String college ="ITS";  </a:t>
            </a:r>
          </a:p>
          <a:p>
            <a:pPr marL="0" indent="0">
              <a:buNone/>
            </a:pPr>
            <a:r>
              <a:rPr lang="en-US" sz="5600" dirty="0"/>
              <a:t>   </a:t>
            </a:r>
            <a:r>
              <a:rPr lang="en-US" sz="5600" dirty="0" smtClean="0"/>
              <a:t>Student(</a:t>
            </a:r>
            <a:r>
              <a:rPr lang="en-US" sz="5600" b="1" dirty="0" err="1" smtClean="0"/>
              <a:t>int</a:t>
            </a:r>
            <a:r>
              <a:rPr lang="en-US" sz="5600" dirty="0"/>
              <a:t> </a:t>
            </a:r>
            <a:r>
              <a:rPr lang="en-US" sz="5600" dirty="0" err="1"/>
              <a:t>r,String</a:t>
            </a:r>
            <a:r>
              <a:rPr lang="en-US" sz="5600" dirty="0"/>
              <a:t> n){  </a:t>
            </a:r>
          </a:p>
          <a:p>
            <a:pPr marL="0" indent="0">
              <a:buNone/>
            </a:pPr>
            <a:r>
              <a:rPr lang="en-US" sz="5600" dirty="0"/>
              <a:t>   </a:t>
            </a:r>
            <a:r>
              <a:rPr lang="en-US" sz="5600" dirty="0" err="1"/>
              <a:t>rollno</a:t>
            </a:r>
            <a:r>
              <a:rPr lang="en-US" sz="5600" dirty="0"/>
              <a:t> = r;  </a:t>
            </a:r>
          </a:p>
          <a:p>
            <a:pPr marL="0" indent="0">
              <a:buNone/>
            </a:pPr>
            <a:r>
              <a:rPr lang="en-US" sz="5600" dirty="0"/>
              <a:t>   name = n;     }  </a:t>
            </a:r>
          </a:p>
          <a:p>
            <a:pPr marL="0" indent="0">
              <a:buNone/>
            </a:pPr>
            <a:r>
              <a:rPr lang="en-US" sz="4000" dirty="0"/>
              <a:t> </a:t>
            </a:r>
            <a:r>
              <a:rPr lang="en-US" sz="5600" b="1" dirty="0"/>
              <a:t>void</a:t>
            </a:r>
            <a:r>
              <a:rPr lang="en-US" sz="5600" dirty="0"/>
              <a:t> display </a:t>
            </a:r>
            <a:r>
              <a:rPr lang="en-US" sz="5600" dirty="0" smtClean="0"/>
              <a:t>(){</a:t>
            </a:r>
          </a:p>
          <a:p>
            <a:pPr marL="0" indent="0">
              <a:buNone/>
            </a:pPr>
            <a:r>
              <a:rPr lang="en-US" sz="5600" dirty="0" err="1" smtClean="0"/>
              <a:t>System.out.println</a:t>
            </a:r>
            <a:r>
              <a:rPr lang="en-US" sz="5600" dirty="0" smtClean="0"/>
              <a:t>(</a:t>
            </a:r>
            <a:r>
              <a:rPr lang="en-US" sz="5600" dirty="0" err="1" smtClean="0"/>
              <a:t>rollno</a:t>
            </a:r>
            <a:r>
              <a:rPr lang="en-US" sz="5600" dirty="0"/>
              <a:t>+" "+name+" "+college</a:t>
            </a:r>
            <a:r>
              <a:rPr lang="en-US" sz="5600" dirty="0" smtClean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  }</a:t>
            </a:r>
            <a:r>
              <a:rPr lang="en-US" sz="5600" dirty="0"/>
              <a:t>  </a:t>
            </a:r>
          </a:p>
          <a:p>
            <a:pPr marL="0" indent="0">
              <a:buNone/>
            </a:pPr>
            <a:r>
              <a:rPr lang="en-US" sz="5600" dirty="0"/>
              <a:t> </a:t>
            </a:r>
            <a:r>
              <a:rPr lang="en-US" sz="5600" b="1" dirty="0"/>
              <a:t>public</a:t>
            </a:r>
            <a:r>
              <a:rPr lang="en-US" sz="5600" dirty="0"/>
              <a:t> </a:t>
            </a:r>
            <a:r>
              <a:rPr lang="en-US" sz="5600" b="1" dirty="0"/>
              <a:t>static</a:t>
            </a:r>
            <a:r>
              <a:rPr lang="en-US" sz="5600" dirty="0"/>
              <a:t> </a:t>
            </a:r>
            <a:r>
              <a:rPr lang="en-US" sz="5600" b="1" dirty="0"/>
              <a:t>void</a:t>
            </a:r>
            <a:r>
              <a:rPr lang="en-US" sz="5600" dirty="0"/>
              <a:t> main(String </a:t>
            </a:r>
            <a:r>
              <a:rPr lang="en-US" sz="5600" dirty="0" err="1"/>
              <a:t>args</a:t>
            </a:r>
            <a:r>
              <a:rPr lang="en-US" sz="5600" dirty="0"/>
              <a:t>[]){  </a:t>
            </a:r>
          </a:p>
          <a:p>
            <a:pPr marL="0" indent="0">
              <a:buNone/>
            </a:pPr>
            <a:r>
              <a:rPr lang="en-US" sz="5600" dirty="0"/>
              <a:t> </a:t>
            </a:r>
            <a:r>
              <a:rPr lang="en-US" sz="5600" dirty="0" smtClean="0"/>
              <a:t>Student</a:t>
            </a:r>
            <a:r>
              <a:rPr lang="en-US" sz="5600" dirty="0"/>
              <a:t> s1 = </a:t>
            </a:r>
            <a:r>
              <a:rPr lang="en-US" sz="5600" b="1" dirty="0"/>
              <a:t>new</a:t>
            </a:r>
            <a:r>
              <a:rPr lang="en-US" sz="5600" dirty="0"/>
              <a:t> </a:t>
            </a:r>
            <a:r>
              <a:rPr lang="en-US" sz="5600" dirty="0" smtClean="0"/>
              <a:t>Student(111</a:t>
            </a:r>
            <a:r>
              <a:rPr lang="en-US" sz="5600" dirty="0"/>
              <a:t>,"Karan");  </a:t>
            </a:r>
          </a:p>
          <a:p>
            <a:pPr marL="0" indent="0">
              <a:buNone/>
            </a:pPr>
            <a:r>
              <a:rPr lang="en-US" sz="5600" dirty="0"/>
              <a:t> </a:t>
            </a:r>
            <a:r>
              <a:rPr lang="en-US" sz="5600" dirty="0" smtClean="0"/>
              <a:t>Student</a:t>
            </a:r>
            <a:r>
              <a:rPr lang="en-US" sz="5600" dirty="0"/>
              <a:t> s2 = </a:t>
            </a:r>
            <a:r>
              <a:rPr lang="en-US" sz="5600" b="1" dirty="0"/>
              <a:t>new</a:t>
            </a:r>
            <a:r>
              <a:rPr lang="en-US" sz="5600" dirty="0"/>
              <a:t> </a:t>
            </a:r>
            <a:r>
              <a:rPr lang="en-US" sz="5600" dirty="0" smtClean="0"/>
              <a:t>Student(222</a:t>
            </a:r>
            <a:r>
              <a:rPr lang="en-US" sz="5600" dirty="0"/>
              <a:t>,"Aryan");  </a:t>
            </a:r>
          </a:p>
          <a:p>
            <a:pPr marL="0" indent="0">
              <a:buNone/>
            </a:pPr>
            <a:r>
              <a:rPr lang="en-US" sz="5600" dirty="0"/>
              <a:t>    s1.display();  </a:t>
            </a:r>
          </a:p>
          <a:p>
            <a:pPr marL="0" indent="0">
              <a:buNone/>
            </a:pPr>
            <a:r>
              <a:rPr lang="en-US" sz="5600" dirty="0"/>
              <a:t> s2.display();   }  </a:t>
            </a:r>
            <a:r>
              <a:rPr lang="en-US" sz="5600" dirty="0" smtClean="0"/>
              <a:t>}</a:t>
            </a:r>
            <a:r>
              <a:rPr lang="en-US" sz="5600" dirty="0"/>
              <a:t>  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02" y="1407451"/>
            <a:ext cx="4648200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2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3200">
                <a:solidFill>
                  <a:srgbClr val="0000FF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DF98D42-E10B-4A65-BFCB-8DCA09774E7E}" type="slidenum">
              <a:rPr lang="zh-CN" altLang="en-GB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Static Methods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454" y="158381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A static method belongs to the class rather than object of a class.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A class can have methods that are defined as static (e.g., main method).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Static methods can be accessed without using objects. Also, there is NO need to create objects.</a:t>
            </a:r>
          </a:p>
          <a:p>
            <a:pPr algn="just">
              <a:lnSpc>
                <a:spcPct val="90000"/>
              </a:lnSpc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static method can access static data member and can change the value of it.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They are prefixed with keyword “static”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Static methods are generally used to group related library functions that don’t depend on data members of its class. For example, Math library functions.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29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4880" y="1270000"/>
            <a:ext cx="43434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900" b="1" dirty="0"/>
              <a:t>class</a:t>
            </a:r>
            <a:r>
              <a:rPr lang="en-US" sz="2900" dirty="0"/>
              <a:t> </a:t>
            </a:r>
            <a:r>
              <a:rPr lang="en-US" sz="2900" dirty="0" smtClean="0"/>
              <a:t>Student{</a:t>
            </a:r>
            <a:r>
              <a:rPr lang="en-US" sz="2900" dirty="0"/>
              <a:t>  </a:t>
            </a:r>
          </a:p>
          <a:p>
            <a:pPr marL="0" indent="0">
              <a:buNone/>
            </a:pPr>
            <a:r>
              <a:rPr lang="en-US" sz="2900" dirty="0"/>
              <a:t>     </a:t>
            </a:r>
            <a:r>
              <a:rPr lang="en-US" sz="2900" b="1" dirty="0" err="1"/>
              <a:t>int</a:t>
            </a:r>
            <a:r>
              <a:rPr lang="en-US" sz="2900" dirty="0"/>
              <a:t> </a:t>
            </a:r>
            <a:r>
              <a:rPr lang="en-US" sz="2900" dirty="0" err="1"/>
              <a:t>rollno</a:t>
            </a:r>
            <a:r>
              <a:rPr lang="en-US" sz="2900" dirty="0"/>
              <a:t>;  </a:t>
            </a:r>
          </a:p>
          <a:p>
            <a:pPr marL="0" indent="0">
              <a:buNone/>
            </a:pPr>
            <a:r>
              <a:rPr lang="en-US" sz="2900" dirty="0"/>
              <a:t>     String name;  </a:t>
            </a:r>
          </a:p>
          <a:p>
            <a:pPr marL="0" indent="0">
              <a:buNone/>
            </a:pPr>
            <a:r>
              <a:rPr lang="en-US" sz="2900" dirty="0"/>
              <a:t>     </a:t>
            </a:r>
            <a:r>
              <a:rPr lang="en-US" sz="2900" b="1" dirty="0"/>
              <a:t>static</a:t>
            </a:r>
            <a:r>
              <a:rPr lang="en-US" sz="2900" dirty="0"/>
              <a:t> String </a:t>
            </a:r>
            <a:r>
              <a:rPr lang="en-US" sz="2900" dirty="0" smtClean="0"/>
              <a:t>university</a:t>
            </a:r>
            <a:r>
              <a:rPr lang="en-US" sz="2900" dirty="0"/>
              <a:t> = "ITS";  </a:t>
            </a:r>
          </a:p>
          <a:p>
            <a:pPr marL="0" indent="0">
              <a:buNone/>
            </a:pPr>
            <a:r>
              <a:rPr lang="en-US" sz="2900" dirty="0"/>
              <a:t>      </a:t>
            </a:r>
            <a:r>
              <a:rPr lang="en-US" sz="2900" b="1" dirty="0"/>
              <a:t>static</a:t>
            </a:r>
            <a:r>
              <a:rPr lang="en-US" sz="2900" dirty="0"/>
              <a:t> </a:t>
            </a:r>
            <a:r>
              <a:rPr lang="en-US" sz="2900" b="1" dirty="0"/>
              <a:t>void</a:t>
            </a:r>
            <a:r>
              <a:rPr lang="en-US" sz="2900" dirty="0"/>
              <a:t> change(){  </a:t>
            </a:r>
          </a:p>
          <a:p>
            <a:pPr marL="0" indent="0">
              <a:buNone/>
            </a:pPr>
            <a:r>
              <a:rPr lang="en-US" sz="2900" dirty="0"/>
              <a:t>     </a:t>
            </a:r>
            <a:r>
              <a:rPr lang="en-US" sz="2900" dirty="0" smtClean="0"/>
              <a:t>university</a:t>
            </a:r>
            <a:r>
              <a:rPr lang="en-US" sz="2900" dirty="0"/>
              <a:t> = </a:t>
            </a:r>
            <a:r>
              <a:rPr lang="en-US" sz="2900" dirty="0" smtClean="0"/>
              <a:t>“</a:t>
            </a:r>
            <a:r>
              <a:rPr lang="en-US" sz="2900" dirty="0" err="1" smtClean="0"/>
              <a:t>Curaj</a:t>
            </a:r>
            <a:r>
              <a:rPr lang="en-US" sz="2900" dirty="0" smtClean="0"/>
              <a:t>";</a:t>
            </a:r>
            <a:r>
              <a:rPr lang="en-US" sz="2900" dirty="0"/>
              <a:t>    }  </a:t>
            </a:r>
          </a:p>
          <a:p>
            <a:pPr marL="0" indent="0">
              <a:buNone/>
            </a:pPr>
            <a:r>
              <a:rPr lang="en-US" sz="2900" dirty="0"/>
              <a:t>      </a:t>
            </a:r>
            <a:r>
              <a:rPr lang="en-US" sz="2900" dirty="0" smtClean="0"/>
              <a:t>Student(</a:t>
            </a:r>
            <a:r>
              <a:rPr lang="en-US" sz="2900" b="1" dirty="0" err="1" smtClean="0"/>
              <a:t>int</a:t>
            </a:r>
            <a:r>
              <a:rPr lang="en-US" sz="2900" dirty="0"/>
              <a:t> r, String n){  </a:t>
            </a:r>
          </a:p>
          <a:p>
            <a:pPr marL="0" indent="0">
              <a:buNone/>
            </a:pPr>
            <a:r>
              <a:rPr lang="en-US" sz="2900" dirty="0"/>
              <a:t>     </a:t>
            </a:r>
            <a:r>
              <a:rPr lang="en-US" sz="2900" dirty="0" err="1"/>
              <a:t>rollno</a:t>
            </a:r>
            <a:r>
              <a:rPr lang="en-US" sz="2900" dirty="0"/>
              <a:t> = r;  </a:t>
            </a:r>
          </a:p>
          <a:p>
            <a:pPr marL="0" indent="0">
              <a:buNone/>
            </a:pPr>
            <a:r>
              <a:rPr lang="en-US" sz="2900" dirty="0"/>
              <a:t>     name = n;  </a:t>
            </a:r>
          </a:p>
          <a:p>
            <a:pPr marL="0" indent="0">
              <a:buNone/>
            </a:pPr>
            <a:r>
              <a:rPr lang="en-US" sz="2900" dirty="0"/>
              <a:t>     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sz="3400" dirty="0"/>
              <a:t> </a:t>
            </a:r>
            <a:r>
              <a:rPr lang="en-US" sz="3400" b="1" dirty="0"/>
              <a:t>void</a:t>
            </a:r>
            <a:r>
              <a:rPr lang="en-US" sz="3400" dirty="0"/>
              <a:t> display </a:t>
            </a:r>
            <a:r>
              <a:rPr lang="en-US" sz="3400" dirty="0" smtClean="0"/>
              <a:t>()</a:t>
            </a:r>
          </a:p>
          <a:p>
            <a:pPr marL="0" indent="0">
              <a:buNone/>
            </a:pPr>
            <a:r>
              <a:rPr lang="en-US" sz="3400" dirty="0" smtClean="0"/>
              <a:t>{</a:t>
            </a:r>
          </a:p>
          <a:p>
            <a:pPr marL="0" indent="0">
              <a:buNone/>
            </a:pPr>
            <a:r>
              <a:rPr lang="en-US" sz="3400" dirty="0" err="1" smtClean="0"/>
              <a:t>System.out.println</a:t>
            </a:r>
            <a:r>
              <a:rPr lang="en-US" sz="3400" dirty="0" smtClean="0"/>
              <a:t>(</a:t>
            </a:r>
            <a:r>
              <a:rPr lang="en-US" sz="3400" dirty="0" err="1" smtClean="0"/>
              <a:t>rollno</a:t>
            </a:r>
            <a:r>
              <a:rPr lang="en-US" sz="3400" dirty="0"/>
              <a:t>+" "+name+" </a:t>
            </a:r>
            <a:r>
              <a:rPr lang="en-US" sz="3400" dirty="0" smtClean="0"/>
              <a:t>"+university);</a:t>
            </a:r>
          </a:p>
          <a:p>
            <a:pPr marL="0" indent="0">
              <a:buNone/>
            </a:pPr>
            <a:r>
              <a:rPr lang="en-US" sz="3400" dirty="0" smtClean="0"/>
              <a:t>}</a:t>
            </a:r>
            <a:r>
              <a:rPr lang="en-US" sz="3400" dirty="0"/>
              <a:t>  </a:t>
            </a:r>
          </a:p>
          <a:p>
            <a:pPr marL="0" indent="0">
              <a:buNone/>
            </a:pPr>
            <a:r>
              <a:rPr lang="en-US" sz="3400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57514" y="1292056"/>
            <a:ext cx="4184034" cy="50071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/>
              <a:t> </a:t>
            </a:r>
            <a:r>
              <a:rPr lang="en-US" sz="3500" b="1" dirty="0"/>
              <a:t>public</a:t>
            </a:r>
            <a:r>
              <a:rPr lang="en-US" sz="3500" dirty="0"/>
              <a:t> </a:t>
            </a:r>
            <a:r>
              <a:rPr lang="en-US" sz="3500" b="1" dirty="0"/>
              <a:t>static</a:t>
            </a:r>
            <a:r>
              <a:rPr lang="en-US" sz="3500" dirty="0"/>
              <a:t> </a:t>
            </a:r>
            <a:r>
              <a:rPr lang="en-US" sz="3500" b="1" dirty="0"/>
              <a:t>void</a:t>
            </a:r>
            <a:r>
              <a:rPr lang="en-US" sz="3500" dirty="0"/>
              <a:t> main(String </a:t>
            </a:r>
            <a:r>
              <a:rPr lang="en-US" sz="3500" dirty="0" err="1"/>
              <a:t>args</a:t>
            </a:r>
            <a:r>
              <a:rPr lang="en-US" sz="3500" dirty="0"/>
              <a:t>[]){  </a:t>
            </a:r>
          </a:p>
          <a:p>
            <a:pPr marL="0" indent="0">
              <a:buNone/>
            </a:pPr>
            <a:r>
              <a:rPr lang="en-US" sz="3500" dirty="0"/>
              <a:t>    </a:t>
            </a:r>
            <a:r>
              <a:rPr lang="en-US" sz="3500" dirty="0" err="1" smtClean="0"/>
              <a:t>Student.change</a:t>
            </a:r>
            <a:r>
              <a:rPr lang="en-US" sz="3500" dirty="0"/>
              <a:t>();  </a:t>
            </a:r>
          </a:p>
          <a:p>
            <a:pPr marL="0" indent="0">
              <a:buNone/>
            </a:pPr>
            <a:r>
              <a:rPr lang="en-US" sz="3500" dirty="0"/>
              <a:t>    </a:t>
            </a:r>
            <a:r>
              <a:rPr lang="en-US" sz="3500" dirty="0" smtClean="0"/>
              <a:t>Student</a:t>
            </a:r>
            <a:r>
              <a:rPr lang="en-US" sz="3500" dirty="0"/>
              <a:t> s1 = </a:t>
            </a:r>
            <a:r>
              <a:rPr lang="en-US" sz="3500" b="1" dirty="0"/>
              <a:t>new</a:t>
            </a:r>
            <a:r>
              <a:rPr lang="en-US" sz="3500" dirty="0"/>
              <a:t> </a:t>
            </a:r>
            <a:r>
              <a:rPr lang="en-US" sz="3500" dirty="0" smtClean="0"/>
              <a:t>Student</a:t>
            </a:r>
            <a:r>
              <a:rPr lang="en-US" sz="3500" dirty="0"/>
              <a:t> (111,"Karan");  </a:t>
            </a:r>
          </a:p>
          <a:p>
            <a:pPr marL="0" indent="0">
              <a:buNone/>
            </a:pPr>
            <a:r>
              <a:rPr lang="en-US" sz="3500" dirty="0"/>
              <a:t>    </a:t>
            </a:r>
            <a:r>
              <a:rPr lang="en-US" sz="3500" dirty="0" smtClean="0"/>
              <a:t>Student</a:t>
            </a:r>
            <a:r>
              <a:rPr lang="en-US" sz="3500" dirty="0"/>
              <a:t> s2 = </a:t>
            </a:r>
            <a:r>
              <a:rPr lang="en-US" sz="3500" b="1" dirty="0"/>
              <a:t>new</a:t>
            </a:r>
            <a:r>
              <a:rPr lang="en-US" sz="3500" dirty="0"/>
              <a:t> </a:t>
            </a:r>
            <a:r>
              <a:rPr lang="en-US" sz="3500" dirty="0" smtClean="0"/>
              <a:t>Student</a:t>
            </a:r>
            <a:r>
              <a:rPr lang="en-US" sz="3500" dirty="0"/>
              <a:t> (222,"Aryan");  </a:t>
            </a:r>
          </a:p>
          <a:p>
            <a:pPr marL="0" indent="0">
              <a:buNone/>
            </a:pPr>
            <a:r>
              <a:rPr lang="en-US" sz="3500" dirty="0"/>
              <a:t>    </a:t>
            </a:r>
            <a:r>
              <a:rPr lang="en-US" sz="3500" dirty="0" smtClean="0"/>
              <a:t>Student</a:t>
            </a:r>
            <a:r>
              <a:rPr lang="en-US" sz="3500" dirty="0"/>
              <a:t> s3 = </a:t>
            </a:r>
            <a:r>
              <a:rPr lang="en-US" sz="3500" b="1" dirty="0"/>
              <a:t>new</a:t>
            </a:r>
            <a:r>
              <a:rPr lang="en-US" sz="3500" dirty="0"/>
              <a:t> </a:t>
            </a:r>
            <a:r>
              <a:rPr lang="en-US" sz="3500" dirty="0" smtClean="0"/>
              <a:t>Student</a:t>
            </a:r>
            <a:r>
              <a:rPr lang="en-US" sz="3500" dirty="0"/>
              <a:t> (333,"Sonoo");  </a:t>
            </a:r>
          </a:p>
          <a:p>
            <a:pPr marL="0" indent="0">
              <a:buNone/>
            </a:pPr>
            <a:r>
              <a:rPr lang="en-US" sz="3500" dirty="0"/>
              <a:t>    s1.display();  </a:t>
            </a:r>
          </a:p>
          <a:p>
            <a:pPr marL="0" indent="0">
              <a:buNone/>
            </a:pPr>
            <a:r>
              <a:rPr lang="en-US" sz="3500" dirty="0"/>
              <a:t>    s2.display();  </a:t>
            </a:r>
          </a:p>
          <a:p>
            <a:pPr marL="0" indent="0">
              <a:buNone/>
            </a:pPr>
            <a:r>
              <a:rPr lang="en-US" sz="3500" dirty="0"/>
              <a:t>    s3.display();  </a:t>
            </a:r>
          </a:p>
          <a:p>
            <a:pPr marL="0" indent="0">
              <a:buNone/>
            </a:pPr>
            <a:r>
              <a:rPr lang="en-US" sz="3500" dirty="0"/>
              <a:t>    }  </a:t>
            </a:r>
          </a:p>
          <a:p>
            <a:pPr marL="0" indent="0">
              <a:buNone/>
            </a:pPr>
            <a:r>
              <a:rPr lang="en-US" sz="3500" dirty="0"/>
              <a:t>}  </a:t>
            </a:r>
          </a:p>
          <a:p>
            <a:pPr marL="0" indent="0">
              <a:buNone/>
            </a:pPr>
            <a:r>
              <a:rPr lang="en-US" sz="3000" dirty="0" smtClean="0"/>
              <a:t>Output:-</a:t>
            </a:r>
          </a:p>
          <a:p>
            <a:pPr marL="0" indent="0">
              <a:buNone/>
            </a:pPr>
            <a:r>
              <a:rPr lang="en-US" sz="3500" dirty="0"/>
              <a:t>111 Karan </a:t>
            </a:r>
            <a:r>
              <a:rPr lang="en-US" sz="3500" dirty="0" err="1"/>
              <a:t>Curaj</a:t>
            </a:r>
            <a:r>
              <a:rPr lang="en-US" sz="3500" dirty="0"/>
              <a:t>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222 </a:t>
            </a:r>
            <a:r>
              <a:rPr lang="en-US" sz="3500" dirty="0"/>
              <a:t>Aryan </a:t>
            </a:r>
            <a:r>
              <a:rPr lang="en-US" sz="3500" dirty="0" err="1"/>
              <a:t>Curaj</a:t>
            </a:r>
            <a:r>
              <a:rPr lang="en-US" sz="3500" dirty="0"/>
              <a:t>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333 </a:t>
            </a:r>
            <a:r>
              <a:rPr lang="en-US" sz="3500" dirty="0" err="1"/>
              <a:t>Sonoo</a:t>
            </a:r>
            <a:r>
              <a:rPr lang="en-US" sz="3500" dirty="0"/>
              <a:t> </a:t>
            </a:r>
            <a:r>
              <a:rPr lang="en-US" sz="3500" dirty="0" err="1"/>
              <a:t>Curaj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89775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class</a:t>
            </a:r>
            <a:r>
              <a:rPr lang="en-US" sz="1600" dirty="0"/>
              <a:t> Calculate{  </a:t>
            </a:r>
          </a:p>
          <a:p>
            <a:pPr marL="0" indent="0">
              <a:buNone/>
            </a:pPr>
            <a:r>
              <a:rPr lang="en-US" sz="1600" dirty="0"/>
              <a:t> 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 err="1"/>
              <a:t>int</a:t>
            </a:r>
            <a:r>
              <a:rPr lang="en-US" sz="1600" dirty="0"/>
              <a:t> cube(</a:t>
            </a:r>
            <a:r>
              <a:rPr lang="en-US" sz="1600" b="1" dirty="0" err="1"/>
              <a:t>int</a:t>
            </a:r>
            <a:r>
              <a:rPr lang="en-US" sz="1600" dirty="0"/>
              <a:t> x){  </a:t>
            </a:r>
          </a:p>
          <a:p>
            <a:pPr marL="0" indent="0">
              <a:buNone/>
            </a:pPr>
            <a:r>
              <a:rPr lang="en-US" sz="1600" dirty="0"/>
              <a:t>  </a:t>
            </a:r>
            <a:r>
              <a:rPr lang="en-US" sz="1600" b="1" dirty="0"/>
              <a:t>return</a:t>
            </a:r>
            <a:r>
              <a:rPr lang="en-US" sz="1600" dirty="0"/>
              <a:t> x*x*x;  </a:t>
            </a:r>
          </a:p>
          <a:p>
            <a:pPr marL="0" indent="0">
              <a:buNone/>
            </a:pPr>
            <a:r>
              <a:rPr lang="en-US" sz="1600" dirty="0"/>
              <a:t>  }  </a:t>
            </a:r>
          </a:p>
          <a:p>
            <a:pPr marL="0" indent="0">
              <a:buNone/>
            </a:pPr>
            <a:r>
              <a:rPr lang="en-US" sz="1600" dirty="0"/>
              <a:t>  </a:t>
            </a:r>
          </a:p>
          <a:p>
            <a:pPr marL="0" indent="0">
              <a:buNone/>
            </a:pPr>
            <a:r>
              <a:rPr lang="en-US" sz="1600" dirty="0"/>
              <a:t>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 </a:t>
            </a:r>
            <a:r>
              <a:rPr lang="en-US" sz="1600" dirty="0" err="1"/>
              <a:t>args</a:t>
            </a:r>
            <a:r>
              <a:rPr lang="en-US" sz="1600" dirty="0"/>
              <a:t>[]){  </a:t>
            </a:r>
          </a:p>
          <a:p>
            <a:pPr marL="0" indent="0">
              <a:buNone/>
            </a:pPr>
            <a:r>
              <a:rPr lang="en-US" sz="1600" dirty="0"/>
              <a:t>  </a:t>
            </a:r>
            <a:r>
              <a:rPr lang="en-US" sz="1600" b="1" dirty="0" err="1"/>
              <a:t>int</a:t>
            </a:r>
            <a:r>
              <a:rPr lang="en-US" sz="1600" dirty="0"/>
              <a:t> result=</a:t>
            </a:r>
            <a:r>
              <a:rPr lang="en-US" sz="1600" dirty="0" err="1"/>
              <a:t>Calculate.cube</a:t>
            </a:r>
            <a:r>
              <a:rPr lang="en-US" sz="1600" dirty="0"/>
              <a:t>(5);  </a:t>
            </a:r>
          </a:p>
          <a:p>
            <a:pPr marL="0" indent="0">
              <a:buNone/>
            </a:pPr>
            <a:r>
              <a:rPr lang="en-US" sz="1600" dirty="0"/>
              <a:t>  </a:t>
            </a:r>
            <a:r>
              <a:rPr lang="en-US" sz="1600" dirty="0" err="1"/>
              <a:t>System.out.println</a:t>
            </a:r>
            <a:r>
              <a:rPr lang="en-US" sz="1600" dirty="0"/>
              <a:t>(result);  </a:t>
            </a:r>
          </a:p>
          <a:p>
            <a:pPr marL="0" indent="0">
              <a:buNone/>
            </a:pPr>
            <a:r>
              <a:rPr lang="en-US" sz="1600" dirty="0"/>
              <a:t>  }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Output 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/>
              <a:t>125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6615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268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SimSun</vt:lpstr>
      <vt:lpstr>Arial</vt:lpstr>
      <vt:lpstr>Tahoma</vt:lpstr>
      <vt:lpstr>Times</vt:lpstr>
      <vt:lpstr>Times New Roman</vt:lpstr>
      <vt:lpstr>Trebuchet MS</vt:lpstr>
      <vt:lpstr>Wingdings 3</vt:lpstr>
      <vt:lpstr>Facet</vt:lpstr>
      <vt:lpstr>Static keyword in Java</vt:lpstr>
      <vt:lpstr>Java static keyword </vt:lpstr>
      <vt:lpstr> Java static variable</vt:lpstr>
      <vt:lpstr>Example of static variable</vt:lpstr>
      <vt:lpstr>Static Methods</vt:lpstr>
      <vt:lpstr>Example :1</vt:lpstr>
      <vt:lpstr>Example: 2</vt:lpstr>
    </vt:vector>
  </TitlesOfParts>
  <Company>Manukau Insiture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keyword in Java</dc:title>
  <dc:creator>Garry Singh</dc:creator>
  <cp:lastModifiedBy>Garry Singh</cp:lastModifiedBy>
  <cp:revision>1</cp:revision>
  <dcterms:created xsi:type="dcterms:W3CDTF">2017-03-09T20:56:50Z</dcterms:created>
  <dcterms:modified xsi:type="dcterms:W3CDTF">2017-03-09T21:03:16Z</dcterms:modified>
</cp:coreProperties>
</file>