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5"/>
  </p:notesMasterIdLst>
  <p:handoutMasterIdLst>
    <p:handoutMasterId r:id="rId46"/>
  </p:handoutMasterIdLst>
  <p:sldIdLst>
    <p:sldId id="371" r:id="rId2"/>
    <p:sldId id="281" r:id="rId3"/>
    <p:sldId id="333" r:id="rId4"/>
    <p:sldId id="335" r:id="rId5"/>
    <p:sldId id="336" r:id="rId6"/>
    <p:sldId id="319" r:id="rId7"/>
    <p:sldId id="337" r:id="rId8"/>
    <p:sldId id="338" r:id="rId9"/>
    <p:sldId id="340" r:id="rId10"/>
    <p:sldId id="339" r:id="rId11"/>
    <p:sldId id="341" r:id="rId12"/>
    <p:sldId id="372" r:id="rId13"/>
    <p:sldId id="342" r:id="rId14"/>
    <p:sldId id="343" r:id="rId15"/>
    <p:sldId id="344" r:id="rId16"/>
    <p:sldId id="345" r:id="rId17"/>
    <p:sldId id="347" r:id="rId18"/>
    <p:sldId id="346" r:id="rId19"/>
    <p:sldId id="376" r:id="rId20"/>
    <p:sldId id="348" r:id="rId21"/>
    <p:sldId id="352" r:id="rId22"/>
    <p:sldId id="350" r:id="rId23"/>
    <p:sldId id="373" r:id="rId24"/>
    <p:sldId id="349" r:id="rId25"/>
    <p:sldId id="369" r:id="rId26"/>
    <p:sldId id="351" r:id="rId27"/>
    <p:sldId id="354" r:id="rId28"/>
    <p:sldId id="356" r:id="rId29"/>
    <p:sldId id="355" r:id="rId30"/>
    <p:sldId id="322" r:id="rId31"/>
    <p:sldId id="357" r:id="rId32"/>
    <p:sldId id="358" r:id="rId33"/>
    <p:sldId id="370" r:id="rId34"/>
    <p:sldId id="359" r:id="rId35"/>
    <p:sldId id="360" r:id="rId36"/>
    <p:sldId id="361" r:id="rId37"/>
    <p:sldId id="362" r:id="rId38"/>
    <p:sldId id="363" r:id="rId39"/>
    <p:sldId id="374" r:id="rId40"/>
    <p:sldId id="364" r:id="rId41"/>
    <p:sldId id="365" r:id="rId42"/>
    <p:sldId id="366" r:id="rId43"/>
    <p:sldId id="375" r:id="rId44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62F"/>
    <a:srgbClr val="464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120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594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8/20/2018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18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266887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300478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2364843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 cap="flat"/>
        </p:spPr>
      </p:sp>
    </p:spTree>
    <p:extLst>
      <p:ext uri="{BB962C8B-B14F-4D97-AF65-F5344CB8AC3E}">
        <p14:creationId xmlns:p14="http://schemas.microsoft.com/office/powerpoint/2010/main" val="342817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2"/>
            <a:ext cx="8825659" cy="332958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E2ED9B9-13A4-504E-BA28-D5EC11B69577}" type="datetime1">
              <a:rPr lang="en-US" smtClean="0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41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9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E93307-8910-7843-A7DC-135F5F13F75F}" type="datetime1">
              <a:rPr lang="en-US" smtClean="0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2700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E93307-8910-7843-A7DC-135F5F13F75F}" type="datetime1">
              <a:rPr lang="en-US" smtClean="0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9030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1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E93307-8910-7843-A7DC-135F5F13F75F}" type="datetime1">
              <a:rPr lang="en-US" smtClean="0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5"/>
            <a:ext cx="8019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1" y="2613789"/>
            <a:ext cx="801912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94194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3124201"/>
            <a:ext cx="8825660" cy="165318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E93307-8910-7843-A7DC-135F5F13F75F}" type="datetime1">
              <a:rPr lang="en-US" smtClean="0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1227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7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1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5" y="266700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E93307-8910-7843-A7DC-135F5F13F75F}" type="datetime1">
              <a:rPr lang="en-US" smtClean="0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497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1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1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3"/>
            <a:ext cx="2940051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2"/>
            <a:ext cx="293440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1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10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3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E93307-8910-7843-A7DC-135F5F13F75F}" type="datetime1">
              <a:rPr lang="en-US" smtClean="0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0558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4142DB-E1BD-C44A-A99A-8EC750C7CC29}" type="datetime1">
              <a:rPr lang="en-US" smtClean="0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59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3" y="430215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F152160-CF35-F945-B8A3-FCCE1C768C40}" type="datetime1">
              <a:rPr lang="en-US" smtClean="0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46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Font typeface="Arial" panose="020B0604020202020204" pitchFamily="34" charset="0"/>
              <a:buNone/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20"/>
            <a:ext cx="9686608" cy="4195481"/>
          </a:xfrm>
        </p:spPr>
        <p:txBody>
          <a:bodyPr>
            <a:normAutofit/>
          </a:bodyPr>
          <a:lstStyle>
            <a:lvl1pPr>
              <a:defRPr sz="1650"/>
            </a:lvl1pPr>
            <a:lvl2pPr>
              <a:defRPr sz="1650"/>
            </a:lvl2pPr>
            <a:lvl3pPr>
              <a:defRPr sz="1650"/>
            </a:lvl3pPr>
            <a:lvl4pPr>
              <a:defRPr sz="1650"/>
            </a:lvl4pPr>
            <a:lvl5pPr>
              <a:defRPr sz="16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24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5"/>
            <a:ext cx="8825657" cy="1915647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C0BC32D-B13B-FA42-98CD-639D607FC5AE}" type="datetime1">
              <a:rPr lang="en-US" smtClean="0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1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7"/>
            <a:ext cx="4396339" cy="4195763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6149FAA-3521-694C-B63B-919B2B8781F3}" type="datetime1">
              <a:rPr lang="en-US" smtClean="0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87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6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6" y="2514600"/>
            <a:ext cx="4396339" cy="3741738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78921CD-4407-0C4A-86B7-1EEE2D511458}" type="datetime1">
              <a:rPr lang="en-US" smtClean="0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2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2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52542" y="1"/>
            <a:ext cx="838199" cy="1063416"/>
          </a:xfrm>
          <a:solidFill>
            <a:srgbClr val="92D05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0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3401064" cy="14478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2"/>
            <a:ext cx="3401063" cy="28955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10F7B03-D8CA-6D41-96B4-1E8B85FC4F7B}" type="datetime1">
              <a:rPr lang="en-US" smtClean="0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0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7" cy="1574808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7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5400000">
            <a:off x="10155641" y="1790701"/>
            <a:ext cx="990599" cy="30479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746E079-CCB4-B24C-A6D5-8C3056BBF23F}" type="datetime1">
              <a:rPr lang="en-US" smtClean="0"/>
              <a:pPr>
                <a:defRPr/>
              </a:pPr>
              <a:t>8/20/2018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5" y="3225299"/>
            <a:ext cx="3859795" cy="3048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1" y="2669687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1" y="2892349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3" y="2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3" y="6096000"/>
            <a:ext cx="993735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2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2" y="295731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ezashahamiri/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p22SDTnsQQ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p22SDTnsQQ" TargetMode="External"/><Relationship Id="rId4" Type="http://schemas.openxmlformats.org/officeDocument/2006/relationships/image" Target="../media/image15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5fuUs7oJu0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F5fuUs7oJu0" TargetMode="Externa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0" name="Picture 10" descr="http://www.manukau.ac.nz/__data/assets/image/0004/166801/header-Generic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" y="-76200"/>
            <a:ext cx="121920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1752600" y="-76200"/>
            <a:ext cx="9753600" cy="75946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7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 eaLnBrk="1" hangingPunct="1"/>
            <a:r>
              <a:rPr lang="en-US" altLang="en-US" sz="4000" b="1" dirty="0">
                <a:solidFill>
                  <a:schemeClr val="bg1"/>
                </a:solidFill>
              </a:rPr>
              <a:t>Software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5999" y="3390900"/>
            <a:ext cx="9938551" cy="627020"/>
          </a:xfrm>
          <a:custGeom>
            <a:avLst/>
            <a:gdLst>
              <a:gd name="connsiteX0" fmla="*/ 0 w 5105400"/>
              <a:gd name="connsiteY0" fmla="*/ 0 h 627020"/>
              <a:gd name="connsiteX1" fmla="*/ 5105400 w 5105400"/>
              <a:gd name="connsiteY1" fmla="*/ 0 h 627020"/>
              <a:gd name="connsiteX2" fmla="*/ 5105400 w 5105400"/>
              <a:gd name="connsiteY2" fmla="*/ 627020 h 627020"/>
              <a:gd name="connsiteX3" fmla="*/ 0 w 5105400"/>
              <a:gd name="connsiteY3" fmla="*/ 627020 h 627020"/>
              <a:gd name="connsiteX4" fmla="*/ 0 w 5105400"/>
              <a:gd name="connsiteY4" fmla="*/ 0 h 627020"/>
              <a:gd name="connsiteX0" fmla="*/ 0 w 5105400"/>
              <a:gd name="connsiteY0" fmla="*/ 0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0 w 5105400"/>
              <a:gd name="connsiteY4" fmla="*/ 627020 h 627020"/>
              <a:gd name="connsiteX5" fmla="*/ 0 w 5105400"/>
              <a:gd name="connsiteY5" fmla="*/ 0 h 627020"/>
              <a:gd name="connsiteX0" fmla="*/ 219075 w 5105400"/>
              <a:gd name="connsiteY0" fmla="*/ 314325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0 w 5105400"/>
              <a:gd name="connsiteY4" fmla="*/ 627020 h 627020"/>
              <a:gd name="connsiteX5" fmla="*/ 219075 w 5105400"/>
              <a:gd name="connsiteY5" fmla="*/ 314325 h 627020"/>
              <a:gd name="connsiteX0" fmla="*/ 113876 w 5105400"/>
              <a:gd name="connsiteY0" fmla="*/ 309563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0 w 5105400"/>
              <a:gd name="connsiteY4" fmla="*/ 627020 h 627020"/>
              <a:gd name="connsiteX5" fmla="*/ 113876 w 5105400"/>
              <a:gd name="connsiteY5" fmla="*/ 309563 h 62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5400" h="627020">
                <a:moveTo>
                  <a:pt x="113876" y="309563"/>
                </a:moveTo>
                <a:lnTo>
                  <a:pt x="0" y="0"/>
                </a:lnTo>
                <a:lnTo>
                  <a:pt x="5105400" y="0"/>
                </a:lnTo>
                <a:lnTo>
                  <a:pt x="5105400" y="627020"/>
                </a:lnTo>
                <a:lnTo>
                  <a:pt x="0" y="627020"/>
                </a:lnTo>
                <a:lnTo>
                  <a:pt x="113876" y="309563"/>
                </a:lnTo>
                <a:close/>
              </a:path>
            </a:pathLst>
          </a:custGeom>
          <a:solidFill>
            <a:srgbClr val="DD2638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b="1">
                <a:solidFill>
                  <a:schemeClr val="bg1"/>
                </a:solidFill>
              </a:rPr>
              <a:t>07: </a:t>
            </a:r>
            <a:r>
              <a:rPr lang="en-US" altLang="en-US" sz="3600" b="1" dirty="0">
                <a:solidFill>
                  <a:schemeClr val="bg1"/>
                </a:solidFill>
              </a:rPr>
              <a:t>Software Process Models</a:t>
            </a:r>
          </a:p>
        </p:txBody>
      </p:sp>
      <p:sp>
        <p:nvSpPr>
          <p:cNvPr id="19" name="Rectangle 8"/>
          <p:cNvSpPr/>
          <p:nvPr/>
        </p:nvSpPr>
        <p:spPr>
          <a:xfrm>
            <a:off x="6019801" y="6248400"/>
            <a:ext cx="6204750" cy="627020"/>
          </a:xfrm>
          <a:custGeom>
            <a:avLst/>
            <a:gdLst>
              <a:gd name="connsiteX0" fmla="*/ 0 w 5105400"/>
              <a:gd name="connsiteY0" fmla="*/ 0 h 627020"/>
              <a:gd name="connsiteX1" fmla="*/ 5105400 w 5105400"/>
              <a:gd name="connsiteY1" fmla="*/ 0 h 627020"/>
              <a:gd name="connsiteX2" fmla="*/ 5105400 w 5105400"/>
              <a:gd name="connsiteY2" fmla="*/ 627020 h 627020"/>
              <a:gd name="connsiteX3" fmla="*/ 0 w 5105400"/>
              <a:gd name="connsiteY3" fmla="*/ 627020 h 627020"/>
              <a:gd name="connsiteX4" fmla="*/ 0 w 5105400"/>
              <a:gd name="connsiteY4" fmla="*/ 0 h 627020"/>
              <a:gd name="connsiteX0" fmla="*/ 0 w 5105400"/>
              <a:gd name="connsiteY0" fmla="*/ 0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0 w 5105400"/>
              <a:gd name="connsiteY4" fmla="*/ 627020 h 627020"/>
              <a:gd name="connsiteX5" fmla="*/ 0 w 5105400"/>
              <a:gd name="connsiteY5" fmla="*/ 0 h 627020"/>
              <a:gd name="connsiteX0" fmla="*/ 219075 w 5105400"/>
              <a:gd name="connsiteY0" fmla="*/ 314325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0 w 5105400"/>
              <a:gd name="connsiteY4" fmla="*/ 627020 h 627020"/>
              <a:gd name="connsiteX5" fmla="*/ 219075 w 5105400"/>
              <a:gd name="connsiteY5" fmla="*/ 314325 h 627020"/>
              <a:gd name="connsiteX0" fmla="*/ 113876 w 5105400"/>
              <a:gd name="connsiteY0" fmla="*/ 309563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0 w 5105400"/>
              <a:gd name="connsiteY4" fmla="*/ 627020 h 627020"/>
              <a:gd name="connsiteX5" fmla="*/ 113876 w 5105400"/>
              <a:gd name="connsiteY5" fmla="*/ 309563 h 627020"/>
              <a:gd name="connsiteX0" fmla="*/ 113876 w 5105400"/>
              <a:gd name="connsiteY0" fmla="*/ 309563 h 642260"/>
              <a:gd name="connsiteX1" fmla="*/ 0 w 5105400"/>
              <a:gd name="connsiteY1" fmla="*/ 0 h 642260"/>
              <a:gd name="connsiteX2" fmla="*/ 5105400 w 5105400"/>
              <a:gd name="connsiteY2" fmla="*/ 0 h 642260"/>
              <a:gd name="connsiteX3" fmla="*/ 5105400 w 5105400"/>
              <a:gd name="connsiteY3" fmla="*/ 627020 h 642260"/>
              <a:gd name="connsiteX4" fmla="*/ 215290 w 5105400"/>
              <a:gd name="connsiteY4" fmla="*/ 642260 h 642260"/>
              <a:gd name="connsiteX5" fmla="*/ 113876 w 5105400"/>
              <a:gd name="connsiteY5" fmla="*/ 309563 h 642260"/>
              <a:gd name="connsiteX0" fmla="*/ 113876 w 5105400"/>
              <a:gd name="connsiteY0" fmla="*/ 309563 h 634640"/>
              <a:gd name="connsiteX1" fmla="*/ 0 w 5105400"/>
              <a:gd name="connsiteY1" fmla="*/ 0 h 634640"/>
              <a:gd name="connsiteX2" fmla="*/ 5105400 w 5105400"/>
              <a:gd name="connsiteY2" fmla="*/ 0 h 634640"/>
              <a:gd name="connsiteX3" fmla="*/ 5105400 w 5105400"/>
              <a:gd name="connsiteY3" fmla="*/ 627020 h 634640"/>
              <a:gd name="connsiteX4" fmla="*/ 234862 w 5105400"/>
              <a:gd name="connsiteY4" fmla="*/ 634640 h 634640"/>
              <a:gd name="connsiteX5" fmla="*/ 113876 w 5105400"/>
              <a:gd name="connsiteY5" fmla="*/ 309563 h 634640"/>
              <a:gd name="connsiteX0" fmla="*/ 113876 w 5105400"/>
              <a:gd name="connsiteY0" fmla="*/ 309563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344585 w 5105400"/>
              <a:gd name="connsiteY4" fmla="*/ 615590 h 627020"/>
              <a:gd name="connsiteX5" fmla="*/ 113876 w 5105400"/>
              <a:gd name="connsiteY5" fmla="*/ 309563 h 627020"/>
              <a:gd name="connsiteX0" fmla="*/ 156982 w 5105400"/>
              <a:gd name="connsiteY0" fmla="*/ 276225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344585 w 5105400"/>
              <a:gd name="connsiteY4" fmla="*/ 615590 h 627020"/>
              <a:gd name="connsiteX5" fmla="*/ 156982 w 5105400"/>
              <a:gd name="connsiteY5" fmla="*/ 276225 h 627020"/>
              <a:gd name="connsiteX0" fmla="*/ 156982 w 5105400"/>
              <a:gd name="connsiteY0" fmla="*/ 276225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360260 w 5105400"/>
              <a:gd name="connsiteY4" fmla="*/ 615590 h 627020"/>
              <a:gd name="connsiteX5" fmla="*/ 156982 w 5105400"/>
              <a:gd name="connsiteY5" fmla="*/ 276225 h 627020"/>
              <a:gd name="connsiteX0" fmla="*/ 156982 w 5105400"/>
              <a:gd name="connsiteY0" fmla="*/ 276225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372016 w 5105400"/>
              <a:gd name="connsiteY4" fmla="*/ 615590 h 627020"/>
              <a:gd name="connsiteX5" fmla="*/ 156982 w 5105400"/>
              <a:gd name="connsiteY5" fmla="*/ 276225 h 627020"/>
              <a:gd name="connsiteX0" fmla="*/ 164819 w 5105400"/>
              <a:gd name="connsiteY0" fmla="*/ 276225 h 627020"/>
              <a:gd name="connsiteX1" fmla="*/ 0 w 5105400"/>
              <a:gd name="connsiteY1" fmla="*/ 0 h 627020"/>
              <a:gd name="connsiteX2" fmla="*/ 5105400 w 5105400"/>
              <a:gd name="connsiteY2" fmla="*/ 0 h 627020"/>
              <a:gd name="connsiteX3" fmla="*/ 5105400 w 5105400"/>
              <a:gd name="connsiteY3" fmla="*/ 627020 h 627020"/>
              <a:gd name="connsiteX4" fmla="*/ 372016 w 5105400"/>
              <a:gd name="connsiteY4" fmla="*/ 615590 h 627020"/>
              <a:gd name="connsiteX5" fmla="*/ 164819 w 5105400"/>
              <a:gd name="connsiteY5" fmla="*/ 276225 h 627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5400" h="627020">
                <a:moveTo>
                  <a:pt x="164819" y="276225"/>
                </a:moveTo>
                <a:lnTo>
                  <a:pt x="0" y="0"/>
                </a:lnTo>
                <a:lnTo>
                  <a:pt x="5105400" y="0"/>
                </a:lnTo>
                <a:lnTo>
                  <a:pt x="5105400" y="627020"/>
                </a:lnTo>
                <a:lnTo>
                  <a:pt x="372016" y="615590"/>
                </a:lnTo>
                <a:lnTo>
                  <a:pt x="164819" y="276225"/>
                </a:lnTo>
                <a:close/>
              </a:path>
            </a:pathLst>
          </a:custGeom>
          <a:solidFill>
            <a:srgbClr val="DD2638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en-US" sz="2800" dirty="0">
                <a:solidFill>
                  <a:schemeClr val="bg2"/>
                </a:solidFill>
              </a:rPr>
              <a:t>Dr. Seyed Reza Shahamiri </a:t>
            </a:r>
            <a:r>
              <a:rPr lang="en-US" altLang="en-US" dirty="0">
                <a:solidFill>
                  <a:schemeClr val="bg2"/>
                </a:solidFill>
                <a:hlinkClick r:id="rId3"/>
              </a:rPr>
              <a:t>More Info</a:t>
            </a:r>
            <a:endParaRPr lang="en-US" alt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5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1. </a:t>
            </a:r>
            <a:r>
              <a:rPr lang="en-GB" sz="3200" dirty="0">
                <a:solidFill>
                  <a:srgbClr val="92D050"/>
                </a:solidFill>
              </a:rPr>
              <a:t>The Waterfall Model</a:t>
            </a:r>
            <a:endParaRPr lang="en-US" sz="3200" dirty="0"/>
          </a:p>
        </p:txBody>
      </p:sp>
      <p:pic>
        <p:nvPicPr>
          <p:cNvPr id="5" name="Picture 4" descr="Software Engineering 9th ed (intro txt) - I. Sommerville (Pearson, 2011) BBS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33" t="22875" r="17600" b="27424"/>
          <a:stretch/>
        </p:blipFill>
        <p:spPr>
          <a:xfrm>
            <a:off x="1981200" y="1652017"/>
            <a:ext cx="7664494" cy="434644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09E31AE-ACEE-44F1-9646-712AA109BB0C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929FBE5-845B-49E7-9FDB-E588AF81657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5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896A62-C5DA-4950-95B1-9C32DC8CF4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1. </a:t>
            </a:r>
            <a:r>
              <a:rPr lang="en-GB" sz="3200" dirty="0">
                <a:solidFill>
                  <a:srgbClr val="92D050"/>
                </a:solidFill>
              </a:rPr>
              <a:t>The Waterfall Model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Class Activity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algn="just"/>
            <a:r>
              <a:rPr lang="en-US" sz="2400" dirty="0"/>
              <a:t>Discuss the pros and cons of waterfall.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4380D0-92D7-4CD5-9133-77163D2E7E17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5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6896A62-C5DA-4950-95B1-9C32DC8CF4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1. </a:t>
            </a:r>
            <a:r>
              <a:rPr lang="en-GB" sz="3200" dirty="0">
                <a:solidFill>
                  <a:srgbClr val="92D050"/>
                </a:solidFill>
              </a:rPr>
              <a:t>The Waterfall Model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Advantages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algn="just"/>
            <a:r>
              <a:rPr lang="en-US" sz="2400" dirty="0"/>
              <a:t>Simple to use and understand, easy to manage as phases are processed once at a time, </a:t>
            </a:r>
            <a:r>
              <a:rPr lang="en-US" sz="2400" dirty="0">
                <a:solidFill>
                  <a:schemeClr val="accent4"/>
                </a:solidFill>
              </a:rPr>
              <a:t>very suitable for projects where the overall project requirements are very well understood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The waterfall model is consistent with other engineering process models and documentation is produced at each phase. </a:t>
            </a:r>
          </a:p>
          <a:p>
            <a:pPr lvl="1" algn="just"/>
            <a:r>
              <a:rPr lang="en-US" sz="2400" dirty="0"/>
              <a:t>This makes the process visible so managers can monitor progress against the development plan.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4380D0-92D7-4CD5-9133-77163D2E7E17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1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1. </a:t>
            </a:r>
            <a:r>
              <a:rPr lang="en-GB" sz="3200" dirty="0">
                <a:solidFill>
                  <a:srgbClr val="92D050"/>
                </a:solidFill>
              </a:rPr>
              <a:t>The Waterfall Model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Disadvantages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The essence of waterfall software development model is that complex software systems can be built in a sequential, phase-wise manner where:</a:t>
            </a:r>
          </a:p>
          <a:p>
            <a:pPr lvl="1" algn="just"/>
            <a:r>
              <a:rPr lang="en-US" sz="2400" dirty="0"/>
              <a:t>All of the requirements are gathered at the beginning, </a:t>
            </a:r>
          </a:p>
          <a:p>
            <a:pPr lvl="1" algn="just"/>
            <a:r>
              <a:rPr lang="en-US" sz="2400" dirty="0"/>
              <a:t>All of the design is completed next, </a:t>
            </a:r>
          </a:p>
          <a:p>
            <a:pPr lvl="1" algn="just"/>
            <a:r>
              <a:rPr lang="en-US" sz="2400" dirty="0"/>
              <a:t>And finally the master design is implemented into production quality software. </a:t>
            </a:r>
          </a:p>
          <a:p>
            <a:pPr algn="just"/>
            <a:r>
              <a:rPr lang="en-US" sz="2400" dirty="0"/>
              <a:t>Meaning that this approach holds that complex systems can be built </a:t>
            </a:r>
            <a:r>
              <a:rPr lang="en-US" sz="2400" dirty="0">
                <a:solidFill>
                  <a:srgbClr val="FFC000"/>
                </a:solidFill>
              </a:rPr>
              <a:t>in a single pass, without going back and revisiting requirements or design ideas</a:t>
            </a:r>
            <a:r>
              <a:rPr lang="en-US" sz="2400" dirty="0"/>
              <a:t> in light of changing business or technology conditions.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6CDF24-AB23-4942-91BB-ADFF8266A4DC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75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1. </a:t>
            </a:r>
            <a:r>
              <a:rPr lang="en-GB" sz="3200" dirty="0">
                <a:solidFill>
                  <a:srgbClr val="92D050"/>
                </a:solidFill>
              </a:rPr>
              <a:t>The Waterfall Model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Disadvantages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However, in reality such a sequential approach is </a:t>
            </a:r>
            <a:r>
              <a:rPr lang="en-US" sz="2400" dirty="0">
                <a:solidFill>
                  <a:srgbClr val="FFC000"/>
                </a:solidFill>
              </a:rPr>
              <a:t>not a practical</a:t>
            </a:r>
            <a:r>
              <a:rPr lang="en-US" sz="2400" dirty="0"/>
              <a:t> one and mostly leads to the failure of the project. </a:t>
            </a:r>
          </a:p>
          <a:p>
            <a:pPr algn="just"/>
            <a:r>
              <a:rPr lang="en-US" sz="2400" b="1" dirty="0"/>
              <a:t>Why?? </a:t>
            </a:r>
          </a:p>
          <a:p>
            <a:pPr lvl="1" algn="just"/>
            <a:r>
              <a:rPr lang="en-US" sz="2400" i="1" dirty="0">
                <a:solidFill>
                  <a:srgbClr val="FF0000"/>
                </a:solidFill>
              </a:rPr>
              <a:t>Because all “requirements cannot be gathered” right at the beginning and requirements constantly change during the project.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40B0E4-A102-49FB-AC1E-ACB6558CD330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F504CC2-A783-4FA3-8373-82E15BE5B2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8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1. </a:t>
            </a:r>
            <a:r>
              <a:rPr lang="en-GB" sz="3200" dirty="0">
                <a:solidFill>
                  <a:srgbClr val="92D050"/>
                </a:solidFill>
              </a:rPr>
              <a:t>The Waterfall Model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Disadvantages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Nonetheless, being a strictly sequential model, jumping back and forth between two or more phases is not possible in Waterfall model. </a:t>
            </a:r>
          </a:p>
          <a:p>
            <a:pPr algn="just"/>
            <a:r>
              <a:rPr lang="en-US" sz="2400" dirty="0">
                <a:solidFill>
                  <a:srgbClr val="FFC000"/>
                </a:solidFill>
              </a:rPr>
              <a:t>The next phase can be reached only after the previous one has been completed.</a:t>
            </a:r>
            <a:r>
              <a:rPr lang="en-US" sz="2400" dirty="0"/>
              <a:t> </a:t>
            </a:r>
          </a:p>
          <a:p>
            <a:pPr lvl="1" algn="just"/>
            <a:r>
              <a:rPr lang="en-US" sz="2400" dirty="0"/>
              <a:t>Thus bugs and errors in the code cannot be discovered until and unless the testing phase is reached. This leads to a lot of wastage of time and other precious resources.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6E0A8F-23F0-49F7-88F9-5979D372E70E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5C5073C-ACC4-4934-A442-75FB878EBEB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0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AA0D2E-15D2-47A1-86DB-ED9E6B1582E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1. </a:t>
            </a:r>
            <a:r>
              <a:rPr lang="en-GB" sz="3200" dirty="0">
                <a:solidFill>
                  <a:srgbClr val="92D050"/>
                </a:solidFill>
              </a:rPr>
              <a:t>The Waterfall Model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Disadvantages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So, to summarize, the disadvantages are: </a:t>
            </a:r>
          </a:p>
          <a:p>
            <a:pPr lvl="1" algn="just"/>
            <a:r>
              <a:rPr lang="en-US" sz="2400" dirty="0"/>
              <a:t>High amounts of risk and uncertainty. </a:t>
            </a:r>
          </a:p>
          <a:p>
            <a:pPr lvl="1" algn="just"/>
            <a:r>
              <a:rPr lang="en-US" sz="2400" dirty="0"/>
              <a:t>Poor model for complex and object-oriented projects. </a:t>
            </a:r>
          </a:p>
          <a:p>
            <a:pPr lvl="1" algn="just"/>
            <a:r>
              <a:rPr lang="en-US" sz="2400" dirty="0"/>
              <a:t>Poor model for long and ongoing projects. </a:t>
            </a:r>
          </a:p>
          <a:p>
            <a:pPr lvl="1" algn="just"/>
            <a:r>
              <a:rPr lang="en-US" sz="2400" dirty="0"/>
              <a:t>Poor model where requirements are at a moderate to high risk of changing.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This process model is not suitable for projects wherein the project requirements are dynamic or constantly changing.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B4B753-1546-441D-A4BF-40551FABED07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45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5353898-EFC0-4478-8621-C16CD8268A7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1. </a:t>
            </a:r>
            <a:r>
              <a:rPr lang="en-GB" sz="3200" dirty="0">
                <a:solidFill>
                  <a:srgbClr val="92D050"/>
                </a:solidFill>
              </a:rPr>
              <a:t>The Waterfall Model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Formal System Development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An important variant of the waterfall model is </a:t>
            </a:r>
            <a:r>
              <a:rPr lang="en-US" sz="2400" dirty="0">
                <a:solidFill>
                  <a:srgbClr val="92D050"/>
                </a:solidFill>
              </a:rPr>
              <a:t>formal system development</a:t>
            </a:r>
            <a:r>
              <a:rPr lang="en-US" sz="2400" dirty="0"/>
              <a:t>, where </a:t>
            </a:r>
            <a:r>
              <a:rPr lang="en-US" sz="2400" dirty="0">
                <a:solidFill>
                  <a:srgbClr val="FFC000"/>
                </a:solidFill>
              </a:rPr>
              <a:t>a mathematical model </a:t>
            </a:r>
            <a:r>
              <a:rPr lang="en-US" sz="2400" dirty="0"/>
              <a:t>of a system specification is created. </a:t>
            </a:r>
          </a:p>
          <a:p>
            <a:pPr algn="just"/>
            <a:r>
              <a:rPr lang="en-US" sz="2400" dirty="0"/>
              <a:t>Based on the assumption that your mathematical transformations are correct, you can therefore make a strong argument that a program generated in this way is consistent with its specification.</a:t>
            </a:r>
          </a:p>
          <a:p>
            <a:pPr algn="just"/>
            <a:r>
              <a:rPr lang="en-US" sz="2400" dirty="0"/>
              <a:t>Formal development processes are particularly suited to the development of systems that have stringent safety, reliability, or security requirements.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Can be extremely difficult and/or expensive.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1F925D-32DF-4B9E-AEC4-FAFDEAF5F56E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846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6BE177-56FC-4660-879A-01217E9664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2. </a:t>
            </a:r>
            <a:r>
              <a:rPr lang="en-GB" sz="3200" dirty="0">
                <a:solidFill>
                  <a:srgbClr val="92D050"/>
                </a:solidFill>
              </a:rPr>
              <a:t>Incremental Development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013B90-08A9-4378-BEF8-4D1A38CCD77D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1028" name="Picture 4" descr="Image result for iphon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2" y="2024944"/>
            <a:ext cx="5405514" cy="304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htc window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339" y="2698812"/>
            <a:ext cx="2079876" cy="219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33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215" y="2450610"/>
            <a:ext cx="28575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32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66BE177-56FC-4660-879A-01217E96643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2. </a:t>
            </a:r>
            <a:r>
              <a:rPr lang="en-GB" sz="3200" dirty="0">
                <a:solidFill>
                  <a:srgbClr val="92D050"/>
                </a:solidFill>
              </a:rPr>
              <a:t>Incremental Development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Incremental development is based on the idea of developing an initial implementation, exposing this to user comment and evolving it through several versions until an adequate system is developed.</a:t>
            </a:r>
          </a:p>
          <a:p>
            <a:pPr algn="just"/>
            <a:r>
              <a:rPr lang="en-US" sz="2400" dirty="0"/>
              <a:t>Specification, development, and validation activities are interleaved rather than separate, with rapid feedback across activities.</a:t>
            </a:r>
          </a:p>
          <a:p>
            <a:pPr algn="just"/>
            <a:r>
              <a:rPr lang="en-US" sz="2400" dirty="0"/>
              <a:t>By developing the software incrementally, it is cheaper and easier to make changes in the software as it is being developed.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013B90-08A9-4378-BEF8-4D1A38CCD77D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858076-A2F0-44B7-8227-50F85670D93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The Software Process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92D050"/>
                </a:solidFill>
              </a:rPr>
              <a:t>software development process</a:t>
            </a:r>
            <a:r>
              <a:rPr lang="en-US" sz="2400" dirty="0"/>
              <a:t> is </a:t>
            </a:r>
            <a:r>
              <a:rPr lang="en-GB" sz="2400" dirty="0"/>
              <a:t>a structured set of activities required to develop a software system. </a:t>
            </a:r>
          </a:p>
          <a:p>
            <a:pPr algn="just"/>
            <a:r>
              <a:rPr lang="en-US" sz="2400" dirty="0"/>
              <a:t>Similar terms include </a:t>
            </a:r>
            <a:r>
              <a:rPr lang="en-US" sz="2400" dirty="0">
                <a:solidFill>
                  <a:srgbClr val="92D050"/>
                </a:solidFill>
              </a:rPr>
              <a:t>Software Development Life Cycle (SDLC)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92D050"/>
                </a:solidFill>
              </a:rPr>
              <a:t>software process. </a:t>
            </a:r>
          </a:p>
          <a:p>
            <a:pPr algn="just"/>
            <a:r>
              <a:rPr lang="en-US" sz="2400" dirty="0"/>
              <a:t>SDLC is essentially a series of steps, or phases, that provide a model for the development and lifecycle management of an application or piece of software. </a:t>
            </a:r>
          </a:p>
          <a:p>
            <a:pPr algn="just"/>
            <a:r>
              <a:rPr lang="en-US" sz="2400" dirty="0"/>
              <a:t>The intent of a SDLC process is to help produce a product that is cost-efficient, effective, and of high quality. </a:t>
            </a:r>
            <a:endParaRPr lang="en-GB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1" y="-1903"/>
            <a:ext cx="838199" cy="1063416"/>
          </a:xfrm>
          <a:solidFill>
            <a:srgbClr val="DA262F"/>
          </a:solidFill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2. </a:t>
            </a:r>
            <a:r>
              <a:rPr lang="en-GB" sz="3200" dirty="0">
                <a:solidFill>
                  <a:srgbClr val="92D050"/>
                </a:solidFill>
              </a:rPr>
              <a:t>Incremental Development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Incremental development reflects the way that we solve problems:</a:t>
            </a:r>
          </a:p>
          <a:p>
            <a:pPr marL="857250" lvl="1" indent="-457200" algn="just"/>
            <a:r>
              <a:rPr lang="en-US" sz="2400" dirty="0"/>
              <a:t>We rarely work out a complete problem solution in advance but move toward a solution in a series of steps, backtracking when we realize that we have made a mistake.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E9726A-4ED4-4D1D-8765-EA7A305DB8DD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0B0761A-23B4-46C1-8CEE-F040418E4C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5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2. </a:t>
            </a:r>
            <a:r>
              <a:rPr lang="en-GB" sz="3200" dirty="0">
                <a:solidFill>
                  <a:srgbClr val="92D050"/>
                </a:solidFill>
              </a:rPr>
              <a:t>Incremental Development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Each increment or version of the system incorporates </a:t>
            </a:r>
            <a:r>
              <a:rPr lang="en-US" sz="2400" dirty="0">
                <a:solidFill>
                  <a:srgbClr val="FFC000"/>
                </a:solidFill>
              </a:rPr>
              <a:t>some of the functionality </a:t>
            </a:r>
            <a:r>
              <a:rPr lang="en-US" sz="2400" dirty="0"/>
              <a:t>that is needed by the customer. </a:t>
            </a:r>
          </a:p>
          <a:p>
            <a:pPr algn="just"/>
            <a:r>
              <a:rPr lang="en-US" sz="2400" dirty="0"/>
              <a:t>Generally, the early increments of the system include the most important or most urgently required functionality. </a:t>
            </a:r>
          </a:p>
          <a:p>
            <a:pPr algn="just"/>
            <a:r>
              <a:rPr lang="en-US" sz="2400" dirty="0"/>
              <a:t>This means that the customer can evaluate the system at a relatively early stage in the development to see if it delivers what is required.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EEA0D1-4843-4A5A-9B93-1A5423414457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E368F67-6172-4D40-9338-2C07A822F2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2. </a:t>
            </a:r>
            <a:r>
              <a:rPr lang="en-GB" sz="3200" dirty="0">
                <a:solidFill>
                  <a:srgbClr val="92D050"/>
                </a:solidFill>
              </a:rPr>
              <a:t>Incremental Development</a:t>
            </a:r>
            <a:endParaRPr lang="en-US" sz="3200" dirty="0">
              <a:solidFill>
                <a:srgbClr val="FFC000"/>
              </a:solidFill>
            </a:endParaRPr>
          </a:p>
        </p:txBody>
      </p:sp>
      <p:pic>
        <p:nvPicPr>
          <p:cNvPr id="6" name="Picture 5" descr="Software Engineering 9th ed (intro txt) - I. Sommerville (Pearson, 2011) BBS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3" t="15664" r="16000" b="40292"/>
          <a:stretch/>
        </p:blipFill>
        <p:spPr>
          <a:xfrm>
            <a:off x="2054370" y="1542289"/>
            <a:ext cx="8156431" cy="4346447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F54D4FF-D2D9-4AB6-855B-92EF48A9E7FA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4A09CA4-1D33-44E0-991A-DC3294B75C6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8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5E3682A-5E94-44F2-9477-C63FA8201E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2. </a:t>
            </a:r>
            <a:r>
              <a:rPr lang="en-GB" sz="3200" dirty="0">
                <a:solidFill>
                  <a:srgbClr val="92D050"/>
                </a:solidFill>
              </a:rPr>
              <a:t>Incremental Development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Class Activity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/>
              <a:t>Analyse the incremental development approach to software development and discuss its pros and cons. </a:t>
            </a:r>
          </a:p>
          <a:p>
            <a:pPr algn="just"/>
            <a:r>
              <a:rPr lang="en-GB" sz="2400" dirty="0"/>
              <a:t>Also discuss what kinds of software projects are more and/or less suitable to be developed by this process model.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2EC6A5-20F7-470D-A63F-33353F7809C6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5E3682A-5E94-44F2-9477-C63FA8201E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2. </a:t>
            </a:r>
            <a:r>
              <a:rPr lang="en-GB" sz="3200" dirty="0">
                <a:solidFill>
                  <a:srgbClr val="92D050"/>
                </a:solidFill>
              </a:rPr>
              <a:t>Incremental Development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Advantages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/>
              <a:t>The cost of accommodating changing customer requirements is reduced. </a:t>
            </a:r>
          </a:p>
          <a:p>
            <a:pPr lvl="1" algn="just"/>
            <a:r>
              <a:rPr lang="en-GB" sz="2400" dirty="0"/>
              <a:t>The amount of analysis and documentation that has to be redone is much less than is required with the waterfall model.</a:t>
            </a:r>
          </a:p>
          <a:p>
            <a:pPr algn="just"/>
            <a:r>
              <a:rPr lang="en-GB" sz="2400" dirty="0"/>
              <a:t>It is easier to get customer feedback on the development work that has been done. </a:t>
            </a:r>
          </a:p>
          <a:p>
            <a:pPr lvl="1" algn="just"/>
            <a:r>
              <a:rPr lang="en-GB" sz="2400" dirty="0"/>
              <a:t>Customers can comment on demonstrations of the software and see how much has been implemented.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2EC6A5-20F7-470D-A63F-33353F7809C6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9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2. </a:t>
            </a:r>
            <a:r>
              <a:rPr lang="en-GB" sz="3200" dirty="0">
                <a:solidFill>
                  <a:srgbClr val="92D050"/>
                </a:solidFill>
              </a:rPr>
              <a:t>Incremental Development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Advantages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/>
              <a:t>More rapid delivery and deployment of useful software to the customer is possible. </a:t>
            </a:r>
          </a:p>
          <a:p>
            <a:pPr lvl="1" algn="just"/>
            <a:r>
              <a:rPr lang="en-GB" sz="2400" dirty="0"/>
              <a:t>Customers are able to use and gain value from the software earlier than is possible with a waterfall process.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9CDE35-000D-438D-97EF-940AE53C97FF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A02F7A5-C5BA-4E21-BA1D-D7826E292B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9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B545640-A675-4744-8779-ABFE4D4805D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2. </a:t>
            </a:r>
            <a:r>
              <a:rPr lang="en-GB" sz="3200" dirty="0">
                <a:solidFill>
                  <a:srgbClr val="92D050"/>
                </a:solidFill>
              </a:rPr>
              <a:t>Incremental Development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Disadvantages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/>
              <a:t>From a management perspective, the incremental approach has two problems:</a:t>
            </a:r>
            <a:endParaRPr lang="en-GB" sz="2200" dirty="0"/>
          </a:p>
          <a:p>
            <a:pPr marL="457200" indent="-457200" algn="just">
              <a:buFont typeface="+mj-lt"/>
              <a:buAutoNum type="arabicPeriod"/>
            </a:pPr>
            <a:r>
              <a:rPr lang="en-GB" sz="2200" dirty="0"/>
              <a:t>The process is not visible. </a:t>
            </a:r>
          </a:p>
          <a:p>
            <a:pPr lvl="1" algn="just"/>
            <a:r>
              <a:rPr lang="en-GB" sz="2200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200" dirty="0"/>
              <a:t>System structure tends to degrade as new increments are added</a:t>
            </a:r>
            <a:r>
              <a:rPr lang="en-GB" sz="2200" i="1" dirty="0"/>
              <a:t>. </a:t>
            </a:r>
            <a:r>
              <a:rPr lang="en-GB" sz="2200" dirty="0"/>
              <a:t> </a:t>
            </a:r>
          </a:p>
          <a:p>
            <a:pPr lvl="1" algn="just"/>
            <a:r>
              <a:rPr lang="en-GB" sz="2200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5553F2-7046-41D5-B069-3EB08E5E784F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28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3. </a:t>
            </a:r>
            <a:r>
              <a:rPr lang="en-GB" sz="3200" dirty="0">
                <a:solidFill>
                  <a:srgbClr val="92D050"/>
                </a:solidFill>
              </a:rPr>
              <a:t>Reuse-Oriented Software Engineering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/>
              <a:t>Based on systematic reuse where systems are integrated from existing components or COTS (Commercial-off-the-shelf) systems.</a:t>
            </a:r>
          </a:p>
          <a:p>
            <a:pPr algn="just"/>
            <a:r>
              <a:rPr lang="en-US" sz="2400" dirty="0"/>
              <a:t>Although the initial requirements specification stage and the validation stage are comparable with other software processes, the intermediate stages in a reuse-oriented process are different.</a:t>
            </a:r>
            <a:endParaRPr lang="en-GB" sz="2400" dirty="0"/>
          </a:p>
          <a:p>
            <a:pPr algn="just"/>
            <a:endParaRPr lang="en-GB" sz="2400" dirty="0"/>
          </a:p>
        </p:txBody>
      </p:sp>
      <p:pic>
        <p:nvPicPr>
          <p:cNvPr id="6" name="Picture 5" descr="Software Engineering 9th ed (intro txt) - I. Sommerville (Pearson, 2011) BBS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7" t="29199" r="17867" b="47060"/>
          <a:stretch/>
        </p:blipFill>
        <p:spPr>
          <a:xfrm>
            <a:off x="1498689" y="4782630"/>
            <a:ext cx="8217446" cy="19388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5422" y="5811657"/>
            <a:ext cx="3324738" cy="909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52EA627B-90FC-45F5-8178-942F0E240680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BDC8E73-A303-4B92-960A-061385C1B87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897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15F2DB6-2108-43C6-A444-B801A22B178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3. </a:t>
            </a:r>
            <a:r>
              <a:rPr lang="en-GB" sz="3200" dirty="0">
                <a:solidFill>
                  <a:srgbClr val="92D050"/>
                </a:solidFill>
              </a:rPr>
              <a:t>Reuse-Oriented Software Engineering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Stages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737" y="2272937"/>
            <a:ext cx="9605554" cy="38532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/>
              <a:t>These intermediate stages are: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</a:rPr>
              <a:t>Component analysis:</a:t>
            </a:r>
            <a:r>
              <a:rPr lang="en-US" sz="2400" dirty="0"/>
              <a:t> Search for the available components that reflect requirements. Usually, there is no exact match and the components that may be used only provide some of </a:t>
            </a:r>
            <a:r>
              <a:rPr lang="en-US" sz="2400"/>
              <a:t>the functionalities </a:t>
            </a:r>
            <a:r>
              <a:rPr lang="en-US" sz="2400" dirty="0"/>
              <a:t>required.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rgbClr val="FFC000"/>
                </a:solidFill>
              </a:rPr>
              <a:t>Requirements modification:</a:t>
            </a:r>
            <a:r>
              <a:rPr lang="en-US" sz="2400" dirty="0"/>
              <a:t> Requirements are then modified to reflect the available components. Where modifications are impossible, the component analysis activity may be re-entered to search for alternative solutions.</a:t>
            </a:r>
            <a:endParaRPr lang="en-GB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97D863E-9A76-4082-9DDB-BE1AA7367686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782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3. </a:t>
            </a:r>
            <a:r>
              <a:rPr lang="en-GB" sz="3200" dirty="0">
                <a:solidFill>
                  <a:srgbClr val="92D050"/>
                </a:solidFill>
              </a:rPr>
              <a:t>Reuse-Oriented Software Engineering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Stages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9531" y="2403566"/>
            <a:ext cx="9710058" cy="37225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FFC000"/>
                </a:solidFill>
              </a:rPr>
              <a:t>3. System design with reuse:</a:t>
            </a:r>
            <a:r>
              <a:rPr lang="en-US" sz="2400" dirty="0"/>
              <a:t> During this phase, the framework of the system is designed or an existing framework is reused. Some new </a:t>
            </a:r>
            <a:r>
              <a:rPr lang="en-US" sz="2400"/>
              <a:t>software components may </a:t>
            </a:r>
            <a:r>
              <a:rPr lang="en-US" sz="2400" dirty="0"/>
              <a:t>have to be designed if reusable components are not available.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FFC000"/>
                </a:solidFill>
              </a:rPr>
              <a:t>4. Development and integration:</a:t>
            </a:r>
            <a:r>
              <a:rPr lang="en-US" sz="2400" dirty="0"/>
              <a:t> Software that cannot be externally procured is developed, and the components and COTS systems are integrated to create the new system.</a:t>
            </a:r>
            <a:endParaRPr lang="en-GB" sz="2400" dirty="0"/>
          </a:p>
          <a:p>
            <a:pPr algn="just"/>
            <a:endParaRPr lang="en-GB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92ECA43-7512-46F6-9D1D-55B364D9535C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77D42C-D3AC-44E0-AF72-AC373FC03E4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5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3560022-8DA1-43A3-9A21-9C2C14D9C2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The Software Process</a:t>
            </a:r>
            <a:br>
              <a:rPr lang="en-GB" sz="3200" dirty="0"/>
            </a:br>
            <a:r>
              <a:rPr lang="en-GB" sz="3200" dirty="0">
                <a:solidFill>
                  <a:srgbClr val="92D050"/>
                </a:solidFill>
              </a:rPr>
              <a:t>Fundamental Software Engineering Activities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There are many different software processes but all must include four activities that are fundamental to software engineering:</a:t>
            </a:r>
            <a:endParaRPr lang="en-GB" sz="2400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GB" sz="2400" dirty="0">
                <a:solidFill>
                  <a:srgbClr val="FF0000"/>
                </a:solidFill>
              </a:rPr>
              <a:t>Specification: </a:t>
            </a:r>
            <a:r>
              <a:rPr lang="en-GB" sz="2400" dirty="0"/>
              <a:t>defining what the system should do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400" dirty="0">
                <a:solidFill>
                  <a:srgbClr val="FF0000"/>
                </a:solidFill>
              </a:rPr>
              <a:t>Design and implementation: </a:t>
            </a:r>
            <a:r>
              <a:rPr lang="en-GB" sz="2400" dirty="0"/>
              <a:t>defining the organization of the system and implementing the system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400" dirty="0">
                <a:solidFill>
                  <a:srgbClr val="FF0000"/>
                </a:solidFill>
              </a:rPr>
              <a:t>Validation: </a:t>
            </a:r>
            <a:r>
              <a:rPr lang="en-GB" sz="2400" dirty="0"/>
              <a:t>checking that it does what the customer wants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400" dirty="0">
                <a:solidFill>
                  <a:srgbClr val="FF0000"/>
                </a:solidFill>
              </a:rPr>
              <a:t>Evolution: </a:t>
            </a:r>
            <a:r>
              <a:rPr lang="en-GB" sz="2400" dirty="0"/>
              <a:t>changing the system in response to changing customer needs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1" y="0"/>
            <a:ext cx="838199" cy="1063416"/>
          </a:xfrm>
          <a:solidFill>
            <a:srgbClr val="DA262F"/>
          </a:solidFill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735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CBEAA08-96A5-41B4-9646-D1DFB7CD4A1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3. </a:t>
            </a:r>
            <a:r>
              <a:rPr lang="en-GB" sz="3200" dirty="0">
                <a:solidFill>
                  <a:srgbClr val="92D050"/>
                </a:solidFill>
              </a:rPr>
              <a:t>Reuse-Oriented Software Engineering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US" sz="3200" dirty="0">
                <a:solidFill>
                  <a:srgbClr val="FFC000"/>
                </a:solidFill>
              </a:rPr>
              <a:t>Types of software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There are three types of software components that may be used in a reuse-oriented process:</a:t>
            </a:r>
            <a:endParaRPr lang="en-GB" sz="2400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GB" sz="2400" dirty="0">
                <a:solidFill>
                  <a:srgbClr val="92D050"/>
                </a:solidFill>
              </a:rPr>
              <a:t>Web services </a:t>
            </a:r>
            <a:r>
              <a:rPr lang="en-GB" sz="2400" dirty="0"/>
              <a:t>that are developed according to service standards and which are available for remote invocation. 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GB" sz="2400" dirty="0">
                <a:solidFill>
                  <a:srgbClr val="92D050"/>
                </a:solidFill>
              </a:rPr>
              <a:t>Collections of objects </a:t>
            </a:r>
            <a:r>
              <a:rPr lang="en-GB" sz="2400" dirty="0"/>
              <a:t>that are developed as a package to be integrated with a component framework such as .NET or J2EE.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GB" sz="2400" dirty="0">
                <a:solidFill>
                  <a:srgbClr val="92D050"/>
                </a:solidFill>
              </a:rPr>
              <a:t>Stand-alone software systems </a:t>
            </a:r>
            <a:r>
              <a:rPr lang="en-GB" sz="2400" dirty="0"/>
              <a:t>(COTS) that are configured for use in a particular environment.</a:t>
            </a:r>
          </a:p>
          <a:p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0D2A21-9483-40AD-B790-42A28DFCB2E8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49C03FC-783A-4A6B-84C2-5843A052E1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Coping with change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Change is inevitable in all large software projects:</a:t>
            </a:r>
          </a:p>
          <a:p>
            <a:pPr lvl="1" algn="just"/>
            <a:r>
              <a:rPr lang="en-US" sz="2400" dirty="0"/>
              <a:t>Business changes lead to new and changed system requirements.</a:t>
            </a:r>
          </a:p>
          <a:p>
            <a:pPr lvl="1" algn="just"/>
            <a:r>
              <a:rPr lang="en-US" sz="2400" dirty="0"/>
              <a:t>New technologies open up new possibilities for improving implementations.</a:t>
            </a:r>
          </a:p>
          <a:p>
            <a:pPr lvl="1" algn="just"/>
            <a:r>
              <a:rPr lang="en-US" sz="2400" dirty="0"/>
              <a:t>Changing platforms require application changes.</a:t>
            </a:r>
          </a:p>
          <a:p>
            <a:pPr algn="just"/>
            <a:r>
              <a:rPr lang="en-US" sz="2400" dirty="0"/>
              <a:t>Change leads to rework so the costs of change include both rework (e.g. re-analyzing requirements) as well as the costs of implementing new functionality.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2A179C72-F179-4C05-9F62-08F0E780A262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363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400" dirty="0">
                <a:solidFill>
                  <a:srgbClr val="92D050"/>
                </a:solidFill>
              </a:rPr>
              <a:t>Change avoidance</a:t>
            </a:r>
            <a:r>
              <a:rPr lang="en-GB" sz="2400" dirty="0"/>
              <a:t>, where the software process includes activities that can </a:t>
            </a:r>
            <a:r>
              <a:rPr lang="en-GB" sz="2400" dirty="0">
                <a:solidFill>
                  <a:schemeClr val="accent4"/>
                </a:solidFill>
              </a:rPr>
              <a:t>anticipate possible changes </a:t>
            </a:r>
            <a:r>
              <a:rPr lang="en-GB" sz="2400" dirty="0"/>
              <a:t>before significant rework is required. </a:t>
            </a:r>
          </a:p>
          <a:p>
            <a:pPr lvl="1" algn="just"/>
            <a:r>
              <a:rPr lang="en-GB" sz="2400" dirty="0"/>
              <a:t>For example, a prototype system may be developed to show some key features of the system to customers. </a:t>
            </a:r>
          </a:p>
          <a:p>
            <a:pPr algn="just"/>
            <a:r>
              <a:rPr lang="en-GB" sz="2400" dirty="0">
                <a:solidFill>
                  <a:srgbClr val="92D050"/>
                </a:solidFill>
              </a:rPr>
              <a:t>Change tolerance</a:t>
            </a:r>
            <a:r>
              <a:rPr lang="en-GB" sz="2400" dirty="0"/>
              <a:t>, where the process is designed so that </a:t>
            </a:r>
            <a:r>
              <a:rPr lang="en-GB" sz="2400" dirty="0">
                <a:solidFill>
                  <a:schemeClr val="accent4"/>
                </a:solidFill>
              </a:rPr>
              <a:t>changes can be accommodated </a:t>
            </a:r>
            <a:r>
              <a:rPr lang="en-GB" sz="2400" dirty="0"/>
              <a:t>at relatively low cost.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67E89F-CC82-414A-90AF-1B0B07945AF2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11D82B-5B77-4127-BFF3-160D0D180C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85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Reducing the costs of rework</a:t>
            </a:r>
            <a:r>
              <a:rPr lang="en-GB" sz="3200" dirty="0">
                <a:solidFill>
                  <a:srgbClr val="92D050"/>
                </a:solidFill>
              </a:rPr>
              <a:t> 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3200" dirty="0">
                <a:solidFill>
                  <a:srgbClr val="92D050"/>
                </a:solidFill>
              </a:rPr>
              <a:t>Change tolerance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400" dirty="0"/>
              <a:t>Change tolerance normally involves some form of </a:t>
            </a:r>
            <a:r>
              <a:rPr lang="en-GB" sz="2400" dirty="0">
                <a:solidFill>
                  <a:schemeClr val="accent4"/>
                </a:solidFill>
              </a:rPr>
              <a:t>incremental development</a:t>
            </a:r>
            <a:r>
              <a:rPr lang="en-GB" sz="2400" dirty="0"/>
              <a:t>. </a:t>
            </a:r>
          </a:p>
          <a:p>
            <a:pPr lvl="1" algn="just"/>
            <a:r>
              <a:rPr lang="en-GB" sz="2400" dirty="0"/>
              <a:t>Proposed changes may be implemented in increments that have not yet been developed. </a:t>
            </a:r>
          </a:p>
          <a:p>
            <a:pPr lvl="1" algn="just"/>
            <a:r>
              <a:rPr lang="en-GB" sz="2400" dirty="0"/>
              <a:t>If this is impossible, then only a single increment (a small part of the system) may have be altered to incorporate the change.</a:t>
            </a:r>
          </a:p>
          <a:p>
            <a:pPr algn="just"/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1592D64-4853-4DDA-9372-EDF52E773F7D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7E664DE-8D52-4018-B35D-EC02B9ECA93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67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Software Process Models to Cope with Changes</a:t>
            </a:r>
            <a:br>
              <a:rPr lang="en-US" sz="2800" dirty="0"/>
            </a:br>
            <a:r>
              <a:rPr lang="en-US" sz="2800" dirty="0">
                <a:solidFill>
                  <a:srgbClr val="92D050"/>
                </a:solidFill>
              </a:rPr>
              <a:t>1. 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dirty="0">
                <a:solidFill>
                  <a:srgbClr val="92D050"/>
                </a:solidFill>
              </a:rPr>
              <a:t>prototype</a:t>
            </a:r>
            <a:r>
              <a:rPr lang="en-US" sz="2400" dirty="0"/>
              <a:t> is an initial version of a system used to demonstrate concepts and try out design options.</a:t>
            </a:r>
          </a:p>
          <a:p>
            <a:pPr algn="just"/>
            <a:r>
              <a:rPr lang="en-US" sz="2400" dirty="0"/>
              <a:t>A prototype can be used in:</a:t>
            </a:r>
          </a:p>
          <a:p>
            <a:pPr lvl="1" algn="just"/>
            <a:r>
              <a:rPr lang="en-US" sz="2400" dirty="0"/>
              <a:t>The requirements engineering process to help with requirements elicitation and validation</a:t>
            </a:r>
          </a:p>
          <a:p>
            <a:pPr lvl="1" algn="just"/>
            <a:r>
              <a:rPr lang="en-US" sz="2400" dirty="0"/>
              <a:t>In design processes to explore options and develop a UI design</a:t>
            </a:r>
          </a:p>
          <a:p>
            <a:pPr lvl="1" algn="just"/>
            <a:r>
              <a:rPr lang="en-US" sz="2400" dirty="0"/>
              <a:t>In the testing process to run back-to-back tests.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8102905-2F16-44F7-8887-43FE45B76833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8949F91-5331-47B2-95CA-1429FE423D0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99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Software Process Models to Cope with Changes</a:t>
            </a:r>
            <a:br>
              <a:rPr lang="en-US" sz="2800" dirty="0"/>
            </a:br>
            <a:r>
              <a:rPr lang="en-US" sz="2800" dirty="0">
                <a:solidFill>
                  <a:srgbClr val="92D050"/>
                </a:solidFill>
              </a:rPr>
              <a:t>1. Software Prototyping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FFC000"/>
                </a:solidFill>
              </a:rPr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Improved system usability.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closer match to users’ real needs.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Improved design quality.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Improved maintainability.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Reduced development effort.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02AC191-FC40-442D-BB21-804333F34055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FFCDF1-F4C9-44F8-BEA5-592987B11D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Software Process Models to Cope with Changes</a:t>
            </a:r>
            <a:br>
              <a:rPr lang="en-US" sz="2800" dirty="0"/>
            </a:br>
            <a:r>
              <a:rPr lang="en-US" sz="2800" dirty="0">
                <a:solidFill>
                  <a:srgbClr val="92D050"/>
                </a:solidFill>
              </a:rPr>
              <a:t>1. Software Prototyping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>
                <a:solidFill>
                  <a:srgbClr val="FFC000"/>
                </a:solidFill>
              </a:rPr>
              <a:t>The process of prototype development</a:t>
            </a:r>
            <a:endParaRPr lang="en-US" sz="2800" dirty="0">
              <a:solidFill>
                <a:srgbClr val="FFC000"/>
              </a:solidFill>
            </a:endParaRPr>
          </a:p>
        </p:txBody>
      </p:sp>
      <p:pic>
        <p:nvPicPr>
          <p:cNvPr id="3" name="Picture 2" descr="Software Engineering 9th ed (intro txt) - I. Sommerville (Pearson, 2011) BBS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0" t="22320" r="14067" b="48502"/>
          <a:stretch/>
        </p:blipFill>
        <p:spPr>
          <a:xfrm>
            <a:off x="1858300" y="3128990"/>
            <a:ext cx="7798635" cy="255422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DC7536A-BC20-43DC-852F-740CDF7FE01E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4749E0F-C6F8-4025-9E89-822C55812D0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4E794E-B2C6-4A27-9DC4-7BDDC661876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Software Process Models to Cope with Changes</a:t>
            </a:r>
            <a:br>
              <a:rPr lang="en-US" sz="2800" dirty="0"/>
            </a:br>
            <a:r>
              <a:rPr lang="en-US" sz="2800" dirty="0">
                <a:solidFill>
                  <a:srgbClr val="92D050"/>
                </a:solidFill>
              </a:rPr>
              <a:t>1. Software Prototyping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FFC000"/>
                </a:solidFill>
              </a:rPr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Prototypes </a:t>
            </a:r>
            <a:r>
              <a:rPr lang="en-US" sz="2400" dirty="0">
                <a:solidFill>
                  <a:srgbClr val="FF0000"/>
                </a:solidFill>
              </a:rPr>
              <a:t>should be discarded</a:t>
            </a:r>
            <a:r>
              <a:rPr lang="en-US" sz="2400" dirty="0"/>
              <a:t> after development as they are not a good basis for a production system:</a:t>
            </a:r>
          </a:p>
          <a:p>
            <a:pPr lvl="1" algn="just"/>
            <a:r>
              <a:rPr lang="en-US" sz="2400" dirty="0"/>
              <a:t>It may be impossible to tune the system to meet non-functional requirements</a:t>
            </a:r>
          </a:p>
          <a:p>
            <a:pPr lvl="1" algn="just"/>
            <a:r>
              <a:rPr lang="en-US" sz="2400" dirty="0"/>
              <a:t>Prototypes are normally undocumented</a:t>
            </a:r>
          </a:p>
          <a:p>
            <a:pPr lvl="1" algn="just"/>
            <a:r>
              <a:rPr lang="en-US" sz="2400" dirty="0"/>
              <a:t>The prototype structure is usually degraded through rapid change</a:t>
            </a:r>
          </a:p>
          <a:p>
            <a:pPr lvl="1" algn="just"/>
            <a:r>
              <a:rPr lang="en-US" sz="2400" dirty="0"/>
              <a:t>The prototype probably will not meet normal organizational quality standards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047ABFA9-56AB-4D8B-98FB-3A97FD32F905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276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Software Process Models to Cope with Changes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>
                <a:solidFill>
                  <a:srgbClr val="92D050"/>
                </a:solidFill>
              </a:rPr>
              <a:t>2. </a:t>
            </a:r>
            <a:r>
              <a:rPr lang="en-GB" sz="2800" dirty="0">
                <a:solidFill>
                  <a:srgbClr val="92D050"/>
                </a:solidFill>
                <a:hlinkClick r:id="rId3"/>
              </a:rPr>
              <a:t>Boehm’s spiral model</a:t>
            </a:r>
            <a:endParaRPr lang="en-GB" sz="2800" dirty="0">
              <a:solidFill>
                <a:srgbClr val="92D050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EBB0D0D-76D9-43F1-96EB-19C12134BA84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" name="mp22SDTnsQQ">
            <a:hlinkClick r:id="" action="ppaction://media"/>
            <a:extLst>
              <a:ext uri="{FF2B5EF4-FFF2-40B4-BE49-F238E27FC236}">
                <a16:creationId xmlns:a16="http://schemas.microsoft.com/office/drawing/2014/main" xmlns="" id="{0D1B6B86-8FD1-4E4E-A64C-5111C1D032A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16124" y="1451499"/>
            <a:ext cx="9660863" cy="54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7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7A36944-AC45-472C-8D6A-111D56E49C9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Software Process Models to Cope with Changes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>
                <a:solidFill>
                  <a:srgbClr val="92D050"/>
                </a:solidFill>
              </a:rPr>
              <a:t>2. Boehm’s spiral model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GB" sz="2200" dirty="0"/>
              <a:t>Process is represented as a spiral rather than as a sequence of activities with backtracking.</a:t>
            </a:r>
          </a:p>
          <a:p>
            <a:pPr algn="just"/>
            <a:r>
              <a:rPr lang="en-GB" sz="2200" dirty="0"/>
              <a:t>Each </a:t>
            </a:r>
            <a:r>
              <a:rPr lang="en-GB" sz="2200" dirty="0">
                <a:solidFill>
                  <a:srgbClr val="FFC000"/>
                </a:solidFill>
              </a:rPr>
              <a:t>loop</a:t>
            </a:r>
            <a:r>
              <a:rPr lang="en-GB" sz="2200" dirty="0"/>
              <a:t> in the spiral represents a phase in the process.</a:t>
            </a:r>
          </a:p>
          <a:p>
            <a:pPr lvl="1" algn="just"/>
            <a:r>
              <a:rPr lang="en-US" sz="2200" dirty="0"/>
              <a:t>The innermost loop might be concerned with system feasibility, </a:t>
            </a:r>
          </a:p>
          <a:p>
            <a:pPr lvl="1" algn="just"/>
            <a:r>
              <a:rPr lang="en-US" sz="2200" dirty="0"/>
              <a:t>The next loop with requirements definition, </a:t>
            </a:r>
          </a:p>
          <a:p>
            <a:pPr lvl="1" algn="just"/>
            <a:r>
              <a:rPr lang="en-US" sz="2200" dirty="0"/>
              <a:t>the next loop with system design, </a:t>
            </a:r>
          </a:p>
          <a:p>
            <a:pPr lvl="1" algn="just"/>
            <a:r>
              <a:rPr lang="en-US" sz="2200" dirty="0"/>
              <a:t>and so on.</a:t>
            </a:r>
            <a:endParaRPr lang="en-GB" sz="2200" dirty="0"/>
          </a:p>
          <a:p>
            <a:pPr algn="just"/>
            <a:r>
              <a:rPr lang="en-GB" sz="2200" dirty="0"/>
              <a:t>No fixed phases such as specification or design. Instead, loops in the spiral are chosen depending on what is required.</a:t>
            </a:r>
          </a:p>
          <a:p>
            <a:pPr algn="just"/>
            <a:r>
              <a:rPr lang="en-GB" sz="2200" dirty="0"/>
              <a:t>Risks are explicitly assessed and resolved throughout the process.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EBB0D0D-76D9-43F1-96EB-19C12134BA84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1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D0F7D8A-7B75-429A-A0DC-AE108A3C89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The Software Process</a:t>
            </a:r>
            <a:br>
              <a:rPr lang="en-GB" sz="3200" dirty="0"/>
            </a:br>
            <a:r>
              <a:rPr lang="en-GB" sz="3200" dirty="0">
                <a:solidFill>
                  <a:srgbClr val="92D050"/>
                </a:solidFill>
              </a:rPr>
              <a:t>Fundamental Software Engineering Activities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More Detailed Activities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92D050"/>
                </a:solidFill>
              </a:rPr>
              <a:t>1. Planning: </a:t>
            </a:r>
            <a:r>
              <a:rPr lang="en-US" sz="2400" dirty="0"/>
              <a:t>Identify the system; identifies the scope (s) of the system, its requirements, background study, timescales / time frames / milestones.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92D050"/>
                </a:solidFill>
              </a:rPr>
              <a:t>2. Analysis: </a:t>
            </a:r>
            <a:r>
              <a:rPr lang="en-US" sz="2400" dirty="0"/>
              <a:t>Detailed study of requirements identified in the planning phase; workout the pros and cons; feasibility study is done; all identified requirements should be realistically </a:t>
            </a:r>
            <a:r>
              <a:rPr lang="en-NZ" sz="2400" dirty="0"/>
              <a:t>analysed</a:t>
            </a:r>
            <a:r>
              <a:rPr lang="en-US" sz="2400" dirty="0"/>
              <a:t>; important features should be highlighted;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92D050"/>
                </a:solidFill>
              </a:rPr>
              <a:t>3. Design: </a:t>
            </a:r>
            <a:r>
              <a:rPr lang="en-US" sz="2400" dirty="0"/>
              <a:t>Based on the user requirements, planning and the detailed analysis, the new system must be designed i.e. a blueprint of the system is created by designing the technical architecture.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1" y="0"/>
            <a:ext cx="838199" cy="1063416"/>
          </a:xfrm>
          <a:solidFill>
            <a:srgbClr val="DA262F"/>
          </a:solidFill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7148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Software Process Models to Cope with Changes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>
                <a:solidFill>
                  <a:srgbClr val="92D050"/>
                </a:solidFill>
              </a:rPr>
              <a:t>2. Boehm’s spiral model</a:t>
            </a:r>
            <a:endParaRPr lang="en-US" sz="2800" dirty="0"/>
          </a:p>
        </p:txBody>
      </p:sp>
      <p:pic>
        <p:nvPicPr>
          <p:cNvPr id="2" name="Picture 1" descr="Software Engineering 9th ed (intro txt) - I. Sommerville (Pearson, 2011) BBS.pdf - Adobe Reader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7" t="11670" r="17334" b="13113"/>
          <a:stretch/>
        </p:blipFill>
        <p:spPr>
          <a:xfrm>
            <a:off x="2071240" y="1322833"/>
            <a:ext cx="7560441" cy="5547597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395728" y="2139696"/>
            <a:ext cx="414528" cy="48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144000" y="2139696"/>
            <a:ext cx="487680" cy="326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481072" y="5669186"/>
            <a:ext cx="542544" cy="298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851392" y="5888736"/>
            <a:ext cx="536448" cy="341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41B5A7B0-AB80-4DF0-9ACF-694F85FAB12B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69741DA-4C8A-41CE-BCBD-5A57E71BC6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37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290BCED-3802-46D4-B3F7-23D9C242CBF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Software Process Models to Cope with Changes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>
                <a:solidFill>
                  <a:srgbClr val="92D050"/>
                </a:solidFill>
              </a:rPr>
              <a:t>2. Boehm’s spiral model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>
                <a:solidFill>
                  <a:srgbClr val="FFC000"/>
                </a:solidFill>
              </a:rPr>
              <a:t>Spiral model sectors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/>
              <a:t>Each loop in the spiral is split into four </a:t>
            </a:r>
            <a:r>
              <a:rPr lang="en-US" sz="2000" dirty="0">
                <a:solidFill>
                  <a:srgbClr val="92D050"/>
                </a:solidFill>
              </a:rPr>
              <a:t>sectors</a:t>
            </a:r>
            <a:r>
              <a:rPr lang="en-US" sz="2000" dirty="0"/>
              <a:t>:</a:t>
            </a:r>
            <a:endParaRPr lang="en-GB" sz="2000" dirty="0"/>
          </a:p>
          <a:p>
            <a:pPr marL="857250" lvl="1" indent="-457200" algn="just">
              <a:buFont typeface="+mj-lt"/>
              <a:buAutoNum type="arabicPeriod"/>
            </a:pPr>
            <a:r>
              <a:rPr lang="en-GB" sz="2000" dirty="0">
                <a:solidFill>
                  <a:srgbClr val="FFC000"/>
                </a:solidFill>
              </a:rPr>
              <a:t>Objective setting</a:t>
            </a:r>
          </a:p>
          <a:p>
            <a:pPr marL="1314450" lvl="2" indent="-457200" algn="just"/>
            <a:r>
              <a:rPr lang="en-GB" sz="2000" dirty="0"/>
              <a:t>Specific objectives for the phase are identified.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GB" sz="2000" dirty="0">
                <a:solidFill>
                  <a:srgbClr val="FFC000"/>
                </a:solidFill>
              </a:rPr>
              <a:t>Risk assessment and reduction</a:t>
            </a:r>
          </a:p>
          <a:p>
            <a:pPr marL="1314450" lvl="2" indent="-457200" algn="just"/>
            <a:r>
              <a:rPr lang="en-GB" sz="2000" dirty="0"/>
              <a:t>Risks are assessed and activities put in place to reduce the key risks.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GB" sz="2000" dirty="0">
                <a:solidFill>
                  <a:srgbClr val="FFC000"/>
                </a:solidFill>
              </a:rPr>
              <a:t>Development and validation</a:t>
            </a:r>
          </a:p>
          <a:p>
            <a:pPr marL="1314450" lvl="2" indent="-457200" algn="just"/>
            <a:r>
              <a:rPr lang="en-GB" sz="2000" dirty="0"/>
              <a:t>A development model for the system is chosen  which can be any of the generic models.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GB" sz="2000" dirty="0">
                <a:solidFill>
                  <a:srgbClr val="FFC000"/>
                </a:solidFill>
              </a:rPr>
              <a:t>Planning</a:t>
            </a:r>
          </a:p>
          <a:p>
            <a:pPr marL="1314450" lvl="2" indent="-457200" algn="just"/>
            <a:r>
              <a:rPr lang="en-GB" sz="2000" dirty="0"/>
              <a:t>The project is reviewed and the next phase of the spiral is planned.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A21A902-E872-40DB-B855-ED1FBBB66A8F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186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Software Process Models to Cope with Changes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GB" sz="2800" dirty="0">
                <a:solidFill>
                  <a:srgbClr val="92D050"/>
                </a:solidFill>
              </a:rPr>
              <a:t>2. Boehm’s spiral model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>
                <a:solidFill>
                  <a:srgbClr val="FFC000"/>
                </a:solidFill>
              </a:rPr>
              <a:t>Spiral model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Spiral model has been very influential in helping people think about iteration in software processes and introducing the </a:t>
            </a:r>
            <a:r>
              <a:rPr lang="en-US" sz="2400" dirty="0">
                <a:solidFill>
                  <a:srgbClr val="92D050"/>
                </a:solidFill>
              </a:rPr>
              <a:t>risk-driven approach to development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In practice, however, the model is rarely used as published for practical software development.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A567F23-0F9B-48EF-B8D5-B37CA8391C75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88BA898-68A5-4D15-A687-DBD9673B069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77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Software Process Models to Cope with Changes</a:t>
            </a:r>
            <a:r>
              <a:rPr lang="en-GB" sz="2800" dirty="0"/>
              <a:t/>
            </a:r>
            <a:br>
              <a:rPr lang="en-GB" sz="2800" dirty="0"/>
            </a:br>
            <a:r>
              <a:rPr lang="en-NZ" sz="2800" dirty="0">
                <a:solidFill>
                  <a:srgbClr val="92D050"/>
                </a:solidFill>
                <a:hlinkClick r:id="rId3"/>
              </a:rPr>
              <a:t>Choosing the right process model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A567F23-0F9B-48EF-B8D5-B37CA8391C75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8" name="F5fuUs7oJu0">
            <a:hlinkClick r:id="" action="ppaction://media"/>
            <a:extLst>
              <a:ext uri="{FF2B5EF4-FFF2-40B4-BE49-F238E27FC236}">
                <a16:creationId xmlns:a16="http://schemas.microsoft.com/office/drawing/2014/main" xmlns="" id="{71B5AAA9-86F0-4A67-B6C3-081F1793A5B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55433" y="1324008"/>
            <a:ext cx="8674796" cy="553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2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The Software Process</a:t>
            </a:r>
            <a:br>
              <a:rPr lang="en-GB" sz="3200" dirty="0"/>
            </a:br>
            <a:r>
              <a:rPr lang="en-GB" sz="3200" dirty="0">
                <a:solidFill>
                  <a:srgbClr val="92D050"/>
                </a:solidFill>
              </a:rPr>
              <a:t>Fundamental Software Engineering Activities</a:t>
            </a:r>
            <a:br>
              <a:rPr lang="en-GB" sz="3200" dirty="0">
                <a:solidFill>
                  <a:srgbClr val="92D050"/>
                </a:solidFill>
              </a:rPr>
            </a:br>
            <a:r>
              <a:rPr lang="en-GB" sz="3200" dirty="0">
                <a:solidFill>
                  <a:srgbClr val="FFC000"/>
                </a:solidFill>
              </a:rPr>
              <a:t>More Detailed Activities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92D050"/>
                </a:solidFill>
              </a:rPr>
              <a:t>4. Implementation: </a:t>
            </a:r>
            <a:r>
              <a:rPr lang="en-US" sz="2400" dirty="0"/>
              <a:t>Actually implementing the designed system; writing software programs using software languages.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92D050"/>
                </a:solidFill>
              </a:rPr>
              <a:t>5. Testing: </a:t>
            </a:r>
            <a:r>
              <a:rPr lang="en-US" sz="2400" dirty="0"/>
              <a:t>Checking whether the implemented software works according to specified requirements; fixing bugs/errors. 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92D050"/>
                </a:solidFill>
              </a:rPr>
              <a:t>6. Maintenance: </a:t>
            </a:r>
            <a:r>
              <a:rPr lang="en-US" sz="2400" dirty="0"/>
              <a:t>To ensure that the implemented system is properly functioning as per the requirements.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1" y="-10780"/>
            <a:ext cx="838199" cy="1063416"/>
          </a:xfrm>
          <a:solidFill>
            <a:srgbClr val="DA262F"/>
          </a:solidFill>
        </p:spPr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3F4C43B-798D-4C57-895C-12017FB574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734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Plan-Driven vs.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sz="2400" dirty="0">
                <a:solidFill>
                  <a:srgbClr val="92D050"/>
                </a:solidFill>
              </a:rPr>
              <a:t>Plan-driven processes </a:t>
            </a:r>
            <a:r>
              <a:rPr lang="en-GB" sz="2400" dirty="0"/>
              <a:t>are processes where all of the process activities are planned in advance and progress is measured against this plan. </a:t>
            </a:r>
          </a:p>
          <a:p>
            <a:pPr algn="just"/>
            <a:r>
              <a:rPr lang="en-GB" sz="2400" dirty="0">
                <a:solidFill>
                  <a:srgbClr val="92D050"/>
                </a:solidFill>
              </a:rPr>
              <a:t>In agile processes, </a:t>
            </a:r>
            <a:r>
              <a:rPr lang="en-GB" sz="2400" dirty="0"/>
              <a:t>planning is incremental and it is easier to change the process to reflect changing customer requirements. </a:t>
            </a:r>
          </a:p>
          <a:p>
            <a:pPr algn="just"/>
            <a:r>
              <a:rPr lang="en-GB" sz="2400" dirty="0"/>
              <a:t>In practice, most practical processes include elements of both plan-driven and agile approaches. </a:t>
            </a:r>
          </a:p>
          <a:p>
            <a:pPr algn="just"/>
            <a:r>
              <a:rPr lang="en-GB" sz="2400" dirty="0"/>
              <a:t>There are no right or wrong software processes.</a:t>
            </a:r>
            <a:endParaRPr 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85C416-68A3-4A8C-966E-061881A96208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260A747-FEC3-4737-8335-D8A1CD4AD8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For the software development process, there are several </a:t>
            </a:r>
            <a:r>
              <a:rPr lang="en-US" sz="2400" dirty="0">
                <a:solidFill>
                  <a:srgbClr val="92D050"/>
                </a:solidFill>
              </a:rPr>
              <a:t>models</a:t>
            </a:r>
            <a:r>
              <a:rPr lang="en-US" sz="2400" dirty="0"/>
              <a:t> for this, each describing systematic approaches to a variety of tasks or activities that take place during the process. </a:t>
            </a:r>
          </a:p>
          <a:p>
            <a:pPr algn="just"/>
            <a:r>
              <a:rPr lang="en-US" sz="2400" dirty="0"/>
              <a:t>Each of these models has its pros and cons, and it's up to the development team to adopt the most appropriate one for the project.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1D8971-EBE1-4487-882F-E2B3DAAF5B78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773BB8-2AB7-4354-9CE4-048E3CACD0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13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D1DFCC6-98A1-4377-8C89-16D7529592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Generic Software Process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sz="2400" dirty="0">
                <a:solidFill>
                  <a:srgbClr val="92D050"/>
                </a:solidFill>
              </a:rPr>
              <a:t>The waterfall model</a:t>
            </a:r>
          </a:p>
          <a:p>
            <a:pPr lvl="1" algn="just"/>
            <a:r>
              <a:rPr lang="en-GB" sz="2400" dirty="0"/>
              <a:t>Plan-driven model. Separate and distinct phases of specification and development.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>
                <a:solidFill>
                  <a:srgbClr val="92D050"/>
                </a:solidFill>
              </a:rPr>
              <a:t>Incremental development</a:t>
            </a:r>
          </a:p>
          <a:p>
            <a:pPr lvl="1" algn="just"/>
            <a:r>
              <a:rPr lang="en-GB" sz="2400" dirty="0"/>
              <a:t>Specification, development and validation are interleaved. May be plan-driven or agile.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400" dirty="0">
                <a:solidFill>
                  <a:srgbClr val="92D050"/>
                </a:solidFill>
              </a:rPr>
              <a:t>Reuse-oriented software engineering</a:t>
            </a:r>
          </a:p>
          <a:p>
            <a:pPr lvl="1" algn="just"/>
            <a:r>
              <a:rPr lang="en-GB" sz="2400" dirty="0"/>
              <a:t>The system is assembled from existing components. May be plan-driven or agile.</a:t>
            </a:r>
          </a:p>
          <a:p>
            <a:pPr algn="just"/>
            <a:r>
              <a:rPr lang="en-GB" sz="2400" dirty="0"/>
              <a:t>In practice, most large systems are developed using a process that incorporates elements from all of these models.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DCE45D2-C5F2-4F9C-9CFA-8FA2C0E83042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6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D3B41BF-2698-4DE6-91D6-E2CB90778AF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610" y="4891596"/>
            <a:ext cx="1951389" cy="1966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Software Process Models</a:t>
            </a:r>
            <a:br>
              <a:rPr lang="en-US" sz="3200" dirty="0"/>
            </a:br>
            <a:r>
              <a:rPr lang="en-US" sz="3200" dirty="0">
                <a:solidFill>
                  <a:srgbClr val="92D050"/>
                </a:solidFill>
              </a:rPr>
              <a:t>1. </a:t>
            </a:r>
            <a:r>
              <a:rPr lang="en-GB" sz="3200" dirty="0">
                <a:solidFill>
                  <a:srgbClr val="92D050"/>
                </a:solidFill>
              </a:rPr>
              <a:t>The Waterfall Model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/>
              <a:t>The waterfall model is a </a:t>
            </a:r>
            <a:r>
              <a:rPr lang="en-US" sz="2400" dirty="0">
                <a:solidFill>
                  <a:srgbClr val="FFC000"/>
                </a:solidFill>
              </a:rPr>
              <a:t>linear-sequential</a:t>
            </a:r>
            <a:r>
              <a:rPr lang="en-US" sz="2400" dirty="0"/>
              <a:t> design process. In this, progress is seen as flowing steadily downwards from the top (like a waterfall) through the development phases. </a:t>
            </a:r>
          </a:p>
          <a:p>
            <a:pPr algn="just"/>
            <a:r>
              <a:rPr lang="en-US" sz="2400" dirty="0"/>
              <a:t>This is oldest, the most common, classic, simple to use and understand software engineering model. </a:t>
            </a:r>
          </a:p>
          <a:p>
            <a:pPr algn="just"/>
            <a:r>
              <a:rPr lang="en-US" sz="2400" dirty="0"/>
              <a:t>In a waterfall model, </a:t>
            </a:r>
            <a:r>
              <a:rPr lang="en-US" sz="2400" dirty="0">
                <a:solidFill>
                  <a:srgbClr val="FF0000"/>
                </a:solidFill>
              </a:rPr>
              <a:t>each phase must be completed in its entirety before the next phase can begin</a:t>
            </a:r>
            <a:r>
              <a:rPr lang="en-US" sz="2400" dirty="0"/>
              <a:t>. </a:t>
            </a:r>
          </a:p>
          <a:p>
            <a:pPr algn="just"/>
            <a:r>
              <a:rPr lang="en-US" sz="2400" dirty="0"/>
              <a:t>At the end of each phase, a review takes place to determine if the project is on the right path and whether or not to continue or discard the project. However, </a:t>
            </a:r>
            <a:r>
              <a:rPr lang="en-US" sz="2400" dirty="0">
                <a:solidFill>
                  <a:srgbClr val="FFC000"/>
                </a:solidFill>
              </a:rPr>
              <a:t>phases do not overlap </a:t>
            </a:r>
            <a:r>
              <a:rPr lang="en-US" sz="2400" dirty="0"/>
              <a:t>each other. </a:t>
            </a:r>
            <a:endParaRPr lang="en-GB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FBF067-F89B-4C87-B0ED-1370C3988BF8}"/>
              </a:ext>
            </a:extLst>
          </p:cNvPr>
          <p:cNvSpPr txBox="1">
            <a:spLocks/>
          </p:cNvSpPr>
          <p:nvPr/>
        </p:nvSpPr>
        <p:spPr>
          <a:xfrm>
            <a:off x="11353801" y="-1903"/>
            <a:ext cx="838199" cy="1063416"/>
          </a:xfrm>
          <a:prstGeom prst="rect">
            <a:avLst/>
          </a:prstGeom>
          <a:solidFill>
            <a:srgbClr val="DA262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2100" b="0" i="0" kern="1200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049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eza Slides Template">
  <a:themeElements>
    <a:clrScheme name="Reza Slides Templat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92D050"/>
      </a:accent1>
      <a:accent2>
        <a:srgbClr val="00B0F0"/>
      </a:accent2>
      <a:accent3>
        <a:srgbClr val="FF0000"/>
      </a:accent3>
      <a:accent4>
        <a:srgbClr val="FFC000"/>
      </a:accent4>
      <a:accent5>
        <a:srgbClr val="FFFFFF"/>
      </a:accent5>
      <a:accent6>
        <a:srgbClr val="ACC995"/>
      </a:accent6>
      <a:hlink>
        <a:srgbClr val="00B0F0"/>
      </a:hlink>
      <a:folHlink>
        <a:srgbClr val="00B0F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za Slides Template" id="{CE7EC469-50E4-442F-AF92-6196BF660BC6}" vid="{3F6B6636-D645-46EE-A64F-D21FCE0808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Reza Slides Template</Template>
  <TotalTime>10828</TotalTime>
  <Words>2430</Words>
  <Application>Microsoft Office PowerPoint</Application>
  <PresentationFormat>Widescreen</PresentationFormat>
  <Paragraphs>221</Paragraphs>
  <Slides>43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ＭＳ Ｐゴシック</vt:lpstr>
      <vt:lpstr>Arial</vt:lpstr>
      <vt:lpstr>Calibri</vt:lpstr>
      <vt:lpstr>Century Gothic</vt:lpstr>
      <vt:lpstr>Wingdings 3</vt:lpstr>
      <vt:lpstr>Reza Slides Template</vt:lpstr>
      <vt:lpstr>PowerPoint Presentation</vt:lpstr>
      <vt:lpstr>The Software Process</vt:lpstr>
      <vt:lpstr>The Software Process Fundamental Software Engineering Activities</vt:lpstr>
      <vt:lpstr>The Software Process Fundamental Software Engineering Activities More Detailed Activities</vt:lpstr>
      <vt:lpstr>The Software Process Fundamental Software Engineering Activities More Detailed Activities</vt:lpstr>
      <vt:lpstr>Plan-Driven vs. Agile Processes</vt:lpstr>
      <vt:lpstr>Software Process Models</vt:lpstr>
      <vt:lpstr>Generic Software Process Models</vt:lpstr>
      <vt:lpstr>Software Process Models 1. The Waterfall Model</vt:lpstr>
      <vt:lpstr>Software Process Models 1. The Waterfall Model</vt:lpstr>
      <vt:lpstr>Software Process Models 1. The Waterfall Model Class Activity</vt:lpstr>
      <vt:lpstr>Software Process Models 1. The Waterfall Model Advantages</vt:lpstr>
      <vt:lpstr>Software Process Models 1. The Waterfall Model Disadvantages</vt:lpstr>
      <vt:lpstr>Software Process Models 1. The Waterfall Model Disadvantages</vt:lpstr>
      <vt:lpstr>Software Process Models 1. The Waterfall Model Disadvantages</vt:lpstr>
      <vt:lpstr>Software Process Models 1. The Waterfall Model Disadvantages</vt:lpstr>
      <vt:lpstr>Software Process Models 1. The Waterfall Model Formal System Development</vt:lpstr>
      <vt:lpstr>Software Process Models 2. Incremental Development</vt:lpstr>
      <vt:lpstr>Software Process Models 2. Incremental Development</vt:lpstr>
      <vt:lpstr>Software Process Models 2. Incremental Development</vt:lpstr>
      <vt:lpstr>Software Process Models 2. Incremental Development</vt:lpstr>
      <vt:lpstr>Software Process Models 2. Incremental Development</vt:lpstr>
      <vt:lpstr>Software Process Models 2. Incremental Development Class Activity</vt:lpstr>
      <vt:lpstr>Software Process Models 2. Incremental Development Advantages</vt:lpstr>
      <vt:lpstr>Software Process Models 2. Incremental Development Advantages</vt:lpstr>
      <vt:lpstr>Software Process Models 2. Incremental Development Disadvantages</vt:lpstr>
      <vt:lpstr>Software Process Models 3. Reuse-Oriented Software Engineering</vt:lpstr>
      <vt:lpstr>Software Process Models 3. Reuse-Oriented Software Engineering Stages</vt:lpstr>
      <vt:lpstr>Software Process Models 3. Reuse-Oriented Software Engineering Stages</vt:lpstr>
      <vt:lpstr>Software Process Models 3. Reuse-Oriented Software Engineering Types of software component</vt:lpstr>
      <vt:lpstr>Coping with change</vt:lpstr>
      <vt:lpstr>Reducing the costs of rework</vt:lpstr>
      <vt:lpstr>Reducing the costs of rework  Change tolerance</vt:lpstr>
      <vt:lpstr>Software Process Models to Cope with Changes 1. Software Prototyping</vt:lpstr>
      <vt:lpstr>Software Process Models to Cope with Changes 1. Software Prototyping Benefits of prototyping</vt:lpstr>
      <vt:lpstr>Software Process Models to Cope with Changes 1. Software Prototyping The process of prototype development</vt:lpstr>
      <vt:lpstr>Software Process Models to Cope with Changes 1. Software Prototyping Throw-away prototypes</vt:lpstr>
      <vt:lpstr>Software Process Models to Cope with Changes 2. Boehm’s spiral model</vt:lpstr>
      <vt:lpstr>Software Process Models to Cope with Changes 2. Boehm’s spiral model</vt:lpstr>
      <vt:lpstr>Software Process Models to Cope with Changes 2. Boehm’s spiral model</vt:lpstr>
      <vt:lpstr>Software Process Models to Cope with Changes 2. Boehm’s spiral model Spiral model sectors</vt:lpstr>
      <vt:lpstr>Software Process Models to Cope with Changes 2. Boehm’s spiral model Spiral model usage</vt:lpstr>
      <vt:lpstr>Software Process Models to Cope with Changes Choosing the right process model</vt:lpstr>
    </vt:vector>
  </TitlesOfParts>
  <Company>St Andrews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Reza Shahamiri</cp:lastModifiedBy>
  <cp:revision>110</cp:revision>
  <dcterms:created xsi:type="dcterms:W3CDTF">2010-01-06T19:57:16Z</dcterms:created>
  <dcterms:modified xsi:type="dcterms:W3CDTF">2018-08-19T19:58:55Z</dcterms:modified>
</cp:coreProperties>
</file>