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7"/>
  </p:notesMasterIdLst>
  <p:handoutMasterIdLst>
    <p:handoutMasterId r:id="rId58"/>
  </p:handoutMasterIdLst>
  <p:sldIdLst>
    <p:sldId id="341" r:id="rId2"/>
    <p:sldId id="281" r:id="rId3"/>
    <p:sldId id="284" r:id="rId4"/>
    <p:sldId id="285" r:id="rId5"/>
    <p:sldId id="286" r:id="rId6"/>
    <p:sldId id="287" r:id="rId7"/>
    <p:sldId id="289" r:id="rId8"/>
    <p:sldId id="288" r:id="rId9"/>
    <p:sldId id="295" r:id="rId10"/>
    <p:sldId id="290" r:id="rId11"/>
    <p:sldId id="299" r:id="rId12"/>
    <p:sldId id="293" r:id="rId13"/>
    <p:sldId id="342" r:id="rId14"/>
    <p:sldId id="292" r:id="rId15"/>
    <p:sldId id="294" r:id="rId16"/>
    <p:sldId id="291" r:id="rId17"/>
    <p:sldId id="328" r:id="rId18"/>
    <p:sldId id="300" r:id="rId19"/>
    <p:sldId id="298" r:id="rId20"/>
    <p:sldId id="302" r:id="rId21"/>
    <p:sldId id="303" r:id="rId22"/>
    <p:sldId id="304" r:id="rId23"/>
    <p:sldId id="305" r:id="rId24"/>
    <p:sldId id="306"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43" r:id="rId39"/>
    <p:sldId id="321" r:id="rId40"/>
    <p:sldId id="322" r:id="rId41"/>
    <p:sldId id="324" r:id="rId42"/>
    <p:sldId id="323" r:id="rId43"/>
    <p:sldId id="326" r:id="rId44"/>
    <p:sldId id="325" r:id="rId45"/>
    <p:sldId id="344" r:id="rId46"/>
    <p:sldId id="345" r:id="rId47"/>
    <p:sldId id="346" r:id="rId48"/>
    <p:sldId id="330" r:id="rId49"/>
    <p:sldId id="334" r:id="rId50"/>
    <p:sldId id="335" r:id="rId51"/>
    <p:sldId id="336" r:id="rId52"/>
    <p:sldId id="333" r:id="rId53"/>
    <p:sldId id="338" r:id="rId54"/>
    <p:sldId id="339" r:id="rId55"/>
    <p:sldId id="340" r:id="rId5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1"/>
    <p:restoredTop sz="94612"/>
  </p:normalViewPr>
  <p:slideViewPr>
    <p:cSldViewPr snapToGrid="0" snapToObjects="1">
      <p:cViewPr varScale="1">
        <p:scale>
          <a:sx n="110" d="100"/>
          <a:sy n="110" d="100"/>
        </p:scale>
        <p:origin x="408" y="10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8/29/2018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17270594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8/29/2018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206668182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66887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4065050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76880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01484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588275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57758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971337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971337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010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376495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012169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482818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332195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2883295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015194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450375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233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51729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63638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50882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44447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CE2ED9B9-13A4-504E-BA28-D5EC11B69577}"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399B40A3-8C98-7643-999B-D2E4C4DFCA87}" type="slidenum">
              <a:rPr lang="en-US" smtClean="0"/>
              <a:pPr>
                <a:defRPr/>
              </a:pPr>
              <a:t>‹#›</a:t>
            </a:fld>
            <a:endParaRPr lang="en-US"/>
          </a:p>
        </p:txBody>
      </p:sp>
    </p:spTree>
    <p:extLst>
      <p:ext uri="{BB962C8B-B14F-4D97-AF65-F5344CB8AC3E}">
        <p14:creationId xmlns:p14="http://schemas.microsoft.com/office/powerpoint/2010/main" val="339850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pPr>
              <a:defRPr/>
            </a:pPr>
            <a:fld id="{22E93307-8910-7843-A7DC-135F5F13F75F}" type="datetime1">
              <a:rPr lang="en-US" smtClean="0"/>
              <a:pPr>
                <a:defRPr/>
              </a:pPr>
              <a:t>8/29/2018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D3E67C1E-A116-FA4E-B295-2EE9C41BDD30}" type="slidenum">
              <a:rPr lang="en-US" smtClean="0"/>
              <a:pPr>
                <a:defRPr/>
              </a:pPr>
              <a:t>‹#›</a:t>
            </a:fld>
            <a:endParaRPr lang="en-US"/>
          </a:p>
        </p:txBody>
      </p:sp>
    </p:spTree>
    <p:extLst>
      <p:ext uri="{BB962C8B-B14F-4D97-AF65-F5344CB8AC3E}">
        <p14:creationId xmlns:p14="http://schemas.microsoft.com/office/powerpoint/2010/main" val="44675752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22E93307-8910-7843-A7DC-135F5F13F75F}"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D3E67C1E-A116-FA4E-B295-2EE9C41BDD30}" type="slidenum">
              <a:rPr lang="en-US" smtClean="0"/>
              <a:pPr>
                <a:defRPr/>
              </a:pPr>
              <a:t>‹#›</a:t>
            </a:fld>
            <a:endParaRPr lang="en-US"/>
          </a:p>
        </p:txBody>
      </p:sp>
    </p:spTree>
    <p:extLst>
      <p:ext uri="{BB962C8B-B14F-4D97-AF65-F5344CB8AC3E}">
        <p14:creationId xmlns:p14="http://schemas.microsoft.com/office/powerpoint/2010/main" val="67701673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4"/>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22E93307-8910-7843-A7DC-135F5F13F75F}"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D3E67C1E-A116-FA4E-B295-2EE9C41BDD30}" type="slidenum">
              <a:rPr lang="en-US" smtClean="0"/>
              <a:pPr>
                <a:defRPr/>
              </a:pPr>
              <a:t>‹#›</a:t>
            </a:fld>
            <a:endParaRPr lang="en-US"/>
          </a:p>
        </p:txBody>
      </p:sp>
      <p:sp>
        <p:nvSpPr>
          <p:cNvPr id="9" name="TextBox 8"/>
          <p:cNvSpPr txBox="1"/>
          <p:nvPr/>
        </p:nvSpPr>
        <p:spPr>
          <a:xfrm>
            <a:off x="898295" y="971255"/>
            <a:ext cx="801912"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9330491" y="2613789"/>
            <a:ext cx="801912"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178422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22E93307-8910-7843-A7DC-135F5F13F75F}"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D3E67C1E-A116-FA4E-B295-2EE9C41BDD30}" type="slidenum">
              <a:rPr lang="en-US" smtClean="0"/>
              <a:pPr>
                <a:defRPr/>
              </a:pPr>
              <a:t>‹#›</a:t>
            </a:fld>
            <a:endParaRPr lang="en-US"/>
          </a:p>
        </p:txBody>
      </p:sp>
    </p:spTree>
    <p:extLst>
      <p:ext uri="{BB962C8B-B14F-4D97-AF65-F5344CB8AC3E}">
        <p14:creationId xmlns:p14="http://schemas.microsoft.com/office/powerpoint/2010/main" val="21441732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41" y="1790701"/>
            <a:ext cx="990599" cy="304799"/>
          </a:xfrm>
          <a:prstGeom prst="rect">
            <a:avLst/>
          </a:prstGeom>
        </p:spPr>
        <p:txBody>
          <a:bodyPr/>
          <a:lstStyle/>
          <a:p>
            <a:pPr>
              <a:defRPr/>
            </a:pPr>
            <a:fld id="{22E93307-8910-7843-A7DC-135F5F13F75F}" type="datetime1">
              <a:rPr lang="en-US" smtClean="0"/>
              <a:pPr>
                <a:defRPr/>
              </a:pPr>
              <a:t>8/29/2018</a:t>
            </a:fld>
            <a:endParaRPr lang="en-US"/>
          </a:p>
        </p:txBody>
      </p:sp>
      <p:sp>
        <p:nvSpPr>
          <p:cNvPr id="4"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D3E67C1E-A116-FA4E-B295-2EE9C41BDD30}" type="slidenum">
              <a:rPr lang="en-US" smtClean="0"/>
              <a:pPr>
                <a:defRPr/>
              </a:pPr>
              <a:t>‹#›</a:t>
            </a:fld>
            <a:endParaRPr lang="en-US"/>
          </a:p>
        </p:txBody>
      </p:sp>
    </p:spTree>
    <p:extLst>
      <p:ext uri="{BB962C8B-B14F-4D97-AF65-F5344CB8AC3E}">
        <p14:creationId xmlns:p14="http://schemas.microsoft.com/office/powerpoint/2010/main" val="266309252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41" y="1790701"/>
            <a:ext cx="990599" cy="304799"/>
          </a:xfrm>
          <a:prstGeom prst="rect">
            <a:avLst/>
          </a:prstGeom>
        </p:spPr>
        <p:txBody>
          <a:bodyPr/>
          <a:lstStyle/>
          <a:p>
            <a:pPr>
              <a:defRPr/>
            </a:pPr>
            <a:fld id="{22E93307-8910-7843-A7DC-135F5F13F75F}" type="datetime1">
              <a:rPr lang="en-US" smtClean="0"/>
              <a:pPr>
                <a:defRPr/>
              </a:pPr>
              <a:t>8/29/2018</a:t>
            </a:fld>
            <a:endParaRPr lang="en-US"/>
          </a:p>
        </p:txBody>
      </p:sp>
      <p:sp>
        <p:nvSpPr>
          <p:cNvPr id="4"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D3E67C1E-A116-FA4E-B295-2EE9C41BDD30}" type="slidenum">
              <a:rPr lang="en-US" smtClean="0"/>
              <a:pPr>
                <a:defRPr/>
              </a:pPr>
              <a:t>‹#›</a:t>
            </a:fld>
            <a:endParaRPr lang="en-US"/>
          </a:p>
        </p:txBody>
      </p:sp>
    </p:spTree>
    <p:extLst>
      <p:ext uri="{BB962C8B-B14F-4D97-AF65-F5344CB8AC3E}">
        <p14:creationId xmlns:p14="http://schemas.microsoft.com/office/powerpoint/2010/main" val="366280803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CD4142DB-E1BD-C44A-A99A-8EC750C7CC29}"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F16ACDAE-E963-2B45-BB51-53CEBFE15BA1}" type="slidenum">
              <a:rPr lang="en-US" smtClean="0"/>
              <a:pPr>
                <a:defRPr/>
              </a:pPr>
              <a:t>‹#›</a:t>
            </a:fld>
            <a:endParaRPr lang="en-US"/>
          </a:p>
        </p:txBody>
      </p:sp>
    </p:spTree>
    <p:extLst>
      <p:ext uri="{BB962C8B-B14F-4D97-AF65-F5344CB8AC3E}">
        <p14:creationId xmlns:p14="http://schemas.microsoft.com/office/powerpoint/2010/main" val="3427841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AF152160-CF35-F945-B8A3-FCCE1C768C40}"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274D119D-3673-024B-9609-A7D547222293}" type="slidenum">
              <a:rPr lang="en-US" smtClean="0"/>
              <a:pPr>
                <a:defRPr/>
              </a:pPr>
              <a:t>‹#›</a:t>
            </a:fld>
            <a:endParaRPr lang="en-US"/>
          </a:p>
        </p:txBody>
      </p:sp>
    </p:spTree>
    <p:extLst>
      <p:ext uri="{BB962C8B-B14F-4D97-AF65-F5344CB8AC3E}">
        <p14:creationId xmlns:p14="http://schemas.microsoft.com/office/powerpoint/2010/main" val="171409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sz="2400"/>
            </a:lvl1pPr>
          </a:lstStyle>
          <a:p>
            <a:r>
              <a:rPr lang="en-US"/>
              <a:t>Click to edit Master title style</a:t>
            </a:r>
            <a:endParaRPr lang="en-US" dirty="0"/>
          </a:p>
        </p:txBody>
      </p:sp>
      <p:sp>
        <p:nvSpPr>
          <p:cNvPr id="3" name="Content Placeholder 2"/>
          <p:cNvSpPr>
            <a:spLocks noGrp="1"/>
          </p:cNvSpPr>
          <p:nvPr>
            <p:ph idx="1"/>
          </p:nvPr>
        </p:nvSpPr>
        <p:spPr>
          <a:xfrm>
            <a:off x="1103313" y="2052920"/>
            <a:ext cx="9686608" cy="4195481"/>
          </a:xfrm>
        </p:spPr>
        <p:txBody>
          <a:bodyPr>
            <a:normAutofit/>
          </a:bodyPr>
          <a:lstStyle>
            <a:lvl1pPr>
              <a:defRPr sz="1650"/>
            </a:lvl1pPr>
            <a:lvl2pPr>
              <a:defRPr sz="1650"/>
            </a:lvl2pPr>
            <a:lvl3pPr>
              <a:defRPr sz="1650"/>
            </a:lvl3pPr>
            <a:lvl4pPr>
              <a:defRPr sz="1650"/>
            </a:lvl4pPr>
            <a:lvl5pPr>
              <a:defRPr sz="16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pPr>
              <a:defRPr/>
            </a:pPr>
            <a:fld id="{AFD720AD-0A16-4141-82CA-5619F80A2BC8}" type="slidenum">
              <a:rPr lang="en-US" smtClean="0"/>
              <a:pPr>
                <a:defRPr/>
              </a:pPr>
              <a:t>‹#›</a:t>
            </a:fld>
            <a:endParaRPr lang="en-US"/>
          </a:p>
        </p:txBody>
      </p:sp>
    </p:spTree>
    <p:extLst>
      <p:ext uri="{BB962C8B-B14F-4D97-AF65-F5344CB8AC3E}">
        <p14:creationId xmlns:p14="http://schemas.microsoft.com/office/powerpoint/2010/main" val="315314553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pPr>
              <a:defRPr/>
            </a:pPr>
            <a:fld id="{1C0BC32D-B13B-FA42-98CD-639D607FC5AE}" type="datetime1">
              <a:rPr lang="en-US" smtClean="0"/>
              <a:pPr>
                <a:defRPr/>
              </a:pPr>
              <a:t>8/29/2018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2F37AF1E-9B18-0243-8AD1-50A6A8AC0ACC}" type="slidenum">
              <a:rPr lang="en-US" smtClean="0"/>
              <a:pPr>
                <a:defRPr/>
              </a:pPr>
              <a:t>‹#›</a:t>
            </a:fld>
            <a:endParaRPr lang="en-US"/>
          </a:p>
        </p:txBody>
      </p:sp>
    </p:spTree>
    <p:extLst>
      <p:ext uri="{BB962C8B-B14F-4D97-AF65-F5344CB8AC3E}">
        <p14:creationId xmlns:p14="http://schemas.microsoft.com/office/powerpoint/2010/main" val="139934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pPr>
              <a:defRPr/>
            </a:pPr>
            <a:fld id="{56149FAA-3521-694C-B63B-919B2B8781F3}" type="datetime1">
              <a:rPr lang="en-US" smtClean="0"/>
              <a:pPr>
                <a:defRPr/>
              </a:pPr>
              <a:t>8/29/2018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28F8BC69-CB41-DD44-A638-C4F95AA9426A}" type="slidenum">
              <a:rPr lang="en-US" smtClean="0"/>
              <a:pPr>
                <a:defRPr/>
              </a:pPr>
              <a:t>‹#›</a:t>
            </a:fld>
            <a:endParaRPr lang="en-US"/>
          </a:p>
        </p:txBody>
      </p:sp>
    </p:spTree>
    <p:extLst>
      <p:ext uri="{BB962C8B-B14F-4D97-AF65-F5344CB8AC3E}">
        <p14:creationId xmlns:p14="http://schemas.microsoft.com/office/powerpoint/2010/main" val="133575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5400000">
            <a:off x="10155641" y="1790701"/>
            <a:ext cx="990599" cy="304799"/>
          </a:xfrm>
          <a:prstGeom prst="rect">
            <a:avLst/>
          </a:prstGeom>
        </p:spPr>
        <p:txBody>
          <a:bodyPr/>
          <a:lstStyle/>
          <a:p>
            <a:pPr>
              <a:defRPr/>
            </a:pPr>
            <a:fld id="{F78921CD-4407-0C4A-86B7-1EEE2D511458}" type="datetime1">
              <a:rPr lang="en-US" smtClean="0"/>
              <a:pPr>
                <a:defRPr/>
              </a:pPr>
              <a:t>8/29/2018</a:t>
            </a:fld>
            <a:endParaRPr lang="en-US"/>
          </a:p>
        </p:txBody>
      </p:sp>
      <p:sp>
        <p:nvSpPr>
          <p:cNvPr id="8" name="Footer Placeholder 7"/>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9" name="Slide Number Placeholder 8"/>
          <p:cNvSpPr>
            <a:spLocks noGrp="1"/>
          </p:cNvSpPr>
          <p:nvPr>
            <p:ph type="sldNum" sz="quarter" idx="12"/>
          </p:nvPr>
        </p:nvSpPr>
        <p:spPr/>
        <p:txBody>
          <a:bodyPr/>
          <a:lstStyle/>
          <a:p>
            <a:pPr>
              <a:defRPr/>
            </a:pPr>
            <a:fld id="{1B43444D-6BBE-FA46-910D-A293AF635EDB}" type="slidenum">
              <a:rPr lang="en-US" smtClean="0"/>
              <a:pPr>
                <a:defRPr/>
              </a:pPr>
              <a:t>‹#›</a:t>
            </a:fld>
            <a:endParaRPr lang="en-US"/>
          </a:p>
        </p:txBody>
      </p:sp>
    </p:spTree>
    <p:extLst>
      <p:ext uri="{BB962C8B-B14F-4D97-AF65-F5344CB8AC3E}">
        <p14:creationId xmlns:p14="http://schemas.microsoft.com/office/powerpoint/2010/main" val="176668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6" name="Slide Number Placeholder 4"/>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pPr>
              <a:defRPr/>
            </a:pPr>
            <a:fld id="{EEFDD7DD-CC47-414C-BF78-C5251FE0B060}" type="slidenum">
              <a:rPr lang="en-US" smtClean="0"/>
              <a:pPr>
                <a:defRPr/>
              </a:pPr>
              <a:t>‹#›</a:t>
            </a:fld>
            <a:endParaRPr lang="en-US"/>
          </a:p>
        </p:txBody>
      </p:sp>
    </p:spTree>
    <p:extLst>
      <p:ext uri="{BB962C8B-B14F-4D97-AF65-F5344CB8AC3E}">
        <p14:creationId xmlns:p14="http://schemas.microsoft.com/office/powerpoint/2010/main" val="164782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pPr>
              <a:defRPr/>
            </a:pPr>
            <a:fld id="{78B78AD6-5F3D-BA44-875A-31E2927FBE4B}" type="slidenum">
              <a:rPr lang="en-US" smtClean="0"/>
              <a:pPr>
                <a:defRPr/>
              </a:pPr>
              <a:t>‹#›</a:t>
            </a:fld>
            <a:endParaRPr lang="en-US"/>
          </a:p>
        </p:txBody>
      </p:sp>
    </p:spTree>
    <p:extLst>
      <p:ext uri="{BB962C8B-B14F-4D97-AF65-F5344CB8AC3E}">
        <p14:creationId xmlns:p14="http://schemas.microsoft.com/office/powerpoint/2010/main" val="136220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3401064" cy="14478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2"/>
            <a:ext cx="3401063"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a:xfrm rot="5400000">
            <a:off x="10155641" y="1790701"/>
            <a:ext cx="990599" cy="304799"/>
          </a:xfrm>
          <a:prstGeom prst="rect">
            <a:avLst/>
          </a:prstGeom>
        </p:spPr>
        <p:txBody>
          <a:bodyPr/>
          <a:lstStyle/>
          <a:p>
            <a:pPr>
              <a:defRPr/>
            </a:pPr>
            <a:fld id="{410F7B03-D8CA-6D41-96B4-1E8B85FC4F7B}" type="datetime1">
              <a:rPr lang="en-US" smtClean="0"/>
              <a:pPr>
                <a:defRPr/>
              </a:pPr>
              <a:t>8/29/2018</a:t>
            </a:fld>
            <a:endParaRPr lang="en-US"/>
          </a:p>
        </p:txBody>
      </p:sp>
      <p:sp>
        <p:nvSpPr>
          <p:cNvPr id="5" name="Footer Placeholder 5"/>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6" name="Slide Number Placeholder 6"/>
          <p:cNvSpPr>
            <a:spLocks noGrp="1"/>
          </p:cNvSpPr>
          <p:nvPr>
            <p:ph type="sldNum" sz="quarter" idx="12"/>
          </p:nvPr>
        </p:nvSpPr>
        <p:spPr/>
        <p:txBody>
          <a:bodyPr/>
          <a:lstStyle/>
          <a:p>
            <a:pPr>
              <a:defRPr/>
            </a:pPr>
            <a:fld id="{95E9686C-6E28-9A40-BAFE-97DC9D1AE64A}" type="slidenum">
              <a:rPr lang="en-US" smtClean="0"/>
              <a:pPr>
                <a:defRPr/>
              </a:pPr>
              <a:t>‹#›</a:t>
            </a:fld>
            <a:endParaRPr lang="en-US"/>
          </a:p>
        </p:txBody>
      </p:sp>
    </p:spTree>
    <p:extLst>
      <p:ext uri="{BB962C8B-B14F-4D97-AF65-F5344CB8AC3E}">
        <p14:creationId xmlns:p14="http://schemas.microsoft.com/office/powerpoint/2010/main" val="245817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pPr>
              <a:defRPr/>
            </a:pPr>
            <a:fld id="{D746E079-CCB4-B24C-A6D5-8C3056BBF23F}" type="datetime1">
              <a:rPr lang="en-US" smtClean="0"/>
              <a:pPr>
                <a:defRPr/>
              </a:pPr>
              <a:t>8/29/2018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C225899C-C9DE-4C43-812F-DCCD705BC8B7}" type="slidenum">
              <a:rPr lang="en-US" smtClean="0"/>
              <a:pPr>
                <a:defRPr/>
              </a:pPr>
              <a:t>‹#›</a:t>
            </a:fld>
            <a:endParaRPr lang="en-US"/>
          </a:p>
        </p:txBody>
      </p:sp>
    </p:spTree>
    <p:extLst>
      <p:ext uri="{BB962C8B-B14F-4D97-AF65-F5344CB8AC3E}">
        <p14:creationId xmlns:p14="http://schemas.microsoft.com/office/powerpoint/2010/main" val="9887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3"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352542" y="295731"/>
            <a:ext cx="83819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pPr>
              <a:defRPr/>
            </a:pPr>
            <a:fld id="{D3E67C1E-A116-FA4E-B295-2EE9C41BDD30}" type="slidenum">
              <a:rPr lang="en-US" smtClean="0"/>
              <a:pPr>
                <a:defRPr/>
              </a:pPr>
              <a:t>‹#›</a:t>
            </a:fld>
            <a:endParaRPr lang="en-US"/>
          </a:p>
        </p:txBody>
      </p:sp>
    </p:spTree>
    <p:extLst>
      <p:ext uri="{BB962C8B-B14F-4D97-AF65-F5344CB8AC3E}">
        <p14:creationId xmlns:p14="http://schemas.microsoft.com/office/powerpoint/2010/main" val="31880532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rezashahamiri/"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en.wikipedia.org/wiki/Lean_software_development" TargetMode="External"/><Relationship Id="rId3" Type="http://schemas.openxmlformats.org/officeDocument/2006/relationships/hyperlink" Target="http://en.wikipedia.org/wiki/Adaptive_Software_Development" TargetMode="External"/><Relationship Id="rId7" Type="http://schemas.openxmlformats.org/officeDocument/2006/relationships/hyperlink" Target="Disciplined%20Agile%20Deliver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en.wikipedia.org/wiki/Crystal_Clear_(software_development)" TargetMode="External"/><Relationship Id="rId11" Type="http://schemas.openxmlformats.org/officeDocument/2006/relationships/image" Target="../media/image7.jpg"/><Relationship Id="rId5" Type="http://schemas.openxmlformats.org/officeDocument/2006/relationships/hyperlink" Target="http://en.wikipedia.org/wiki/Agile_Unified_Process" TargetMode="External"/><Relationship Id="rId10" Type="http://schemas.openxmlformats.org/officeDocument/2006/relationships/hyperlink" Target="http://en.wikipedia.org/wiki/Dynamic_Systems_Development_Method" TargetMode="External"/><Relationship Id="rId4" Type="http://schemas.openxmlformats.org/officeDocument/2006/relationships/hyperlink" Target="http://en.wikipedia.org/wiki/Agile_Modeling" TargetMode="External"/><Relationship Id="rId9" Type="http://schemas.openxmlformats.org/officeDocument/2006/relationships/hyperlink" Target="http://en.wikipedia.org/wiki/Kanban_(developmen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msdn.microsoft.com/en-us/library/ms182514(v=vs.80).aspx" TargetMode="External"/><Relationship Id="rId4" Type="http://schemas.openxmlformats.org/officeDocument/2006/relationships/hyperlink" Target="http://junit.or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ideo" Target="https://www.youtube.com/embed/rIaz-l1Kf8w" TargetMode="External"/><Relationship Id="rId6" Type="http://schemas.openxmlformats.org/officeDocument/2006/relationships/image" Target="../media/image16.jpeg"/><Relationship Id="rId5" Type="http://schemas.openxmlformats.org/officeDocument/2006/relationships/hyperlink" Target="https://youtu.be/rIaz-l1Kf8w?t=19" TargetMode="External"/><Relationship Id="rId4" Type="http://schemas.openxmlformats.org/officeDocument/2006/relationships/image" Target="../media/image7.jpg"/></Relationships>
</file>

<file path=ppt/slides/_rels/slide4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0" name="Picture 10" descr="http://www.manukau.ac.nz/__data/assets/image/0004/166801/header-Generic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780"/>
            <a:ext cx="12192000" cy="6934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p:cNvSpPr txBox="1">
            <a:spLocks noChangeArrowheads="1"/>
          </p:cNvSpPr>
          <p:nvPr/>
        </p:nvSpPr>
        <p:spPr bwMode="auto">
          <a:xfrm>
            <a:off x="1752600" y="-76200"/>
            <a:ext cx="9753600" cy="759460"/>
          </a:xfrm>
          <a:prstGeom prst="rect">
            <a:avLst/>
          </a:prstGeom>
          <a:noFill/>
          <a:ln>
            <a:noFill/>
          </a:ln>
          <a:effectLst>
            <a:outerShdw blurRad="50800" dist="38100" dir="2700000" algn="tl" rotWithShape="0">
              <a:prstClr val="black">
                <a:alpha val="40000"/>
              </a:prstClr>
            </a:outerShdw>
          </a:effectLst>
        </p:spPr>
        <p:txBody>
          <a:bodyPr vert="horz" wrap="square" lIns="91440" tIns="45720" rIns="91440" bIns="45720" numCol="1" anchor="b" anchorCtr="0" compatLnSpc="1">
            <a:prstTxWarp prst="textNoShape">
              <a:avLst/>
            </a:prstTxWarp>
          </a:bodyPr>
          <a:lstStyle>
            <a:lvl1pPr algn="l" defTabSz="457200" rtl="0" eaLnBrk="0" fontAlgn="base" hangingPunct="0">
              <a:spcBef>
                <a:spcPct val="0"/>
              </a:spcBef>
              <a:spcAft>
                <a:spcPct val="0"/>
              </a:spcAft>
              <a:defRPr sz="7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r>
              <a:rPr lang="en-US" altLang="en-US" sz="4000" b="1" dirty="0">
                <a:solidFill>
                  <a:schemeClr val="bg1"/>
                </a:solidFill>
              </a:rPr>
              <a:t>Software Engineering</a:t>
            </a:r>
          </a:p>
        </p:txBody>
      </p:sp>
      <p:sp>
        <p:nvSpPr>
          <p:cNvPr id="9" name="Rectangle 8"/>
          <p:cNvSpPr/>
          <p:nvPr/>
        </p:nvSpPr>
        <p:spPr>
          <a:xfrm>
            <a:off x="2285999" y="3390900"/>
            <a:ext cx="9938551" cy="627020"/>
          </a:xfrm>
          <a:custGeom>
            <a:avLst/>
            <a:gdLst>
              <a:gd name="connsiteX0" fmla="*/ 0 w 5105400"/>
              <a:gd name="connsiteY0" fmla="*/ 0 h 627020"/>
              <a:gd name="connsiteX1" fmla="*/ 5105400 w 5105400"/>
              <a:gd name="connsiteY1" fmla="*/ 0 h 627020"/>
              <a:gd name="connsiteX2" fmla="*/ 5105400 w 5105400"/>
              <a:gd name="connsiteY2" fmla="*/ 627020 h 627020"/>
              <a:gd name="connsiteX3" fmla="*/ 0 w 5105400"/>
              <a:gd name="connsiteY3" fmla="*/ 627020 h 627020"/>
              <a:gd name="connsiteX4" fmla="*/ 0 w 5105400"/>
              <a:gd name="connsiteY4" fmla="*/ 0 h 627020"/>
              <a:gd name="connsiteX0" fmla="*/ 0 w 5105400"/>
              <a:gd name="connsiteY0" fmla="*/ 0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0 w 5105400"/>
              <a:gd name="connsiteY5" fmla="*/ 0 h 627020"/>
              <a:gd name="connsiteX0" fmla="*/ 219075 w 5105400"/>
              <a:gd name="connsiteY0" fmla="*/ 314325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219075 w 5105400"/>
              <a:gd name="connsiteY5" fmla="*/ 314325 h 62702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113876 w 5105400"/>
              <a:gd name="connsiteY5" fmla="*/ 309563 h 62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00" h="627020">
                <a:moveTo>
                  <a:pt x="113876" y="309563"/>
                </a:moveTo>
                <a:lnTo>
                  <a:pt x="0" y="0"/>
                </a:lnTo>
                <a:lnTo>
                  <a:pt x="5105400" y="0"/>
                </a:lnTo>
                <a:lnTo>
                  <a:pt x="5105400" y="627020"/>
                </a:lnTo>
                <a:lnTo>
                  <a:pt x="0" y="627020"/>
                </a:lnTo>
                <a:lnTo>
                  <a:pt x="113876" y="309563"/>
                </a:lnTo>
                <a:close/>
              </a:path>
            </a:pathLst>
          </a:custGeom>
          <a:solidFill>
            <a:srgbClr val="DD2638">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600" b="1">
                <a:solidFill>
                  <a:schemeClr val="bg1"/>
                </a:solidFill>
              </a:rPr>
              <a:t>08: </a:t>
            </a:r>
            <a:r>
              <a:rPr lang="en-US" altLang="en-US" sz="3600" b="1" dirty="0">
                <a:solidFill>
                  <a:schemeClr val="bg1"/>
                </a:solidFill>
              </a:rPr>
              <a:t>Agile Development</a:t>
            </a:r>
          </a:p>
        </p:txBody>
      </p:sp>
      <p:sp>
        <p:nvSpPr>
          <p:cNvPr id="19" name="Rectangle 8"/>
          <p:cNvSpPr/>
          <p:nvPr/>
        </p:nvSpPr>
        <p:spPr>
          <a:xfrm>
            <a:off x="6019801" y="6248400"/>
            <a:ext cx="6204750" cy="627020"/>
          </a:xfrm>
          <a:custGeom>
            <a:avLst/>
            <a:gdLst>
              <a:gd name="connsiteX0" fmla="*/ 0 w 5105400"/>
              <a:gd name="connsiteY0" fmla="*/ 0 h 627020"/>
              <a:gd name="connsiteX1" fmla="*/ 5105400 w 5105400"/>
              <a:gd name="connsiteY1" fmla="*/ 0 h 627020"/>
              <a:gd name="connsiteX2" fmla="*/ 5105400 w 5105400"/>
              <a:gd name="connsiteY2" fmla="*/ 627020 h 627020"/>
              <a:gd name="connsiteX3" fmla="*/ 0 w 5105400"/>
              <a:gd name="connsiteY3" fmla="*/ 627020 h 627020"/>
              <a:gd name="connsiteX4" fmla="*/ 0 w 5105400"/>
              <a:gd name="connsiteY4" fmla="*/ 0 h 627020"/>
              <a:gd name="connsiteX0" fmla="*/ 0 w 5105400"/>
              <a:gd name="connsiteY0" fmla="*/ 0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0 w 5105400"/>
              <a:gd name="connsiteY5" fmla="*/ 0 h 627020"/>
              <a:gd name="connsiteX0" fmla="*/ 219075 w 5105400"/>
              <a:gd name="connsiteY0" fmla="*/ 314325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219075 w 5105400"/>
              <a:gd name="connsiteY5" fmla="*/ 314325 h 62702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113876 w 5105400"/>
              <a:gd name="connsiteY5" fmla="*/ 309563 h 627020"/>
              <a:gd name="connsiteX0" fmla="*/ 113876 w 5105400"/>
              <a:gd name="connsiteY0" fmla="*/ 309563 h 642260"/>
              <a:gd name="connsiteX1" fmla="*/ 0 w 5105400"/>
              <a:gd name="connsiteY1" fmla="*/ 0 h 642260"/>
              <a:gd name="connsiteX2" fmla="*/ 5105400 w 5105400"/>
              <a:gd name="connsiteY2" fmla="*/ 0 h 642260"/>
              <a:gd name="connsiteX3" fmla="*/ 5105400 w 5105400"/>
              <a:gd name="connsiteY3" fmla="*/ 627020 h 642260"/>
              <a:gd name="connsiteX4" fmla="*/ 215290 w 5105400"/>
              <a:gd name="connsiteY4" fmla="*/ 642260 h 642260"/>
              <a:gd name="connsiteX5" fmla="*/ 113876 w 5105400"/>
              <a:gd name="connsiteY5" fmla="*/ 309563 h 642260"/>
              <a:gd name="connsiteX0" fmla="*/ 113876 w 5105400"/>
              <a:gd name="connsiteY0" fmla="*/ 309563 h 634640"/>
              <a:gd name="connsiteX1" fmla="*/ 0 w 5105400"/>
              <a:gd name="connsiteY1" fmla="*/ 0 h 634640"/>
              <a:gd name="connsiteX2" fmla="*/ 5105400 w 5105400"/>
              <a:gd name="connsiteY2" fmla="*/ 0 h 634640"/>
              <a:gd name="connsiteX3" fmla="*/ 5105400 w 5105400"/>
              <a:gd name="connsiteY3" fmla="*/ 627020 h 634640"/>
              <a:gd name="connsiteX4" fmla="*/ 234862 w 5105400"/>
              <a:gd name="connsiteY4" fmla="*/ 634640 h 634640"/>
              <a:gd name="connsiteX5" fmla="*/ 113876 w 5105400"/>
              <a:gd name="connsiteY5" fmla="*/ 309563 h 63464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344585 w 5105400"/>
              <a:gd name="connsiteY4" fmla="*/ 615590 h 627020"/>
              <a:gd name="connsiteX5" fmla="*/ 113876 w 5105400"/>
              <a:gd name="connsiteY5" fmla="*/ 309563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44585 w 5105400"/>
              <a:gd name="connsiteY4" fmla="*/ 615590 h 627020"/>
              <a:gd name="connsiteX5" fmla="*/ 156982 w 5105400"/>
              <a:gd name="connsiteY5" fmla="*/ 276225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60260 w 5105400"/>
              <a:gd name="connsiteY4" fmla="*/ 615590 h 627020"/>
              <a:gd name="connsiteX5" fmla="*/ 156982 w 5105400"/>
              <a:gd name="connsiteY5" fmla="*/ 276225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72016 w 5105400"/>
              <a:gd name="connsiteY4" fmla="*/ 615590 h 627020"/>
              <a:gd name="connsiteX5" fmla="*/ 156982 w 5105400"/>
              <a:gd name="connsiteY5" fmla="*/ 276225 h 627020"/>
              <a:gd name="connsiteX0" fmla="*/ 164819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72016 w 5105400"/>
              <a:gd name="connsiteY4" fmla="*/ 615590 h 627020"/>
              <a:gd name="connsiteX5" fmla="*/ 164819 w 5105400"/>
              <a:gd name="connsiteY5" fmla="*/ 276225 h 62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00" h="627020">
                <a:moveTo>
                  <a:pt x="164819" y="276225"/>
                </a:moveTo>
                <a:lnTo>
                  <a:pt x="0" y="0"/>
                </a:lnTo>
                <a:lnTo>
                  <a:pt x="5105400" y="0"/>
                </a:lnTo>
                <a:lnTo>
                  <a:pt x="5105400" y="627020"/>
                </a:lnTo>
                <a:lnTo>
                  <a:pt x="372016" y="615590"/>
                </a:lnTo>
                <a:lnTo>
                  <a:pt x="164819" y="276225"/>
                </a:lnTo>
                <a:close/>
              </a:path>
            </a:pathLst>
          </a:custGeom>
          <a:solidFill>
            <a:srgbClr val="DD2638">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en-US" sz="2800" dirty="0">
                <a:solidFill>
                  <a:schemeClr val="bg2"/>
                </a:solidFill>
              </a:rPr>
              <a:t>Dr. Seyed Reza Shahamiri </a:t>
            </a:r>
            <a:r>
              <a:rPr lang="en-US" altLang="en-US" dirty="0">
                <a:solidFill>
                  <a:schemeClr val="bg2"/>
                </a:solidFill>
                <a:hlinkClick r:id="rId3"/>
              </a:rPr>
              <a:t>More Info</a:t>
            </a:r>
            <a:endParaRPr lang="en-US" altLang="en-US" sz="2800" dirty="0">
              <a:solidFill>
                <a:schemeClr val="bg2"/>
              </a:solidFill>
            </a:endParaRPr>
          </a:p>
        </p:txBody>
      </p:sp>
    </p:spTree>
    <p:extLst>
      <p:ext uri="{BB962C8B-B14F-4D97-AF65-F5344CB8AC3E}">
        <p14:creationId xmlns:p14="http://schemas.microsoft.com/office/powerpoint/2010/main" val="242832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a:t>
            </a:r>
            <a:br>
              <a:rPr lang="en-GB" sz="3200" dirty="0"/>
            </a:br>
            <a:r>
              <a:rPr lang="en-GB" sz="3200" dirty="0">
                <a:solidFill>
                  <a:srgbClr val="92D050"/>
                </a:solidFill>
              </a:rPr>
              <a:t>Manifesto</a:t>
            </a:r>
          </a:p>
        </p:txBody>
      </p:sp>
      <p:pic>
        <p:nvPicPr>
          <p:cNvPr id="4" name="Picture 3" descr="Software_Engineering_2_lecture slides.pdf - Adobe Reader"/>
          <p:cNvPicPr>
            <a:picLocks noChangeAspect="1"/>
          </p:cNvPicPr>
          <p:nvPr/>
        </p:nvPicPr>
        <p:blipFill rotWithShape="1">
          <a:blip r:embed="rId3">
            <a:extLst>
              <a:ext uri="{28A0092B-C50C-407E-A947-70E740481C1C}">
                <a14:useLocalDpi xmlns:a14="http://schemas.microsoft.com/office/drawing/2010/main" val="0"/>
              </a:ext>
            </a:extLst>
          </a:blip>
          <a:srcRect l="20269" t="28361" r="17584" b="17808"/>
          <a:stretch/>
        </p:blipFill>
        <p:spPr>
          <a:xfrm>
            <a:off x="2493556" y="2401901"/>
            <a:ext cx="7026841" cy="3657600"/>
          </a:xfrm>
          <a:prstGeom prst="rect">
            <a:avLst/>
          </a:prstGeom>
        </p:spPr>
      </p:pic>
      <p:sp>
        <p:nvSpPr>
          <p:cNvPr id="2" name="TextBox 1"/>
          <p:cNvSpPr txBox="1"/>
          <p:nvPr/>
        </p:nvSpPr>
        <p:spPr>
          <a:xfrm>
            <a:off x="1193075" y="1537856"/>
            <a:ext cx="9997666" cy="769441"/>
          </a:xfrm>
          <a:prstGeom prst="rect">
            <a:avLst/>
          </a:prstGeom>
          <a:noFill/>
        </p:spPr>
        <p:txBody>
          <a:bodyPr wrap="square" rtlCol="0">
            <a:spAutoFit/>
          </a:bodyPr>
          <a:lstStyle/>
          <a:p>
            <a:pPr algn="just"/>
            <a:r>
              <a:rPr lang="en-NZ" sz="2200" dirty="0">
                <a:latin typeface="+mn-lt"/>
              </a:rPr>
              <a:t>“We are uncovering better ways of developing software by doing it and helping others do it. Through this work we have come to value:</a:t>
            </a:r>
          </a:p>
        </p:txBody>
      </p:sp>
      <p:sp>
        <p:nvSpPr>
          <p:cNvPr id="3" name="TextBox 2"/>
          <p:cNvSpPr txBox="1"/>
          <p:nvPr/>
        </p:nvSpPr>
        <p:spPr>
          <a:xfrm>
            <a:off x="1193075" y="6172724"/>
            <a:ext cx="9997666" cy="769441"/>
          </a:xfrm>
          <a:prstGeom prst="rect">
            <a:avLst/>
          </a:prstGeom>
          <a:noFill/>
        </p:spPr>
        <p:txBody>
          <a:bodyPr wrap="square" rtlCol="0">
            <a:spAutoFit/>
          </a:bodyPr>
          <a:lstStyle/>
          <a:p>
            <a:pPr algn="just"/>
            <a:r>
              <a:rPr lang="en-NZ" sz="2200" dirty="0">
                <a:latin typeface="+mn-lt"/>
              </a:rPr>
              <a:t>That is, while there is value in the items on the right, we value the items on the left more.”</a:t>
            </a:r>
          </a:p>
        </p:txBody>
      </p:sp>
      <p:sp>
        <p:nvSpPr>
          <p:cNvPr id="7" name="Slide Number Placeholder 5">
            <a:extLst>
              <a:ext uri="{FF2B5EF4-FFF2-40B4-BE49-F238E27FC236}">
                <a16:creationId xmlns:a16="http://schemas.microsoft.com/office/drawing/2014/main" xmlns="" id="{1FE50509-1EE2-4FB6-90AB-3D556136746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10</a:t>
            </a:fld>
            <a:endParaRPr lang="en-US" dirty="0"/>
          </a:p>
        </p:txBody>
      </p:sp>
    </p:spTree>
    <p:extLst>
      <p:ext uri="{BB962C8B-B14F-4D97-AF65-F5344CB8AC3E}">
        <p14:creationId xmlns:p14="http://schemas.microsoft.com/office/powerpoint/2010/main" val="13564316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a:t>
            </a:r>
            <a:br>
              <a:rPr lang="en-GB" sz="3200" dirty="0"/>
            </a:br>
            <a:r>
              <a:rPr lang="en-GB" sz="3200" dirty="0">
                <a:solidFill>
                  <a:srgbClr val="92D050"/>
                </a:solidFill>
              </a:rPr>
              <a:t>Principles</a:t>
            </a:r>
          </a:p>
        </p:txBody>
      </p:sp>
      <p:pic>
        <p:nvPicPr>
          <p:cNvPr id="3" name="Picture 2" descr="Software Engineering 9th ed (intro txt) - I. Sommerville (Pearson, 2011) BBS.pdf - Adobe Reader"/>
          <p:cNvPicPr>
            <a:picLocks noChangeAspect="1"/>
          </p:cNvPicPr>
          <p:nvPr/>
        </p:nvPicPr>
        <p:blipFill rotWithShape="1">
          <a:blip r:embed="rId3">
            <a:extLst>
              <a:ext uri="{28A0092B-C50C-407E-A947-70E740481C1C}">
                <a14:useLocalDpi xmlns:a14="http://schemas.microsoft.com/office/drawing/2010/main" val="0"/>
              </a:ext>
            </a:extLst>
          </a:blip>
          <a:srcRect l="16913" t="26798" r="17114" b="20375"/>
          <a:stretch/>
        </p:blipFill>
        <p:spPr>
          <a:xfrm>
            <a:off x="1061006" y="1700741"/>
            <a:ext cx="10129735" cy="4874229"/>
          </a:xfrm>
          <a:prstGeom prst="rect">
            <a:avLst/>
          </a:prstGeom>
        </p:spPr>
      </p:pic>
      <p:sp>
        <p:nvSpPr>
          <p:cNvPr id="5" name="Slide Number Placeholder 5">
            <a:extLst>
              <a:ext uri="{FF2B5EF4-FFF2-40B4-BE49-F238E27FC236}">
                <a16:creationId xmlns:a16="http://schemas.microsoft.com/office/drawing/2014/main" xmlns="" id="{F7A3096B-04F9-43EA-907C-BDD51D27821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11</a:t>
            </a:fld>
            <a:endParaRPr lang="en-US" dirty="0"/>
          </a:p>
        </p:txBody>
      </p:sp>
    </p:spTree>
    <p:extLst>
      <p:ext uri="{BB962C8B-B14F-4D97-AF65-F5344CB8AC3E}">
        <p14:creationId xmlns:p14="http://schemas.microsoft.com/office/powerpoint/2010/main" val="25424983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C4E598E-AC6C-4987-AFE3-8DD0D2530CA9}"/>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a:t>
            </a:r>
            <a:br>
              <a:rPr lang="en-GB" sz="3200" dirty="0"/>
            </a:br>
            <a:r>
              <a:rPr lang="en-GB" sz="3200" dirty="0">
                <a:solidFill>
                  <a:srgbClr val="92D050"/>
                </a:solidFill>
              </a:rPr>
              <a:t>Principles</a:t>
            </a:r>
            <a:br>
              <a:rPr lang="en-GB" sz="3200" dirty="0">
                <a:solidFill>
                  <a:srgbClr val="92D050"/>
                </a:solidFill>
              </a:rPr>
            </a:br>
            <a:r>
              <a:rPr lang="en-GB" sz="3200" dirty="0">
                <a:solidFill>
                  <a:srgbClr val="FFC000"/>
                </a:solidFill>
              </a:rPr>
              <a:t>Class Activity</a:t>
            </a:r>
          </a:p>
        </p:txBody>
      </p:sp>
      <p:sp>
        <p:nvSpPr>
          <p:cNvPr id="5" name="Rectangle 3"/>
          <p:cNvSpPr txBox="1">
            <a:spLocks noChangeArrowheads="1"/>
          </p:cNvSpPr>
          <p:nvPr/>
        </p:nvSpPr>
        <p:spPr>
          <a:xfrm>
            <a:off x="888274" y="2159726"/>
            <a:ext cx="10088881" cy="3966438"/>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dirty="0">
                <a:solidFill>
                  <a:schemeClr val="tx1"/>
                </a:solidFill>
                <a:latin typeface="+mn-lt"/>
              </a:rPr>
              <a:t>Discuss in the class the difficulties that may raise as a result of applying Agile Manifesto and principles in software development.</a:t>
            </a:r>
          </a:p>
        </p:txBody>
      </p:sp>
      <p:sp>
        <p:nvSpPr>
          <p:cNvPr id="7" name="Slide Number Placeholder 5">
            <a:extLst>
              <a:ext uri="{FF2B5EF4-FFF2-40B4-BE49-F238E27FC236}">
                <a16:creationId xmlns:a16="http://schemas.microsoft.com/office/drawing/2014/main" xmlns="" id="{11BE9629-BAB1-405F-8F7B-EA3E61401B6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12</a:t>
            </a:fld>
            <a:endParaRPr lang="en-US" dirty="0"/>
          </a:p>
        </p:txBody>
      </p:sp>
    </p:spTree>
    <p:extLst>
      <p:ext uri="{BB962C8B-B14F-4D97-AF65-F5344CB8AC3E}">
        <p14:creationId xmlns:p14="http://schemas.microsoft.com/office/powerpoint/2010/main" val="20836355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C4E598E-AC6C-4987-AFE3-8DD0D2530CA9}"/>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a:t>
            </a:r>
            <a:br>
              <a:rPr lang="en-GB" sz="3200" dirty="0"/>
            </a:br>
            <a:r>
              <a:rPr lang="en-GB" sz="3200" dirty="0">
                <a:solidFill>
                  <a:srgbClr val="92D050"/>
                </a:solidFill>
              </a:rPr>
              <a:t>Principles</a:t>
            </a:r>
            <a:br>
              <a:rPr lang="en-GB" sz="3200" dirty="0">
                <a:solidFill>
                  <a:srgbClr val="92D050"/>
                </a:solidFill>
              </a:rPr>
            </a:br>
            <a:r>
              <a:rPr lang="en-GB" sz="3200" dirty="0">
                <a:solidFill>
                  <a:srgbClr val="FFC000"/>
                </a:solidFill>
              </a:rPr>
              <a:t>Difficulties</a:t>
            </a:r>
          </a:p>
        </p:txBody>
      </p:sp>
      <p:sp>
        <p:nvSpPr>
          <p:cNvPr id="5" name="Rectangle 3"/>
          <p:cNvSpPr txBox="1">
            <a:spLocks noChangeArrowheads="1"/>
          </p:cNvSpPr>
          <p:nvPr/>
        </p:nvSpPr>
        <p:spPr>
          <a:xfrm>
            <a:off x="888274" y="2159726"/>
            <a:ext cx="10088881" cy="3966438"/>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gn="just">
              <a:buFont typeface="+mj-lt"/>
              <a:buAutoNum type="arabicPeriod"/>
            </a:pPr>
            <a:r>
              <a:rPr lang="en-US" dirty="0">
                <a:solidFill>
                  <a:schemeClr val="tx1"/>
                </a:solidFill>
                <a:latin typeface="+mn-lt"/>
              </a:rPr>
              <a:t>Success in customer involvement in the development process depends on having a customer who is willing and able to spend time with the development team and who can </a:t>
            </a:r>
            <a:r>
              <a:rPr lang="en-US" i="1" dirty="0">
                <a:solidFill>
                  <a:schemeClr val="tx1"/>
                </a:solidFill>
                <a:latin typeface="+mn-lt"/>
              </a:rPr>
              <a:t>represent all system stakeholders</a:t>
            </a:r>
            <a:r>
              <a:rPr lang="en-US" dirty="0">
                <a:solidFill>
                  <a:schemeClr val="tx1"/>
                </a:solidFill>
                <a:latin typeface="+mn-lt"/>
              </a:rPr>
              <a:t>!</a:t>
            </a:r>
          </a:p>
          <a:p>
            <a:pPr marL="457200" indent="-457200" algn="just">
              <a:buFont typeface="+mj-lt"/>
              <a:buAutoNum type="arabicPeriod"/>
            </a:pPr>
            <a:r>
              <a:rPr lang="en-US" dirty="0">
                <a:solidFill>
                  <a:schemeClr val="tx1"/>
                </a:solidFill>
                <a:latin typeface="+mn-lt"/>
              </a:rPr>
              <a:t>Individual team members may not have suitable personalities for the intense involvement in agile methods, and therefore not interact well with other team members.</a:t>
            </a:r>
          </a:p>
          <a:p>
            <a:pPr marL="457200" indent="-457200" algn="just">
              <a:buFont typeface="+mj-lt"/>
              <a:buAutoNum type="arabicPeriod"/>
            </a:pPr>
            <a:r>
              <a:rPr lang="en-US" dirty="0">
                <a:solidFill>
                  <a:schemeClr val="tx1"/>
                </a:solidFill>
                <a:latin typeface="+mn-lt"/>
              </a:rPr>
              <a:t>Prioritizing changes can be extremely difficult as, typically, each stakeholder gives different priorities to different changes.</a:t>
            </a:r>
          </a:p>
        </p:txBody>
      </p:sp>
      <p:sp>
        <p:nvSpPr>
          <p:cNvPr id="7" name="Slide Number Placeholder 5">
            <a:extLst>
              <a:ext uri="{FF2B5EF4-FFF2-40B4-BE49-F238E27FC236}">
                <a16:creationId xmlns:a16="http://schemas.microsoft.com/office/drawing/2014/main" xmlns="" id="{11BE9629-BAB1-405F-8F7B-EA3E61401B6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13</a:t>
            </a:fld>
            <a:endParaRPr lang="en-US" dirty="0"/>
          </a:p>
        </p:txBody>
      </p:sp>
    </p:spTree>
    <p:extLst>
      <p:ext uri="{BB962C8B-B14F-4D97-AF65-F5344CB8AC3E}">
        <p14:creationId xmlns:p14="http://schemas.microsoft.com/office/powerpoint/2010/main" val="3005445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a:t>
            </a:r>
            <a:br>
              <a:rPr lang="en-GB" sz="3200" dirty="0"/>
            </a:br>
            <a:r>
              <a:rPr lang="en-GB" sz="3200" dirty="0">
                <a:solidFill>
                  <a:srgbClr val="92D050"/>
                </a:solidFill>
              </a:rPr>
              <a:t>Principles</a:t>
            </a:r>
            <a:br>
              <a:rPr lang="en-GB" sz="3200" dirty="0">
                <a:solidFill>
                  <a:srgbClr val="92D050"/>
                </a:solidFill>
              </a:rPr>
            </a:br>
            <a:r>
              <a:rPr lang="en-GB" sz="3200" dirty="0">
                <a:solidFill>
                  <a:srgbClr val="FFC000"/>
                </a:solidFill>
              </a:rPr>
              <a:t>Difficulties</a:t>
            </a:r>
          </a:p>
        </p:txBody>
      </p:sp>
      <p:sp>
        <p:nvSpPr>
          <p:cNvPr id="5" name="Rectangle 3"/>
          <p:cNvSpPr txBox="1">
            <a:spLocks noChangeArrowheads="1"/>
          </p:cNvSpPr>
          <p:nvPr/>
        </p:nvSpPr>
        <p:spPr>
          <a:xfrm>
            <a:off x="766353" y="2281646"/>
            <a:ext cx="10276115" cy="3844518"/>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gn="just">
              <a:buFont typeface="+mj-lt"/>
              <a:buAutoNum type="arabicPeriod" startAt="4"/>
            </a:pPr>
            <a:r>
              <a:rPr lang="en-US" dirty="0">
                <a:solidFill>
                  <a:schemeClr val="tx1"/>
                </a:solidFill>
                <a:latin typeface="+mn-lt"/>
              </a:rPr>
              <a:t>Maintaining simplicity requires extra work. Under pressure from delivery schedules, the team members may not have time to carry out desirable system simplifications.</a:t>
            </a:r>
          </a:p>
          <a:p>
            <a:pPr marL="457200" indent="-457200" algn="just">
              <a:buFont typeface="+mj-lt"/>
              <a:buAutoNum type="arabicPeriod" startAt="4"/>
            </a:pPr>
            <a:r>
              <a:rPr lang="en-US" dirty="0">
                <a:solidFill>
                  <a:schemeClr val="tx1"/>
                </a:solidFill>
                <a:latin typeface="+mn-lt"/>
              </a:rPr>
              <a:t>Many organizations have spent years changing their culture so that processes are defined and followed. It is difficult for them to move to a working model in which processes are informal and defined by development teams.</a:t>
            </a:r>
          </a:p>
        </p:txBody>
      </p:sp>
      <p:sp>
        <p:nvSpPr>
          <p:cNvPr id="7" name="Slide Number Placeholder 5">
            <a:extLst>
              <a:ext uri="{FF2B5EF4-FFF2-40B4-BE49-F238E27FC236}">
                <a16:creationId xmlns:a16="http://schemas.microsoft.com/office/drawing/2014/main" xmlns="" id="{C4E298C8-8094-43F2-AB67-02430DFE45A8}"/>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14</a:t>
            </a:fld>
            <a:endParaRPr lang="en-US" dirty="0"/>
          </a:p>
        </p:txBody>
      </p:sp>
      <p:pic>
        <p:nvPicPr>
          <p:cNvPr id="8" name="Picture 7">
            <a:extLst>
              <a:ext uri="{FF2B5EF4-FFF2-40B4-BE49-F238E27FC236}">
                <a16:creationId xmlns:a16="http://schemas.microsoft.com/office/drawing/2014/main" xmlns="" id="{09836046-EE76-4C3F-8C7B-BC9301062899}"/>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5744836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a:t>
            </a:r>
            <a:br>
              <a:rPr lang="en-GB" sz="3200" dirty="0"/>
            </a:br>
            <a:r>
              <a:rPr lang="en-GB" sz="3200" dirty="0">
                <a:solidFill>
                  <a:srgbClr val="92D050"/>
                </a:solidFill>
              </a:rPr>
              <a:t>Contracts</a:t>
            </a:r>
            <a:endParaRPr lang="en-GB" sz="3200" dirty="0">
              <a:solidFill>
                <a:srgbClr val="FFC000"/>
              </a:solidFill>
            </a:endParaRPr>
          </a:p>
        </p:txBody>
      </p:sp>
      <p:sp>
        <p:nvSpPr>
          <p:cNvPr id="5" name="Rectangle 3"/>
          <p:cNvSpPr txBox="1">
            <a:spLocks noChangeArrowheads="1"/>
          </p:cNvSpPr>
          <p:nvPr/>
        </p:nvSpPr>
        <p:spPr>
          <a:xfrm>
            <a:off x="809897" y="2037806"/>
            <a:ext cx="10380844" cy="4088358"/>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dirty="0">
                <a:solidFill>
                  <a:schemeClr val="tx1"/>
                </a:solidFill>
                <a:latin typeface="+mn-lt"/>
              </a:rPr>
              <a:t>Agile methods have to rely on contracts in which the customer pays for the </a:t>
            </a:r>
            <a:r>
              <a:rPr lang="en-US" dirty="0">
                <a:solidFill>
                  <a:srgbClr val="FFC000"/>
                </a:solidFill>
                <a:latin typeface="+mn-lt"/>
              </a:rPr>
              <a:t>time required </a:t>
            </a:r>
            <a:r>
              <a:rPr lang="en-US" dirty="0">
                <a:solidFill>
                  <a:schemeClr val="tx1"/>
                </a:solidFill>
                <a:latin typeface="+mn-lt"/>
              </a:rPr>
              <a:t>for system development rather than the </a:t>
            </a:r>
            <a:r>
              <a:rPr lang="en-US" dirty="0">
                <a:solidFill>
                  <a:srgbClr val="FFC000"/>
                </a:solidFill>
                <a:latin typeface="+mn-lt"/>
              </a:rPr>
              <a:t>development of a specific set of requirements</a:t>
            </a:r>
            <a:r>
              <a:rPr lang="en-US" dirty="0">
                <a:solidFill>
                  <a:schemeClr val="tx1"/>
                </a:solidFill>
                <a:latin typeface="+mn-lt"/>
              </a:rPr>
              <a:t>.</a:t>
            </a:r>
          </a:p>
          <a:p>
            <a:pPr algn="just"/>
            <a:r>
              <a:rPr lang="en-US" dirty="0">
                <a:solidFill>
                  <a:schemeClr val="tx1"/>
                </a:solidFill>
                <a:latin typeface="+mn-lt"/>
              </a:rPr>
              <a:t>If problems arise then there may be difficult disputes over who is to blame and who should pay for the extra time and resources required to resolve the problems.</a:t>
            </a:r>
          </a:p>
        </p:txBody>
      </p:sp>
      <p:sp>
        <p:nvSpPr>
          <p:cNvPr id="7" name="Slide Number Placeholder 5">
            <a:extLst>
              <a:ext uri="{FF2B5EF4-FFF2-40B4-BE49-F238E27FC236}">
                <a16:creationId xmlns:a16="http://schemas.microsoft.com/office/drawing/2014/main" xmlns="" id="{719BE0F1-7E02-4A38-B253-CAB889485B7E}"/>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15</a:t>
            </a:fld>
            <a:endParaRPr lang="en-US" dirty="0"/>
          </a:p>
        </p:txBody>
      </p:sp>
      <p:pic>
        <p:nvPicPr>
          <p:cNvPr id="8" name="Picture 7">
            <a:extLst>
              <a:ext uri="{FF2B5EF4-FFF2-40B4-BE49-F238E27FC236}">
                <a16:creationId xmlns:a16="http://schemas.microsoft.com/office/drawing/2014/main" xmlns="" id="{F690DD12-BE83-44A5-944D-89BEA0EDFF61}"/>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10743494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876FA839-243A-48EF-9B17-7F5F88AF0812}"/>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vs Plan-Driven vs Formal Development</a:t>
            </a:r>
            <a:endParaRPr lang="en-GB" sz="3200" dirty="0">
              <a:solidFill>
                <a:srgbClr val="92D050"/>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64451716"/>
              </p:ext>
            </p:extLst>
          </p:nvPr>
        </p:nvGraphicFramePr>
        <p:xfrm>
          <a:off x="708071" y="2300386"/>
          <a:ext cx="10769922" cy="3186876"/>
        </p:xfrm>
        <a:graphic>
          <a:graphicData uri="http://schemas.openxmlformats.org/drawingml/2006/table">
            <a:tbl>
              <a:tblPr>
                <a:tableStyleId>{284E427A-3D55-4303-BF80-6455036E1DE7}</a:tableStyleId>
              </a:tblPr>
              <a:tblGrid>
                <a:gridCol w="3589974">
                  <a:extLst>
                    <a:ext uri="{9D8B030D-6E8A-4147-A177-3AD203B41FA5}">
                      <a16:colId xmlns:a16="http://schemas.microsoft.com/office/drawing/2014/main" xmlns="" val="20000"/>
                    </a:ext>
                  </a:extLst>
                </a:gridCol>
                <a:gridCol w="3589974">
                  <a:extLst>
                    <a:ext uri="{9D8B030D-6E8A-4147-A177-3AD203B41FA5}">
                      <a16:colId xmlns:a16="http://schemas.microsoft.com/office/drawing/2014/main" xmlns="" val="20001"/>
                    </a:ext>
                  </a:extLst>
                </a:gridCol>
                <a:gridCol w="3589974">
                  <a:extLst>
                    <a:ext uri="{9D8B030D-6E8A-4147-A177-3AD203B41FA5}">
                      <a16:colId xmlns:a16="http://schemas.microsoft.com/office/drawing/2014/main" xmlns="" val="20002"/>
                    </a:ext>
                  </a:extLst>
                </a:gridCol>
              </a:tblGrid>
              <a:tr h="388914">
                <a:tc>
                  <a:txBody>
                    <a:bodyPr/>
                    <a:lstStyle/>
                    <a:p>
                      <a:pPr algn="ctr"/>
                      <a:r>
                        <a:rPr lang="en-NZ" sz="1800" b="1" dirty="0">
                          <a:effectLst/>
                        </a:rPr>
                        <a:t>Agile methods</a:t>
                      </a:r>
                    </a:p>
                  </a:txBody>
                  <a:tcPr marL="119665" marR="119665" marT="59833" marB="59833" anchor="ctr"/>
                </a:tc>
                <a:tc>
                  <a:txBody>
                    <a:bodyPr/>
                    <a:lstStyle/>
                    <a:p>
                      <a:pPr algn="ctr"/>
                      <a:r>
                        <a:rPr lang="en-NZ" sz="1800" b="1" dirty="0">
                          <a:effectLst/>
                        </a:rPr>
                        <a:t>Plan-driven methods</a:t>
                      </a:r>
                    </a:p>
                  </a:txBody>
                  <a:tcPr marL="119665" marR="119665" marT="59833" marB="59833" anchor="ctr"/>
                </a:tc>
                <a:tc>
                  <a:txBody>
                    <a:bodyPr/>
                    <a:lstStyle/>
                    <a:p>
                      <a:pPr algn="ctr"/>
                      <a:r>
                        <a:rPr lang="en-NZ" sz="1800" b="1" dirty="0">
                          <a:effectLst/>
                        </a:rPr>
                        <a:t>Formal methods</a:t>
                      </a:r>
                    </a:p>
                  </a:txBody>
                  <a:tcPr marL="119665" marR="119665" marT="59833" marB="59833" anchor="ctr"/>
                </a:tc>
                <a:extLst>
                  <a:ext uri="{0D108BD9-81ED-4DB2-BD59-A6C34878D82A}">
                    <a16:rowId xmlns:a16="http://schemas.microsoft.com/office/drawing/2014/main" xmlns="" val="10000"/>
                  </a:ext>
                </a:extLst>
              </a:tr>
              <a:tr h="388914">
                <a:tc>
                  <a:txBody>
                    <a:bodyPr/>
                    <a:lstStyle/>
                    <a:p>
                      <a:pPr algn="ctr"/>
                      <a:r>
                        <a:rPr lang="en-NZ" sz="1800" dirty="0">
                          <a:effectLst/>
                        </a:rPr>
                        <a:t>Low criticality</a:t>
                      </a:r>
                    </a:p>
                  </a:txBody>
                  <a:tcPr marL="119665" marR="119665" marT="59833" marB="59833" anchor="ctr"/>
                </a:tc>
                <a:tc>
                  <a:txBody>
                    <a:bodyPr/>
                    <a:lstStyle/>
                    <a:p>
                      <a:pPr algn="ctr"/>
                      <a:r>
                        <a:rPr lang="en-NZ" sz="1800" dirty="0">
                          <a:effectLst/>
                        </a:rPr>
                        <a:t>High criticality</a:t>
                      </a:r>
                    </a:p>
                  </a:txBody>
                  <a:tcPr marL="119665" marR="119665" marT="59833" marB="59833" anchor="ctr"/>
                </a:tc>
                <a:tc>
                  <a:txBody>
                    <a:bodyPr/>
                    <a:lstStyle/>
                    <a:p>
                      <a:pPr algn="ctr"/>
                      <a:r>
                        <a:rPr lang="en-NZ" sz="1800" dirty="0">
                          <a:effectLst/>
                        </a:rPr>
                        <a:t>Extreme criticality</a:t>
                      </a:r>
                    </a:p>
                  </a:txBody>
                  <a:tcPr marL="119665" marR="119665" marT="59833" marB="59833" anchor="ctr"/>
                </a:tc>
                <a:extLst>
                  <a:ext uri="{0D108BD9-81ED-4DB2-BD59-A6C34878D82A}">
                    <a16:rowId xmlns:a16="http://schemas.microsoft.com/office/drawing/2014/main" xmlns="" val="10001"/>
                  </a:ext>
                </a:extLst>
              </a:tr>
              <a:tr h="388914">
                <a:tc>
                  <a:txBody>
                    <a:bodyPr/>
                    <a:lstStyle/>
                    <a:p>
                      <a:pPr algn="ctr"/>
                      <a:r>
                        <a:rPr lang="en-NZ" sz="1800">
                          <a:effectLst/>
                        </a:rPr>
                        <a:t>Senior developers</a:t>
                      </a:r>
                    </a:p>
                  </a:txBody>
                  <a:tcPr marL="119665" marR="119665" marT="59833" marB="59833" anchor="ctr"/>
                </a:tc>
                <a:tc>
                  <a:txBody>
                    <a:bodyPr/>
                    <a:lstStyle/>
                    <a:p>
                      <a:pPr algn="ctr"/>
                      <a:r>
                        <a:rPr lang="en-NZ" sz="1800">
                          <a:effectLst/>
                        </a:rPr>
                        <a:t>Junior developers(?)</a:t>
                      </a:r>
                    </a:p>
                  </a:txBody>
                  <a:tcPr marL="119665" marR="119665" marT="59833" marB="59833" anchor="ctr"/>
                </a:tc>
                <a:tc>
                  <a:txBody>
                    <a:bodyPr/>
                    <a:lstStyle/>
                    <a:p>
                      <a:pPr algn="ctr"/>
                      <a:r>
                        <a:rPr lang="en-NZ" sz="1800">
                          <a:effectLst/>
                        </a:rPr>
                        <a:t>Senior developers</a:t>
                      </a:r>
                    </a:p>
                  </a:txBody>
                  <a:tcPr marL="119665" marR="119665" marT="59833" marB="59833" anchor="ctr"/>
                </a:tc>
                <a:extLst>
                  <a:ext uri="{0D108BD9-81ED-4DB2-BD59-A6C34878D82A}">
                    <a16:rowId xmlns:a16="http://schemas.microsoft.com/office/drawing/2014/main" xmlns="" val="10002"/>
                  </a:ext>
                </a:extLst>
              </a:tr>
              <a:tr h="658162">
                <a:tc>
                  <a:txBody>
                    <a:bodyPr/>
                    <a:lstStyle/>
                    <a:p>
                      <a:pPr algn="ctr"/>
                      <a:r>
                        <a:rPr lang="en-NZ" sz="1800">
                          <a:effectLst/>
                        </a:rPr>
                        <a:t>Requirements change often</a:t>
                      </a:r>
                    </a:p>
                  </a:txBody>
                  <a:tcPr marL="119665" marR="119665" marT="59833" marB="59833" anchor="ctr"/>
                </a:tc>
                <a:tc>
                  <a:txBody>
                    <a:bodyPr/>
                    <a:lstStyle/>
                    <a:p>
                      <a:pPr algn="ctr"/>
                      <a:r>
                        <a:rPr lang="en-NZ" sz="1800">
                          <a:effectLst/>
                        </a:rPr>
                        <a:t>Requirements do not change often</a:t>
                      </a:r>
                    </a:p>
                  </a:txBody>
                  <a:tcPr marL="119665" marR="119665" marT="59833" marB="59833" anchor="ctr"/>
                </a:tc>
                <a:tc>
                  <a:txBody>
                    <a:bodyPr/>
                    <a:lstStyle/>
                    <a:p>
                      <a:pPr algn="ctr"/>
                      <a:r>
                        <a:rPr lang="en-NZ" sz="1800" dirty="0">
                          <a:effectLst/>
                        </a:rPr>
                        <a:t>Limited requirements, limited features</a:t>
                      </a:r>
                    </a:p>
                  </a:txBody>
                  <a:tcPr marL="119665" marR="119665" marT="59833" marB="59833" anchor="ctr"/>
                </a:tc>
                <a:extLst>
                  <a:ext uri="{0D108BD9-81ED-4DB2-BD59-A6C34878D82A}">
                    <a16:rowId xmlns:a16="http://schemas.microsoft.com/office/drawing/2014/main" xmlns="" val="10003"/>
                  </a:ext>
                </a:extLst>
              </a:tr>
              <a:tr h="658162">
                <a:tc>
                  <a:txBody>
                    <a:bodyPr/>
                    <a:lstStyle/>
                    <a:p>
                      <a:pPr algn="ctr"/>
                      <a:r>
                        <a:rPr lang="en-NZ" sz="1800" dirty="0">
                          <a:effectLst/>
                        </a:rPr>
                        <a:t>Small number of developers</a:t>
                      </a:r>
                    </a:p>
                  </a:txBody>
                  <a:tcPr marL="119665" marR="119665" marT="59833" marB="59833" anchor="ctr"/>
                </a:tc>
                <a:tc>
                  <a:txBody>
                    <a:bodyPr/>
                    <a:lstStyle/>
                    <a:p>
                      <a:pPr algn="ctr"/>
                      <a:r>
                        <a:rPr lang="en-NZ" sz="1800">
                          <a:effectLst/>
                        </a:rPr>
                        <a:t>Large number of developers</a:t>
                      </a:r>
                    </a:p>
                  </a:txBody>
                  <a:tcPr marL="119665" marR="119665" marT="59833" marB="59833" anchor="ctr"/>
                </a:tc>
                <a:tc>
                  <a:txBody>
                    <a:bodyPr/>
                    <a:lstStyle/>
                    <a:p>
                      <a:pPr algn="ctr"/>
                      <a:r>
                        <a:rPr lang="en-NZ" sz="1800">
                          <a:effectLst/>
                        </a:rPr>
                        <a:t>Requirements that can be modeled</a:t>
                      </a:r>
                    </a:p>
                  </a:txBody>
                  <a:tcPr marL="119665" marR="119665" marT="59833" marB="59833" anchor="ctr"/>
                </a:tc>
                <a:extLst>
                  <a:ext uri="{0D108BD9-81ED-4DB2-BD59-A6C34878D82A}">
                    <a16:rowId xmlns:a16="http://schemas.microsoft.com/office/drawing/2014/main" xmlns="" val="10004"/>
                  </a:ext>
                </a:extLst>
              </a:tr>
              <a:tr h="658162">
                <a:tc>
                  <a:txBody>
                    <a:bodyPr/>
                    <a:lstStyle/>
                    <a:p>
                      <a:pPr algn="ctr"/>
                      <a:r>
                        <a:rPr lang="en-NZ" sz="1800">
                          <a:effectLst/>
                        </a:rPr>
                        <a:t>Culture that responds to change</a:t>
                      </a:r>
                    </a:p>
                  </a:txBody>
                  <a:tcPr marL="119665" marR="119665" marT="59833" marB="59833" anchor="ctr"/>
                </a:tc>
                <a:tc>
                  <a:txBody>
                    <a:bodyPr/>
                    <a:lstStyle/>
                    <a:p>
                      <a:pPr algn="ctr"/>
                      <a:r>
                        <a:rPr lang="en-NZ" sz="1800">
                          <a:effectLst/>
                        </a:rPr>
                        <a:t>Culture that demands order</a:t>
                      </a:r>
                    </a:p>
                  </a:txBody>
                  <a:tcPr marL="119665" marR="119665" marT="59833" marB="59833" anchor="ctr"/>
                </a:tc>
                <a:tc>
                  <a:txBody>
                    <a:bodyPr/>
                    <a:lstStyle/>
                    <a:p>
                      <a:pPr algn="ctr"/>
                      <a:r>
                        <a:rPr lang="en-NZ" sz="1800" dirty="0">
                          <a:effectLst/>
                        </a:rPr>
                        <a:t>Extreme quality</a:t>
                      </a:r>
                    </a:p>
                  </a:txBody>
                  <a:tcPr marL="119665" marR="119665" marT="59833" marB="59833" anchor="ctr"/>
                </a:tc>
                <a:extLst>
                  <a:ext uri="{0D108BD9-81ED-4DB2-BD59-A6C34878D82A}">
                    <a16:rowId xmlns:a16="http://schemas.microsoft.com/office/drawing/2014/main" xmlns="" val="10005"/>
                  </a:ext>
                </a:extLst>
              </a:tr>
            </a:tbl>
          </a:graphicData>
        </a:graphic>
      </p:graphicFrame>
      <p:sp>
        <p:nvSpPr>
          <p:cNvPr id="5" name="Slide Number Placeholder 5">
            <a:extLst>
              <a:ext uri="{FF2B5EF4-FFF2-40B4-BE49-F238E27FC236}">
                <a16:creationId xmlns:a16="http://schemas.microsoft.com/office/drawing/2014/main" xmlns="" id="{929D46D1-167F-4464-B863-93E58E38D357}"/>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16</a:t>
            </a:fld>
            <a:endParaRPr lang="en-US" dirty="0"/>
          </a:p>
        </p:txBody>
      </p:sp>
    </p:spTree>
    <p:extLst>
      <p:ext uri="{BB962C8B-B14F-4D97-AF65-F5344CB8AC3E}">
        <p14:creationId xmlns:p14="http://schemas.microsoft.com/office/powerpoint/2010/main" val="32824762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endParaRPr lang="en-GB" sz="3200" dirty="0">
              <a:solidFill>
                <a:srgbClr val="92D050"/>
              </a:solidFill>
            </a:endParaRPr>
          </a:p>
        </p:txBody>
      </p:sp>
      <p:sp>
        <p:nvSpPr>
          <p:cNvPr id="17411" name="Rectangle 3"/>
          <p:cNvSpPr>
            <a:spLocks noGrp="1" noChangeArrowheads="1"/>
          </p:cNvSpPr>
          <p:nvPr>
            <p:ph idx="1"/>
          </p:nvPr>
        </p:nvSpPr>
        <p:spPr>
          <a:xfrm>
            <a:off x="646112" y="1853248"/>
            <a:ext cx="4622574" cy="4525963"/>
          </a:xfrm>
        </p:spPr>
        <p:txBody>
          <a:bodyPr>
            <a:normAutofit/>
          </a:bodyPr>
          <a:lstStyle/>
          <a:p>
            <a:r>
              <a:rPr lang="en-US" sz="2400" dirty="0">
                <a:solidFill>
                  <a:schemeClr val="tx1"/>
                </a:solidFill>
                <a:latin typeface="+mn-lt"/>
              </a:rPr>
              <a:t>Extreme Programming (XP)</a:t>
            </a:r>
          </a:p>
          <a:p>
            <a:r>
              <a:rPr lang="en-US" sz="2400" dirty="0">
                <a:solidFill>
                  <a:schemeClr val="tx1"/>
                </a:solidFill>
                <a:latin typeface="+mn-lt"/>
              </a:rPr>
              <a:t>Scrum</a:t>
            </a:r>
          </a:p>
          <a:p>
            <a:r>
              <a:rPr lang="en-US" sz="2400" dirty="0">
                <a:solidFill>
                  <a:schemeClr val="tx1"/>
                </a:solidFill>
                <a:latin typeface="+mn-lt"/>
              </a:rPr>
              <a:t>Feature Driven Development (FDD)</a:t>
            </a:r>
          </a:p>
          <a:p>
            <a:r>
              <a:rPr lang="en-US" sz="2400" dirty="0">
                <a:solidFill>
                  <a:schemeClr val="tx1"/>
                </a:solidFill>
                <a:latin typeface="+mn-lt"/>
                <a:hlinkClick r:id="rId3"/>
              </a:rPr>
              <a:t>Adaptive Software Development (ASD)</a:t>
            </a:r>
            <a:endParaRPr lang="en-US" sz="2400" dirty="0">
              <a:solidFill>
                <a:schemeClr val="tx1"/>
              </a:solidFill>
              <a:latin typeface="+mn-lt"/>
            </a:endParaRPr>
          </a:p>
          <a:p>
            <a:r>
              <a:rPr lang="en-US" sz="2400" dirty="0">
                <a:solidFill>
                  <a:schemeClr val="tx1"/>
                </a:solidFill>
                <a:latin typeface="+mn-lt"/>
                <a:hlinkClick r:id="rId4"/>
              </a:rPr>
              <a:t>Agile Modeling</a:t>
            </a:r>
            <a:endParaRPr lang="en-US" sz="2400" dirty="0">
              <a:solidFill>
                <a:schemeClr val="tx1"/>
              </a:solidFill>
              <a:latin typeface="+mn-lt"/>
            </a:endParaRPr>
          </a:p>
          <a:p>
            <a:r>
              <a:rPr lang="en-US" sz="2400" dirty="0">
                <a:solidFill>
                  <a:schemeClr val="tx1"/>
                </a:solidFill>
                <a:latin typeface="+mn-lt"/>
                <a:hlinkClick r:id="rId5"/>
              </a:rPr>
              <a:t>Agile Unified Process (AUP)</a:t>
            </a:r>
            <a:endParaRPr lang="en-US" sz="2400" dirty="0">
              <a:solidFill>
                <a:schemeClr val="tx1"/>
              </a:solidFill>
              <a:latin typeface="+mn-lt"/>
            </a:endParaRPr>
          </a:p>
        </p:txBody>
      </p:sp>
      <p:sp>
        <p:nvSpPr>
          <p:cNvPr id="5" name="Rectangle 3"/>
          <p:cNvSpPr txBox="1">
            <a:spLocks noChangeArrowheads="1"/>
          </p:cNvSpPr>
          <p:nvPr/>
        </p:nvSpPr>
        <p:spPr>
          <a:xfrm>
            <a:off x="5852908" y="1853247"/>
            <a:ext cx="419792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tx1"/>
                </a:solidFill>
                <a:latin typeface="+mn-lt"/>
                <a:hlinkClick r:id="rId6"/>
              </a:rPr>
              <a:t>Crystal Methods (Crystal Clear)</a:t>
            </a:r>
            <a:endParaRPr lang="en-GB" dirty="0">
              <a:solidFill>
                <a:schemeClr val="tx1"/>
              </a:solidFill>
              <a:latin typeface="+mn-lt"/>
            </a:endParaRPr>
          </a:p>
          <a:p>
            <a:r>
              <a:rPr lang="en-US" dirty="0">
                <a:solidFill>
                  <a:schemeClr val="tx1"/>
                </a:solidFill>
                <a:latin typeface="+mn-lt"/>
                <a:hlinkClick r:id="rId7" action="ppaction://hlinkfile"/>
              </a:rPr>
              <a:t>Disciplined Agile Delivery</a:t>
            </a:r>
            <a:endParaRPr lang="en-US" dirty="0">
              <a:solidFill>
                <a:schemeClr val="tx1"/>
              </a:solidFill>
              <a:latin typeface="+mn-lt"/>
            </a:endParaRPr>
          </a:p>
          <a:p>
            <a:r>
              <a:rPr lang="en-US" dirty="0">
                <a:solidFill>
                  <a:schemeClr val="tx1"/>
                </a:solidFill>
                <a:latin typeface="+mn-lt"/>
                <a:hlinkClick r:id="rId8"/>
              </a:rPr>
              <a:t>Lean software development</a:t>
            </a:r>
            <a:endParaRPr lang="en-US" dirty="0">
              <a:solidFill>
                <a:schemeClr val="tx1"/>
              </a:solidFill>
              <a:latin typeface="+mn-lt"/>
            </a:endParaRPr>
          </a:p>
          <a:p>
            <a:r>
              <a:rPr lang="en-US" dirty="0">
                <a:solidFill>
                  <a:schemeClr val="tx1"/>
                </a:solidFill>
                <a:latin typeface="+mn-lt"/>
                <a:hlinkClick r:id="rId9"/>
              </a:rPr>
              <a:t>Kanban (development)</a:t>
            </a:r>
            <a:endParaRPr lang="en-US" dirty="0">
              <a:solidFill>
                <a:schemeClr val="tx1"/>
              </a:solidFill>
              <a:latin typeface="+mn-lt"/>
            </a:endParaRPr>
          </a:p>
          <a:p>
            <a:r>
              <a:rPr lang="en-US" dirty="0">
                <a:solidFill>
                  <a:schemeClr val="tx1"/>
                </a:solidFill>
                <a:latin typeface="+mn-lt"/>
                <a:hlinkClick r:id="rId10"/>
              </a:rPr>
              <a:t>Dynamic Systems Development Method (DSDM)</a:t>
            </a:r>
            <a:endParaRPr lang="en-US" dirty="0">
              <a:solidFill>
                <a:schemeClr val="tx1"/>
              </a:solidFill>
              <a:latin typeface="+mn-lt"/>
            </a:endParaRPr>
          </a:p>
          <a:p>
            <a:pPr marL="0" indent="0">
              <a:buNone/>
            </a:pPr>
            <a:endParaRPr lang="en-US" dirty="0">
              <a:solidFill>
                <a:schemeClr val="tx1"/>
              </a:solidFill>
              <a:latin typeface="+mn-lt"/>
            </a:endParaRPr>
          </a:p>
        </p:txBody>
      </p:sp>
      <p:sp>
        <p:nvSpPr>
          <p:cNvPr id="7" name="Slide Number Placeholder 5">
            <a:extLst>
              <a:ext uri="{FF2B5EF4-FFF2-40B4-BE49-F238E27FC236}">
                <a16:creationId xmlns:a16="http://schemas.microsoft.com/office/drawing/2014/main" xmlns="" id="{9D4E430A-E3CE-47BC-8DBB-E3F5BAD91C42}"/>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17</a:t>
            </a:fld>
            <a:endParaRPr lang="en-US" dirty="0"/>
          </a:p>
        </p:txBody>
      </p:sp>
      <p:pic>
        <p:nvPicPr>
          <p:cNvPr id="8" name="Picture 7">
            <a:extLst>
              <a:ext uri="{FF2B5EF4-FFF2-40B4-BE49-F238E27FC236}">
                <a16:creationId xmlns:a16="http://schemas.microsoft.com/office/drawing/2014/main" xmlns="" id="{2A9E2E05-7EA8-430E-8976-BCA6F6AE92EE}"/>
              </a:ext>
            </a:extLst>
          </p:cNvPr>
          <p:cNvPicPr/>
          <p:nvPr/>
        </p:nvPicPr>
        <p:blipFill>
          <a:blip r:embed="rId11">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32663567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80A541A-7768-40C9-9001-EEFB31EF2DA2}"/>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p>
        </p:txBody>
      </p:sp>
      <p:sp>
        <p:nvSpPr>
          <p:cNvPr id="17411" name="Rectangle 3"/>
          <p:cNvSpPr>
            <a:spLocks noGrp="1" noChangeArrowheads="1"/>
          </p:cNvSpPr>
          <p:nvPr>
            <p:ph idx="1"/>
          </p:nvPr>
        </p:nvSpPr>
        <p:spPr/>
        <p:txBody>
          <a:bodyPr>
            <a:normAutofit/>
          </a:bodyPr>
          <a:lstStyle/>
          <a:p>
            <a:pPr algn="just"/>
            <a:r>
              <a:rPr lang="en-NZ" sz="2400" dirty="0">
                <a:solidFill>
                  <a:schemeClr val="tx1"/>
                </a:solidFill>
                <a:latin typeface="+mn-lt"/>
              </a:rPr>
              <a:t>In extreme programming, requirements are based on simple customer stories or scenarios (called </a:t>
            </a:r>
            <a:r>
              <a:rPr lang="en-NZ" sz="2400" dirty="0">
                <a:solidFill>
                  <a:srgbClr val="92D050"/>
                </a:solidFill>
                <a:latin typeface="+mn-lt"/>
              </a:rPr>
              <a:t>user stories</a:t>
            </a:r>
            <a:r>
              <a:rPr lang="en-NZ" sz="2400" dirty="0">
                <a:solidFill>
                  <a:schemeClr val="tx1"/>
                </a:solidFill>
                <a:latin typeface="+mn-lt"/>
              </a:rPr>
              <a:t>) that are used as a basis for deciding what functionality should be included in a system increment.</a:t>
            </a:r>
          </a:p>
          <a:p>
            <a:pPr lvl="1" algn="just"/>
            <a:r>
              <a:rPr lang="en-NZ" sz="2400" dirty="0">
                <a:latin typeface="+mn-lt"/>
              </a:rPr>
              <a:t>User stories are implemented directly as a series of tasks. </a:t>
            </a:r>
          </a:p>
          <a:p>
            <a:pPr algn="just"/>
            <a:r>
              <a:rPr lang="en-NZ" sz="2400" dirty="0">
                <a:solidFill>
                  <a:schemeClr val="tx1"/>
                </a:solidFill>
                <a:latin typeface="+mn-lt"/>
              </a:rPr>
              <a:t>Programmers work in </a:t>
            </a:r>
            <a:r>
              <a:rPr lang="en-NZ" sz="2400" dirty="0">
                <a:solidFill>
                  <a:srgbClr val="FFC000"/>
                </a:solidFill>
                <a:latin typeface="+mn-lt"/>
              </a:rPr>
              <a:t>pairs</a:t>
            </a:r>
            <a:r>
              <a:rPr lang="en-NZ" sz="2400" dirty="0">
                <a:solidFill>
                  <a:schemeClr val="tx1"/>
                </a:solidFill>
                <a:latin typeface="+mn-lt"/>
              </a:rPr>
              <a:t> and develop tests for each task </a:t>
            </a:r>
            <a:r>
              <a:rPr lang="en-NZ" sz="2400" dirty="0">
                <a:solidFill>
                  <a:srgbClr val="FFC000"/>
                </a:solidFill>
                <a:latin typeface="+mn-lt"/>
              </a:rPr>
              <a:t>before writing the code</a:t>
            </a:r>
            <a:r>
              <a:rPr lang="en-NZ" sz="2400" dirty="0">
                <a:solidFill>
                  <a:schemeClr val="tx1"/>
                </a:solidFill>
                <a:latin typeface="+mn-lt"/>
              </a:rPr>
              <a:t>. </a:t>
            </a:r>
          </a:p>
          <a:p>
            <a:pPr algn="just"/>
            <a:r>
              <a:rPr lang="en-NZ" sz="2400" dirty="0">
                <a:solidFill>
                  <a:schemeClr val="tx1"/>
                </a:solidFill>
                <a:latin typeface="+mn-lt"/>
              </a:rPr>
              <a:t>All tests must be successfully executed when new code is integrated into the system. </a:t>
            </a:r>
          </a:p>
          <a:p>
            <a:pPr algn="just"/>
            <a:r>
              <a:rPr lang="en-NZ" sz="2400" dirty="0">
                <a:solidFill>
                  <a:schemeClr val="tx1"/>
                </a:solidFill>
                <a:latin typeface="+mn-lt"/>
              </a:rPr>
              <a:t>There is a short time gap between releases of the system.</a:t>
            </a:r>
            <a:endParaRPr lang="en-GB"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22C52296-0645-4204-93E8-F0A202BC964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18</a:t>
            </a:fld>
            <a:endParaRPr lang="en-US" dirty="0"/>
          </a:p>
        </p:txBody>
      </p:sp>
    </p:spTree>
    <p:extLst>
      <p:ext uri="{BB962C8B-B14F-4D97-AF65-F5344CB8AC3E}">
        <p14:creationId xmlns:p14="http://schemas.microsoft.com/office/powerpoint/2010/main" val="18438852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Process</a:t>
            </a:r>
          </a:p>
        </p:txBody>
      </p:sp>
      <p:pic>
        <p:nvPicPr>
          <p:cNvPr id="3" name="Picture 2" descr="Software Engineering 9th ed (intro txt) - I. Sommerville (Pearson, 2011) BBS.pdf - Adobe Reader"/>
          <p:cNvPicPr>
            <a:picLocks noChangeAspect="1"/>
          </p:cNvPicPr>
          <p:nvPr/>
        </p:nvPicPr>
        <p:blipFill rotWithShape="1">
          <a:blip r:embed="rId3">
            <a:extLst>
              <a:ext uri="{28A0092B-C50C-407E-A947-70E740481C1C}">
                <a14:useLocalDpi xmlns:a14="http://schemas.microsoft.com/office/drawing/2010/main" val="0"/>
              </a:ext>
            </a:extLst>
          </a:blip>
          <a:srcRect l="35000" t="14116" r="18788" b="50141"/>
          <a:stretch/>
        </p:blipFill>
        <p:spPr>
          <a:xfrm>
            <a:off x="2216727" y="2202873"/>
            <a:ext cx="7827818" cy="3259454"/>
          </a:xfrm>
          <a:prstGeom prst="rect">
            <a:avLst/>
          </a:prstGeom>
        </p:spPr>
      </p:pic>
      <p:sp>
        <p:nvSpPr>
          <p:cNvPr id="5" name="Slide Number Placeholder 5">
            <a:extLst>
              <a:ext uri="{FF2B5EF4-FFF2-40B4-BE49-F238E27FC236}">
                <a16:creationId xmlns:a16="http://schemas.microsoft.com/office/drawing/2014/main" xmlns="" id="{AC34D2CA-BDAB-41C6-8C15-2925638ADB66}"/>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19</a:t>
            </a:fld>
            <a:endParaRPr lang="en-US" dirty="0"/>
          </a:p>
        </p:txBody>
      </p:sp>
      <p:pic>
        <p:nvPicPr>
          <p:cNvPr id="7" name="Picture 6">
            <a:extLst>
              <a:ext uri="{FF2B5EF4-FFF2-40B4-BE49-F238E27FC236}">
                <a16:creationId xmlns:a16="http://schemas.microsoft.com/office/drawing/2014/main" xmlns="" id="{71D08E2E-154E-40ED-818A-C6C1F8D58DA3}"/>
              </a:ext>
            </a:extLst>
          </p:cNvPr>
          <p:cNvPicPr/>
          <p:nvPr/>
        </p:nvPicPr>
        <p:blipFill>
          <a:blip r:embed="rId4">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2267510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EEB6116-1A7E-4FA2-BF82-DB64C9A3E476}"/>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Introduction</a:t>
            </a:r>
          </a:p>
        </p:txBody>
      </p:sp>
      <p:sp>
        <p:nvSpPr>
          <p:cNvPr id="17411" name="Rectangle 3"/>
          <p:cNvSpPr>
            <a:spLocks noGrp="1" noChangeArrowheads="1"/>
          </p:cNvSpPr>
          <p:nvPr>
            <p:ph idx="1"/>
          </p:nvPr>
        </p:nvSpPr>
        <p:spPr/>
        <p:txBody>
          <a:bodyPr>
            <a:normAutofit/>
          </a:bodyPr>
          <a:lstStyle/>
          <a:p>
            <a:pPr algn="just"/>
            <a:r>
              <a:rPr lang="en-US" sz="2400" dirty="0">
                <a:solidFill>
                  <a:schemeClr val="tx1"/>
                </a:solidFill>
                <a:latin typeface="+mn-lt"/>
              </a:rPr>
              <a:t>Rapid development and delivery is now often the most critical requirement for software systems.</a:t>
            </a:r>
          </a:p>
          <a:p>
            <a:pPr algn="just"/>
            <a:r>
              <a:rPr lang="en-US" sz="2400" dirty="0">
                <a:solidFill>
                  <a:schemeClr val="tx1"/>
                </a:solidFill>
                <a:latin typeface="+mn-lt"/>
              </a:rPr>
              <a:t>In fact, many businesses are willing to trade off software quality and compromise on requirements to achieve faster deployment of the software that they need.</a:t>
            </a:r>
          </a:p>
          <a:p>
            <a:pPr algn="just"/>
            <a:r>
              <a:rPr lang="en-US" sz="2400" dirty="0">
                <a:solidFill>
                  <a:schemeClr val="tx1"/>
                </a:solidFill>
                <a:latin typeface="+mn-lt"/>
              </a:rPr>
              <a:t>Software development processes that plan on completely specifying the requirements and then designing, building, and testing the system are not geared to rapid software development.</a:t>
            </a:r>
            <a:endParaRPr lang="en-GB" sz="2400" dirty="0">
              <a:latin typeface="+mn-lt"/>
            </a:endParaRPr>
          </a:p>
        </p:txBody>
      </p:sp>
      <p:sp>
        <p:nvSpPr>
          <p:cNvPr id="5" name="Slide Number Placeholder 5">
            <a:extLst>
              <a:ext uri="{FF2B5EF4-FFF2-40B4-BE49-F238E27FC236}">
                <a16:creationId xmlns:a16="http://schemas.microsoft.com/office/drawing/2014/main" xmlns="" id="{4D9146EB-8763-42E3-832C-CCA450C115F6}"/>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D77189B-030F-4A6D-8F09-6EEAB3A2AAFE}"/>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Principles</a:t>
            </a:r>
          </a:p>
        </p:txBody>
      </p:sp>
      <p:sp>
        <p:nvSpPr>
          <p:cNvPr id="17411" name="Rectangle 3"/>
          <p:cNvSpPr>
            <a:spLocks noGrp="1" noChangeArrowheads="1"/>
          </p:cNvSpPr>
          <p:nvPr>
            <p:ph idx="1"/>
          </p:nvPr>
        </p:nvSpPr>
        <p:spPr/>
        <p:txBody>
          <a:bodyPr>
            <a:noAutofit/>
          </a:bodyPr>
          <a:lstStyle/>
          <a:p>
            <a:pPr marL="0" indent="0" algn="just">
              <a:buNone/>
            </a:pPr>
            <a:r>
              <a:rPr lang="en-NZ" sz="2400" dirty="0">
                <a:solidFill>
                  <a:srgbClr val="FFC000"/>
                </a:solidFill>
                <a:latin typeface="+mn-lt"/>
              </a:rPr>
              <a:t>1 - Incremental planning: </a:t>
            </a:r>
          </a:p>
          <a:p>
            <a:pPr marL="857250" lvl="1" indent="-457200" algn="just"/>
            <a:r>
              <a:rPr lang="en-NZ" sz="2400" dirty="0">
                <a:latin typeface="+mn-lt"/>
              </a:rPr>
              <a:t>Requirements are recorded on </a:t>
            </a:r>
            <a:r>
              <a:rPr lang="en-NZ" sz="2400" dirty="0">
                <a:solidFill>
                  <a:srgbClr val="92D050"/>
                </a:solidFill>
                <a:latin typeface="+mn-lt"/>
              </a:rPr>
              <a:t>Story Cards</a:t>
            </a:r>
            <a:r>
              <a:rPr lang="en-NZ" sz="2400" dirty="0">
                <a:latin typeface="+mn-lt"/>
              </a:rPr>
              <a:t> and the </a:t>
            </a:r>
            <a:r>
              <a:rPr lang="en-NZ" sz="2400" dirty="0">
                <a:solidFill>
                  <a:srgbClr val="92D050"/>
                </a:solidFill>
                <a:latin typeface="+mn-lt"/>
              </a:rPr>
              <a:t>Stories</a:t>
            </a:r>
            <a:r>
              <a:rPr lang="en-NZ" sz="2400" dirty="0">
                <a:latin typeface="+mn-lt"/>
              </a:rPr>
              <a:t> to be included in a release are determined by the time available and their relative priority. </a:t>
            </a:r>
          </a:p>
          <a:p>
            <a:pPr lvl="1" algn="just"/>
            <a:r>
              <a:rPr lang="en-NZ" sz="2400" dirty="0">
                <a:latin typeface="+mn-lt"/>
              </a:rPr>
              <a:t>The developers break these Stories into development ‘</a:t>
            </a:r>
            <a:r>
              <a:rPr lang="en-NZ" sz="2400" dirty="0">
                <a:solidFill>
                  <a:srgbClr val="92D050"/>
                </a:solidFill>
                <a:latin typeface="+mn-lt"/>
              </a:rPr>
              <a:t>Tasks</a:t>
            </a:r>
            <a:r>
              <a:rPr lang="en-NZ" sz="2400" dirty="0">
                <a:latin typeface="+mn-lt"/>
              </a:rPr>
              <a:t>’.</a:t>
            </a:r>
          </a:p>
          <a:p>
            <a:pPr marL="0" indent="0" algn="just">
              <a:buNone/>
            </a:pPr>
            <a:r>
              <a:rPr lang="en-NZ" sz="2400" dirty="0">
                <a:solidFill>
                  <a:srgbClr val="FFC000"/>
                </a:solidFill>
                <a:latin typeface="+mn-lt"/>
              </a:rPr>
              <a:t>2 - Small releases: </a:t>
            </a:r>
          </a:p>
          <a:p>
            <a:pPr marL="857250" lvl="1" indent="-457200" algn="just"/>
            <a:r>
              <a:rPr lang="en-NZ" sz="2400" dirty="0">
                <a:latin typeface="+mn-lt"/>
              </a:rPr>
              <a:t>The minimal useful set of functionality that provides business value is developed first. </a:t>
            </a:r>
          </a:p>
          <a:p>
            <a:pPr marL="857250" lvl="1" indent="-457200" algn="just"/>
            <a:r>
              <a:rPr lang="en-NZ" sz="2400" dirty="0">
                <a:latin typeface="+mn-lt"/>
              </a:rPr>
              <a:t>Releases of the system are frequent and incrementally add functionality to the first release.</a:t>
            </a:r>
            <a:endParaRPr lang="en-GB" sz="2400" dirty="0">
              <a:latin typeface="+mn-lt"/>
            </a:endParaRPr>
          </a:p>
        </p:txBody>
      </p:sp>
      <p:sp>
        <p:nvSpPr>
          <p:cNvPr id="5" name="Slide Number Placeholder 5">
            <a:extLst>
              <a:ext uri="{FF2B5EF4-FFF2-40B4-BE49-F238E27FC236}">
                <a16:creationId xmlns:a16="http://schemas.microsoft.com/office/drawing/2014/main" xmlns="" id="{063E569F-7025-4A59-A628-E979C8D2ED45}"/>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20</a:t>
            </a:fld>
            <a:endParaRPr lang="en-US" dirty="0"/>
          </a:p>
        </p:txBody>
      </p:sp>
    </p:spTree>
    <p:extLst>
      <p:ext uri="{BB962C8B-B14F-4D97-AF65-F5344CB8AC3E}">
        <p14:creationId xmlns:p14="http://schemas.microsoft.com/office/powerpoint/2010/main" val="27542800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671B645-4247-4E19-83F5-CB045739921C}"/>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Principles</a:t>
            </a:r>
          </a:p>
        </p:txBody>
      </p:sp>
      <p:sp>
        <p:nvSpPr>
          <p:cNvPr id="17411" name="Rectangle 3"/>
          <p:cNvSpPr>
            <a:spLocks noGrp="1" noChangeArrowheads="1"/>
          </p:cNvSpPr>
          <p:nvPr>
            <p:ph idx="1"/>
          </p:nvPr>
        </p:nvSpPr>
        <p:spPr/>
        <p:txBody>
          <a:bodyPr>
            <a:noAutofit/>
          </a:bodyPr>
          <a:lstStyle/>
          <a:p>
            <a:pPr marL="0" indent="0" algn="just">
              <a:buNone/>
            </a:pPr>
            <a:r>
              <a:rPr lang="en-NZ" sz="2200" dirty="0">
                <a:solidFill>
                  <a:srgbClr val="FFC000"/>
                </a:solidFill>
                <a:latin typeface="+mn-lt"/>
              </a:rPr>
              <a:t>3 - Simple design:</a:t>
            </a:r>
          </a:p>
          <a:p>
            <a:pPr lvl="1" indent="-342900" algn="just"/>
            <a:r>
              <a:rPr lang="en-NZ" sz="2200" dirty="0">
                <a:latin typeface="+mn-lt"/>
              </a:rPr>
              <a:t>Enough design is carried out to meet the current requirements and no more.</a:t>
            </a:r>
          </a:p>
          <a:p>
            <a:pPr marL="0" indent="0" algn="just">
              <a:buNone/>
            </a:pPr>
            <a:r>
              <a:rPr lang="en-US" sz="2200" dirty="0">
                <a:solidFill>
                  <a:srgbClr val="FFC000"/>
                </a:solidFill>
                <a:latin typeface="+mn-lt"/>
              </a:rPr>
              <a:t>4 - </a:t>
            </a:r>
            <a:r>
              <a:rPr lang="en-NZ" sz="2200" dirty="0">
                <a:solidFill>
                  <a:srgbClr val="FFC000"/>
                </a:solidFill>
                <a:latin typeface="+mn-lt"/>
              </a:rPr>
              <a:t>Test-first development:</a:t>
            </a:r>
          </a:p>
          <a:p>
            <a:pPr lvl="1" indent="-342900" algn="just"/>
            <a:r>
              <a:rPr lang="en-NZ" sz="2200" dirty="0">
                <a:latin typeface="+mn-lt"/>
              </a:rPr>
              <a:t>An automated unit test framework is used to write tests for a new piece of functionality before that functionality itself is implemented.</a:t>
            </a:r>
          </a:p>
          <a:p>
            <a:pPr marL="0" indent="0" algn="just">
              <a:buNone/>
            </a:pPr>
            <a:r>
              <a:rPr lang="en-NZ" sz="2200" dirty="0">
                <a:solidFill>
                  <a:srgbClr val="FFC000"/>
                </a:solidFill>
                <a:latin typeface="+mn-lt"/>
              </a:rPr>
              <a:t>5 – Refactoring:</a:t>
            </a:r>
            <a:r>
              <a:rPr lang="en-NZ" sz="2200" dirty="0">
                <a:solidFill>
                  <a:schemeClr val="tx1"/>
                </a:solidFill>
                <a:latin typeface="+mn-lt"/>
              </a:rPr>
              <a:t> </a:t>
            </a:r>
          </a:p>
          <a:p>
            <a:pPr lvl="1" algn="just"/>
            <a:r>
              <a:rPr lang="en-NZ" sz="2200" dirty="0">
                <a:latin typeface="+mn-lt"/>
              </a:rPr>
              <a:t>All developers are expected to refactor the code continuously as soon as possible code improvements are found. </a:t>
            </a:r>
          </a:p>
          <a:p>
            <a:pPr lvl="1" algn="just"/>
            <a:r>
              <a:rPr lang="en-NZ" sz="2200" dirty="0">
                <a:latin typeface="+mn-lt"/>
              </a:rPr>
              <a:t>This keeps the code simple and maintainable.</a:t>
            </a:r>
          </a:p>
        </p:txBody>
      </p:sp>
      <p:sp>
        <p:nvSpPr>
          <p:cNvPr id="5" name="Slide Number Placeholder 5">
            <a:extLst>
              <a:ext uri="{FF2B5EF4-FFF2-40B4-BE49-F238E27FC236}">
                <a16:creationId xmlns:a16="http://schemas.microsoft.com/office/drawing/2014/main" xmlns="" id="{77D93949-6040-4797-B468-B1E3F07F113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21</a:t>
            </a:fld>
            <a:endParaRPr lang="en-US" dirty="0"/>
          </a:p>
        </p:txBody>
      </p:sp>
    </p:spTree>
    <p:extLst>
      <p:ext uri="{BB962C8B-B14F-4D97-AF65-F5344CB8AC3E}">
        <p14:creationId xmlns:p14="http://schemas.microsoft.com/office/powerpoint/2010/main" val="898132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Principles</a:t>
            </a:r>
          </a:p>
        </p:txBody>
      </p:sp>
      <p:sp>
        <p:nvSpPr>
          <p:cNvPr id="17411" name="Rectangle 3"/>
          <p:cNvSpPr>
            <a:spLocks noGrp="1" noChangeArrowheads="1"/>
          </p:cNvSpPr>
          <p:nvPr>
            <p:ph idx="1"/>
          </p:nvPr>
        </p:nvSpPr>
        <p:spPr/>
        <p:txBody>
          <a:bodyPr>
            <a:normAutofit/>
          </a:bodyPr>
          <a:lstStyle/>
          <a:p>
            <a:pPr marL="0" indent="0" algn="just">
              <a:buNone/>
            </a:pPr>
            <a:r>
              <a:rPr lang="en-NZ" sz="2400" dirty="0">
                <a:solidFill>
                  <a:srgbClr val="FFC000"/>
                </a:solidFill>
                <a:latin typeface="+mn-lt"/>
              </a:rPr>
              <a:t>6 - Pair programming:</a:t>
            </a:r>
          </a:p>
          <a:p>
            <a:pPr lvl="1" indent="-342900" algn="just"/>
            <a:r>
              <a:rPr lang="en-NZ" sz="2400" dirty="0">
                <a:latin typeface="+mn-lt"/>
              </a:rPr>
              <a:t> Developers work in pairs, checking each other’s work and providing the support to always do a good job.</a:t>
            </a:r>
          </a:p>
          <a:p>
            <a:pPr marL="0" indent="0" algn="just">
              <a:buNone/>
            </a:pPr>
            <a:r>
              <a:rPr lang="en-NZ" sz="2400" dirty="0">
                <a:solidFill>
                  <a:srgbClr val="FFC000"/>
                </a:solidFill>
                <a:latin typeface="+mn-lt"/>
              </a:rPr>
              <a:t>7 - Collective ownership: </a:t>
            </a:r>
          </a:p>
          <a:p>
            <a:pPr lvl="1" algn="just"/>
            <a:r>
              <a:rPr lang="en-NZ" sz="2400" dirty="0">
                <a:latin typeface="+mn-lt"/>
              </a:rPr>
              <a:t>The pairs of developers work on all areas of the system, so that no islands of expertise develop and all the developers take responsibility for all of the code.</a:t>
            </a:r>
          </a:p>
          <a:p>
            <a:pPr lvl="1" algn="just"/>
            <a:r>
              <a:rPr lang="en-NZ" sz="2400" dirty="0">
                <a:latin typeface="+mn-lt"/>
              </a:rPr>
              <a:t>Anyone can change anything.</a:t>
            </a:r>
          </a:p>
        </p:txBody>
      </p:sp>
      <p:sp>
        <p:nvSpPr>
          <p:cNvPr id="5" name="Slide Number Placeholder 5">
            <a:extLst>
              <a:ext uri="{FF2B5EF4-FFF2-40B4-BE49-F238E27FC236}">
                <a16:creationId xmlns:a16="http://schemas.microsoft.com/office/drawing/2014/main" xmlns="" id="{FC0F67C1-1A4C-4856-AF49-14A4013A67FB}"/>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22</a:t>
            </a:fld>
            <a:endParaRPr lang="en-US" dirty="0"/>
          </a:p>
        </p:txBody>
      </p:sp>
      <p:pic>
        <p:nvPicPr>
          <p:cNvPr id="7" name="Picture 6">
            <a:extLst>
              <a:ext uri="{FF2B5EF4-FFF2-40B4-BE49-F238E27FC236}">
                <a16:creationId xmlns:a16="http://schemas.microsoft.com/office/drawing/2014/main" xmlns="" id="{F77E9956-1E77-4895-85E8-38AAB99EAE07}"/>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27735057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6C4AF4F-04AF-411F-88E7-2CF28898EFD2}"/>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Principles</a:t>
            </a:r>
          </a:p>
        </p:txBody>
      </p:sp>
      <p:sp>
        <p:nvSpPr>
          <p:cNvPr id="17411" name="Rectangle 3"/>
          <p:cNvSpPr>
            <a:spLocks noGrp="1" noChangeArrowheads="1"/>
          </p:cNvSpPr>
          <p:nvPr>
            <p:ph idx="1"/>
          </p:nvPr>
        </p:nvSpPr>
        <p:spPr/>
        <p:txBody>
          <a:bodyPr>
            <a:normAutofit/>
          </a:bodyPr>
          <a:lstStyle/>
          <a:p>
            <a:pPr marL="57150" indent="0" algn="just">
              <a:buNone/>
            </a:pPr>
            <a:r>
              <a:rPr lang="en-US" sz="2400" dirty="0">
                <a:solidFill>
                  <a:srgbClr val="FFC000"/>
                </a:solidFill>
                <a:latin typeface="+mn-lt"/>
              </a:rPr>
              <a:t>8 - </a:t>
            </a:r>
            <a:r>
              <a:rPr lang="en-NZ" sz="2400" dirty="0">
                <a:solidFill>
                  <a:srgbClr val="FFC000"/>
                </a:solidFill>
                <a:latin typeface="+mn-lt"/>
              </a:rPr>
              <a:t>Continuous integration:</a:t>
            </a:r>
            <a:r>
              <a:rPr lang="en-NZ" sz="2400" dirty="0">
                <a:solidFill>
                  <a:schemeClr val="tx1"/>
                </a:solidFill>
                <a:latin typeface="+mn-lt"/>
              </a:rPr>
              <a:t> </a:t>
            </a:r>
          </a:p>
          <a:p>
            <a:pPr marL="800100" lvl="1" algn="just"/>
            <a:r>
              <a:rPr lang="en-NZ" sz="2400" dirty="0">
                <a:latin typeface="+mn-lt"/>
              </a:rPr>
              <a:t>As soon as the work on a task is complete, it is integrated into the whole system.</a:t>
            </a:r>
          </a:p>
          <a:p>
            <a:pPr marL="800100" lvl="1" algn="just"/>
            <a:r>
              <a:rPr lang="en-NZ" sz="2400" dirty="0">
                <a:latin typeface="+mn-lt"/>
              </a:rPr>
              <a:t>After any such integration, all the unit tests in the system must pass.</a:t>
            </a:r>
          </a:p>
          <a:p>
            <a:pPr marL="57150" indent="0" algn="just">
              <a:buNone/>
            </a:pPr>
            <a:r>
              <a:rPr lang="en-US" sz="2400" dirty="0">
                <a:solidFill>
                  <a:srgbClr val="FFC000"/>
                </a:solidFill>
                <a:latin typeface="+mn-lt"/>
              </a:rPr>
              <a:t>9 - </a:t>
            </a:r>
            <a:r>
              <a:rPr lang="en-NZ" sz="2400" dirty="0">
                <a:solidFill>
                  <a:srgbClr val="FFC000"/>
                </a:solidFill>
                <a:latin typeface="+mn-lt"/>
              </a:rPr>
              <a:t>Sustainable pace:</a:t>
            </a:r>
          </a:p>
          <a:p>
            <a:pPr marL="914400" lvl="1" indent="-457200" algn="just"/>
            <a:r>
              <a:rPr lang="en-NZ" sz="2400" dirty="0">
                <a:latin typeface="+mn-lt"/>
              </a:rPr>
              <a:t>Large amounts of overtime are not considered acceptable as the net effect is often to reduce code quality and medium term productivity.</a:t>
            </a:r>
            <a:endParaRPr lang="en-NZ"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D929F616-21EA-48EB-BF36-BB48A2A4A20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23</a:t>
            </a:fld>
            <a:endParaRPr lang="en-US" dirty="0"/>
          </a:p>
        </p:txBody>
      </p:sp>
    </p:spTree>
    <p:extLst>
      <p:ext uri="{BB962C8B-B14F-4D97-AF65-F5344CB8AC3E}">
        <p14:creationId xmlns:p14="http://schemas.microsoft.com/office/powerpoint/2010/main" val="342229573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Principles</a:t>
            </a:r>
          </a:p>
        </p:txBody>
      </p:sp>
      <p:sp>
        <p:nvSpPr>
          <p:cNvPr id="17411" name="Rectangle 3"/>
          <p:cNvSpPr>
            <a:spLocks noGrp="1" noChangeArrowheads="1"/>
          </p:cNvSpPr>
          <p:nvPr>
            <p:ph idx="1"/>
          </p:nvPr>
        </p:nvSpPr>
        <p:spPr/>
        <p:txBody>
          <a:bodyPr>
            <a:normAutofit/>
          </a:bodyPr>
          <a:lstStyle/>
          <a:p>
            <a:pPr marL="57150" indent="0" algn="just">
              <a:buNone/>
            </a:pPr>
            <a:r>
              <a:rPr lang="en-US" sz="2400" dirty="0">
                <a:solidFill>
                  <a:srgbClr val="FFC000"/>
                </a:solidFill>
                <a:latin typeface="+mn-lt"/>
              </a:rPr>
              <a:t>10 - </a:t>
            </a:r>
            <a:r>
              <a:rPr lang="en-NZ" sz="2400" dirty="0">
                <a:solidFill>
                  <a:srgbClr val="FFC000"/>
                </a:solidFill>
                <a:latin typeface="+mn-lt"/>
              </a:rPr>
              <a:t>On-site customer:</a:t>
            </a:r>
          </a:p>
          <a:p>
            <a:pPr lvl="1" algn="just"/>
            <a:r>
              <a:rPr lang="en-NZ" sz="2400" dirty="0">
                <a:latin typeface="+mn-lt"/>
              </a:rPr>
              <a:t> A representative of the end-user of the system (the Customer) should be available full time for the use of the XP team. </a:t>
            </a:r>
          </a:p>
          <a:p>
            <a:pPr lvl="1" algn="just"/>
            <a:r>
              <a:rPr lang="en-NZ" sz="2400" dirty="0">
                <a:latin typeface="+mn-lt"/>
              </a:rPr>
              <a:t>In an extreme programming process, </a:t>
            </a:r>
            <a:r>
              <a:rPr lang="en-NZ" sz="2400" dirty="0">
                <a:solidFill>
                  <a:srgbClr val="FFC000"/>
                </a:solidFill>
                <a:latin typeface="+mn-lt"/>
              </a:rPr>
              <a:t>the customer is a member of the development team</a:t>
            </a:r>
            <a:r>
              <a:rPr lang="en-NZ" sz="2400" dirty="0">
                <a:latin typeface="+mn-lt"/>
              </a:rPr>
              <a:t> and is responsible for bringing system requirements to the team for implementation.</a:t>
            </a:r>
          </a:p>
        </p:txBody>
      </p:sp>
      <p:sp>
        <p:nvSpPr>
          <p:cNvPr id="5" name="Slide Number Placeholder 5">
            <a:extLst>
              <a:ext uri="{FF2B5EF4-FFF2-40B4-BE49-F238E27FC236}">
                <a16:creationId xmlns:a16="http://schemas.microsoft.com/office/drawing/2014/main" xmlns="" id="{B72F5B84-0BFF-4CA7-B02D-371A75F3E93E}"/>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24</a:t>
            </a:fld>
            <a:endParaRPr lang="en-US" dirty="0"/>
          </a:p>
        </p:txBody>
      </p:sp>
      <p:pic>
        <p:nvPicPr>
          <p:cNvPr id="7" name="Picture 6">
            <a:extLst>
              <a:ext uri="{FF2B5EF4-FFF2-40B4-BE49-F238E27FC236}">
                <a16:creationId xmlns:a16="http://schemas.microsoft.com/office/drawing/2014/main" xmlns="" id="{AAE6483C-E490-4011-AC5F-1F07BF039880}"/>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8808701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280FD81-EE6F-4A4E-A9D3-189B8A57D8DB}"/>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Story Card</a:t>
            </a:r>
          </a:p>
        </p:txBody>
      </p:sp>
      <p:sp>
        <p:nvSpPr>
          <p:cNvPr id="17411" name="Rectangle 3"/>
          <p:cNvSpPr>
            <a:spLocks noGrp="1" noChangeArrowheads="1"/>
          </p:cNvSpPr>
          <p:nvPr>
            <p:ph idx="1"/>
          </p:nvPr>
        </p:nvSpPr>
        <p:spPr/>
        <p:txBody>
          <a:bodyPr>
            <a:noAutofit/>
          </a:bodyPr>
          <a:lstStyle/>
          <a:p>
            <a:pPr marL="400050" algn="just"/>
            <a:r>
              <a:rPr lang="en-NZ" sz="2200" dirty="0">
                <a:solidFill>
                  <a:schemeClr val="tx1"/>
                </a:solidFill>
                <a:latin typeface="+mn-lt"/>
              </a:rPr>
              <a:t>In an XP process, customers are intimately involved in specifying and prioritizing system requirements. </a:t>
            </a:r>
          </a:p>
          <a:p>
            <a:pPr marL="400050" algn="just"/>
            <a:r>
              <a:rPr lang="en-NZ" sz="2200" dirty="0">
                <a:solidFill>
                  <a:schemeClr val="tx1"/>
                </a:solidFill>
                <a:latin typeface="+mn-lt"/>
              </a:rPr>
              <a:t>The requirements are not specified as lists of required system functions. Rather, the system customer is part of the development team and discusses scenarios with other team members. </a:t>
            </a:r>
          </a:p>
          <a:p>
            <a:pPr marL="400050" algn="just"/>
            <a:r>
              <a:rPr lang="en-NZ" sz="2200" dirty="0">
                <a:solidFill>
                  <a:schemeClr val="tx1"/>
                </a:solidFill>
                <a:latin typeface="+mn-lt"/>
              </a:rPr>
              <a:t>Together, they develop a ‘</a:t>
            </a:r>
            <a:r>
              <a:rPr lang="en-NZ" sz="2200" dirty="0">
                <a:solidFill>
                  <a:srgbClr val="FFC000"/>
                </a:solidFill>
                <a:latin typeface="+mn-lt"/>
              </a:rPr>
              <a:t>story card</a:t>
            </a:r>
            <a:r>
              <a:rPr lang="en-NZ" sz="2200" dirty="0">
                <a:solidFill>
                  <a:schemeClr val="tx1"/>
                </a:solidFill>
                <a:latin typeface="+mn-lt"/>
              </a:rPr>
              <a:t>’ that encapsulates the customer needs. </a:t>
            </a:r>
          </a:p>
          <a:p>
            <a:pPr marL="400050" algn="just"/>
            <a:r>
              <a:rPr lang="en-NZ" sz="2200" dirty="0">
                <a:solidFill>
                  <a:schemeClr val="tx1"/>
                </a:solidFill>
                <a:latin typeface="+mn-lt"/>
              </a:rPr>
              <a:t>The development team then aims to implement that scenario in a future release of the software.</a:t>
            </a:r>
          </a:p>
          <a:p>
            <a:pPr marL="400050" algn="just"/>
            <a:r>
              <a:rPr lang="en-NZ" sz="2200" dirty="0">
                <a:solidFill>
                  <a:schemeClr val="tx1"/>
                </a:solidFill>
                <a:latin typeface="+mn-lt"/>
              </a:rPr>
              <a:t>The story cards are the main inputs to the XP planning process or the ‘</a:t>
            </a:r>
            <a:r>
              <a:rPr lang="en-NZ" sz="2200" dirty="0">
                <a:solidFill>
                  <a:srgbClr val="92D050"/>
                </a:solidFill>
                <a:latin typeface="+mn-lt"/>
              </a:rPr>
              <a:t>planning game</a:t>
            </a:r>
            <a:r>
              <a:rPr lang="en-NZ" sz="2200" dirty="0">
                <a:solidFill>
                  <a:schemeClr val="tx1"/>
                </a:solidFill>
                <a:latin typeface="+mn-lt"/>
              </a:rPr>
              <a:t>’.</a:t>
            </a:r>
            <a:endParaRPr lang="en-NZ" sz="2200" dirty="0">
              <a:latin typeface="+mn-lt"/>
            </a:endParaRPr>
          </a:p>
        </p:txBody>
      </p:sp>
      <p:sp>
        <p:nvSpPr>
          <p:cNvPr id="5" name="Slide Number Placeholder 5">
            <a:extLst>
              <a:ext uri="{FF2B5EF4-FFF2-40B4-BE49-F238E27FC236}">
                <a16:creationId xmlns:a16="http://schemas.microsoft.com/office/drawing/2014/main" xmlns="" id="{1AD8DBA1-FD95-4EF6-8424-32C05DD7BDE1}"/>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25</a:t>
            </a:fld>
            <a:endParaRPr lang="en-US" dirty="0"/>
          </a:p>
        </p:txBody>
      </p:sp>
    </p:spTree>
    <p:extLst>
      <p:ext uri="{BB962C8B-B14F-4D97-AF65-F5344CB8AC3E}">
        <p14:creationId xmlns:p14="http://schemas.microsoft.com/office/powerpoint/2010/main" val="9477671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Story Card: Example</a:t>
            </a:r>
          </a:p>
        </p:txBody>
      </p:sp>
      <p:pic>
        <p:nvPicPr>
          <p:cNvPr id="3" name="Picture 2" descr="Software Engineering 9th ed (intro txt) - I. Sommerville (Pearson, 2011) BBS.pdf - Adobe Reader"/>
          <p:cNvPicPr>
            <a:picLocks noChangeAspect="1"/>
          </p:cNvPicPr>
          <p:nvPr/>
        </p:nvPicPr>
        <p:blipFill rotWithShape="1">
          <a:blip r:embed="rId3">
            <a:extLst>
              <a:ext uri="{28A0092B-C50C-407E-A947-70E740481C1C}">
                <a14:useLocalDpi xmlns:a14="http://schemas.microsoft.com/office/drawing/2010/main" val="0"/>
              </a:ext>
            </a:extLst>
          </a:blip>
          <a:srcRect l="34697" t="13834" r="17121" b="12427"/>
          <a:stretch/>
        </p:blipFill>
        <p:spPr>
          <a:xfrm>
            <a:off x="5243749" y="1548268"/>
            <a:ext cx="6542693" cy="5390520"/>
          </a:xfrm>
          <a:prstGeom prst="rect">
            <a:avLst/>
          </a:prstGeom>
        </p:spPr>
      </p:pic>
      <p:sp>
        <p:nvSpPr>
          <p:cNvPr id="5" name="Slide Number Placeholder 5">
            <a:extLst>
              <a:ext uri="{FF2B5EF4-FFF2-40B4-BE49-F238E27FC236}">
                <a16:creationId xmlns:a16="http://schemas.microsoft.com/office/drawing/2014/main" xmlns="" id="{756AF334-4D4D-4083-88AD-5502847F80D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26</a:t>
            </a:fld>
            <a:endParaRPr lang="en-US" dirty="0"/>
          </a:p>
        </p:txBody>
      </p:sp>
    </p:spTree>
    <p:extLst>
      <p:ext uri="{BB962C8B-B14F-4D97-AF65-F5344CB8AC3E}">
        <p14:creationId xmlns:p14="http://schemas.microsoft.com/office/powerpoint/2010/main" val="19839818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Tasks: Example</a:t>
            </a:r>
          </a:p>
        </p:txBody>
      </p:sp>
      <p:sp>
        <p:nvSpPr>
          <p:cNvPr id="17411" name="Rectangle 3"/>
          <p:cNvSpPr>
            <a:spLocks noGrp="1" noChangeArrowheads="1"/>
          </p:cNvSpPr>
          <p:nvPr>
            <p:ph idx="1"/>
          </p:nvPr>
        </p:nvSpPr>
        <p:spPr>
          <a:xfrm>
            <a:off x="1103313" y="2052920"/>
            <a:ext cx="5280070" cy="4195481"/>
          </a:xfrm>
        </p:spPr>
        <p:txBody>
          <a:bodyPr>
            <a:normAutofit/>
          </a:bodyPr>
          <a:lstStyle/>
          <a:p>
            <a:pPr marL="400050" algn="just"/>
            <a:r>
              <a:rPr lang="en-NZ" sz="2400" dirty="0">
                <a:solidFill>
                  <a:schemeClr val="tx1"/>
                </a:solidFill>
                <a:latin typeface="+mn-lt"/>
              </a:rPr>
              <a:t>Once the story cards have been developed, the development team breaks these down into </a:t>
            </a:r>
            <a:r>
              <a:rPr lang="en-NZ" sz="2400" dirty="0">
                <a:solidFill>
                  <a:srgbClr val="FFC000"/>
                </a:solidFill>
                <a:latin typeface="+mn-lt"/>
              </a:rPr>
              <a:t>tasks</a:t>
            </a:r>
            <a:r>
              <a:rPr lang="en-NZ" sz="2400" dirty="0">
                <a:solidFill>
                  <a:schemeClr val="tx1"/>
                </a:solidFill>
                <a:latin typeface="+mn-lt"/>
              </a:rPr>
              <a:t> and estimates the effort and resources required for implementing each task.</a:t>
            </a:r>
            <a:endParaRPr lang="en-NZ" sz="2400" dirty="0">
              <a:latin typeface="+mn-lt"/>
            </a:endParaRPr>
          </a:p>
        </p:txBody>
      </p:sp>
      <p:pic>
        <p:nvPicPr>
          <p:cNvPr id="2" name="Picture 1" descr="Software Engineering 9th ed (intro txt) - I. Sommerville (Pearson, 2011) BBS.pdf - Adobe Reader"/>
          <p:cNvPicPr>
            <a:picLocks noChangeAspect="1"/>
          </p:cNvPicPr>
          <p:nvPr/>
        </p:nvPicPr>
        <p:blipFill rotWithShape="1">
          <a:blip r:embed="rId3">
            <a:extLst>
              <a:ext uri="{28A0092B-C50C-407E-A947-70E740481C1C}">
                <a14:useLocalDpi xmlns:a14="http://schemas.microsoft.com/office/drawing/2010/main" val="0"/>
              </a:ext>
            </a:extLst>
          </a:blip>
          <a:srcRect l="37727" t="27062" r="24545" b="22841"/>
          <a:stretch/>
        </p:blipFill>
        <p:spPr>
          <a:xfrm>
            <a:off x="6487885" y="2169460"/>
            <a:ext cx="5542905" cy="3962399"/>
          </a:xfrm>
          <a:prstGeom prst="rect">
            <a:avLst/>
          </a:prstGeom>
        </p:spPr>
      </p:pic>
      <p:sp>
        <p:nvSpPr>
          <p:cNvPr id="7" name="Slide Number Placeholder 5">
            <a:extLst>
              <a:ext uri="{FF2B5EF4-FFF2-40B4-BE49-F238E27FC236}">
                <a16:creationId xmlns:a16="http://schemas.microsoft.com/office/drawing/2014/main" xmlns="" id="{718633B7-B371-4859-B1DC-A76D43BD09F2}"/>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27</a:t>
            </a:fld>
            <a:endParaRPr lang="en-US" dirty="0"/>
          </a:p>
        </p:txBody>
      </p:sp>
    </p:spTree>
    <p:extLst>
      <p:ext uri="{BB962C8B-B14F-4D97-AF65-F5344CB8AC3E}">
        <p14:creationId xmlns:p14="http://schemas.microsoft.com/office/powerpoint/2010/main" val="15859171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B880429-68A7-4478-A018-F454C9EE067A}"/>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Planning Game</a:t>
            </a:r>
          </a:p>
        </p:txBody>
      </p:sp>
      <p:sp>
        <p:nvSpPr>
          <p:cNvPr id="17411" name="Rectangle 3"/>
          <p:cNvSpPr>
            <a:spLocks noGrp="1" noChangeArrowheads="1"/>
          </p:cNvSpPr>
          <p:nvPr>
            <p:ph idx="1"/>
          </p:nvPr>
        </p:nvSpPr>
        <p:spPr/>
        <p:txBody>
          <a:bodyPr>
            <a:normAutofit/>
          </a:bodyPr>
          <a:lstStyle/>
          <a:p>
            <a:pPr marL="400050" algn="just"/>
            <a:r>
              <a:rPr lang="en-NZ" sz="2400" dirty="0">
                <a:solidFill>
                  <a:schemeClr val="tx1"/>
                </a:solidFill>
                <a:latin typeface="+mn-lt"/>
              </a:rPr>
              <a:t>The customer then prioritizes the stories for implementation, choosing those stories that can be used immediately to deliver useful business support.</a:t>
            </a:r>
          </a:p>
          <a:p>
            <a:pPr marL="400050" algn="just"/>
            <a:r>
              <a:rPr lang="en-NZ" sz="2400" dirty="0">
                <a:solidFill>
                  <a:schemeClr val="tx1"/>
                </a:solidFill>
                <a:latin typeface="+mn-lt"/>
              </a:rPr>
              <a:t>As requirements change, the unimplemented stories change or may be discarded. </a:t>
            </a:r>
          </a:p>
          <a:p>
            <a:pPr marL="400050" algn="just"/>
            <a:r>
              <a:rPr lang="en-NZ" sz="2400" dirty="0">
                <a:solidFill>
                  <a:schemeClr val="tx1"/>
                </a:solidFill>
                <a:latin typeface="+mn-lt"/>
              </a:rPr>
              <a:t>If changes are required for a system that has already been delivered, new story cards are developed and again, the customer decides whether these changes should have priority over new functionality.</a:t>
            </a:r>
            <a:endParaRPr lang="en-NZ" sz="2400" dirty="0">
              <a:latin typeface="+mn-lt"/>
            </a:endParaRPr>
          </a:p>
        </p:txBody>
      </p:sp>
      <p:sp>
        <p:nvSpPr>
          <p:cNvPr id="5" name="Slide Number Placeholder 5">
            <a:extLst>
              <a:ext uri="{FF2B5EF4-FFF2-40B4-BE49-F238E27FC236}">
                <a16:creationId xmlns:a16="http://schemas.microsoft.com/office/drawing/2014/main" xmlns="" id="{31C39FFD-BD77-4B75-92CA-9E95184D0801}"/>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28</a:t>
            </a:fld>
            <a:endParaRPr lang="en-US" dirty="0"/>
          </a:p>
        </p:txBody>
      </p:sp>
    </p:spTree>
    <p:extLst>
      <p:ext uri="{BB962C8B-B14F-4D97-AF65-F5344CB8AC3E}">
        <p14:creationId xmlns:p14="http://schemas.microsoft.com/office/powerpoint/2010/main" val="18835484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AB34C82-8F08-427D-8FBB-921C23ED5208}"/>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Planning Game: Spike</a:t>
            </a:r>
          </a:p>
        </p:txBody>
      </p:sp>
      <p:sp>
        <p:nvSpPr>
          <p:cNvPr id="17411" name="Rectangle 3"/>
          <p:cNvSpPr>
            <a:spLocks noGrp="1" noChangeArrowheads="1"/>
          </p:cNvSpPr>
          <p:nvPr>
            <p:ph idx="1"/>
          </p:nvPr>
        </p:nvSpPr>
        <p:spPr/>
        <p:txBody>
          <a:bodyPr>
            <a:normAutofit/>
          </a:bodyPr>
          <a:lstStyle/>
          <a:p>
            <a:pPr marL="400050" algn="just"/>
            <a:r>
              <a:rPr lang="en-NZ" sz="2400" dirty="0">
                <a:solidFill>
                  <a:schemeClr val="tx1"/>
                </a:solidFill>
                <a:latin typeface="+mn-lt"/>
              </a:rPr>
              <a:t>Sometimes, during the planning game, questions that cannot be easily answered come to light and additional work is required to explore possible solutions. </a:t>
            </a:r>
          </a:p>
          <a:p>
            <a:pPr marL="400050" algn="just"/>
            <a:r>
              <a:rPr lang="en-NZ" sz="2400" dirty="0">
                <a:solidFill>
                  <a:schemeClr val="tx1"/>
                </a:solidFill>
                <a:latin typeface="+mn-lt"/>
              </a:rPr>
              <a:t>The team may carry out some prototyping or trial development to understand the problem and solution. </a:t>
            </a:r>
          </a:p>
          <a:p>
            <a:pPr marL="400050" algn="just"/>
            <a:r>
              <a:rPr lang="en-NZ" sz="2400" dirty="0">
                <a:solidFill>
                  <a:schemeClr val="tx1"/>
                </a:solidFill>
                <a:latin typeface="+mn-lt"/>
              </a:rPr>
              <a:t>In XP terms, this is a ‘</a:t>
            </a:r>
            <a:r>
              <a:rPr lang="en-NZ" sz="2400" dirty="0">
                <a:solidFill>
                  <a:srgbClr val="92D050"/>
                </a:solidFill>
                <a:latin typeface="+mn-lt"/>
              </a:rPr>
              <a:t>spike</a:t>
            </a:r>
            <a:r>
              <a:rPr lang="en-NZ" sz="2400" dirty="0">
                <a:solidFill>
                  <a:schemeClr val="tx1"/>
                </a:solidFill>
                <a:latin typeface="+mn-lt"/>
              </a:rPr>
              <a:t>’: an increment where no programming is done.</a:t>
            </a:r>
          </a:p>
          <a:p>
            <a:pPr marL="400050" algn="just"/>
            <a:r>
              <a:rPr lang="en-NZ" sz="2400" dirty="0">
                <a:solidFill>
                  <a:schemeClr val="tx1"/>
                </a:solidFill>
                <a:latin typeface="+mn-lt"/>
              </a:rPr>
              <a:t>There may also be ‘spikes’ to design the system architecture or to develop system documentation.</a:t>
            </a:r>
            <a:endParaRPr lang="en-NZ" sz="2400" dirty="0">
              <a:latin typeface="+mn-lt"/>
            </a:endParaRPr>
          </a:p>
        </p:txBody>
      </p:sp>
      <p:sp>
        <p:nvSpPr>
          <p:cNvPr id="5" name="Slide Number Placeholder 5">
            <a:extLst>
              <a:ext uri="{FF2B5EF4-FFF2-40B4-BE49-F238E27FC236}">
                <a16:creationId xmlns:a16="http://schemas.microsoft.com/office/drawing/2014/main" xmlns="" id="{8EAEA5AD-F22F-4839-8C66-16FE3DD4A631}"/>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29</a:t>
            </a:fld>
            <a:endParaRPr lang="en-US" dirty="0"/>
          </a:p>
        </p:txBody>
      </p:sp>
    </p:spTree>
    <p:extLst>
      <p:ext uri="{BB962C8B-B14F-4D97-AF65-F5344CB8AC3E}">
        <p14:creationId xmlns:p14="http://schemas.microsoft.com/office/powerpoint/2010/main" val="35499502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9566E84-F07A-4794-A057-5A90B803C65A}"/>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solidFill>
                  <a:schemeClr val="tx1"/>
                </a:solidFill>
              </a:rPr>
              <a:t>Rapid Software Development</a:t>
            </a:r>
          </a:p>
        </p:txBody>
      </p:sp>
      <p:sp>
        <p:nvSpPr>
          <p:cNvPr id="17411" name="Rectangle 3"/>
          <p:cNvSpPr>
            <a:spLocks noGrp="1" noChangeArrowheads="1"/>
          </p:cNvSpPr>
          <p:nvPr>
            <p:ph idx="1"/>
          </p:nvPr>
        </p:nvSpPr>
        <p:spPr/>
        <p:txBody>
          <a:bodyPr>
            <a:noAutofit/>
          </a:bodyPr>
          <a:lstStyle/>
          <a:p>
            <a:pPr algn="just"/>
            <a:r>
              <a:rPr lang="en-US" sz="2400" dirty="0">
                <a:solidFill>
                  <a:schemeClr val="tx1"/>
                </a:solidFill>
                <a:latin typeface="+mn-lt"/>
              </a:rPr>
              <a:t>For some types of software, such as safety-critical control systems, where a complete analysis of the system is essential, a plan-driven approach is the right one. </a:t>
            </a:r>
          </a:p>
          <a:p>
            <a:pPr algn="just"/>
            <a:r>
              <a:rPr lang="en-US" sz="2400" dirty="0">
                <a:solidFill>
                  <a:schemeClr val="tx1"/>
                </a:solidFill>
                <a:latin typeface="+mn-lt"/>
              </a:rPr>
              <a:t>However, in a fast-moving business environment, this can cause real problems: </a:t>
            </a:r>
          </a:p>
          <a:p>
            <a:pPr lvl="1" algn="just"/>
            <a:r>
              <a:rPr lang="en-US" sz="2400" dirty="0">
                <a:latin typeface="+mn-lt"/>
              </a:rPr>
              <a:t>By the time the software is available for use, the original reason for its procurement may have changed so radically that the software is effectively useless. </a:t>
            </a:r>
          </a:p>
          <a:p>
            <a:pPr lvl="1" algn="just"/>
            <a:r>
              <a:rPr lang="en-US" sz="2400" dirty="0">
                <a:latin typeface="+mn-lt"/>
              </a:rPr>
              <a:t>Therefore, for business systems in particular, development processes that focus on </a:t>
            </a:r>
            <a:r>
              <a:rPr lang="en-US" sz="2400" dirty="0">
                <a:solidFill>
                  <a:srgbClr val="92D050"/>
                </a:solidFill>
                <a:latin typeface="+mn-lt"/>
              </a:rPr>
              <a:t>rapid software development and delivery</a:t>
            </a:r>
            <a:r>
              <a:rPr lang="en-US" sz="2400" dirty="0">
                <a:latin typeface="+mn-lt"/>
              </a:rPr>
              <a:t> are essential.</a:t>
            </a:r>
            <a:endParaRPr lang="en-GB" sz="2400" dirty="0">
              <a:latin typeface="+mn-lt"/>
            </a:endParaRPr>
          </a:p>
        </p:txBody>
      </p:sp>
      <p:sp>
        <p:nvSpPr>
          <p:cNvPr id="5" name="Slide Number Placeholder 5">
            <a:extLst>
              <a:ext uri="{FF2B5EF4-FFF2-40B4-BE49-F238E27FC236}">
                <a16:creationId xmlns:a16="http://schemas.microsoft.com/office/drawing/2014/main" xmlns="" id="{FEA610EE-DCD5-46EC-8C7F-C746DF29A603}"/>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a:t>
            </a:fld>
            <a:endParaRPr lang="en-US" dirty="0"/>
          </a:p>
        </p:txBody>
      </p:sp>
    </p:spTree>
    <p:extLst>
      <p:ext uri="{BB962C8B-B14F-4D97-AF65-F5344CB8AC3E}">
        <p14:creationId xmlns:p14="http://schemas.microsoft.com/office/powerpoint/2010/main" val="11569632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Planning Game</a:t>
            </a:r>
          </a:p>
        </p:txBody>
      </p:sp>
      <p:sp>
        <p:nvSpPr>
          <p:cNvPr id="17411" name="Rectangle 3"/>
          <p:cNvSpPr>
            <a:spLocks noGrp="1" noChangeArrowheads="1"/>
          </p:cNvSpPr>
          <p:nvPr>
            <p:ph idx="1"/>
          </p:nvPr>
        </p:nvSpPr>
        <p:spPr/>
        <p:txBody>
          <a:bodyPr>
            <a:normAutofit/>
          </a:bodyPr>
          <a:lstStyle/>
          <a:p>
            <a:pPr marL="400050" algn="just"/>
            <a:r>
              <a:rPr lang="en-NZ" sz="2400" dirty="0">
                <a:solidFill>
                  <a:schemeClr val="tx1"/>
                </a:solidFill>
                <a:latin typeface="+mn-lt"/>
              </a:rPr>
              <a:t>Release deadlines are never slipped: </a:t>
            </a:r>
          </a:p>
          <a:p>
            <a:pPr marL="800100" lvl="1" algn="just"/>
            <a:r>
              <a:rPr lang="en-NZ" sz="2400" dirty="0">
                <a:latin typeface="+mn-lt"/>
              </a:rPr>
              <a:t>if there are development problems, the customer is consulted and functionality is removed from the planned release.</a:t>
            </a:r>
          </a:p>
        </p:txBody>
      </p:sp>
      <p:sp>
        <p:nvSpPr>
          <p:cNvPr id="5" name="Slide Number Placeholder 5">
            <a:extLst>
              <a:ext uri="{FF2B5EF4-FFF2-40B4-BE49-F238E27FC236}">
                <a16:creationId xmlns:a16="http://schemas.microsoft.com/office/drawing/2014/main" xmlns="" id="{7CE966F9-CAE4-41E8-8EE1-05913B3AD704}"/>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30</a:t>
            </a:fld>
            <a:endParaRPr lang="en-US" dirty="0"/>
          </a:p>
        </p:txBody>
      </p:sp>
      <p:pic>
        <p:nvPicPr>
          <p:cNvPr id="7" name="Picture 6">
            <a:extLst>
              <a:ext uri="{FF2B5EF4-FFF2-40B4-BE49-F238E27FC236}">
                <a16:creationId xmlns:a16="http://schemas.microsoft.com/office/drawing/2014/main" xmlns="" id="{5B4ED103-9CB7-4CD4-8E8E-C9D08FDD5E4F}"/>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11090660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Refactoring</a:t>
            </a:r>
          </a:p>
        </p:txBody>
      </p:sp>
      <p:sp>
        <p:nvSpPr>
          <p:cNvPr id="17411" name="Rectangle 3"/>
          <p:cNvSpPr>
            <a:spLocks noGrp="1" noChangeArrowheads="1"/>
          </p:cNvSpPr>
          <p:nvPr>
            <p:ph idx="1"/>
          </p:nvPr>
        </p:nvSpPr>
        <p:spPr/>
        <p:txBody>
          <a:bodyPr>
            <a:normAutofit/>
          </a:bodyPr>
          <a:lstStyle/>
          <a:p>
            <a:pPr marL="400050" algn="just"/>
            <a:r>
              <a:rPr lang="en-NZ" sz="2400" dirty="0">
                <a:solidFill>
                  <a:schemeClr val="tx1"/>
                </a:solidFill>
                <a:latin typeface="+mn-lt"/>
              </a:rPr>
              <a:t>A general problem with incremental development is that it tends to degrade the software structure, so changes to the software become harder and harder to implement.</a:t>
            </a:r>
          </a:p>
          <a:p>
            <a:pPr marL="400050" algn="just"/>
            <a:r>
              <a:rPr lang="en-NZ" sz="2400" dirty="0">
                <a:solidFill>
                  <a:schemeClr val="tx1"/>
                </a:solidFill>
                <a:latin typeface="+mn-lt"/>
              </a:rPr>
              <a:t>Essentially, the development proceeds by finding workarounds to problems, with the result that code is often duplicated, parts of the software are reused in inappropriate ways, and the overall structure degrades as code is added to the system.</a:t>
            </a:r>
            <a:endParaRPr lang="en-NZ" sz="2400" dirty="0">
              <a:latin typeface="+mn-lt"/>
            </a:endParaRPr>
          </a:p>
        </p:txBody>
      </p:sp>
      <p:sp>
        <p:nvSpPr>
          <p:cNvPr id="5" name="Slide Number Placeholder 5">
            <a:extLst>
              <a:ext uri="{FF2B5EF4-FFF2-40B4-BE49-F238E27FC236}">
                <a16:creationId xmlns:a16="http://schemas.microsoft.com/office/drawing/2014/main" xmlns="" id="{8773E378-F998-4F2E-96A7-3EE45894433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31</a:t>
            </a:fld>
            <a:endParaRPr lang="en-US" dirty="0"/>
          </a:p>
        </p:txBody>
      </p:sp>
      <p:pic>
        <p:nvPicPr>
          <p:cNvPr id="7" name="Picture 6">
            <a:extLst>
              <a:ext uri="{FF2B5EF4-FFF2-40B4-BE49-F238E27FC236}">
                <a16:creationId xmlns:a16="http://schemas.microsoft.com/office/drawing/2014/main" xmlns="" id="{A180E5B1-2BEB-4A00-A775-4B3CA59DBFE8}"/>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336347524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96AEA11-B598-4E9A-8225-0F9C51B8BB3A}"/>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Refactoring</a:t>
            </a:r>
          </a:p>
        </p:txBody>
      </p:sp>
      <p:sp>
        <p:nvSpPr>
          <p:cNvPr id="17411" name="Rectangle 3"/>
          <p:cNvSpPr>
            <a:spLocks noGrp="1" noChangeArrowheads="1"/>
          </p:cNvSpPr>
          <p:nvPr>
            <p:ph idx="1"/>
          </p:nvPr>
        </p:nvSpPr>
        <p:spPr/>
        <p:txBody>
          <a:bodyPr>
            <a:noAutofit/>
          </a:bodyPr>
          <a:lstStyle/>
          <a:p>
            <a:pPr marL="400050" algn="just"/>
            <a:r>
              <a:rPr lang="en-NZ" sz="2200" dirty="0">
                <a:solidFill>
                  <a:schemeClr val="tx1"/>
                </a:solidFill>
                <a:latin typeface="+mn-lt"/>
              </a:rPr>
              <a:t>XP tackles this problem by suggesting that the software should be constantly </a:t>
            </a:r>
            <a:r>
              <a:rPr lang="en-NZ" sz="2200" dirty="0">
                <a:solidFill>
                  <a:srgbClr val="FFC000"/>
                </a:solidFill>
                <a:latin typeface="+mn-lt"/>
              </a:rPr>
              <a:t>refactored</a:t>
            </a:r>
            <a:r>
              <a:rPr lang="en-NZ" sz="2200" dirty="0">
                <a:solidFill>
                  <a:schemeClr val="tx1"/>
                </a:solidFill>
                <a:latin typeface="+mn-lt"/>
              </a:rPr>
              <a:t>: </a:t>
            </a:r>
          </a:p>
          <a:p>
            <a:pPr marL="800100" lvl="1" algn="just"/>
            <a:r>
              <a:rPr lang="en-NZ" sz="2200" dirty="0">
                <a:latin typeface="+mn-lt"/>
              </a:rPr>
              <a:t>This means that the programming team look for possible improvements to the software and implement them immediately.</a:t>
            </a:r>
          </a:p>
          <a:p>
            <a:pPr marL="800100" lvl="1" algn="just"/>
            <a:r>
              <a:rPr lang="en-NZ" sz="2200" dirty="0">
                <a:latin typeface="+mn-lt"/>
              </a:rPr>
              <a:t>When a team member sees code that can be improved, they make these improvements even in situations where there is no immediate need for them. </a:t>
            </a:r>
          </a:p>
          <a:p>
            <a:pPr marL="800100" lvl="1" algn="just"/>
            <a:r>
              <a:rPr lang="en-NZ" sz="2200" dirty="0">
                <a:latin typeface="+mn-lt"/>
              </a:rPr>
              <a:t>Examples of refactoring include the reorganization of a class hierarchy to remove duplicate code, the tidying up and renaming of attributes and methods, and the replacement of code with calls to methods defined in a program library.</a:t>
            </a:r>
          </a:p>
        </p:txBody>
      </p:sp>
      <p:sp>
        <p:nvSpPr>
          <p:cNvPr id="5" name="Slide Number Placeholder 5">
            <a:extLst>
              <a:ext uri="{FF2B5EF4-FFF2-40B4-BE49-F238E27FC236}">
                <a16:creationId xmlns:a16="http://schemas.microsoft.com/office/drawing/2014/main" xmlns="" id="{E738F20F-2583-443A-8DA2-0B2583216A4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32</a:t>
            </a:fld>
            <a:endParaRPr lang="en-US" dirty="0"/>
          </a:p>
        </p:txBody>
      </p:sp>
    </p:spTree>
    <p:extLst>
      <p:ext uri="{BB962C8B-B14F-4D97-AF65-F5344CB8AC3E}">
        <p14:creationId xmlns:p14="http://schemas.microsoft.com/office/powerpoint/2010/main" val="184722170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9B9D808-DB3A-4952-B873-A425F878EC88}"/>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Testing</a:t>
            </a:r>
          </a:p>
        </p:txBody>
      </p:sp>
      <p:sp>
        <p:nvSpPr>
          <p:cNvPr id="17411" name="Rectangle 3"/>
          <p:cNvSpPr>
            <a:spLocks noGrp="1" noChangeArrowheads="1"/>
          </p:cNvSpPr>
          <p:nvPr>
            <p:ph idx="1"/>
          </p:nvPr>
        </p:nvSpPr>
        <p:spPr/>
        <p:txBody>
          <a:bodyPr>
            <a:noAutofit/>
          </a:bodyPr>
          <a:lstStyle/>
          <a:p>
            <a:pPr marL="400050" algn="just"/>
            <a:r>
              <a:rPr lang="en-NZ" sz="2200" dirty="0">
                <a:solidFill>
                  <a:schemeClr val="tx1"/>
                </a:solidFill>
                <a:latin typeface="+mn-lt"/>
              </a:rPr>
              <a:t>The key features of testing in XP are:</a:t>
            </a:r>
          </a:p>
          <a:p>
            <a:pPr marL="914400" lvl="1" indent="-457200" algn="just">
              <a:buFont typeface="+mj-lt"/>
              <a:buAutoNum type="arabicPeriod"/>
            </a:pPr>
            <a:r>
              <a:rPr lang="en-NZ" sz="2200" dirty="0">
                <a:latin typeface="+mn-lt"/>
              </a:rPr>
              <a:t>Test-first development,</a:t>
            </a:r>
          </a:p>
          <a:p>
            <a:pPr marL="914400" lvl="1" indent="-457200" algn="just">
              <a:buFont typeface="+mj-lt"/>
              <a:buAutoNum type="arabicPeriod"/>
            </a:pPr>
            <a:r>
              <a:rPr lang="en-NZ" sz="2200" dirty="0">
                <a:latin typeface="+mn-lt"/>
              </a:rPr>
              <a:t>incremental test development from scenarios,</a:t>
            </a:r>
          </a:p>
          <a:p>
            <a:pPr marL="914400" lvl="1" indent="-457200" algn="just">
              <a:buFont typeface="+mj-lt"/>
              <a:buAutoNum type="arabicPeriod"/>
            </a:pPr>
            <a:r>
              <a:rPr lang="en-NZ" sz="2200" dirty="0">
                <a:latin typeface="+mn-lt"/>
              </a:rPr>
              <a:t>user involvement in the test development and validation, and</a:t>
            </a:r>
          </a:p>
          <a:p>
            <a:pPr marL="914400" lvl="1" indent="-457200" algn="just">
              <a:buFont typeface="+mj-lt"/>
              <a:buAutoNum type="arabicPeriod"/>
            </a:pPr>
            <a:r>
              <a:rPr lang="en-NZ" sz="2200" dirty="0">
                <a:latin typeface="+mn-lt"/>
              </a:rPr>
              <a:t>the use of automated testing frameworks.</a:t>
            </a:r>
          </a:p>
          <a:p>
            <a:pPr algn="just"/>
            <a:r>
              <a:rPr lang="en-NZ" sz="2200" dirty="0">
                <a:solidFill>
                  <a:schemeClr val="tx1"/>
                </a:solidFill>
                <a:latin typeface="+mn-lt"/>
              </a:rPr>
              <a:t>In test-first development, the task implementers have to thoroughly understand the specification so that they can write tests for the system. </a:t>
            </a:r>
          </a:p>
          <a:p>
            <a:pPr lvl="1" algn="just"/>
            <a:r>
              <a:rPr lang="en-NZ" sz="2200" dirty="0">
                <a:latin typeface="+mn-lt"/>
              </a:rPr>
              <a:t>This means that ambiguities and omissions in the specification have to be clarified before implementation begins.</a:t>
            </a:r>
          </a:p>
        </p:txBody>
      </p:sp>
      <p:sp>
        <p:nvSpPr>
          <p:cNvPr id="5" name="Slide Number Placeholder 5">
            <a:extLst>
              <a:ext uri="{FF2B5EF4-FFF2-40B4-BE49-F238E27FC236}">
                <a16:creationId xmlns:a16="http://schemas.microsoft.com/office/drawing/2014/main" xmlns="" id="{73E2BA3D-EC91-4D44-861D-92CDFAE4AF9B}"/>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33</a:t>
            </a:fld>
            <a:endParaRPr lang="en-US" dirty="0"/>
          </a:p>
        </p:txBody>
      </p:sp>
    </p:spTree>
    <p:extLst>
      <p:ext uri="{BB962C8B-B14F-4D97-AF65-F5344CB8AC3E}">
        <p14:creationId xmlns:p14="http://schemas.microsoft.com/office/powerpoint/2010/main" val="133804618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E4772DF-FC1B-47D7-BFFD-D99786486C2D}"/>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Testing</a:t>
            </a:r>
          </a:p>
        </p:txBody>
      </p:sp>
      <p:sp>
        <p:nvSpPr>
          <p:cNvPr id="17411" name="Rectangle 3"/>
          <p:cNvSpPr>
            <a:spLocks noGrp="1" noChangeArrowheads="1"/>
          </p:cNvSpPr>
          <p:nvPr>
            <p:ph idx="1"/>
          </p:nvPr>
        </p:nvSpPr>
        <p:spPr/>
        <p:txBody>
          <a:bodyPr>
            <a:normAutofit/>
          </a:bodyPr>
          <a:lstStyle/>
          <a:p>
            <a:pPr marL="400050" algn="just"/>
            <a:r>
              <a:rPr lang="en-NZ" sz="2400" dirty="0">
                <a:solidFill>
                  <a:schemeClr val="tx1"/>
                </a:solidFill>
                <a:latin typeface="+mn-lt"/>
              </a:rPr>
              <a:t>The role of the customer in the testing process is to help develop </a:t>
            </a:r>
            <a:r>
              <a:rPr lang="en-NZ" sz="2400" dirty="0">
                <a:solidFill>
                  <a:srgbClr val="92D050"/>
                </a:solidFill>
                <a:latin typeface="+mn-lt"/>
              </a:rPr>
              <a:t>acceptance tests </a:t>
            </a:r>
            <a:r>
              <a:rPr lang="en-NZ" sz="2400" dirty="0">
                <a:solidFill>
                  <a:schemeClr val="tx1"/>
                </a:solidFill>
                <a:latin typeface="+mn-lt"/>
              </a:rPr>
              <a:t>for the stories that are to be implemented in the next release of the system.</a:t>
            </a:r>
          </a:p>
          <a:p>
            <a:pPr marL="800100" lvl="1" algn="just"/>
            <a:r>
              <a:rPr lang="en-NZ" sz="2400" dirty="0">
                <a:latin typeface="+mn-lt"/>
              </a:rPr>
              <a:t>Acceptance testing is the process where the system is tested using customer data to check that it meets the customer’s real needs.</a:t>
            </a:r>
          </a:p>
          <a:p>
            <a:pPr marL="400050" algn="just"/>
            <a:r>
              <a:rPr lang="en-NZ" sz="2400" dirty="0">
                <a:solidFill>
                  <a:schemeClr val="tx1"/>
                </a:solidFill>
                <a:latin typeface="+mn-lt"/>
              </a:rPr>
              <a:t>Test automation is essential for test-first development. </a:t>
            </a:r>
          </a:p>
          <a:p>
            <a:pPr marL="400050" algn="just"/>
            <a:r>
              <a:rPr lang="en-NZ" sz="2400" dirty="0">
                <a:solidFill>
                  <a:schemeClr val="tx1"/>
                </a:solidFill>
                <a:latin typeface="+mn-lt"/>
              </a:rPr>
              <a:t>An automated test framework, such as </a:t>
            </a:r>
            <a:r>
              <a:rPr lang="en-NZ" sz="2400" dirty="0">
                <a:solidFill>
                  <a:schemeClr val="tx1"/>
                </a:solidFill>
                <a:latin typeface="+mn-lt"/>
                <a:hlinkClick r:id="rId4"/>
              </a:rPr>
              <a:t>Junit</a:t>
            </a:r>
            <a:r>
              <a:rPr lang="en-NZ" sz="2400" dirty="0">
                <a:solidFill>
                  <a:schemeClr val="tx1"/>
                </a:solidFill>
                <a:latin typeface="+mn-lt"/>
              </a:rPr>
              <a:t> or </a:t>
            </a:r>
            <a:r>
              <a:rPr lang="en-NZ" sz="2400" dirty="0">
                <a:solidFill>
                  <a:schemeClr val="tx1"/>
                </a:solidFill>
                <a:latin typeface="+mn-lt"/>
                <a:hlinkClick r:id="rId5"/>
              </a:rPr>
              <a:t>VS Test Tools</a:t>
            </a:r>
            <a:r>
              <a:rPr lang="en-NZ" sz="2400" dirty="0">
                <a:solidFill>
                  <a:schemeClr val="tx1"/>
                </a:solidFill>
                <a:latin typeface="+mn-lt"/>
              </a:rPr>
              <a:t>, is a system that makes it easy to write executable tests and submit a set of tests for execution. </a:t>
            </a:r>
          </a:p>
        </p:txBody>
      </p:sp>
      <p:sp>
        <p:nvSpPr>
          <p:cNvPr id="5" name="Slide Number Placeholder 5">
            <a:extLst>
              <a:ext uri="{FF2B5EF4-FFF2-40B4-BE49-F238E27FC236}">
                <a16:creationId xmlns:a16="http://schemas.microsoft.com/office/drawing/2014/main" xmlns="" id="{A4CC4293-9DDF-472D-B963-4FB5B0A78735}"/>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34</a:t>
            </a:fld>
            <a:endParaRPr lang="en-US" dirty="0"/>
          </a:p>
        </p:txBody>
      </p:sp>
    </p:spTree>
    <p:extLst>
      <p:ext uri="{BB962C8B-B14F-4D97-AF65-F5344CB8AC3E}">
        <p14:creationId xmlns:p14="http://schemas.microsoft.com/office/powerpoint/2010/main" val="3026563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Testing: Test Case Example</a:t>
            </a:r>
          </a:p>
        </p:txBody>
      </p:sp>
      <p:pic>
        <p:nvPicPr>
          <p:cNvPr id="3" name="Picture 2" descr="Software Engineering 9th ed (intro txt) - I. Sommerville (Pearson, 2011) BBS.pdf - Adobe Reader"/>
          <p:cNvPicPr>
            <a:picLocks noChangeAspect="1"/>
          </p:cNvPicPr>
          <p:nvPr/>
        </p:nvPicPr>
        <p:blipFill rotWithShape="1">
          <a:blip r:embed="rId3">
            <a:extLst>
              <a:ext uri="{28A0092B-C50C-407E-A947-70E740481C1C}">
                <a14:useLocalDpi xmlns:a14="http://schemas.microsoft.com/office/drawing/2010/main" val="0"/>
              </a:ext>
            </a:extLst>
          </a:blip>
          <a:srcRect l="33181" t="28751" r="20152" b="28751"/>
          <a:stretch/>
        </p:blipFill>
        <p:spPr>
          <a:xfrm>
            <a:off x="2701911" y="2995037"/>
            <a:ext cx="6856190" cy="3361313"/>
          </a:xfrm>
          <a:prstGeom prst="rect">
            <a:avLst/>
          </a:prstGeom>
        </p:spPr>
      </p:pic>
      <p:sp>
        <p:nvSpPr>
          <p:cNvPr id="7" name="Rectangle 3"/>
          <p:cNvSpPr txBox="1">
            <a:spLocks noChangeArrowheads="1"/>
          </p:cNvSpPr>
          <p:nvPr/>
        </p:nvSpPr>
        <p:spPr>
          <a:xfrm>
            <a:off x="827313" y="2098766"/>
            <a:ext cx="10197737" cy="4027398"/>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algn="just"/>
            <a:r>
              <a:rPr lang="en-NZ" dirty="0">
                <a:solidFill>
                  <a:schemeClr val="tx1"/>
                </a:solidFill>
                <a:latin typeface="+mn-lt"/>
              </a:rPr>
              <a:t>A test case that has been developed to check that the prescribed dose of a drug does not fall outside known safe limits:</a:t>
            </a:r>
          </a:p>
        </p:txBody>
      </p:sp>
      <p:sp>
        <p:nvSpPr>
          <p:cNvPr id="8" name="Slide Number Placeholder 5">
            <a:extLst>
              <a:ext uri="{FF2B5EF4-FFF2-40B4-BE49-F238E27FC236}">
                <a16:creationId xmlns:a16="http://schemas.microsoft.com/office/drawing/2014/main" xmlns="" id="{C5C63D08-F2B1-442D-BD51-59B57728A48E}"/>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35</a:t>
            </a:fld>
            <a:endParaRPr lang="en-US" dirty="0"/>
          </a:p>
        </p:txBody>
      </p:sp>
      <p:pic>
        <p:nvPicPr>
          <p:cNvPr id="9" name="Picture 8">
            <a:extLst>
              <a:ext uri="{FF2B5EF4-FFF2-40B4-BE49-F238E27FC236}">
                <a16:creationId xmlns:a16="http://schemas.microsoft.com/office/drawing/2014/main" xmlns="" id="{27E3349A-8B55-4E52-A66F-02BF68BED81D}"/>
              </a:ext>
            </a:extLst>
          </p:cNvPr>
          <p:cNvPicPr/>
          <p:nvPr/>
        </p:nvPicPr>
        <p:blipFill>
          <a:blip r:embed="rId4">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773856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Pair-Programming</a:t>
            </a:r>
          </a:p>
        </p:txBody>
      </p:sp>
      <p:sp>
        <p:nvSpPr>
          <p:cNvPr id="17411" name="Rectangle 3"/>
          <p:cNvSpPr>
            <a:spLocks noGrp="1" noChangeArrowheads="1"/>
          </p:cNvSpPr>
          <p:nvPr>
            <p:ph idx="1"/>
          </p:nvPr>
        </p:nvSpPr>
        <p:spPr/>
        <p:txBody>
          <a:bodyPr>
            <a:normAutofit/>
          </a:bodyPr>
          <a:lstStyle/>
          <a:p>
            <a:pPr marL="400050" algn="just"/>
            <a:r>
              <a:rPr lang="en-NZ" sz="2400" dirty="0">
                <a:solidFill>
                  <a:schemeClr val="tx1"/>
                </a:solidFill>
                <a:latin typeface="+mn-lt"/>
              </a:rPr>
              <a:t>Programmers work in pairs to develop the software. </a:t>
            </a:r>
          </a:p>
          <a:p>
            <a:pPr marL="400050" algn="just"/>
            <a:r>
              <a:rPr lang="en-NZ" sz="2400" dirty="0">
                <a:solidFill>
                  <a:schemeClr val="tx1"/>
                </a:solidFill>
                <a:latin typeface="+mn-lt"/>
              </a:rPr>
              <a:t>They actually sit together at the same workstation to develop the software. </a:t>
            </a:r>
          </a:p>
          <a:p>
            <a:pPr marL="400050" algn="just"/>
            <a:r>
              <a:rPr lang="en-NZ" sz="2400" dirty="0">
                <a:solidFill>
                  <a:schemeClr val="tx1"/>
                </a:solidFill>
                <a:latin typeface="+mn-lt"/>
              </a:rPr>
              <a:t>However, the same pairs do not always program together. Rather, pairs are created dynamically so that all team members work with each other during the development process.</a:t>
            </a:r>
          </a:p>
        </p:txBody>
      </p:sp>
      <p:sp>
        <p:nvSpPr>
          <p:cNvPr id="5" name="Slide Number Placeholder 5">
            <a:extLst>
              <a:ext uri="{FF2B5EF4-FFF2-40B4-BE49-F238E27FC236}">
                <a16:creationId xmlns:a16="http://schemas.microsoft.com/office/drawing/2014/main" xmlns="" id="{C6BFE40C-1110-4D52-8F1A-A4730BAB8612}"/>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36</a:t>
            </a:fld>
            <a:endParaRPr lang="en-US" dirty="0"/>
          </a:p>
        </p:txBody>
      </p:sp>
      <p:pic>
        <p:nvPicPr>
          <p:cNvPr id="7" name="Picture 6">
            <a:extLst>
              <a:ext uri="{FF2B5EF4-FFF2-40B4-BE49-F238E27FC236}">
                <a16:creationId xmlns:a16="http://schemas.microsoft.com/office/drawing/2014/main" xmlns="" id="{9DEFF78D-1610-4BB8-BB5D-4F25EEA61F8B}"/>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248036913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80AA71E-17EC-4807-85EB-8037A6A27B16}"/>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Class activity</a:t>
            </a:r>
          </a:p>
        </p:txBody>
      </p:sp>
      <p:sp>
        <p:nvSpPr>
          <p:cNvPr id="17411" name="Rectangle 3"/>
          <p:cNvSpPr>
            <a:spLocks noGrp="1" noChangeArrowheads="1"/>
          </p:cNvSpPr>
          <p:nvPr>
            <p:ph idx="1"/>
          </p:nvPr>
        </p:nvSpPr>
        <p:spPr/>
        <p:txBody>
          <a:bodyPr>
            <a:normAutofit/>
          </a:bodyPr>
          <a:lstStyle/>
          <a:p>
            <a:pPr marL="514350" indent="-457200" algn="just" defTabSz="914400">
              <a:spcBef>
                <a:spcPts val="0"/>
              </a:spcBef>
              <a:buClrTx/>
              <a:buSzTx/>
            </a:pPr>
            <a:r>
              <a:rPr lang="en-NZ" sz="2400" dirty="0">
                <a:solidFill>
                  <a:schemeClr val="tx1"/>
                </a:solidFill>
                <a:latin typeface="+mn-lt"/>
              </a:rPr>
              <a:t>Discuss in the class the pros and cons of pair programming in XP. Do you find it useful, or do you consider it as a waste of resources?</a:t>
            </a:r>
          </a:p>
        </p:txBody>
      </p:sp>
      <p:sp>
        <p:nvSpPr>
          <p:cNvPr id="5" name="Slide Number Placeholder 5">
            <a:extLst>
              <a:ext uri="{FF2B5EF4-FFF2-40B4-BE49-F238E27FC236}">
                <a16:creationId xmlns:a16="http://schemas.microsoft.com/office/drawing/2014/main" xmlns="" id="{BE057808-61C9-4763-A063-DD18884D967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37</a:t>
            </a:fld>
            <a:endParaRPr lang="en-US" dirty="0"/>
          </a:p>
        </p:txBody>
      </p:sp>
    </p:spTree>
    <p:extLst>
      <p:ext uri="{BB962C8B-B14F-4D97-AF65-F5344CB8AC3E}">
        <p14:creationId xmlns:p14="http://schemas.microsoft.com/office/powerpoint/2010/main" val="79341363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80AA71E-17EC-4807-85EB-8037A6A27B16}"/>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Pair-Programming: Benefits</a:t>
            </a:r>
          </a:p>
        </p:txBody>
      </p:sp>
      <p:sp>
        <p:nvSpPr>
          <p:cNvPr id="17411" name="Rectangle 3"/>
          <p:cNvSpPr>
            <a:spLocks noGrp="1" noChangeArrowheads="1"/>
          </p:cNvSpPr>
          <p:nvPr>
            <p:ph idx="1"/>
          </p:nvPr>
        </p:nvSpPr>
        <p:spPr/>
        <p:txBody>
          <a:bodyPr>
            <a:normAutofit/>
          </a:bodyPr>
          <a:lstStyle/>
          <a:p>
            <a:pPr marL="514350" indent="-457200" algn="just">
              <a:buFont typeface="+mj-lt"/>
              <a:buAutoNum type="arabicPeriod"/>
            </a:pPr>
            <a:r>
              <a:rPr lang="en-NZ" sz="2400" dirty="0">
                <a:solidFill>
                  <a:schemeClr val="tx1"/>
                </a:solidFill>
                <a:latin typeface="+mn-lt"/>
              </a:rPr>
              <a:t>It supports the idea of collective ownership and responsibility for the system. The software is owned by the team as a whole and individuals are not held responsible for problems with the code. Instead, the team has collective responsibility for resolving these problems.</a:t>
            </a:r>
          </a:p>
          <a:p>
            <a:pPr marL="514350" indent="-457200" algn="just">
              <a:buFont typeface="+mj-lt"/>
              <a:buAutoNum type="arabicPeriod"/>
            </a:pPr>
            <a:r>
              <a:rPr lang="en-NZ" sz="2400" dirty="0">
                <a:solidFill>
                  <a:schemeClr val="tx1"/>
                </a:solidFill>
                <a:latin typeface="+mn-lt"/>
              </a:rPr>
              <a:t>It acts as an informal review process because each line of code is looked at by at least two people. </a:t>
            </a:r>
          </a:p>
          <a:p>
            <a:pPr marL="514350" indent="-457200" algn="just">
              <a:buFont typeface="+mj-lt"/>
              <a:buAutoNum type="arabicPeriod"/>
            </a:pPr>
            <a:r>
              <a:rPr lang="en-NZ" sz="2400" dirty="0">
                <a:solidFill>
                  <a:schemeClr val="tx1"/>
                </a:solidFill>
                <a:latin typeface="+mn-lt"/>
              </a:rPr>
              <a:t>It helps support refactoring, which is a process of software improvement. </a:t>
            </a:r>
          </a:p>
        </p:txBody>
      </p:sp>
      <p:sp>
        <p:nvSpPr>
          <p:cNvPr id="5" name="Slide Number Placeholder 5">
            <a:extLst>
              <a:ext uri="{FF2B5EF4-FFF2-40B4-BE49-F238E27FC236}">
                <a16:creationId xmlns:a16="http://schemas.microsoft.com/office/drawing/2014/main" xmlns="" id="{BE057808-61C9-4763-A063-DD18884D967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38</a:t>
            </a:fld>
            <a:endParaRPr lang="en-US" dirty="0"/>
          </a:p>
        </p:txBody>
      </p:sp>
    </p:spTree>
    <p:extLst>
      <p:ext uri="{BB962C8B-B14F-4D97-AF65-F5344CB8AC3E}">
        <p14:creationId xmlns:p14="http://schemas.microsoft.com/office/powerpoint/2010/main" val="10851099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B875DF2-7277-4BA9-9BD6-BDD300AF72CE}"/>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Extreme Programming (XP)</a:t>
            </a:r>
            <a:br>
              <a:rPr lang="en-GB" sz="3200" dirty="0">
                <a:solidFill>
                  <a:srgbClr val="92D050"/>
                </a:solidFill>
              </a:rPr>
            </a:br>
            <a:r>
              <a:rPr lang="en-GB" sz="3200" dirty="0">
                <a:solidFill>
                  <a:srgbClr val="FFC000"/>
                </a:solidFill>
              </a:rPr>
              <a:t>Pair-Programming: Benefits</a:t>
            </a:r>
          </a:p>
        </p:txBody>
      </p:sp>
      <p:sp>
        <p:nvSpPr>
          <p:cNvPr id="17411" name="Rectangle 3"/>
          <p:cNvSpPr>
            <a:spLocks noGrp="1" noChangeArrowheads="1"/>
          </p:cNvSpPr>
          <p:nvPr>
            <p:ph idx="1"/>
          </p:nvPr>
        </p:nvSpPr>
        <p:spPr/>
        <p:txBody>
          <a:bodyPr>
            <a:normAutofit/>
          </a:bodyPr>
          <a:lstStyle/>
          <a:p>
            <a:pPr marL="514350" indent="-457200" algn="just">
              <a:buFont typeface="+mj-lt"/>
              <a:buAutoNum type="arabicPeriod" startAt="4"/>
            </a:pPr>
            <a:r>
              <a:rPr lang="en-NZ" sz="2400" dirty="0">
                <a:solidFill>
                  <a:schemeClr val="tx1"/>
                </a:solidFill>
                <a:latin typeface="+mn-lt"/>
              </a:rPr>
              <a:t>Pairs discuss the software before development so probably they have fewer false starts and less rework. </a:t>
            </a:r>
          </a:p>
          <a:p>
            <a:pPr marL="514350" indent="-457200" algn="just">
              <a:buFont typeface="+mj-lt"/>
              <a:buAutoNum type="arabicPeriod" startAt="4"/>
            </a:pPr>
            <a:r>
              <a:rPr lang="en-NZ" sz="2400" dirty="0">
                <a:solidFill>
                  <a:schemeClr val="tx1"/>
                </a:solidFill>
                <a:latin typeface="+mn-lt"/>
              </a:rPr>
              <a:t>The number of errors avoided by the informal inspection is such that less time is spent repairing bugs discovered during the testing process.</a:t>
            </a:r>
          </a:p>
          <a:p>
            <a:pPr marL="514350" indent="-457200" algn="just"/>
            <a:r>
              <a:rPr lang="en-US" sz="2400" dirty="0">
                <a:solidFill>
                  <a:schemeClr val="tx1"/>
                </a:solidFill>
                <a:latin typeface="+mn-lt"/>
              </a:rPr>
              <a:t>If the programmers are not well experienced, pair-programming can effectively improve the overall productivity. But for experienced programmers, the productivity is reduced.</a:t>
            </a:r>
            <a:endParaRPr lang="en-NZ"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6B472E90-6378-41EC-9C91-9F36C850EBE2}"/>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39</a:t>
            </a:fld>
            <a:endParaRPr lang="en-US" dirty="0"/>
          </a:p>
        </p:txBody>
      </p:sp>
    </p:spTree>
    <p:extLst>
      <p:ext uri="{BB962C8B-B14F-4D97-AF65-F5344CB8AC3E}">
        <p14:creationId xmlns:p14="http://schemas.microsoft.com/office/powerpoint/2010/main" val="40882650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solidFill>
                  <a:schemeClr val="tx1"/>
                </a:solidFill>
              </a:rPr>
              <a:t>Rapid Software Development</a:t>
            </a:r>
          </a:p>
        </p:txBody>
      </p:sp>
      <p:sp>
        <p:nvSpPr>
          <p:cNvPr id="17411" name="Rectangle 3"/>
          <p:cNvSpPr>
            <a:spLocks noGrp="1" noChangeArrowheads="1"/>
          </p:cNvSpPr>
          <p:nvPr>
            <p:ph idx="1"/>
          </p:nvPr>
        </p:nvSpPr>
        <p:spPr/>
        <p:txBody>
          <a:bodyPr>
            <a:normAutofit/>
          </a:bodyPr>
          <a:lstStyle/>
          <a:p>
            <a:pPr algn="just"/>
            <a:r>
              <a:rPr lang="en-US" sz="2400" dirty="0">
                <a:solidFill>
                  <a:schemeClr val="tx1"/>
                </a:solidFill>
                <a:latin typeface="+mn-lt"/>
              </a:rPr>
              <a:t>Rapid software development processes are designed to produce useful software quickly. </a:t>
            </a:r>
          </a:p>
          <a:p>
            <a:pPr algn="just"/>
            <a:r>
              <a:rPr lang="en-US" sz="2400" dirty="0">
                <a:solidFill>
                  <a:schemeClr val="tx1"/>
                </a:solidFill>
                <a:latin typeface="+mn-lt"/>
              </a:rPr>
              <a:t>The software is not developed as a single unit but as a series of increments, with each increment including new system functionality.</a:t>
            </a:r>
            <a:endParaRPr lang="en-GB" sz="2400" dirty="0">
              <a:latin typeface="+mn-lt"/>
            </a:endParaRPr>
          </a:p>
        </p:txBody>
      </p:sp>
      <p:sp>
        <p:nvSpPr>
          <p:cNvPr id="5" name="Slide Number Placeholder 5">
            <a:extLst>
              <a:ext uri="{FF2B5EF4-FFF2-40B4-BE49-F238E27FC236}">
                <a16:creationId xmlns:a16="http://schemas.microsoft.com/office/drawing/2014/main" xmlns="" id="{977C178C-034A-4882-ACC7-E44661915D73}"/>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a:t>
            </a:fld>
            <a:endParaRPr lang="en-US" dirty="0"/>
          </a:p>
        </p:txBody>
      </p:sp>
      <p:pic>
        <p:nvPicPr>
          <p:cNvPr id="7" name="Picture 6">
            <a:extLst>
              <a:ext uri="{FF2B5EF4-FFF2-40B4-BE49-F238E27FC236}">
                <a16:creationId xmlns:a16="http://schemas.microsoft.com/office/drawing/2014/main" xmlns="" id="{382F854A-712D-4C71-BD0D-F97AEAA64426}"/>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310594180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8E7D60AE-4FAD-4F71-90F8-1FADD83940A7}"/>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Scrum</a:t>
            </a:r>
            <a:endParaRPr lang="en-GB" sz="3200" dirty="0">
              <a:solidFill>
                <a:srgbClr val="FFC000"/>
              </a:solidFill>
            </a:endParaRPr>
          </a:p>
        </p:txBody>
      </p:sp>
      <p:sp>
        <p:nvSpPr>
          <p:cNvPr id="17411" name="Rectangle 3"/>
          <p:cNvSpPr>
            <a:spLocks noGrp="1" noChangeArrowheads="1"/>
          </p:cNvSpPr>
          <p:nvPr>
            <p:ph idx="1"/>
          </p:nvPr>
        </p:nvSpPr>
        <p:spPr/>
        <p:txBody>
          <a:bodyPr>
            <a:normAutofit/>
          </a:bodyPr>
          <a:lstStyle/>
          <a:p>
            <a:pPr marL="514350" indent="-457200" algn="just"/>
            <a:r>
              <a:rPr lang="en-NZ" sz="2400" dirty="0">
                <a:solidFill>
                  <a:srgbClr val="92D050"/>
                </a:solidFill>
                <a:latin typeface="+mn-lt"/>
              </a:rPr>
              <a:t>Scrum</a:t>
            </a:r>
            <a:r>
              <a:rPr lang="en-NZ" sz="2400" dirty="0">
                <a:solidFill>
                  <a:schemeClr val="tx1"/>
                </a:solidFill>
                <a:latin typeface="+mn-lt"/>
              </a:rPr>
              <a:t> focuses on managing iterative development rather than specific technical approaches to agile software engineering.</a:t>
            </a:r>
          </a:p>
          <a:p>
            <a:pPr marL="514350" indent="-457200" algn="just"/>
            <a:r>
              <a:rPr lang="en-US" sz="2400" dirty="0">
                <a:solidFill>
                  <a:schemeClr val="tx1"/>
                </a:solidFill>
                <a:latin typeface="+mn-lt"/>
              </a:rPr>
              <a:t>To put it differently, it’s an agile project management approach. It provides </a:t>
            </a:r>
            <a:r>
              <a:rPr lang="en-US" sz="2400" dirty="0">
                <a:solidFill>
                  <a:srgbClr val="FFC000"/>
                </a:solidFill>
                <a:latin typeface="+mn-lt"/>
              </a:rPr>
              <a:t>agile management framework</a:t>
            </a:r>
            <a:r>
              <a:rPr lang="en-US" sz="2400" dirty="0">
                <a:solidFill>
                  <a:schemeClr val="tx1"/>
                </a:solidFill>
                <a:latin typeface="+mn-lt"/>
              </a:rPr>
              <a:t>.</a:t>
            </a:r>
          </a:p>
          <a:p>
            <a:pPr marL="514350" indent="-457200" algn="just"/>
            <a:r>
              <a:rPr lang="en-NZ" sz="2400" dirty="0">
                <a:solidFill>
                  <a:schemeClr val="tx1"/>
                </a:solidFill>
                <a:latin typeface="+mn-lt"/>
              </a:rPr>
              <a:t>Scrum does not prescribe the use of programming practices such as pair programming and test-first development. </a:t>
            </a:r>
          </a:p>
          <a:p>
            <a:pPr marL="914400" lvl="1" indent="-457200" algn="just"/>
            <a:r>
              <a:rPr lang="en-NZ" sz="2400" dirty="0">
                <a:latin typeface="+mn-lt"/>
              </a:rPr>
              <a:t>It can therefore be used </a:t>
            </a:r>
            <a:r>
              <a:rPr lang="en-NZ" sz="2400" dirty="0">
                <a:solidFill>
                  <a:srgbClr val="FFC000"/>
                </a:solidFill>
                <a:latin typeface="+mn-lt"/>
              </a:rPr>
              <a:t>with</a:t>
            </a:r>
            <a:r>
              <a:rPr lang="en-NZ" sz="2400" dirty="0">
                <a:latin typeface="+mn-lt"/>
              </a:rPr>
              <a:t> more technical agile approaches, such as XP, to provide a management framework for the project.</a:t>
            </a:r>
            <a:endParaRPr lang="en-US" sz="2400" dirty="0">
              <a:latin typeface="+mn-lt"/>
            </a:endParaRPr>
          </a:p>
          <a:p>
            <a:pPr marL="514350" indent="-457200" algn="just"/>
            <a:endParaRPr lang="en-NZ"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159414A0-9D6F-4136-9BE2-0C78402EEA8B}"/>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40</a:t>
            </a:fld>
            <a:endParaRPr lang="en-US" dirty="0"/>
          </a:p>
        </p:txBody>
      </p:sp>
    </p:spTree>
    <p:extLst>
      <p:ext uri="{BB962C8B-B14F-4D97-AF65-F5344CB8AC3E}">
        <p14:creationId xmlns:p14="http://schemas.microsoft.com/office/powerpoint/2010/main" val="37872484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A1924F5-0F13-4817-A39D-EA2CEBF3BED7}"/>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Scrum</a:t>
            </a:r>
            <a:br>
              <a:rPr lang="en-GB" sz="3200" dirty="0">
                <a:solidFill>
                  <a:srgbClr val="92D050"/>
                </a:solidFill>
              </a:rPr>
            </a:br>
            <a:r>
              <a:rPr lang="en-GB" sz="3200" dirty="0">
                <a:solidFill>
                  <a:srgbClr val="FFC000"/>
                </a:solidFill>
              </a:rPr>
              <a:t>Phases</a:t>
            </a:r>
          </a:p>
        </p:txBody>
      </p:sp>
      <p:sp>
        <p:nvSpPr>
          <p:cNvPr id="17411" name="Rectangle 3"/>
          <p:cNvSpPr>
            <a:spLocks noGrp="1" noChangeArrowheads="1"/>
          </p:cNvSpPr>
          <p:nvPr>
            <p:ph idx="1"/>
          </p:nvPr>
        </p:nvSpPr>
        <p:spPr/>
        <p:txBody>
          <a:bodyPr>
            <a:normAutofit/>
          </a:bodyPr>
          <a:lstStyle/>
          <a:p>
            <a:pPr marL="514350" indent="-457200" algn="just"/>
            <a:r>
              <a:rPr lang="en-NZ" sz="2400" dirty="0">
                <a:solidFill>
                  <a:schemeClr val="tx1"/>
                </a:solidFill>
                <a:latin typeface="+mn-lt"/>
              </a:rPr>
              <a:t>There are three phases in Scrum: </a:t>
            </a:r>
          </a:p>
          <a:p>
            <a:pPr marL="914400" lvl="1" indent="-457200" algn="just">
              <a:buFont typeface="+mj-lt"/>
              <a:buAutoNum type="arabicPeriod"/>
            </a:pPr>
            <a:r>
              <a:rPr lang="en-NZ" sz="2400" dirty="0">
                <a:latin typeface="+mn-lt"/>
              </a:rPr>
              <a:t>The first is an </a:t>
            </a:r>
            <a:r>
              <a:rPr lang="en-NZ" sz="2400" dirty="0">
                <a:solidFill>
                  <a:srgbClr val="92D050"/>
                </a:solidFill>
                <a:latin typeface="+mn-lt"/>
              </a:rPr>
              <a:t>outline planning phase</a:t>
            </a:r>
            <a:r>
              <a:rPr lang="en-NZ" sz="2400" dirty="0">
                <a:latin typeface="+mn-lt"/>
              </a:rPr>
              <a:t> where you establish the general objectives for the project and design the software architecture.</a:t>
            </a:r>
          </a:p>
          <a:p>
            <a:pPr marL="914400" lvl="1" indent="-457200" algn="just">
              <a:buFont typeface="+mj-lt"/>
              <a:buAutoNum type="arabicPeriod"/>
            </a:pPr>
            <a:r>
              <a:rPr lang="en-NZ" sz="2400" dirty="0">
                <a:latin typeface="+mn-lt"/>
              </a:rPr>
              <a:t>This is followed by a series of </a:t>
            </a:r>
            <a:r>
              <a:rPr lang="en-NZ" sz="2400" dirty="0">
                <a:solidFill>
                  <a:srgbClr val="92D050"/>
                </a:solidFill>
                <a:latin typeface="+mn-lt"/>
              </a:rPr>
              <a:t>sprint cycles</a:t>
            </a:r>
            <a:r>
              <a:rPr lang="en-NZ" sz="2400" dirty="0">
                <a:latin typeface="+mn-lt"/>
              </a:rPr>
              <a:t>, where each cycle develops an increment of the system.</a:t>
            </a:r>
          </a:p>
          <a:p>
            <a:pPr marL="914400" lvl="1" indent="-457200" algn="just">
              <a:buFont typeface="+mj-lt"/>
              <a:buAutoNum type="arabicPeriod"/>
            </a:pPr>
            <a:r>
              <a:rPr lang="en-NZ" sz="2400" dirty="0">
                <a:latin typeface="+mn-lt"/>
              </a:rPr>
              <a:t>Finally, the </a:t>
            </a:r>
            <a:r>
              <a:rPr lang="en-NZ" sz="2400" dirty="0">
                <a:solidFill>
                  <a:srgbClr val="92D050"/>
                </a:solidFill>
                <a:latin typeface="+mn-lt"/>
              </a:rPr>
              <a:t>project closure phase </a:t>
            </a:r>
            <a:r>
              <a:rPr lang="en-NZ" sz="2400" dirty="0">
                <a:latin typeface="+mn-lt"/>
              </a:rPr>
              <a:t>wraps up the project, completes required documentation such as system help frames and user manuals, and assesses the lessons learned from the project.</a:t>
            </a:r>
          </a:p>
        </p:txBody>
      </p:sp>
      <p:sp>
        <p:nvSpPr>
          <p:cNvPr id="5" name="Slide Number Placeholder 5">
            <a:extLst>
              <a:ext uri="{FF2B5EF4-FFF2-40B4-BE49-F238E27FC236}">
                <a16:creationId xmlns:a16="http://schemas.microsoft.com/office/drawing/2014/main" xmlns="" id="{73F25711-7E90-4CDF-A2FE-0B31A93F7654}"/>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41</a:t>
            </a:fld>
            <a:endParaRPr lang="en-US" dirty="0"/>
          </a:p>
        </p:txBody>
      </p:sp>
    </p:spTree>
    <p:extLst>
      <p:ext uri="{BB962C8B-B14F-4D97-AF65-F5344CB8AC3E}">
        <p14:creationId xmlns:p14="http://schemas.microsoft.com/office/powerpoint/2010/main" val="27480785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Scrum</a:t>
            </a:r>
            <a:br>
              <a:rPr lang="en-GB" sz="3200" dirty="0">
                <a:solidFill>
                  <a:srgbClr val="92D050"/>
                </a:solidFill>
              </a:rPr>
            </a:br>
            <a:r>
              <a:rPr lang="en-GB" sz="3200" dirty="0">
                <a:solidFill>
                  <a:srgbClr val="FFC000"/>
                </a:solidFill>
              </a:rPr>
              <a:t>Phases</a:t>
            </a:r>
          </a:p>
        </p:txBody>
      </p:sp>
      <p:pic>
        <p:nvPicPr>
          <p:cNvPr id="3" name="Picture 2" descr="Software Engineering 9th ed (intro txt) - I. Sommerville (Pearson, 2011) BBS.pdf - Adobe Reader"/>
          <p:cNvPicPr>
            <a:picLocks noChangeAspect="1"/>
          </p:cNvPicPr>
          <p:nvPr/>
        </p:nvPicPr>
        <p:blipFill rotWithShape="1">
          <a:blip r:embed="rId3">
            <a:extLst>
              <a:ext uri="{28A0092B-C50C-407E-A947-70E740481C1C}">
                <a14:useLocalDpi xmlns:a14="http://schemas.microsoft.com/office/drawing/2010/main" val="0"/>
              </a:ext>
            </a:extLst>
          </a:blip>
          <a:srcRect l="34849" t="52674" r="17727" b="16649"/>
          <a:stretch/>
        </p:blipFill>
        <p:spPr>
          <a:xfrm>
            <a:off x="2285675" y="2944290"/>
            <a:ext cx="7240710" cy="2521526"/>
          </a:xfrm>
          <a:prstGeom prst="rect">
            <a:avLst/>
          </a:prstGeom>
        </p:spPr>
      </p:pic>
      <p:sp>
        <p:nvSpPr>
          <p:cNvPr id="5" name="Slide Number Placeholder 5">
            <a:extLst>
              <a:ext uri="{FF2B5EF4-FFF2-40B4-BE49-F238E27FC236}">
                <a16:creationId xmlns:a16="http://schemas.microsoft.com/office/drawing/2014/main" xmlns="" id="{1A41A107-E29C-4BAF-814B-3A27ADDE7191}"/>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42</a:t>
            </a:fld>
            <a:endParaRPr lang="en-US" dirty="0"/>
          </a:p>
        </p:txBody>
      </p:sp>
      <p:pic>
        <p:nvPicPr>
          <p:cNvPr id="7" name="Picture 6">
            <a:extLst>
              <a:ext uri="{FF2B5EF4-FFF2-40B4-BE49-F238E27FC236}">
                <a16:creationId xmlns:a16="http://schemas.microsoft.com/office/drawing/2014/main" xmlns="" id="{B94BA7A4-5CC2-4008-B6DB-F68DCCF91BAB}"/>
              </a:ext>
            </a:extLst>
          </p:cNvPr>
          <p:cNvPicPr/>
          <p:nvPr/>
        </p:nvPicPr>
        <p:blipFill>
          <a:blip r:embed="rId4">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32063253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64694EF-D10E-4EFC-AFA3-54E771D42657}"/>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Scrum</a:t>
            </a:r>
            <a:br>
              <a:rPr lang="en-GB" sz="3200" dirty="0">
                <a:solidFill>
                  <a:srgbClr val="92D050"/>
                </a:solidFill>
              </a:rPr>
            </a:br>
            <a:r>
              <a:rPr lang="en-GB" sz="3200" dirty="0">
                <a:solidFill>
                  <a:srgbClr val="FFC000"/>
                </a:solidFill>
              </a:rPr>
              <a:t>Sprint Cycles</a:t>
            </a:r>
          </a:p>
        </p:txBody>
      </p:sp>
      <p:sp>
        <p:nvSpPr>
          <p:cNvPr id="17411" name="Rectangle 3"/>
          <p:cNvSpPr>
            <a:spLocks noGrp="1" noChangeArrowheads="1"/>
          </p:cNvSpPr>
          <p:nvPr>
            <p:ph idx="1"/>
          </p:nvPr>
        </p:nvSpPr>
        <p:spPr/>
        <p:txBody>
          <a:bodyPr>
            <a:normAutofit/>
          </a:bodyPr>
          <a:lstStyle/>
          <a:p>
            <a:pPr marL="514350" indent="-457200" algn="just"/>
            <a:r>
              <a:rPr lang="en-NZ" sz="2400" dirty="0">
                <a:solidFill>
                  <a:schemeClr val="tx1"/>
                </a:solidFill>
                <a:latin typeface="+mn-lt"/>
              </a:rPr>
              <a:t>The innovative feature of Scrum is its central phase, namely the sprint cycles with the following characteristics:</a:t>
            </a:r>
          </a:p>
          <a:p>
            <a:pPr marL="914400" lvl="1" indent="-457200" algn="just">
              <a:buFont typeface="+mj-lt"/>
              <a:buAutoNum type="arabicPeriod"/>
            </a:pPr>
            <a:r>
              <a:rPr lang="en-NZ" sz="2400" dirty="0">
                <a:latin typeface="+mn-lt"/>
              </a:rPr>
              <a:t>Sprints are fixed length, normally 2–4 weeks. They correspond to the development of a release of the system in XP.</a:t>
            </a:r>
          </a:p>
          <a:p>
            <a:pPr marL="914400" lvl="1" indent="-457200" algn="just">
              <a:buFont typeface="+mj-lt"/>
              <a:buAutoNum type="arabicPeriod"/>
            </a:pPr>
            <a:r>
              <a:rPr lang="en-NZ" sz="2400" dirty="0">
                <a:latin typeface="+mn-lt"/>
              </a:rPr>
              <a:t>The starting point for planning is the </a:t>
            </a:r>
            <a:r>
              <a:rPr lang="en-NZ" sz="2400" dirty="0">
                <a:solidFill>
                  <a:srgbClr val="92D050"/>
                </a:solidFill>
                <a:latin typeface="+mn-lt"/>
              </a:rPr>
              <a:t>product backlog</a:t>
            </a:r>
            <a:r>
              <a:rPr lang="en-NZ" sz="2400" dirty="0">
                <a:latin typeface="+mn-lt"/>
              </a:rPr>
              <a:t>, which is the list of work to be done on the project. </a:t>
            </a:r>
          </a:p>
          <a:p>
            <a:pPr marL="914400" lvl="1" indent="-457200" algn="just">
              <a:buFont typeface="+mj-lt"/>
              <a:buAutoNum type="arabicPeriod"/>
            </a:pPr>
            <a:r>
              <a:rPr lang="en-NZ" sz="2400" dirty="0">
                <a:latin typeface="+mn-lt"/>
              </a:rPr>
              <a:t>The selection phase involves all of the project team who work with the customer to select the features and functionality to be developed during the sprint.</a:t>
            </a:r>
          </a:p>
        </p:txBody>
      </p:sp>
      <p:sp>
        <p:nvSpPr>
          <p:cNvPr id="5" name="Slide Number Placeholder 5">
            <a:extLst>
              <a:ext uri="{FF2B5EF4-FFF2-40B4-BE49-F238E27FC236}">
                <a16:creationId xmlns:a16="http://schemas.microsoft.com/office/drawing/2014/main" xmlns="" id="{D470ADE4-9DA1-43AC-8BBF-2B3A05AC4B0F}"/>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43</a:t>
            </a:fld>
            <a:endParaRPr lang="en-US" dirty="0"/>
          </a:p>
        </p:txBody>
      </p:sp>
    </p:spTree>
    <p:extLst>
      <p:ext uri="{BB962C8B-B14F-4D97-AF65-F5344CB8AC3E}">
        <p14:creationId xmlns:p14="http://schemas.microsoft.com/office/powerpoint/2010/main" val="326741657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79A0D71-162C-4FF6-B348-7E8598CF01A5}"/>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Scrum</a:t>
            </a:r>
            <a:br>
              <a:rPr lang="en-GB" sz="3200" dirty="0">
                <a:solidFill>
                  <a:srgbClr val="92D050"/>
                </a:solidFill>
              </a:rPr>
            </a:br>
            <a:r>
              <a:rPr lang="en-GB" sz="3200" dirty="0">
                <a:solidFill>
                  <a:srgbClr val="FFC000"/>
                </a:solidFill>
              </a:rPr>
              <a:t>Sprint Cycles</a:t>
            </a:r>
          </a:p>
        </p:txBody>
      </p:sp>
      <p:sp>
        <p:nvSpPr>
          <p:cNvPr id="17411" name="Rectangle 3"/>
          <p:cNvSpPr>
            <a:spLocks noGrp="1" noChangeArrowheads="1"/>
          </p:cNvSpPr>
          <p:nvPr>
            <p:ph idx="1"/>
          </p:nvPr>
        </p:nvSpPr>
        <p:spPr/>
        <p:txBody>
          <a:bodyPr>
            <a:noAutofit/>
          </a:bodyPr>
          <a:lstStyle/>
          <a:p>
            <a:pPr marL="514350" indent="-457200" algn="just"/>
            <a:r>
              <a:rPr lang="en-NZ" sz="2400" dirty="0">
                <a:solidFill>
                  <a:schemeClr val="tx1"/>
                </a:solidFill>
                <a:latin typeface="+mn-lt"/>
              </a:rPr>
              <a:t>The innovative feature of Scrum is its central phase, namely the sprint cycles with the following characteristics:</a:t>
            </a:r>
          </a:p>
          <a:p>
            <a:pPr marL="914400" lvl="1" indent="-457200" algn="just">
              <a:buFont typeface="+mj-lt"/>
              <a:buAutoNum type="arabicPeriod" startAt="4"/>
            </a:pPr>
            <a:r>
              <a:rPr lang="en-NZ" sz="2400" dirty="0">
                <a:latin typeface="+mn-lt"/>
              </a:rPr>
              <a:t>Once these are agreed, the team organizes themselves to develop the software. During this stage the team is isolated from the customer and the organization, with all communications channelled through the so-called ‘</a:t>
            </a:r>
            <a:r>
              <a:rPr lang="en-NZ" sz="2400" dirty="0">
                <a:solidFill>
                  <a:srgbClr val="92D050"/>
                </a:solidFill>
                <a:latin typeface="+mn-lt"/>
              </a:rPr>
              <a:t>Scrum master</a:t>
            </a:r>
            <a:r>
              <a:rPr lang="en-NZ" sz="2400" dirty="0">
                <a:latin typeface="+mn-lt"/>
              </a:rPr>
              <a:t>’. The role of the Scrum master is to protect the development team from external distractions. </a:t>
            </a:r>
          </a:p>
          <a:p>
            <a:pPr marL="914400" lvl="1" indent="-457200" algn="just">
              <a:buFont typeface="+mj-lt"/>
              <a:buAutoNum type="arabicPeriod" startAt="4"/>
            </a:pPr>
            <a:r>
              <a:rPr lang="en-NZ" sz="2400" dirty="0">
                <a:latin typeface="+mn-lt"/>
              </a:rPr>
              <a:t>At the end of the sprint, the work done is reviewed and presented to stakeholders. The next sprint cycle then begins.</a:t>
            </a:r>
          </a:p>
        </p:txBody>
      </p:sp>
      <p:sp>
        <p:nvSpPr>
          <p:cNvPr id="5" name="Slide Number Placeholder 5">
            <a:extLst>
              <a:ext uri="{FF2B5EF4-FFF2-40B4-BE49-F238E27FC236}">
                <a16:creationId xmlns:a16="http://schemas.microsoft.com/office/drawing/2014/main" xmlns="" id="{743A4A2E-B423-45C5-83C0-AC3314634C38}"/>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44</a:t>
            </a:fld>
            <a:endParaRPr lang="en-US" dirty="0"/>
          </a:p>
        </p:txBody>
      </p:sp>
    </p:spTree>
    <p:extLst>
      <p:ext uri="{BB962C8B-B14F-4D97-AF65-F5344CB8AC3E}">
        <p14:creationId xmlns:p14="http://schemas.microsoft.com/office/powerpoint/2010/main" val="383767338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79A0D71-162C-4FF6-B348-7E8598CF01A5}"/>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Scrum</a:t>
            </a:r>
            <a:br>
              <a:rPr lang="en-GB" sz="3200" dirty="0">
                <a:solidFill>
                  <a:srgbClr val="92D050"/>
                </a:solidFill>
              </a:rPr>
            </a:br>
            <a:r>
              <a:rPr lang="en-GB" sz="3200" dirty="0">
                <a:solidFill>
                  <a:srgbClr val="FFC000"/>
                </a:solidFill>
              </a:rPr>
              <a:t>Process</a:t>
            </a:r>
          </a:p>
        </p:txBody>
      </p:sp>
      <p:sp>
        <p:nvSpPr>
          <p:cNvPr id="5" name="Slide Number Placeholder 5">
            <a:extLst>
              <a:ext uri="{FF2B5EF4-FFF2-40B4-BE49-F238E27FC236}">
                <a16:creationId xmlns:a16="http://schemas.microsoft.com/office/drawing/2014/main" xmlns="" id="{743A4A2E-B423-45C5-83C0-AC3314634C38}"/>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45</a:t>
            </a:fld>
            <a:endParaRPr lang="en-US" dirty="0"/>
          </a:p>
        </p:txBody>
      </p:sp>
      <p:pic>
        <p:nvPicPr>
          <p:cNvPr id="1026" name="Picture 2" descr="https://upload.wikimedia.org/wikipedia/commons/d/df/Scrum_Framework.png">
            <a:extLst>
              <a:ext uri="{FF2B5EF4-FFF2-40B4-BE49-F238E27FC236}">
                <a16:creationId xmlns:a16="http://schemas.microsoft.com/office/drawing/2014/main" xmlns="" id="{ECE4999F-F8A9-4D59-8C6A-30FFFFA71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645" y="1722772"/>
            <a:ext cx="9237355" cy="514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0340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79A0D71-162C-4FF6-B348-7E8598CF01A5}"/>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Kanban Development</a:t>
            </a:r>
            <a:endParaRPr lang="en-GB" sz="3200" dirty="0">
              <a:solidFill>
                <a:srgbClr val="FFC000"/>
              </a:solidFill>
            </a:endParaRPr>
          </a:p>
        </p:txBody>
      </p:sp>
      <p:sp>
        <p:nvSpPr>
          <p:cNvPr id="17411" name="Rectangle 3"/>
          <p:cNvSpPr>
            <a:spLocks noGrp="1" noChangeArrowheads="1"/>
          </p:cNvSpPr>
          <p:nvPr>
            <p:ph idx="1"/>
          </p:nvPr>
        </p:nvSpPr>
        <p:spPr/>
        <p:txBody>
          <a:bodyPr>
            <a:noAutofit/>
          </a:bodyPr>
          <a:lstStyle/>
          <a:p>
            <a:pPr marL="514350" indent="-457200" algn="just"/>
            <a:r>
              <a:rPr lang="en-NZ" sz="2400" dirty="0">
                <a:solidFill>
                  <a:schemeClr val="tx1"/>
                </a:solidFill>
                <a:latin typeface="+mn-lt"/>
              </a:rPr>
              <a:t>Similar to Scrum, it’s another Agile method focuses on project management.</a:t>
            </a:r>
          </a:p>
          <a:p>
            <a:pPr marL="514350" indent="-457200" algn="just"/>
            <a:r>
              <a:rPr lang="en-NZ" sz="2400" dirty="0">
                <a:solidFill>
                  <a:schemeClr val="tx1"/>
                </a:solidFill>
                <a:latin typeface="+mn-lt"/>
              </a:rPr>
              <a:t>Developed by Toyota as a manufacturing scheduling system.</a:t>
            </a:r>
          </a:p>
          <a:p>
            <a:pPr marL="514350" indent="-457200" algn="just"/>
            <a:r>
              <a:rPr lang="en-NZ" sz="2400" dirty="0">
                <a:latin typeface="+mn-lt"/>
              </a:rPr>
              <a:t>Aims to manage work by </a:t>
            </a:r>
            <a:r>
              <a:rPr lang="en-NZ" sz="2400" dirty="0">
                <a:solidFill>
                  <a:schemeClr val="accent4"/>
                </a:solidFill>
                <a:latin typeface="+mn-lt"/>
              </a:rPr>
              <a:t>balancing the demands with available capacity</a:t>
            </a:r>
            <a:r>
              <a:rPr lang="en-NZ" sz="2400" dirty="0">
                <a:latin typeface="+mn-lt"/>
              </a:rPr>
              <a:t>, and improving the handling of system level bottlenecks.</a:t>
            </a:r>
          </a:p>
          <a:p>
            <a:pPr marL="514350" indent="-457200" algn="just"/>
            <a:r>
              <a:rPr lang="en-NZ" sz="2400" dirty="0">
                <a:latin typeface="+mn-lt"/>
              </a:rPr>
              <a:t>A  </a:t>
            </a:r>
            <a:r>
              <a:rPr lang="en-NZ" sz="2400" dirty="0" err="1">
                <a:solidFill>
                  <a:schemeClr val="accent1"/>
                </a:solidFill>
                <a:latin typeface="+mn-lt"/>
              </a:rPr>
              <a:t>kanban</a:t>
            </a:r>
            <a:r>
              <a:rPr lang="en-NZ" sz="2400" dirty="0">
                <a:solidFill>
                  <a:schemeClr val="accent1"/>
                </a:solidFill>
                <a:latin typeface="+mn-lt"/>
              </a:rPr>
              <a:t> board </a:t>
            </a:r>
            <a:r>
              <a:rPr lang="en-NZ" sz="2400" dirty="0">
                <a:latin typeface="+mn-lt"/>
              </a:rPr>
              <a:t>is employed to allow a better understanding of work and workflow.</a:t>
            </a:r>
          </a:p>
        </p:txBody>
      </p:sp>
      <p:sp>
        <p:nvSpPr>
          <p:cNvPr id="5" name="Slide Number Placeholder 5">
            <a:extLst>
              <a:ext uri="{FF2B5EF4-FFF2-40B4-BE49-F238E27FC236}">
                <a16:creationId xmlns:a16="http://schemas.microsoft.com/office/drawing/2014/main" xmlns="" id="{743A4A2E-B423-45C5-83C0-AC3314634C38}"/>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46</a:t>
            </a:fld>
            <a:endParaRPr lang="en-US" dirty="0"/>
          </a:p>
        </p:txBody>
      </p:sp>
      <p:sp>
        <p:nvSpPr>
          <p:cNvPr id="2" name="Rectangle 1">
            <a:extLst>
              <a:ext uri="{FF2B5EF4-FFF2-40B4-BE49-F238E27FC236}">
                <a16:creationId xmlns:a16="http://schemas.microsoft.com/office/drawing/2014/main" xmlns="" id="{5D5C4B37-3432-0844-8295-523E2D7D3B3A}"/>
              </a:ext>
            </a:extLst>
          </p:cNvPr>
          <p:cNvSpPr/>
          <p:nvPr/>
        </p:nvSpPr>
        <p:spPr>
          <a:xfrm>
            <a:off x="3539018" y="6488668"/>
            <a:ext cx="6314549" cy="369332"/>
          </a:xfrm>
          <a:prstGeom prst="rect">
            <a:avLst/>
          </a:prstGeom>
        </p:spPr>
        <p:txBody>
          <a:bodyPr wrap="none">
            <a:spAutoFit/>
          </a:bodyPr>
          <a:lstStyle/>
          <a:p>
            <a:r>
              <a:rPr lang="en-US" dirty="0"/>
              <a:t>Source: https://</a:t>
            </a:r>
            <a:r>
              <a:rPr lang="en-US" dirty="0" err="1"/>
              <a:t>en.wikipedia.org</a:t>
            </a:r>
            <a:r>
              <a:rPr lang="en-US" dirty="0"/>
              <a:t>/wiki/Kanban_(development)</a:t>
            </a:r>
          </a:p>
        </p:txBody>
      </p:sp>
    </p:spTree>
    <p:extLst>
      <p:ext uri="{BB962C8B-B14F-4D97-AF65-F5344CB8AC3E}">
        <p14:creationId xmlns:p14="http://schemas.microsoft.com/office/powerpoint/2010/main" val="349477839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79A0D71-162C-4FF6-B348-7E8598CF01A5}"/>
              </a:ext>
            </a:extLst>
          </p:cNvPr>
          <p:cNvPicPr/>
          <p:nvPr/>
        </p:nvPicPr>
        <p:blipFill>
          <a:blip r:embed="rId4">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Kanban Development</a:t>
            </a:r>
            <a:br>
              <a:rPr lang="en-GB" sz="3200" dirty="0">
                <a:solidFill>
                  <a:srgbClr val="92D050"/>
                </a:solidFill>
              </a:rPr>
            </a:br>
            <a:r>
              <a:rPr lang="en-GB" sz="3200" dirty="0">
                <a:solidFill>
                  <a:schemeClr val="accent4"/>
                </a:solidFill>
                <a:hlinkClick r:id="rId5"/>
              </a:rPr>
              <a:t>Kanban vs Scrum</a:t>
            </a:r>
            <a:endParaRPr lang="en-GB" sz="3200" dirty="0">
              <a:solidFill>
                <a:schemeClr val="accent4"/>
              </a:solidFill>
            </a:endParaRPr>
          </a:p>
        </p:txBody>
      </p:sp>
      <p:sp>
        <p:nvSpPr>
          <p:cNvPr id="5" name="Slide Number Placeholder 5">
            <a:extLst>
              <a:ext uri="{FF2B5EF4-FFF2-40B4-BE49-F238E27FC236}">
                <a16:creationId xmlns:a16="http://schemas.microsoft.com/office/drawing/2014/main" xmlns="" id="{743A4A2E-B423-45C5-83C0-AC3314634C38}"/>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47</a:t>
            </a:fld>
            <a:endParaRPr lang="en-US" dirty="0"/>
          </a:p>
        </p:txBody>
      </p:sp>
      <p:pic>
        <p:nvPicPr>
          <p:cNvPr id="2" name="rIaz-l1Kf8w"/>
          <p:cNvPicPr>
            <a:picLocks noRot="1" noChangeAspect="1"/>
          </p:cNvPicPr>
          <p:nvPr>
            <a:videoFile r:link="rId1"/>
          </p:nvPr>
        </p:nvPicPr>
        <p:blipFill>
          <a:blip r:embed="rId6"/>
          <a:stretch>
            <a:fillRect/>
          </a:stretch>
        </p:blipFill>
        <p:spPr>
          <a:xfrm>
            <a:off x="1567543" y="2143125"/>
            <a:ext cx="8382000" cy="4714875"/>
          </a:xfrm>
          <a:prstGeom prst="rect">
            <a:avLst/>
          </a:prstGeom>
        </p:spPr>
      </p:pic>
    </p:spTree>
    <p:extLst>
      <p:ext uri="{BB962C8B-B14F-4D97-AF65-F5344CB8AC3E}">
        <p14:creationId xmlns:p14="http://schemas.microsoft.com/office/powerpoint/2010/main" val="1781637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endParaRPr lang="en-GB" sz="3200" dirty="0">
              <a:solidFill>
                <a:srgbClr val="FFC000"/>
              </a:solidFill>
            </a:endParaRPr>
          </a:p>
        </p:txBody>
      </p:sp>
      <p:sp>
        <p:nvSpPr>
          <p:cNvPr id="17411" name="Rectangle 3"/>
          <p:cNvSpPr>
            <a:spLocks noGrp="1" noChangeArrowheads="1"/>
          </p:cNvSpPr>
          <p:nvPr>
            <p:ph idx="1"/>
          </p:nvPr>
        </p:nvSpPr>
        <p:spPr/>
        <p:txBody>
          <a:bodyPr>
            <a:normAutofit/>
          </a:bodyPr>
          <a:lstStyle/>
          <a:p>
            <a:pPr marL="514350" indent="-457200" algn="just"/>
            <a:r>
              <a:rPr lang="en-NZ" sz="2400" dirty="0">
                <a:solidFill>
                  <a:srgbClr val="92D050"/>
                </a:solidFill>
                <a:latin typeface="+mn-lt"/>
              </a:rPr>
              <a:t>Feature-Driven Development (FDD) </a:t>
            </a:r>
            <a:r>
              <a:rPr lang="en-NZ" sz="2400" dirty="0">
                <a:solidFill>
                  <a:schemeClr val="tx1"/>
                </a:solidFill>
                <a:latin typeface="+mn-lt"/>
              </a:rPr>
              <a:t>is an iterative and incremental software development process. </a:t>
            </a:r>
          </a:p>
          <a:p>
            <a:pPr marL="514350" indent="-457200" algn="just"/>
            <a:r>
              <a:rPr lang="en-NZ" sz="2400" dirty="0">
                <a:solidFill>
                  <a:schemeClr val="tx1"/>
                </a:solidFill>
                <a:latin typeface="+mn-lt"/>
              </a:rPr>
              <a:t>For accurate state reporting and keeping track of the software development project, milestones that mark the progress made on each feature are defined.</a:t>
            </a:r>
            <a:endParaRPr lang="en-NZ" sz="2400" dirty="0">
              <a:latin typeface="+mn-lt"/>
            </a:endParaRPr>
          </a:p>
        </p:txBody>
      </p:sp>
      <p:sp>
        <p:nvSpPr>
          <p:cNvPr id="5" name="Slide Number Placeholder 5">
            <a:extLst>
              <a:ext uri="{FF2B5EF4-FFF2-40B4-BE49-F238E27FC236}">
                <a16:creationId xmlns:a16="http://schemas.microsoft.com/office/drawing/2014/main" xmlns="" id="{C1B62893-BB7E-4346-8B9C-571DC7F34ECB}"/>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48</a:t>
            </a:fld>
            <a:endParaRPr lang="en-US" dirty="0"/>
          </a:p>
        </p:txBody>
      </p:sp>
      <p:pic>
        <p:nvPicPr>
          <p:cNvPr id="7" name="Picture 6">
            <a:extLst>
              <a:ext uri="{FF2B5EF4-FFF2-40B4-BE49-F238E27FC236}">
                <a16:creationId xmlns:a16="http://schemas.microsoft.com/office/drawing/2014/main" xmlns="" id="{B7C39372-B7EC-4DD4-B6D9-EEE8E2558C21}"/>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40260435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Activities</a:t>
            </a:r>
          </a:p>
        </p:txBody>
      </p:sp>
      <p:sp>
        <p:nvSpPr>
          <p:cNvPr id="17411" name="Rectangle 3"/>
          <p:cNvSpPr>
            <a:spLocks noGrp="1" noChangeArrowheads="1"/>
          </p:cNvSpPr>
          <p:nvPr>
            <p:ph idx="1"/>
          </p:nvPr>
        </p:nvSpPr>
        <p:spPr/>
        <p:txBody>
          <a:bodyPr>
            <a:normAutofit/>
          </a:bodyPr>
          <a:lstStyle/>
          <a:p>
            <a:pPr marL="514350" indent="-457200" algn="just"/>
            <a:r>
              <a:rPr lang="en-NZ" sz="2400" dirty="0">
                <a:solidFill>
                  <a:schemeClr val="tx1"/>
                </a:solidFill>
                <a:latin typeface="+mn-lt"/>
              </a:rPr>
              <a:t>There are five main activities in FDD that are performed iteratively:</a:t>
            </a:r>
            <a:endParaRPr lang="en-NZ" sz="2400" dirty="0">
              <a:latin typeface="+mn-lt"/>
            </a:endParaRPr>
          </a:p>
        </p:txBody>
      </p:sp>
      <p:pic>
        <p:nvPicPr>
          <p:cNvPr id="3" name="Picture 2" descr="Feature Driven Development (FDD) and Agile Modeling - Google Chrome"/>
          <p:cNvPicPr>
            <a:picLocks noChangeAspect="1"/>
          </p:cNvPicPr>
          <p:nvPr/>
        </p:nvPicPr>
        <p:blipFill rotWithShape="1">
          <a:blip r:embed="rId3">
            <a:extLst>
              <a:ext uri="{28A0092B-C50C-407E-A947-70E740481C1C}">
                <a14:useLocalDpi xmlns:a14="http://schemas.microsoft.com/office/drawing/2010/main" val="0"/>
              </a:ext>
            </a:extLst>
          </a:blip>
          <a:srcRect l="19546" t="24529" r="31818" b="30158"/>
          <a:stretch/>
        </p:blipFill>
        <p:spPr>
          <a:xfrm>
            <a:off x="2374376" y="2856491"/>
            <a:ext cx="7978166" cy="4001509"/>
          </a:xfrm>
          <a:prstGeom prst="rect">
            <a:avLst/>
          </a:prstGeom>
        </p:spPr>
      </p:pic>
      <p:sp>
        <p:nvSpPr>
          <p:cNvPr id="7" name="Slide Number Placeholder 5">
            <a:extLst>
              <a:ext uri="{FF2B5EF4-FFF2-40B4-BE49-F238E27FC236}">
                <a16:creationId xmlns:a16="http://schemas.microsoft.com/office/drawing/2014/main" xmlns="" id="{B3E1D62F-6A12-45D8-BE1A-6B0C546ABD2E}"/>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49</a:t>
            </a:fld>
            <a:endParaRPr lang="en-US" dirty="0"/>
          </a:p>
        </p:txBody>
      </p:sp>
      <p:pic>
        <p:nvPicPr>
          <p:cNvPr id="8" name="Picture 7">
            <a:extLst>
              <a:ext uri="{FF2B5EF4-FFF2-40B4-BE49-F238E27FC236}">
                <a16:creationId xmlns:a16="http://schemas.microsoft.com/office/drawing/2014/main" xmlns="" id="{B096C747-0246-4CC9-A530-4486F4E001D2}"/>
              </a:ext>
            </a:extLst>
          </p:cNvPr>
          <p:cNvPicPr/>
          <p:nvPr/>
        </p:nvPicPr>
        <p:blipFill>
          <a:blip r:embed="rId4">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29851093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solidFill>
                  <a:schemeClr val="tx1"/>
                </a:solidFill>
              </a:rPr>
              <a:t>Rapid Software Development</a:t>
            </a:r>
            <a:r>
              <a:rPr lang="en-GB" sz="3200" dirty="0">
                <a:solidFill>
                  <a:srgbClr val="92D050"/>
                </a:solidFill>
              </a:rPr>
              <a:t/>
            </a:r>
            <a:br>
              <a:rPr lang="en-GB" sz="3200" dirty="0">
                <a:solidFill>
                  <a:srgbClr val="92D050"/>
                </a:solidFill>
              </a:rPr>
            </a:br>
            <a:r>
              <a:rPr lang="en-GB" sz="3200" dirty="0">
                <a:solidFill>
                  <a:srgbClr val="92D050"/>
                </a:solidFill>
              </a:rPr>
              <a:t>Characteristics</a:t>
            </a:r>
          </a:p>
        </p:txBody>
      </p:sp>
      <p:sp>
        <p:nvSpPr>
          <p:cNvPr id="17411" name="Rectangle 3"/>
          <p:cNvSpPr>
            <a:spLocks noGrp="1" noChangeArrowheads="1"/>
          </p:cNvSpPr>
          <p:nvPr>
            <p:ph idx="1"/>
          </p:nvPr>
        </p:nvSpPr>
        <p:spPr/>
        <p:txBody>
          <a:bodyPr>
            <a:noAutofit/>
          </a:bodyPr>
          <a:lstStyle/>
          <a:p>
            <a:pPr marL="457200" indent="-457200" algn="just">
              <a:buFont typeface="+mj-lt"/>
              <a:buAutoNum type="arabicPeriod"/>
            </a:pPr>
            <a:r>
              <a:rPr lang="en-US" sz="2400" dirty="0">
                <a:solidFill>
                  <a:schemeClr val="tx1"/>
                </a:solidFill>
                <a:latin typeface="+mn-lt"/>
              </a:rPr>
              <a:t>The processes of specification, design, and implementation are interleaved. </a:t>
            </a:r>
          </a:p>
          <a:p>
            <a:pPr lvl="1" algn="just"/>
            <a:r>
              <a:rPr lang="en-US" sz="2400" dirty="0">
                <a:latin typeface="+mn-lt"/>
              </a:rPr>
              <a:t>There is no detailed system specification, and design documentation is </a:t>
            </a:r>
            <a:r>
              <a:rPr lang="en-US" sz="2400" dirty="0">
                <a:solidFill>
                  <a:srgbClr val="FF0000"/>
                </a:solidFill>
                <a:latin typeface="+mn-lt"/>
              </a:rPr>
              <a:t>minimized</a:t>
            </a:r>
            <a:r>
              <a:rPr lang="en-US" sz="2400" dirty="0">
                <a:latin typeface="+mn-lt"/>
              </a:rPr>
              <a:t> (not ignored!) or generated automatically. </a:t>
            </a:r>
          </a:p>
          <a:p>
            <a:pPr lvl="1" algn="just"/>
            <a:r>
              <a:rPr lang="en-US" sz="2400" dirty="0">
                <a:latin typeface="+mn-lt"/>
              </a:rPr>
              <a:t>The user requirements document only defines the most important characteristics of the system.</a:t>
            </a:r>
          </a:p>
          <a:p>
            <a:pPr marL="457200" indent="-457200" algn="just">
              <a:buFont typeface="+mj-lt"/>
              <a:buAutoNum type="arabicPeriod"/>
            </a:pPr>
            <a:r>
              <a:rPr lang="en-US" sz="2400" dirty="0">
                <a:solidFill>
                  <a:schemeClr val="tx1"/>
                </a:solidFill>
                <a:latin typeface="+mn-lt"/>
              </a:rPr>
              <a:t>The system is developed in a series of versions. </a:t>
            </a:r>
          </a:p>
          <a:p>
            <a:pPr marL="457200" indent="-457200" algn="just">
              <a:buFont typeface="+mj-lt"/>
              <a:buAutoNum type="arabicPeriod"/>
            </a:pPr>
            <a:r>
              <a:rPr lang="en-US" sz="2400" dirty="0">
                <a:solidFill>
                  <a:schemeClr val="tx1"/>
                </a:solidFill>
                <a:latin typeface="+mn-lt"/>
              </a:rPr>
              <a:t>System user interfaces are often developed using an interactive development system that allows the interface design to be quickly created by drawing and placing UI libraries on the interface.</a:t>
            </a:r>
            <a:endParaRPr lang="en-GB"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0D74765D-FBBC-4AD2-96A9-1AAACB425067}"/>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a:t>
            </a:fld>
            <a:endParaRPr lang="en-US" dirty="0"/>
          </a:p>
        </p:txBody>
      </p:sp>
    </p:spTree>
    <p:extLst>
      <p:ext uri="{BB962C8B-B14F-4D97-AF65-F5344CB8AC3E}">
        <p14:creationId xmlns:p14="http://schemas.microsoft.com/office/powerpoint/2010/main" val="425879023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Activities</a:t>
            </a:r>
          </a:p>
        </p:txBody>
      </p:sp>
      <p:sp>
        <p:nvSpPr>
          <p:cNvPr id="17411" name="Rectangle 3"/>
          <p:cNvSpPr>
            <a:spLocks noGrp="1" noChangeArrowheads="1"/>
          </p:cNvSpPr>
          <p:nvPr>
            <p:ph idx="1"/>
          </p:nvPr>
        </p:nvSpPr>
        <p:spPr/>
        <p:txBody>
          <a:bodyPr>
            <a:normAutofit/>
          </a:bodyPr>
          <a:lstStyle/>
          <a:p>
            <a:pPr marL="57150" indent="0" algn="just">
              <a:buNone/>
            </a:pPr>
            <a:r>
              <a:rPr lang="en-NZ" sz="2400" dirty="0">
                <a:solidFill>
                  <a:srgbClr val="FFC000"/>
                </a:solidFill>
                <a:latin typeface="+mn-lt"/>
              </a:rPr>
              <a:t>1 - Develop An Overall Model:</a:t>
            </a:r>
          </a:p>
          <a:p>
            <a:pPr lvl="1" algn="just"/>
            <a:r>
              <a:rPr lang="en-NZ" sz="2400" dirty="0">
                <a:latin typeface="+mn-lt"/>
              </a:rPr>
              <a:t>At the start of a project your goal is to identify and understand the fundamentals of the domain that your system is addressing, and throughout the project you will flesh this model out to reflect what you're building.</a:t>
            </a:r>
          </a:p>
        </p:txBody>
      </p:sp>
      <p:sp>
        <p:nvSpPr>
          <p:cNvPr id="5" name="Slide Number Placeholder 5">
            <a:extLst>
              <a:ext uri="{FF2B5EF4-FFF2-40B4-BE49-F238E27FC236}">
                <a16:creationId xmlns:a16="http://schemas.microsoft.com/office/drawing/2014/main" xmlns="" id="{2FDD40B2-DC00-4501-BC35-409C239F4305}"/>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50</a:t>
            </a:fld>
            <a:endParaRPr lang="en-US" dirty="0"/>
          </a:p>
        </p:txBody>
      </p:sp>
      <p:pic>
        <p:nvPicPr>
          <p:cNvPr id="7" name="Picture 6">
            <a:extLst>
              <a:ext uri="{FF2B5EF4-FFF2-40B4-BE49-F238E27FC236}">
                <a16:creationId xmlns:a16="http://schemas.microsoft.com/office/drawing/2014/main" xmlns="" id="{AA7FF5D4-383B-4BFB-B0E9-6EA0FD6AA24B}"/>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83369693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Activities</a:t>
            </a:r>
          </a:p>
        </p:txBody>
      </p:sp>
      <p:sp>
        <p:nvSpPr>
          <p:cNvPr id="17411" name="Rectangle 3"/>
          <p:cNvSpPr>
            <a:spLocks noGrp="1" noChangeArrowheads="1"/>
          </p:cNvSpPr>
          <p:nvPr>
            <p:ph idx="1"/>
          </p:nvPr>
        </p:nvSpPr>
        <p:spPr/>
        <p:txBody>
          <a:bodyPr>
            <a:normAutofit/>
          </a:bodyPr>
          <a:lstStyle/>
          <a:p>
            <a:pPr marL="57150" indent="0" algn="just">
              <a:buNone/>
            </a:pPr>
            <a:r>
              <a:rPr lang="en-NZ" sz="2400" dirty="0">
                <a:solidFill>
                  <a:srgbClr val="FFC000"/>
                </a:solidFill>
                <a:latin typeface="+mn-lt"/>
              </a:rPr>
              <a:t>2 - Build feature list: </a:t>
            </a:r>
          </a:p>
          <a:p>
            <a:pPr lvl="1" algn="just"/>
            <a:r>
              <a:rPr lang="en-NZ" sz="2400" dirty="0">
                <a:latin typeface="+mn-lt"/>
              </a:rPr>
              <a:t>The knowledge that was gathered during the initial modelling was used to identify a list of </a:t>
            </a:r>
            <a:r>
              <a:rPr lang="en-NZ" sz="2400" dirty="0">
                <a:solidFill>
                  <a:srgbClr val="92D050"/>
                </a:solidFill>
                <a:latin typeface="+mn-lt"/>
              </a:rPr>
              <a:t>features</a:t>
            </a:r>
            <a:r>
              <a:rPr lang="en-NZ" sz="2400" dirty="0">
                <a:latin typeface="+mn-lt"/>
              </a:rPr>
              <a:t>. This was done by functionally decomposing the domain into subject areas.</a:t>
            </a:r>
          </a:p>
          <a:p>
            <a:pPr lvl="1" algn="just"/>
            <a:r>
              <a:rPr lang="en-NZ" sz="2400" dirty="0">
                <a:latin typeface="+mn-lt"/>
              </a:rPr>
              <a:t>A feature is a small, client-valued function expressed in the form &lt;action&gt;&lt;result&gt;&lt;object&gt;. </a:t>
            </a:r>
          </a:p>
          <a:p>
            <a:pPr lvl="1" algn="just"/>
            <a:endParaRPr lang="en-NZ" sz="2400" dirty="0">
              <a:latin typeface="+mn-lt"/>
            </a:endParaRPr>
          </a:p>
        </p:txBody>
      </p:sp>
      <p:sp>
        <p:nvSpPr>
          <p:cNvPr id="5" name="Slide Number Placeholder 5">
            <a:extLst>
              <a:ext uri="{FF2B5EF4-FFF2-40B4-BE49-F238E27FC236}">
                <a16:creationId xmlns:a16="http://schemas.microsoft.com/office/drawing/2014/main" xmlns="" id="{D967C57F-54E3-4ACC-8F9A-B9FC677C3186}"/>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51</a:t>
            </a:fld>
            <a:endParaRPr lang="en-US" dirty="0"/>
          </a:p>
        </p:txBody>
      </p:sp>
      <p:pic>
        <p:nvPicPr>
          <p:cNvPr id="7" name="Picture 6">
            <a:extLst>
              <a:ext uri="{FF2B5EF4-FFF2-40B4-BE49-F238E27FC236}">
                <a16:creationId xmlns:a16="http://schemas.microsoft.com/office/drawing/2014/main" xmlns="" id="{3339BB2F-0ABE-4950-AF0C-FAF121ADC7AE}"/>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20864051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Features</a:t>
            </a:r>
          </a:p>
        </p:txBody>
      </p:sp>
      <p:pic>
        <p:nvPicPr>
          <p:cNvPr id="4" name="Picture 3" descr="fddoverview.pdf - Adobe Reader"/>
          <p:cNvPicPr>
            <a:picLocks noChangeAspect="1"/>
          </p:cNvPicPr>
          <p:nvPr/>
        </p:nvPicPr>
        <p:blipFill rotWithShape="1">
          <a:blip r:embed="rId3">
            <a:extLst>
              <a:ext uri="{28A0092B-C50C-407E-A947-70E740481C1C}">
                <a14:useLocalDpi xmlns:a14="http://schemas.microsoft.com/office/drawing/2010/main" val="0"/>
              </a:ext>
            </a:extLst>
          </a:blip>
          <a:srcRect l="20910" t="22840" r="23787" b="15242"/>
          <a:stretch/>
        </p:blipFill>
        <p:spPr>
          <a:xfrm>
            <a:off x="2214352" y="2052920"/>
            <a:ext cx="7636370" cy="4602744"/>
          </a:xfrm>
          <a:prstGeom prst="rect">
            <a:avLst/>
          </a:prstGeom>
        </p:spPr>
      </p:pic>
      <p:sp>
        <p:nvSpPr>
          <p:cNvPr id="7" name="Slide Number Placeholder 5">
            <a:extLst>
              <a:ext uri="{FF2B5EF4-FFF2-40B4-BE49-F238E27FC236}">
                <a16:creationId xmlns:a16="http://schemas.microsoft.com/office/drawing/2014/main" xmlns="" id="{DE097B1B-2B99-475F-A423-615271A00FE5}"/>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52</a:t>
            </a:fld>
            <a:endParaRPr lang="en-US" dirty="0"/>
          </a:p>
        </p:txBody>
      </p:sp>
      <p:pic>
        <p:nvPicPr>
          <p:cNvPr id="8" name="Picture 7">
            <a:extLst>
              <a:ext uri="{FF2B5EF4-FFF2-40B4-BE49-F238E27FC236}">
                <a16:creationId xmlns:a16="http://schemas.microsoft.com/office/drawing/2014/main" xmlns="" id="{EDB20218-ADCB-40F4-BCEA-E46485E93BC1}"/>
              </a:ext>
            </a:extLst>
          </p:cNvPr>
          <p:cNvPicPr/>
          <p:nvPr/>
        </p:nvPicPr>
        <p:blipFill>
          <a:blip r:embed="rId4">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165206571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Activities</a:t>
            </a:r>
          </a:p>
        </p:txBody>
      </p:sp>
      <p:sp>
        <p:nvSpPr>
          <p:cNvPr id="17411" name="Rectangle 3"/>
          <p:cNvSpPr>
            <a:spLocks noGrp="1" noChangeArrowheads="1"/>
          </p:cNvSpPr>
          <p:nvPr>
            <p:ph idx="1"/>
          </p:nvPr>
        </p:nvSpPr>
        <p:spPr/>
        <p:txBody>
          <a:bodyPr>
            <a:normAutofit/>
          </a:bodyPr>
          <a:lstStyle/>
          <a:p>
            <a:pPr marL="57150" indent="0" algn="just">
              <a:buNone/>
            </a:pPr>
            <a:r>
              <a:rPr lang="en-NZ" sz="2400" dirty="0">
                <a:solidFill>
                  <a:srgbClr val="FFC000"/>
                </a:solidFill>
                <a:latin typeface="+mn-lt"/>
              </a:rPr>
              <a:t>3 – Plan by feature: </a:t>
            </a:r>
          </a:p>
          <a:p>
            <a:pPr lvl="1" algn="just"/>
            <a:r>
              <a:rPr lang="en-NZ" sz="2400" dirty="0">
                <a:latin typeface="+mn-lt"/>
              </a:rPr>
              <a:t>After the feature list had been completed, the next step was to produce the development plan.</a:t>
            </a:r>
          </a:p>
          <a:p>
            <a:pPr lvl="1" algn="just"/>
            <a:r>
              <a:rPr lang="en-NZ" sz="2400" dirty="0">
                <a:latin typeface="+mn-lt"/>
              </a:rPr>
              <a:t>The end result being </a:t>
            </a:r>
          </a:p>
          <a:p>
            <a:pPr lvl="2" algn="just"/>
            <a:r>
              <a:rPr lang="en-NZ" sz="2400" dirty="0">
                <a:latin typeface="+mn-lt"/>
              </a:rPr>
              <a:t>a development, </a:t>
            </a:r>
          </a:p>
          <a:p>
            <a:pPr lvl="2" algn="just"/>
            <a:r>
              <a:rPr lang="en-NZ" sz="2400" dirty="0">
                <a:latin typeface="+mn-lt"/>
              </a:rPr>
              <a:t>the identification of class owners, </a:t>
            </a:r>
          </a:p>
          <a:p>
            <a:pPr lvl="2" algn="just"/>
            <a:r>
              <a:rPr lang="en-NZ" sz="2400" dirty="0">
                <a:latin typeface="+mn-lt"/>
              </a:rPr>
              <a:t>and the identification of feature set owners.</a:t>
            </a:r>
          </a:p>
        </p:txBody>
      </p:sp>
      <p:sp>
        <p:nvSpPr>
          <p:cNvPr id="5" name="Slide Number Placeholder 5">
            <a:extLst>
              <a:ext uri="{FF2B5EF4-FFF2-40B4-BE49-F238E27FC236}">
                <a16:creationId xmlns:a16="http://schemas.microsoft.com/office/drawing/2014/main" xmlns="" id="{3D062E02-5B02-49D5-861F-A2ADB97C1374}"/>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53</a:t>
            </a:fld>
            <a:endParaRPr lang="en-US" dirty="0"/>
          </a:p>
        </p:txBody>
      </p:sp>
      <p:pic>
        <p:nvPicPr>
          <p:cNvPr id="7" name="Picture 6">
            <a:extLst>
              <a:ext uri="{FF2B5EF4-FFF2-40B4-BE49-F238E27FC236}">
                <a16:creationId xmlns:a16="http://schemas.microsoft.com/office/drawing/2014/main" xmlns="" id="{7B03E3EE-9A2A-4CBC-AD9E-C701EC78D7C2}"/>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387570166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133FB2F-9DB4-4447-9A62-F34E625A07CE}"/>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Activities</a:t>
            </a:r>
          </a:p>
        </p:txBody>
      </p:sp>
      <p:sp>
        <p:nvSpPr>
          <p:cNvPr id="17411" name="Rectangle 3"/>
          <p:cNvSpPr>
            <a:spLocks noGrp="1" noChangeArrowheads="1"/>
          </p:cNvSpPr>
          <p:nvPr>
            <p:ph idx="1"/>
          </p:nvPr>
        </p:nvSpPr>
        <p:spPr/>
        <p:txBody>
          <a:bodyPr>
            <a:normAutofit/>
          </a:bodyPr>
          <a:lstStyle/>
          <a:p>
            <a:pPr marL="57150" indent="0" algn="just">
              <a:buNone/>
            </a:pPr>
            <a:r>
              <a:rPr lang="en-NZ" sz="2400" dirty="0">
                <a:solidFill>
                  <a:srgbClr val="FFC000"/>
                </a:solidFill>
                <a:latin typeface="+mn-lt"/>
              </a:rPr>
              <a:t>4 – Design by feature: </a:t>
            </a:r>
          </a:p>
          <a:p>
            <a:pPr lvl="1" algn="just"/>
            <a:r>
              <a:rPr lang="en-NZ" sz="2400" dirty="0">
                <a:latin typeface="+mn-lt"/>
              </a:rPr>
              <a:t>A design package was produced for each feature. </a:t>
            </a:r>
          </a:p>
          <a:p>
            <a:pPr lvl="1" algn="just"/>
            <a:r>
              <a:rPr lang="en-NZ" sz="2400" dirty="0">
                <a:latin typeface="+mn-lt"/>
              </a:rPr>
              <a:t>A chief programmer selected a small group of features that are to be developed within </a:t>
            </a:r>
            <a:r>
              <a:rPr lang="en-NZ" sz="2400" dirty="0">
                <a:solidFill>
                  <a:srgbClr val="FFC000"/>
                </a:solidFill>
                <a:latin typeface="+mn-lt"/>
              </a:rPr>
              <a:t>two weeks</a:t>
            </a:r>
            <a:r>
              <a:rPr lang="en-NZ" sz="2400" dirty="0">
                <a:latin typeface="+mn-lt"/>
              </a:rPr>
              <a:t>. </a:t>
            </a:r>
          </a:p>
          <a:p>
            <a:pPr lvl="1" algn="just"/>
            <a:r>
              <a:rPr lang="en-NZ" sz="2400" dirty="0">
                <a:latin typeface="+mn-lt"/>
              </a:rPr>
              <a:t>Together with the corresponding class owners, the chief programmer worked out detailed </a:t>
            </a:r>
            <a:r>
              <a:rPr lang="en-NZ" sz="2400" dirty="0">
                <a:solidFill>
                  <a:srgbClr val="FFC000"/>
                </a:solidFill>
                <a:latin typeface="+mn-lt"/>
              </a:rPr>
              <a:t>sequence diagrams </a:t>
            </a:r>
            <a:r>
              <a:rPr lang="en-NZ" sz="2400" dirty="0">
                <a:latin typeface="+mn-lt"/>
              </a:rPr>
              <a:t>for each feature and refines the overall model. </a:t>
            </a:r>
          </a:p>
          <a:p>
            <a:pPr lvl="1" algn="just"/>
            <a:r>
              <a:rPr lang="en-NZ" sz="2400" dirty="0">
                <a:latin typeface="+mn-lt"/>
              </a:rPr>
              <a:t>Next, the class and method prologues are written and finally a design inspection is held.</a:t>
            </a:r>
          </a:p>
        </p:txBody>
      </p:sp>
      <p:sp>
        <p:nvSpPr>
          <p:cNvPr id="5" name="Slide Number Placeholder 5">
            <a:extLst>
              <a:ext uri="{FF2B5EF4-FFF2-40B4-BE49-F238E27FC236}">
                <a16:creationId xmlns:a16="http://schemas.microsoft.com/office/drawing/2014/main" xmlns="" id="{A12A3AB4-4617-4ED6-8528-54CEC583051C}"/>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54</a:t>
            </a:fld>
            <a:endParaRPr lang="en-US" dirty="0"/>
          </a:p>
        </p:txBody>
      </p:sp>
    </p:spTree>
    <p:extLst>
      <p:ext uri="{BB962C8B-B14F-4D97-AF65-F5344CB8AC3E}">
        <p14:creationId xmlns:p14="http://schemas.microsoft.com/office/powerpoint/2010/main" val="9702915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 Methods</a:t>
            </a:r>
            <a:br>
              <a:rPr lang="en-GB" sz="3200" dirty="0"/>
            </a:br>
            <a:r>
              <a:rPr lang="en-GB" sz="3200" dirty="0">
                <a:solidFill>
                  <a:srgbClr val="92D050"/>
                </a:solidFill>
              </a:rPr>
              <a:t>Feature-Driven Development</a:t>
            </a:r>
            <a:br>
              <a:rPr lang="en-GB" sz="3200" dirty="0">
                <a:solidFill>
                  <a:srgbClr val="92D050"/>
                </a:solidFill>
              </a:rPr>
            </a:br>
            <a:r>
              <a:rPr lang="en-GB" sz="3200" dirty="0">
                <a:solidFill>
                  <a:srgbClr val="FFC000"/>
                </a:solidFill>
              </a:rPr>
              <a:t>Activities</a:t>
            </a:r>
          </a:p>
        </p:txBody>
      </p:sp>
      <p:sp>
        <p:nvSpPr>
          <p:cNvPr id="17411" name="Rectangle 3"/>
          <p:cNvSpPr>
            <a:spLocks noGrp="1" noChangeArrowheads="1"/>
          </p:cNvSpPr>
          <p:nvPr>
            <p:ph idx="1"/>
          </p:nvPr>
        </p:nvSpPr>
        <p:spPr/>
        <p:txBody>
          <a:bodyPr>
            <a:normAutofit/>
          </a:bodyPr>
          <a:lstStyle/>
          <a:p>
            <a:pPr marL="57150" indent="0" algn="just">
              <a:buNone/>
            </a:pPr>
            <a:r>
              <a:rPr lang="en-NZ" sz="2400" dirty="0">
                <a:solidFill>
                  <a:srgbClr val="FFC000"/>
                </a:solidFill>
                <a:latin typeface="+mn-lt"/>
              </a:rPr>
              <a:t>5 – Build by feature:</a:t>
            </a:r>
          </a:p>
          <a:p>
            <a:pPr lvl="1" algn="just"/>
            <a:r>
              <a:rPr lang="en-NZ" sz="2400" dirty="0">
                <a:latin typeface="+mn-lt"/>
              </a:rPr>
              <a:t>After a successful design inspection a per feature activity to produce a completed client-valued function (feature) is being produced. </a:t>
            </a:r>
          </a:p>
          <a:p>
            <a:pPr lvl="1" algn="just"/>
            <a:r>
              <a:rPr lang="en-NZ" sz="2400" dirty="0">
                <a:latin typeface="+mn-lt"/>
              </a:rPr>
              <a:t>The class owners develop the actual code for their classes. </a:t>
            </a:r>
          </a:p>
          <a:p>
            <a:pPr lvl="1" algn="just"/>
            <a:r>
              <a:rPr lang="en-NZ" sz="2400" dirty="0">
                <a:latin typeface="+mn-lt"/>
              </a:rPr>
              <a:t>After a unit test and a successful code inspection, the completed feature is promoted to the main build.</a:t>
            </a:r>
          </a:p>
        </p:txBody>
      </p:sp>
      <p:sp>
        <p:nvSpPr>
          <p:cNvPr id="5" name="Slide Number Placeholder 5">
            <a:extLst>
              <a:ext uri="{FF2B5EF4-FFF2-40B4-BE49-F238E27FC236}">
                <a16:creationId xmlns:a16="http://schemas.microsoft.com/office/drawing/2014/main" xmlns="" id="{ABD71D54-267B-403B-BA54-3DB6AC8E31D2}"/>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55</a:t>
            </a:fld>
            <a:endParaRPr lang="en-US" dirty="0"/>
          </a:p>
        </p:txBody>
      </p:sp>
      <p:pic>
        <p:nvPicPr>
          <p:cNvPr id="7" name="Picture 6">
            <a:extLst>
              <a:ext uri="{FF2B5EF4-FFF2-40B4-BE49-F238E27FC236}">
                <a16:creationId xmlns:a16="http://schemas.microsoft.com/office/drawing/2014/main" xmlns="" id="{987529BA-EC8F-44DD-9273-1516ECA12463}"/>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25184516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E8A8B5F-1E99-401C-A65E-5CFD26DF5FC0}"/>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a:t>
            </a:r>
            <a:endParaRPr lang="en-GB" sz="3200" dirty="0">
              <a:solidFill>
                <a:srgbClr val="FFC000"/>
              </a:solidFill>
            </a:endParaRPr>
          </a:p>
        </p:txBody>
      </p:sp>
      <p:sp>
        <p:nvSpPr>
          <p:cNvPr id="17411" name="Rectangle 3"/>
          <p:cNvSpPr>
            <a:spLocks noGrp="1" noChangeArrowheads="1"/>
          </p:cNvSpPr>
          <p:nvPr>
            <p:ph idx="1"/>
          </p:nvPr>
        </p:nvSpPr>
        <p:spPr/>
        <p:txBody>
          <a:bodyPr>
            <a:normAutofit/>
          </a:bodyPr>
          <a:lstStyle/>
          <a:p>
            <a:pPr algn="just"/>
            <a:r>
              <a:rPr lang="en-US" sz="2400" dirty="0">
                <a:solidFill>
                  <a:schemeClr val="tx1"/>
                </a:solidFill>
                <a:latin typeface="+mn-lt"/>
              </a:rPr>
              <a:t>Plan driven approaches involve a significant overhead in planning, designing, and documenting the system. </a:t>
            </a:r>
          </a:p>
          <a:p>
            <a:pPr algn="just"/>
            <a:r>
              <a:rPr lang="en-US" sz="2400" dirty="0">
                <a:solidFill>
                  <a:schemeClr val="tx1"/>
                </a:solidFill>
                <a:latin typeface="+mn-lt"/>
              </a:rPr>
              <a:t>This overhead is, however, justified when the work of multiple development teams has to be coordinated, when the system is a critical system, and when many different people will be involved in maintaining the software over its lifetime.</a:t>
            </a:r>
          </a:p>
          <a:p>
            <a:pPr algn="just"/>
            <a:r>
              <a:rPr lang="en-US" sz="2400" dirty="0">
                <a:solidFill>
                  <a:schemeClr val="tx1"/>
                </a:solidFill>
                <a:latin typeface="+mn-lt"/>
              </a:rPr>
              <a:t>On the other hand, when this heavyweight, plan-driven development approach is applied to small and medium-sized business systems, the overhead involved is so large that it dominates the software development process.</a:t>
            </a:r>
          </a:p>
        </p:txBody>
      </p:sp>
      <p:sp>
        <p:nvSpPr>
          <p:cNvPr id="5" name="Slide Number Placeholder 5">
            <a:extLst>
              <a:ext uri="{FF2B5EF4-FFF2-40B4-BE49-F238E27FC236}">
                <a16:creationId xmlns:a16="http://schemas.microsoft.com/office/drawing/2014/main" xmlns="" id="{751F0AD3-E97F-4B79-A17E-3FF59001B724}"/>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6</a:t>
            </a:fld>
            <a:endParaRPr lang="en-US" dirty="0"/>
          </a:p>
        </p:txBody>
      </p:sp>
    </p:spTree>
    <p:extLst>
      <p:ext uri="{BB962C8B-B14F-4D97-AF65-F5344CB8AC3E}">
        <p14:creationId xmlns:p14="http://schemas.microsoft.com/office/powerpoint/2010/main" val="30754946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945C5BE-CC08-47E9-8080-E4CDCCDA42CB}"/>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a:t>
            </a:r>
            <a:endParaRPr lang="en-GB" sz="3200" dirty="0">
              <a:solidFill>
                <a:srgbClr val="92D050"/>
              </a:solidFill>
            </a:endParaRPr>
          </a:p>
        </p:txBody>
      </p:sp>
      <p:sp>
        <p:nvSpPr>
          <p:cNvPr id="17411" name="Rectangle 3"/>
          <p:cNvSpPr>
            <a:spLocks noGrp="1" noChangeArrowheads="1"/>
          </p:cNvSpPr>
          <p:nvPr>
            <p:ph idx="1"/>
          </p:nvPr>
        </p:nvSpPr>
        <p:spPr/>
        <p:txBody>
          <a:bodyPr>
            <a:normAutofit/>
          </a:bodyPr>
          <a:lstStyle/>
          <a:p>
            <a:pPr algn="just"/>
            <a:r>
              <a:rPr lang="en-US" sz="2400" dirty="0">
                <a:solidFill>
                  <a:schemeClr val="tx1"/>
                </a:solidFill>
                <a:latin typeface="+mn-lt"/>
              </a:rPr>
              <a:t>Dissatisfaction with these heavyweight approaches to software engineering led a number of software developers in the 1990s to propose new ‘</a:t>
            </a:r>
            <a:r>
              <a:rPr lang="en-US" sz="2400" dirty="0">
                <a:solidFill>
                  <a:srgbClr val="92D050"/>
                </a:solidFill>
                <a:latin typeface="+mn-lt"/>
              </a:rPr>
              <a:t>agile methods</a:t>
            </a:r>
            <a:r>
              <a:rPr lang="en-US" sz="2400" dirty="0">
                <a:solidFill>
                  <a:schemeClr val="tx1"/>
                </a:solidFill>
                <a:latin typeface="+mn-lt"/>
              </a:rPr>
              <a:t>’. </a:t>
            </a:r>
          </a:p>
          <a:p>
            <a:pPr algn="just"/>
            <a:r>
              <a:rPr lang="en-US" sz="2400" dirty="0">
                <a:solidFill>
                  <a:schemeClr val="tx1"/>
                </a:solidFill>
                <a:latin typeface="+mn-lt"/>
              </a:rPr>
              <a:t>These allowed the development team to focus on the software itself rather than on its design and documentation.</a:t>
            </a:r>
          </a:p>
          <a:p>
            <a:pPr algn="just"/>
            <a:r>
              <a:rPr lang="en-NZ" sz="2400" dirty="0">
                <a:solidFill>
                  <a:schemeClr val="accent4"/>
                </a:solidFill>
                <a:latin typeface="+mn-lt"/>
              </a:rPr>
              <a:t>Agile software development is a group of software development methods in which requirements and solutions evolve through collaboration between self-organizing, cross-functional teams</a:t>
            </a:r>
            <a:r>
              <a:rPr lang="en-NZ" sz="2400" dirty="0">
                <a:solidFill>
                  <a:schemeClr val="tx1"/>
                </a:solidFill>
                <a:latin typeface="+mn-lt"/>
              </a:rPr>
              <a:t>. </a:t>
            </a:r>
            <a:endParaRPr lang="en-US"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C1C87CA3-34B3-41A0-AE50-65EF995FCDD2}"/>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7</a:t>
            </a:fld>
            <a:endParaRPr lang="en-US" dirty="0"/>
          </a:p>
        </p:txBody>
      </p:sp>
    </p:spTree>
    <p:extLst>
      <p:ext uri="{BB962C8B-B14F-4D97-AF65-F5344CB8AC3E}">
        <p14:creationId xmlns:p14="http://schemas.microsoft.com/office/powerpoint/2010/main" val="12183950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8E37F9E-6479-442B-A74C-FAF2A4C6B276}"/>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
        <p:nvSpPr>
          <p:cNvPr id="17410" name="Rectangle 2"/>
          <p:cNvSpPr>
            <a:spLocks noGrp="1" noChangeArrowheads="1"/>
          </p:cNvSpPr>
          <p:nvPr>
            <p:ph type="title"/>
          </p:nvPr>
        </p:nvSpPr>
        <p:spPr/>
        <p:txBody>
          <a:bodyPr/>
          <a:lstStyle/>
          <a:p>
            <a:r>
              <a:rPr lang="en-GB" sz="3200" dirty="0"/>
              <a:t>Agile</a:t>
            </a:r>
            <a:endParaRPr lang="en-GB" sz="3200" dirty="0">
              <a:solidFill>
                <a:srgbClr val="FFC000"/>
              </a:solidFill>
            </a:endParaRPr>
          </a:p>
        </p:txBody>
      </p:sp>
      <p:sp>
        <p:nvSpPr>
          <p:cNvPr id="17411" name="Rectangle 3"/>
          <p:cNvSpPr>
            <a:spLocks noGrp="1" noChangeArrowheads="1"/>
          </p:cNvSpPr>
          <p:nvPr>
            <p:ph idx="1"/>
          </p:nvPr>
        </p:nvSpPr>
        <p:spPr/>
        <p:txBody>
          <a:bodyPr>
            <a:normAutofit/>
          </a:bodyPr>
          <a:lstStyle/>
          <a:p>
            <a:pPr algn="just"/>
            <a:r>
              <a:rPr lang="en-US" sz="2400" dirty="0">
                <a:solidFill>
                  <a:schemeClr val="tx1"/>
                </a:solidFill>
                <a:latin typeface="+mn-lt"/>
              </a:rPr>
              <a:t>Agile methods are incremental development methods in which the </a:t>
            </a:r>
            <a:r>
              <a:rPr lang="en-US" sz="2400" dirty="0">
                <a:solidFill>
                  <a:srgbClr val="FFC000"/>
                </a:solidFill>
                <a:latin typeface="+mn-lt"/>
              </a:rPr>
              <a:t>increments </a:t>
            </a:r>
            <a:r>
              <a:rPr lang="en-US" sz="2400" dirty="0">
                <a:solidFill>
                  <a:schemeClr val="tx1"/>
                </a:solidFill>
                <a:latin typeface="+mn-lt"/>
              </a:rPr>
              <a:t>are </a:t>
            </a:r>
            <a:r>
              <a:rPr lang="en-US" sz="2400" dirty="0">
                <a:solidFill>
                  <a:srgbClr val="FFC000"/>
                </a:solidFill>
                <a:latin typeface="+mn-lt"/>
              </a:rPr>
              <a:t>small</a:t>
            </a:r>
            <a:r>
              <a:rPr lang="en-US" sz="2400" dirty="0">
                <a:solidFill>
                  <a:schemeClr val="tx1"/>
                </a:solidFill>
                <a:latin typeface="+mn-lt"/>
              </a:rPr>
              <a:t> and, typically, </a:t>
            </a:r>
            <a:r>
              <a:rPr lang="en-US" sz="2400" dirty="0">
                <a:solidFill>
                  <a:srgbClr val="FFC000"/>
                </a:solidFill>
                <a:latin typeface="+mn-lt"/>
              </a:rPr>
              <a:t>new releases </a:t>
            </a:r>
            <a:r>
              <a:rPr lang="en-US" sz="2400" dirty="0">
                <a:solidFill>
                  <a:schemeClr val="tx1"/>
                </a:solidFill>
                <a:latin typeface="+mn-lt"/>
              </a:rPr>
              <a:t>of the system are created and made available to customers </a:t>
            </a:r>
            <a:r>
              <a:rPr lang="en-US" sz="2400" dirty="0">
                <a:solidFill>
                  <a:srgbClr val="FFC000"/>
                </a:solidFill>
                <a:latin typeface="+mn-lt"/>
              </a:rPr>
              <a:t>every two or three weeks</a:t>
            </a:r>
            <a:r>
              <a:rPr lang="en-US" sz="2400" dirty="0">
                <a:solidFill>
                  <a:schemeClr val="tx1"/>
                </a:solidFill>
                <a:latin typeface="+mn-lt"/>
              </a:rPr>
              <a:t>. </a:t>
            </a:r>
          </a:p>
          <a:p>
            <a:pPr algn="just"/>
            <a:r>
              <a:rPr lang="en-US" sz="2400" dirty="0">
                <a:solidFill>
                  <a:schemeClr val="tx1"/>
                </a:solidFill>
                <a:latin typeface="+mn-lt"/>
              </a:rPr>
              <a:t>They involve customers in the development process to get rapid feedback on changing requirements. </a:t>
            </a:r>
          </a:p>
          <a:p>
            <a:pPr algn="just"/>
            <a:r>
              <a:rPr lang="en-US" sz="2400" dirty="0">
                <a:solidFill>
                  <a:srgbClr val="FFC000"/>
                </a:solidFill>
                <a:latin typeface="+mn-lt"/>
              </a:rPr>
              <a:t>They minimize documentation by using informal communications rather than formal meetings with written documents.</a:t>
            </a:r>
            <a:endParaRPr lang="en-GB" sz="2400" dirty="0">
              <a:solidFill>
                <a:srgbClr val="FFC000"/>
              </a:solidFill>
              <a:latin typeface="+mn-lt"/>
            </a:endParaRPr>
          </a:p>
        </p:txBody>
      </p:sp>
      <p:sp>
        <p:nvSpPr>
          <p:cNvPr id="5" name="Slide Number Placeholder 5">
            <a:extLst>
              <a:ext uri="{FF2B5EF4-FFF2-40B4-BE49-F238E27FC236}">
                <a16:creationId xmlns:a16="http://schemas.microsoft.com/office/drawing/2014/main" xmlns="" id="{B549E40E-F255-433D-BCC0-2ADFB161CE71}"/>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8</a:t>
            </a:fld>
            <a:endParaRPr lang="en-US" dirty="0"/>
          </a:p>
        </p:txBody>
      </p:sp>
    </p:spTree>
    <p:extLst>
      <p:ext uri="{BB962C8B-B14F-4D97-AF65-F5344CB8AC3E}">
        <p14:creationId xmlns:p14="http://schemas.microsoft.com/office/powerpoint/2010/main" val="7551023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200" dirty="0"/>
              <a:t>Agile</a:t>
            </a:r>
            <a:endParaRPr lang="en-GB" sz="3200" dirty="0">
              <a:solidFill>
                <a:srgbClr val="FFC000"/>
              </a:solidFill>
            </a:endParaRPr>
          </a:p>
        </p:txBody>
      </p:sp>
      <p:sp>
        <p:nvSpPr>
          <p:cNvPr id="17411" name="Rectangle 3"/>
          <p:cNvSpPr>
            <a:spLocks noGrp="1" noChangeArrowheads="1"/>
          </p:cNvSpPr>
          <p:nvPr>
            <p:ph idx="1"/>
          </p:nvPr>
        </p:nvSpPr>
        <p:spPr/>
        <p:txBody>
          <a:bodyPr>
            <a:normAutofit/>
          </a:bodyPr>
          <a:lstStyle/>
          <a:p>
            <a:pPr algn="just"/>
            <a:r>
              <a:rPr lang="en-US" sz="2400" dirty="0">
                <a:solidFill>
                  <a:schemeClr val="tx1"/>
                </a:solidFill>
                <a:latin typeface="+mn-lt"/>
              </a:rPr>
              <a:t>Agile approaches to software development consider </a:t>
            </a:r>
            <a:r>
              <a:rPr lang="en-US" sz="2400" dirty="0">
                <a:solidFill>
                  <a:srgbClr val="FFC000"/>
                </a:solidFill>
                <a:latin typeface="+mn-lt"/>
              </a:rPr>
              <a:t>design</a:t>
            </a:r>
            <a:r>
              <a:rPr lang="en-US" sz="2400" dirty="0">
                <a:solidFill>
                  <a:schemeClr val="tx1"/>
                </a:solidFill>
                <a:latin typeface="+mn-lt"/>
              </a:rPr>
              <a:t> and </a:t>
            </a:r>
            <a:r>
              <a:rPr lang="en-US" sz="2400" dirty="0">
                <a:solidFill>
                  <a:srgbClr val="FFC000"/>
                </a:solidFill>
                <a:latin typeface="+mn-lt"/>
              </a:rPr>
              <a:t>implementation</a:t>
            </a:r>
            <a:r>
              <a:rPr lang="en-US" sz="2400" dirty="0">
                <a:solidFill>
                  <a:schemeClr val="tx1"/>
                </a:solidFill>
                <a:latin typeface="+mn-lt"/>
              </a:rPr>
              <a:t> to be the central activities in the software process. </a:t>
            </a:r>
          </a:p>
          <a:p>
            <a:pPr algn="just"/>
            <a:r>
              <a:rPr lang="en-US" sz="2400" dirty="0">
                <a:solidFill>
                  <a:schemeClr val="tx1"/>
                </a:solidFill>
                <a:latin typeface="+mn-lt"/>
              </a:rPr>
              <a:t>They incorporate other activities, such as requirements elicitation and testing, into design and implementation.</a:t>
            </a:r>
            <a:endParaRPr lang="en-GB" sz="2400" dirty="0">
              <a:solidFill>
                <a:schemeClr val="tx1"/>
              </a:solidFill>
              <a:latin typeface="+mn-lt"/>
            </a:endParaRPr>
          </a:p>
        </p:txBody>
      </p:sp>
      <p:sp>
        <p:nvSpPr>
          <p:cNvPr id="5" name="Slide Number Placeholder 5">
            <a:extLst>
              <a:ext uri="{FF2B5EF4-FFF2-40B4-BE49-F238E27FC236}">
                <a16:creationId xmlns:a16="http://schemas.microsoft.com/office/drawing/2014/main" xmlns="" id="{05ECE5B8-808A-464A-8CDE-50BCB663400D}"/>
              </a:ext>
            </a:extLst>
          </p:cNvPr>
          <p:cNvSpPr txBox="1">
            <a:spLocks/>
          </p:cNvSpPr>
          <p:nvPr/>
        </p:nvSpPr>
        <p:spPr>
          <a:xfrm>
            <a:off x="11353801" y="-1903"/>
            <a:ext cx="838199" cy="1063416"/>
          </a:xfrm>
          <a:prstGeom prst="rect">
            <a:avLst/>
          </a:prstGeom>
          <a:solidFill>
            <a:srgbClr val="DA262F"/>
          </a:solidFill>
          <a:effectLst>
            <a:outerShdw blurRad="50800" dist="38100" dir="5400000" algn="t" rotWithShape="0">
              <a:prstClr val="black">
                <a:alpha val="40000"/>
              </a:prstClr>
            </a:outerShdw>
          </a:effectLst>
        </p:spPr>
        <p:txBody>
          <a:bodyPr vert="horz" lIns="91440" tIns="45720" rIns="91440" bIns="45720" rtlCol="0" anchor="b"/>
          <a:lstStyle>
            <a:defPPr>
              <a:defRPr lang="en-US"/>
            </a:defPPr>
            <a:lvl1pPr algn="ctr" defTabSz="457200" rtl="0" fontAlgn="base">
              <a:spcBef>
                <a:spcPct val="0"/>
              </a:spcBef>
              <a:spcAft>
                <a:spcPct val="0"/>
              </a:spcAft>
              <a:defRPr sz="2100" b="0" i="0" kern="1200">
                <a:solidFill>
                  <a:schemeClr val="bg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a:lstStyle>
          <a:p>
            <a:pPr>
              <a:defRPr/>
            </a:pPr>
            <a:fld id="{AFD720AD-0A16-4141-82CA-5619F80A2BC8}" type="slidenum">
              <a:rPr lang="en-US" smtClean="0"/>
              <a:pPr>
                <a:defRPr/>
              </a:pPr>
              <a:t>9</a:t>
            </a:fld>
            <a:endParaRPr lang="en-US" dirty="0"/>
          </a:p>
        </p:txBody>
      </p:sp>
      <p:pic>
        <p:nvPicPr>
          <p:cNvPr id="7" name="Picture 6">
            <a:extLst>
              <a:ext uri="{FF2B5EF4-FFF2-40B4-BE49-F238E27FC236}">
                <a16:creationId xmlns:a16="http://schemas.microsoft.com/office/drawing/2014/main" xmlns="" id="{83665B80-DE37-4995-BE96-A94E36F52CFC}"/>
              </a:ext>
            </a:extLst>
          </p:cNvPr>
          <p:cNvPicPr/>
          <p:nvPr/>
        </p:nvPicPr>
        <p:blipFill>
          <a:blip r:embed="rId3">
            <a:extLst>
              <a:ext uri="{28A0092B-C50C-407E-A947-70E740481C1C}">
                <a14:useLocalDpi xmlns:a14="http://schemas.microsoft.com/office/drawing/2010/main" val="0"/>
              </a:ext>
            </a:extLst>
          </a:blip>
          <a:stretch>
            <a:fillRect/>
          </a:stretch>
        </p:blipFill>
        <p:spPr>
          <a:xfrm>
            <a:off x="10240610" y="4891596"/>
            <a:ext cx="1951389" cy="1966404"/>
          </a:xfrm>
          <a:prstGeom prst="rect">
            <a:avLst/>
          </a:prstGeom>
        </p:spPr>
      </p:pic>
    </p:spTree>
    <p:extLst>
      <p:ext uri="{BB962C8B-B14F-4D97-AF65-F5344CB8AC3E}">
        <p14:creationId xmlns:p14="http://schemas.microsoft.com/office/powerpoint/2010/main" val="67805794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za Slides Template">
  <a:themeElements>
    <a:clrScheme name="Reza Slides Template">
      <a:dk1>
        <a:sysClr val="windowText" lastClr="000000"/>
      </a:dk1>
      <a:lt1>
        <a:srgbClr val="FFFFFF"/>
      </a:lt1>
      <a:dk2>
        <a:srgbClr val="000000"/>
      </a:dk2>
      <a:lt2>
        <a:srgbClr val="FFFFFF"/>
      </a:lt2>
      <a:accent1>
        <a:srgbClr val="92D050"/>
      </a:accent1>
      <a:accent2>
        <a:srgbClr val="00B0F0"/>
      </a:accent2>
      <a:accent3>
        <a:srgbClr val="FF0000"/>
      </a:accent3>
      <a:accent4>
        <a:srgbClr val="FFC000"/>
      </a:accent4>
      <a:accent5>
        <a:srgbClr val="FFFFFF"/>
      </a:accent5>
      <a:accent6>
        <a:srgbClr val="ACC995"/>
      </a:accent6>
      <a:hlink>
        <a:srgbClr val="00B0F0"/>
      </a:hlink>
      <a:folHlink>
        <a:srgbClr val="00B0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Reza Slides Template" id="{CE7EC469-50E4-442F-AF92-6196BF660BC6}" vid="{3F6B6636-D645-46EE-A64F-D21FCE0808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Reza Slides Template</Template>
  <TotalTime>11220</TotalTime>
  <Words>3169</Words>
  <Application>Microsoft Office PowerPoint</Application>
  <PresentationFormat>Widescreen</PresentationFormat>
  <Paragraphs>292</Paragraphs>
  <Slides>55</Slides>
  <Notes>54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ＭＳ Ｐゴシック</vt:lpstr>
      <vt:lpstr>Arial</vt:lpstr>
      <vt:lpstr>Calibri</vt:lpstr>
      <vt:lpstr>Century Gothic</vt:lpstr>
      <vt:lpstr>Wingdings</vt:lpstr>
      <vt:lpstr>Wingdings 3</vt:lpstr>
      <vt:lpstr>Reza Slides Template</vt:lpstr>
      <vt:lpstr>PowerPoint Presentation</vt:lpstr>
      <vt:lpstr>Introduction</vt:lpstr>
      <vt:lpstr>Rapid Software Development</vt:lpstr>
      <vt:lpstr>Rapid Software Development</vt:lpstr>
      <vt:lpstr>Rapid Software Development Characteristics</vt:lpstr>
      <vt:lpstr>Agile</vt:lpstr>
      <vt:lpstr>Agile</vt:lpstr>
      <vt:lpstr>Agile</vt:lpstr>
      <vt:lpstr>Agile</vt:lpstr>
      <vt:lpstr>Agile Manifesto</vt:lpstr>
      <vt:lpstr>Agile Principles</vt:lpstr>
      <vt:lpstr>Agile Principles Class Activity</vt:lpstr>
      <vt:lpstr>Agile Principles Difficulties</vt:lpstr>
      <vt:lpstr>Agile Principles Difficulties</vt:lpstr>
      <vt:lpstr>Agile Contracts</vt:lpstr>
      <vt:lpstr>Agile vs Plan-Driven vs Formal Development</vt:lpstr>
      <vt:lpstr>Agile Methods</vt:lpstr>
      <vt:lpstr>Agile Methods Extreme Programming (XP)</vt:lpstr>
      <vt:lpstr>Agile Methods Extreme Programming (XP) Process</vt:lpstr>
      <vt:lpstr>Agile Methods Extreme Programming (XP) Principles</vt:lpstr>
      <vt:lpstr>Agile Methods Extreme Programming (XP) Principles</vt:lpstr>
      <vt:lpstr>Agile Methods Extreme Programming (XP) Principles</vt:lpstr>
      <vt:lpstr>Agile Methods Extreme Programming (XP) Principles</vt:lpstr>
      <vt:lpstr>Agile Methods Extreme Programming (XP) Principles</vt:lpstr>
      <vt:lpstr>Agile Methods Extreme Programming (XP) Story Card</vt:lpstr>
      <vt:lpstr>Agile Methods Extreme Programming (XP) Story Card: Example</vt:lpstr>
      <vt:lpstr>Agile Methods Extreme Programming (XP) Tasks: Example</vt:lpstr>
      <vt:lpstr>Agile Methods Extreme Programming (XP) Planning Game</vt:lpstr>
      <vt:lpstr>Agile Methods Extreme Programming (XP) Planning Game: Spike</vt:lpstr>
      <vt:lpstr>Agile Methods Extreme Programming (XP) Planning Game</vt:lpstr>
      <vt:lpstr>Agile Methods Extreme Programming (XP) Refactoring</vt:lpstr>
      <vt:lpstr>Agile Methods Extreme Programming (XP) Refactoring</vt:lpstr>
      <vt:lpstr>Agile Methods Extreme Programming (XP) Testing</vt:lpstr>
      <vt:lpstr>Agile Methods Extreme Programming (XP) Testing</vt:lpstr>
      <vt:lpstr>Agile Methods Extreme Programming (XP) Testing: Test Case Example</vt:lpstr>
      <vt:lpstr>Agile Methods Extreme Programming (XP) Pair-Programming</vt:lpstr>
      <vt:lpstr>Agile Methods Extreme Programming (XP) Class activity</vt:lpstr>
      <vt:lpstr>Agile Methods Extreme Programming (XP) Pair-Programming: Benefits</vt:lpstr>
      <vt:lpstr>Agile Methods Extreme Programming (XP) Pair-Programming: Benefits</vt:lpstr>
      <vt:lpstr>Agile Methods Scrum</vt:lpstr>
      <vt:lpstr>Agile Methods Scrum Phases</vt:lpstr>
      <vt:lpstr>Agile Methods Scrum Phases</vt:lpstr>
      <vt:lpstr>Agile Methods Scrum Sprint Cycles</vt:lpstr>
      <vt:lpstr>Agile Methods Scrum Sprint Cycles</vt:lpstr>
      <vt:lpstr>Agile Methods Scrum Process</vt:lpstr>
      <vt:lpstr>Agile Methods Kanban Development</vt:lpstr>
      <vt:lpstr>Agile Methods Kanban Development Kanban vs Scrum</vt:lpstr>
      <vt:lpstr>Agile Methods Feature-Driven Development</vt:lpstr>
      <vt:lpstr>Agile Methods Feature-Driven Development Activities</vt:lpstr>
      <vt:lpstr>Agile Methods Feature-Driven Development Activities</vt:lpstr>
      <vt:lpstr>Agile Methods Feature-Driven Development Activities</vt:lpstr>
      <vt:lpstr>Agile Methods Feature-Driven Development Features</vt:lpstr>
      <vt:lpstr>Agile Methods Feature-Driven Development Activities</vt:lpstr>
      <vt:lpstr>Agile Methods Feature-Driven Development Activities</vt:lpstr>
      <vt:lpstr>Agile Methods Feature-Driven Development Activities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Reza Shahamiri</cp:lastModifiedBy>
  <cp:revision>158</cp:revision>
  <dcterms:created xsi:type="dcterms:W3CDTF">2010-01-06T19:57:16Z</dcterms:created>
  <dcterms:modified xsi:type="dcterms:W3CDTF">2018-08-28T22:02:24Z</dcterms:modified>
</cp:coreProperties>
</file>