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89" r:id="rId2"/>
    <p:sldId id="290" r:id="rId3"/>
    <p:sldId id="294" r:id="rId4"/>
    <p:sldId id="296" r:id="rId5"/>
    <p:sldId id="293" r:id="rId6"/>
    <p:sldId id="295" r:id="rId7"/>
    <p:sldId id="297" r:id="rId8"/>
    <p:sldId id="298" r:id="rId9"/>
    <p:sldId id="299" r:id="rId10"/>
    <p:sldId id="257" r:id="rId11"/>
    <p:sldId id="305" r:id="rId12"/>
    <p:sldId id="306" r:id="rId13"/>
    <p:sldId id="302" r:id="rId14"/>
    <p:sldId id="303" r:id="rId15"/>
    <p:sldId id="304" r:id="rId16"/>
    <p:sldId id="291" r:id="rId17"/>
    <p:sldId id="301" r:id="rId18"/>
    <p:sldId id="292"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8" d="100"/>
          <a:sy n="108" d="100"/>
        </p:scale>
        <p:origin x="73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A9E1D-2FC3-402F-BBC7-91872693D62C}" type="datetimeFigureOut">
              <a:rPr lang="en-US" smtClean="0"/>
              <a:t>5/6/18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64F32-26FE-464A-8A2D-DC5E652853FF}" type="slidenum">
              <a:rPr lang="en-US" smtClean="0"/>
              <a:t>‹#›</a:t>
            </a:fld>
            <a:endParaRPr lang="en-US"/>
          </a:p>
        </p:txBody>
      </p:sp>
    </p:spTree>
    <p:extLst>
      <p:ext uri="{BB962C8B-B14F-4D97-AF65-F5344CB8AC3E}">
        <p14:creationId xmlns:p14="http://schemas.microsoft.com/office/powerpoint/2010/main" val="214918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2</a:t>
            </a:fld>
            <a:endParaRPr lang="en-US"/>
          </a:p>
        </p:txBody>
      </p:sp>
    </p:spTree>
    <p:extLst>
      <p:ext uri="{BB962C8B-B14F-4D97-AF65-F5344CB8AC3E}">
        <p14:creationId xmlns:p14="http://schemas.microsoft.com/office/powerpoint/2010/main" val="3985866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dirty="0"/>
          </a:p>
        </p:txBody>
      </p:sp>
      <p:sp>
        <p:nvSpPr>
          <p:cNvPr id="18435" name="Rectangle 3"/>
          <p:cNvSpPr>
            <a:spLocks noGrp="1" noRot="1" noChangeAspect="1" noChangeArrowheads="1" noTextEdit="1"/>
          </p:cNvSpPr>
          <p:nvPr>
            <p:ph type="sldImg"/>
          </p:nvPr>
        </p:nvSpPr>
        <p:spPr>
          <a:xfrm>
            <a:off x="685800" y="1143000"/>
            <a:ext cx="5486400" cy="3086100"/>
          </a:xfrm>
          <a:ln cap="flat"/>
        </p:spPr>
      </p:sp>
    </p:spTree>
    <p:extLst>
      <p:ext uri="{BB962C8B-B14F-4D97-AF65-F5344CB8AC3E}">
        <p14:creationId xmlns:p14="http://schemas.microsoft.com/office/powerpoint/2010/main" val="3746292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dirty="0"/>
          </a:p>
        </p:txBody>
      </p:sp>
      <p:sp>
        <p:nvSpPr>
          <p:cNvPr id="18435" name="Rectangle 3"/>
          <p:cNvSpPr>
            <a:spLocks noGrp="1" noRot="1" noChangeAspect="1" noChangeArrowheads="1" noTextEdit="1"/>
          </p:cNvSpPr>
          <p:nvPr>
            <p:ph type="sldImg"/>
          </p:nvPr>
        </p:nvSpPr>
        <p:spPr>
          <a:xfrm>
            <a:off x="685800" y="1143000"/>
            <a:ext cx="5486400" cy="3086100"/>
          </a:xfrm>
          <a:ln cap="flat"/>
        </p:spPr>
      </p:sp>
    </p:spTree>
    <p:extLst>
      <p:ext uri="{BB962C8B-B14F-4D97-AF65-F5344CB8AC3E}">
        <p14:creationId xmlns:p14="http://schemas.microsoft.com/office/powerpoint/2010/main" val="4248010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dirty="0"/>
          </a:p>
        </p:txBody>
      </p:sp>
      <p:sp>
        <p:nvSpPr>
          <p:cNvPr id="18435" name="Rectangle 3"/>
          <p:cNvSpPr>
            <a:spLocks noGrp="1" noRot="1" noChangeAspect="1" noChangeArrowheads="1" noTextEdit="1"/>
          </p:cNvSpPr>
          <p:nvPr>
            <p:ph type="sldImg"/>
          </p:nvPr>
        </p:nvSpPr>
        <p:spPr>
          <a:xfrm>
            <a:off x="685800" y="1143000"/>
            <a:ext cx="5486400" cy="3086100"/>
          </a:xfrm>
          <a:ln cap="flat"/>
        </p:spPr>
      </p:sp>
    </p:spTree>
    <p:extLst>
      <p:ext uri="{BB962C8B-B14F-4D97-AF65-F5344CB8AC3E}">
        <p14:creationId xmlns:p14="http://schemas.microsoft.com/office/powerpoint/2010/main" val="407724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dirty="0"/>
          </a:p>
        </p:txBody>
      </p:sp>
      <p:sp>
        <p:nvSpPr>
          <p:cNvPr id="18435" name="Rectangle 3"/>
          <p:cNvSpPr>
            <a:spLocks noGrp="1" noRot="1" noChangeAspect="1" noChangeArrowheads="1" noTextEdit="1"/>
          </p:cNvSpPr>
          <p:nvPr>
            <p:ph type="sldImg"/>
          </p:nvPr>
        </p:nvSpPr>
        <p:spPr>
          <a:xfrm>
            <a:off x="685800" y="1143000"/>
            <a:ext cx="5486400" cy="3086100"/>
          </a:xfrm>
          <a:ln cap="flat"/>
        </p:spPr>
      </p:sp>
    </p:spTree>
    <p:extLst>
      <p:ext uri="{BB962C8B-B14F-4D97-AF65-F5344CB8AC3E}">
        <p14:creationId xmlns:p14="http://schemas.microsoft.com/office/powerpoint/2010/main" val="4224526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dirty="0"/>
          </a:p>
        </p:txBody>
      </p:sp>
      <p:sp>
        <p:nvSpPr>
          <p:cNvPr id="18435" name="Rectangle 3"/>
          <p:cNvSpPr>
            <a:spLocks noGrp="1" noRot="1" noChangeAspect="1" noChangeArrowheads="1" noTextEdit="1"/>
          </p:cNvSpPr>
          <p:nvPr>
            <p:ph type="sldImg"/>
          </p:nvPr>
        </p:nvSpPr>
        <p:spPr>
          <a:xfrm>
            <a:off x="685800" y="1143000"/>
            <a:ext cx="5486400" cy="3086100"/>
          </a:xfrm>
          <a:ln cap="flat"/>
        </p:spPr>
      </p:sp>
    </p:spTree>
    <p:extLst>
      <p:ext uri="{BB962C8B-B14F-4D97-AF65-F5344CB8AC3E}">
        <p14:creationId xmlns:p14="http://schemas.microsoft.com/office/powerpoint/2010/main" val="202401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16</a:t>
            </a:fld>
            <a:endParaRPr lang="en-US"/>
          </a:p>
        </p:txBody>
      </p:sp>
    </p:spTree>
    <p:extLst>
      <p:ext uri="{BB962C8B-B14F-4D97-AF65-F5344CB8AC3E}">
        <p14:creationId xmlns:p14="http://schemas.microsoft.com/office/powerpoint/2010/main" val="3813360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17</a:t>
            </a:fld>
            <a:endParaRPr lang="en-US"/>
          </a:p>
        </p:txBody>
      </p:sp>
    </p:spTree>
    <p:extLst>
      <p:ext uri="{BB962C8B-B14F-4D97-AF65-F5344CB8AC3E}">
        <p14:creationId xmlns:p14="http://schemas.microsoft.com/office/powerpoint/2010/main" val="3818547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18</a:t>
            </a:fld>
            <a:endParaRPr lang="en-US"/>
          </a:p>
        </p:txBody>
      </p:sp>
    </p:spTree>
    <p:extLst>
      <p:ext uri="{BB962C8B-B14F-4D97-AF65-F5344CB8AC3E}">
        <p14:creationId xmlns:p14="http://schemas.microsoft.com/office/powerpoint/2010/main" val="3058010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19</a:t>
            </a:fld>
            <a:endParaRPr lang="en-US"/>
          </a:p>
        </p:txBody>
      </p:sp>
    </p:spTree>
    <p:extLst>
      <p:ext uri="{BB962C8B-B14F-4D97-AF65-F5344CB8AC3E}">
        <p14:creationId xmlns:p14="http://schemas.microsoft.com/office/powerpoint/2010/main" val="212299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3</a:t>
            </a:fld>
            <a:endParaRPr lang="en-US"/>
          </a:p>
        </p:txBody>
      </p:sp>
    </p:spTree>
    <p:extLst>
      <p:ext uri="{BB962C8B-B14F-4D97-AF65-F5344CB8AC3E}">
        <p14:creationId xmlns:p14="http://schemas.microsoft.com/office/powerpoint/2010/main" val="106593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4</a:t>
            </a:fld>
            <a:endParaRPr lang="en-US"/>
          </a:p>
        </p:txBody>
      </p:sp>
    </p:spTree>
    <p:extLst>
      <p:ext uri="{BB962C8B-B14F-4D97-AF65-F5344CB8AC3E}">
        <p14:creationId xmlns:p14="http://schemas.microsoft.com/office/powerpoint/2010/main" val="217337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5</a:t>
            </a:fld>
            <a:endParaRPr lang="en-US"/>
          </a:p>
        </p:txBody>
      </p:sp>
    </p:spTree>
    <p:extLst>
      <p:ext uri="{BB962C8B-B14F-4D97-AF65-F5344CB8AC3E}">
        <p14:creationId xmlns:p14="http://schemas.microsoft.com/office/powerpoint/2010/main" val="924660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6</a:t>
            </a:fld>
            <a:endParaRPr lang="en-US"/>
          </a:p>
        </p:txBody>
      </p:sp>
    </p:spTree>
    <p:extLst>
      <p:ext uri="{BB962C8B-B14F-4D97-AF65-F5344CB8AC3E}">
        <p14:creationId xmlns:p14="http://schemas.microsoft.com/office/powerpoint/2010/main" val="3658059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7</a:t>
            </a:fld>
            <a:endParaRPr lang="en-US"/>
          </a:p>
        </p:txBody>
      </p:sp>
    </p:spTree>
    <p:extLst>
      <p:ext uri="{BB962C8B-B14F-4D97-AF65-F5344CB8AC3E}">
        <p14:creationId xmlns:p14="http://schemas.microsoft.com/office/powerpoint/2010/main" val="318031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8</a:t>
            </a:fld>
            <a:endParaRPr lang="en-US"/>
          </a:p>
        </p:txBody>
      </p:sp>
    </p:spTree>
    <p:extLst>
      <p:ext uri="{BB962C8B-B14F-4D97-AF65-F5344CB8AC3E}">
        <p14:creationId xmlns:p14="http://schemas.microsoft.com/office/powerpoint/2010/main" val="198372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5450"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9</a:t>
            </a:fld>
            <a:endParaRPr lang="en-US"/>
          </a:p>
        </p:txBody>
      </p:sp>
    </p:spTree>
    <p:extLst>
      <p:ext uri="{BB962C8B-B14F-4D97-AF65-F5344CB8AC3E}">
        <p14:creationId xmlns:p14="http://schemas.microsoft.com/office/powerpoint/2010/main" val="60925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r>
              <a:rPr lang="en-US" dirty="0"/>
              <a:t>User Signs in, select the cookie, purchase, and eat!</a:t>
            </a:r>
          </a:p>
        </p:txBody>
      </p:sp>
      <p:sp>
        <p:nvSpPr>
          <p:cNvPr id="18435" name="Rectangle 3"/>
          <p:cNvSpPr>
            <a:spLocks noGrp="1" noRot="1" noChangeAspect="1" noChangeArrowheads="1" noTextEdit="1"/>
          </p:cNvSpPr>
          <p:nvPr>
            <p:ph type="sldImg"/>
          </p:nvPr>
        </p:nvSpPr>
        <p:spPr>
          <a:xfrm>
            <a:off x="685800" y="1143000"/>
            <a:ext cx="5486400" cy="3086100"/>
          </a:xfrm>
          <a:ln cap="flat"/>
        </p:spPr>
      </p:sp>
    </p:spTree>
    <p:extLst>
      <p:ext uri="{BB962C8B-B14F-4D97-AF65-F5344CB8AC3E}">
        <p14:creationId xmlns:p14="http://schemas.microsoft.com/office/powerpoint/2010/main" val="122028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388878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6" name="Footer Placeholder 5"/>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162293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2498450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4"/>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
        <p:nvSpPr>
          <p:cNvPr id="9" name="TextBox 8"/>
          <p:cNvSpPr txBox="1"/>
          <p:nvPr/>
        </p:nvSpPr>
        <p:spPr>
          <a:xfrm>
            <a:off x="898295" y="971255"/>
            <a:ext cx="801912"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9330491" y="2613789"/>
            <a:ext cx="801912"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920607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605026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4"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3333542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4"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65307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524472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71286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sz="2400"/>
            </a:lvl1pPr>
          </a:lstStyle>
          <a:p>
            <a:r>
              <a:rPr lang="en-US"/>
              <a:t>Click to edit Master title style</a:t>
            </a:r>
            <a:endParaRPr lang="en-US" dirty="0"/>
          </a:p>
        </p:txBody>
      </p:sp>
      <p:sp>
        <p:nvSpPr>
          <p:cNvPr id="3" name="Content Placeholder 2"/>
          <p:cNvSpPr>
            <a:spLocks noGrp="1"/>
          </p:cNvSpPr>
          <p:nvPr>
            <p:ph idx="1"/>
          </p:nvPr>
        </p:nvSpPr>
        <p:spPr>
          <a:xfrm>
            <a:off x="1103313" y="2052920"/>
            <a:ext cx="9686608" cy="4195481"/>
          </a:xfrm>
        </p:spPr>
        <p:txBody>
          <a:bodyPr>
            <a:normAutofit/>
          </a:bodyPr>
          <a:lstStyle>
            <a:lvl1pPr>
              <a:defRPr sz="1650"/>
            </a:lvl1pPr>
            <a:lvl2pPr>
              <a:defRPr sz="1650"/>
            </a:lvl2pPr>
            <a:lvl3pPr>
              <a:defRPr sz="1650"/>
            </a:lvl3pPr>
            <a:lvl4pPr>
              <a:defRPr sz="1650"/>
            </a:lvl4pPr>
            <a:lvl5pPr>
              <a:defRPr sz="16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0352542" y="1"/>
            <a:ext cx="838199" cy="1063416"/>
          </a:xfrm>
          <a:solidFill>
            <a:srgbClr val="92D050"/>
          </a:solidFill>
          <a:effectLst>
            <a:outerShdw blurRad="50800" dist="38100" dir="5400000" algn="t" rotWithShape="0">
              <a:prstClr val="black">
                <a:alpha val="40000"/>
              </a:prstClr>
            </a:outerShdw>
          </a:effectLst>
        </p:spPr>
        <p:txBody>
          <a:bodyPr/>
          <a:lstStyle>
            <a:lvl1pPr>
              <a:defRPr>
                <a:solidFill>
                  <a:schemeClr val="bg1"/>
                </a:solidFill>
              </a:defRPr>
            </a:lvl1pPr>
          </a:lstStyle>
          <a:p>
            <a:fld id="{E13310A1-00C6-428A-B7D0-519633980239}" type="slidenum">
              <a:rPr lang="en-US" smtClean="0"/>
              <a:t>‹#›</a:t>
            </a:fld>
            <a:endParaRPr lang="en-US"/>
          </a:p>
        </p:txBody>
      </p:sp>
    </p:spTree>
    <p:extLst>
      <p:ext uri="{BB962C8B-B14F-4D97-AF65-F5344CB8AC3E}">
        <p14:creationId xmlns:p14="http://schemas.microsoft.com/office/powerpoint/2010/main" val="145445316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154833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6" name="Footer Placeholder 5"/>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155808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8" name="Footer Placeholder 7"/>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331844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6" name="Slide Number Placeholder 4"/>
          <p:cNvSpPr>
            <a:spLocks noGrp="1"/>
          </p:cNvSpPr>
          <p:nvPr>
            <p:ph type="sldNum" sz="quarter" idx="12"/>
          </p:nvPr>
        </p:nvSpPr>
        <p:spPr>
          <a:xfrm>
            <a:off x="10352542" y="1"/>
            <a:ext cx="838199" cy="1063416"/>
          </a:xfrm>
          <a:solidFill>
            <a:srgbClr val="92D050"/>
          </a:solidFill>
          <a:effectLst>
            <a:outerShdw blurRad="50800" dist="38100" dir="5400000" algn="t" rotWithShape="0">
              <a:prstClr val="black">
                <a:alpha val="40000"/>
              </a:prstClr>
            </a:outerShdw>
          </a:effectLst>
        </p:spPr>
        <p:txBody>
          <a:bodyPr/>
          <a:lstStyle>
            <a:lvl1pPr>
              <a:defRPr>
                <a:solidFill>
                  <a:schemeClr val="bg1"/>
                </a:solidFill>
              </a:defRPr>
            </a:lvl1pPr>
          </a:lstStyle>
          <a:p>
            <a:fld id="{E13310A1-00C6-428A-B7D0-519633980239}" type="slidenum">
              <a:rPr lang="en-US" smtClean="0"/>
              <a:t>‹#›</a:t>
            </a:fld>
            <a:endParaRPr lang="en-US"/>
          </a:p>
        </p:txBody>
      </p:sp>
    </p:spTree>
    <p:extLst>
      <p:ext uri="{BB962C8B-B14F-4D97-AF65-F5344CB8AC3E}">
        <p14:creationId xmlns:p14="http://schemas.microsoft.com/office/powerpoint/2010/main" val="233407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10352542" y="1"/>
            <a:ext cx="838199" cy="1063416"/>
          </a:xfrm>
          <a:solidFill>
            <a:srgbClr val="92D050"/>
          </a:solidFill>
          <a:effectLst>
            <a:outerShdw blurRad="50800" dist="38100" dir="5400000" algn="t" rotWithShape="0">
              <a:prstClr val="black">
                <a:alpha val="40000"/>
              </a:prstClr>
            </a:outerShdw>
          </a:effectLst>
        </p:spPr>
        <p:txBody>
          <a:bodyPr/>
          <a:lstStyle>
            <a:lvl1pPr>
              <a:defRPr>
                <a:solidFill>
                  <a:schemeClr val="bg1"/>
                </a:solidFill>
              </a:defRPr>
            </a:lvl1pPr>
          </a:lstStyle>
          <a:p>
            <a:fld id="{E13310A1-00C6-428A-B7D0-519633980239}" type="slidenum">
              <a:rPr lang="en-US" smtClean="0"/>
              <a:t>‹#›</a:t>
            </a:fld>
            <a:endParaRPr lang="en-US"/>
          </a:p>
        </p:txBody>
      </p:sp>
    </p:spTree>
    <p:extLst>
      <p:ext uri="{BB962C8B-B14F-4D97-AF65-F5344CB8AC3E}">
        <p14:creationId xmlns:p14="http://schemas.microsoft.com/office/powerpoint/2010/main" val="161154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3401064" cy="14478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2"/>
            <a:ext cx="3401063" cy="28955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5" name="Footer Placeholder 5"/>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6" name="Slide Number Placeholder 6"/>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266682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rot="5400000">
            <a:off x="10155641" y="1790701"/>
            <a:ext cx="990599" cy="304799"/>
          </a:xfrm>
          <a:prstGeom prst="rect">
            <a:avLst/>
          </a:prstGeom>
        </p:spPr>
        <p:txBody>
          <a:bodyPr/>
          <a:lstStyle/>
          <a:p>
            <a:fld id="{FA6BCF47-949B-4D4A-8057-A990FF49B7C9}" type="datetimeFigureOut">
              <a:rPr lang="en-US" smtClean="0"/>
              <a:t>5/6/18</a:t>
            </a:fld>
            <a:endParaRPr lang="en-US"/>
          </a:p>
        </p:txBody>
      </p:sp>
      <p:sp>
        <p:nvSpPr>
          <p:cNvPr id="6" name="Footer Placeholder 5"/>
          <p:cNvSpPr>
            <a:spLocks noGrp="1"/>
          </p:cNvSpPr>
          <p:nvPr>
            <p:ph type="ftr" sz="quarter" idx="11"/>
          </p:nvPr>
        </p:nvSpPr>
        <p:spPr>
          <a:xfrm rot="5400000">
            <a:off x="8951575" y="3225299"/>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13310A1-00C6-428A-B7D0-519633980239}" type="slidenum">
              <a:rPr lang="en-US" smtClean="0"/>
              <a:t>‹#›</a:t>
            </a:fld>
            <a:endParaRPr lang="en-US"/>
          </a:p>
        </p:txBody>
      </p:sp>
    </p:spTree>
    <p:extLst>
      <p:ext uri="{BB962C8B-B14F-4D97-AF65-F5344CB8AC3E}">
        <p14:creationId xmlns:p14="http://schemas.microsoft.com/office/powerpoint/2010/main" val="327773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3"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352542" y="295731"/>
            <a:ext cx="838199" cy="767687"/>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E13310A1-00C6-428A-B7D0-519633980239}" type="slidenum">
              <a:rPr lang="en-US" smtClean="0"/>
              <a:t>‹#›</a:t>
            </a:fld>
            <a:endParaRPr lang="en-US"/>
          </a:p>
        </p:txBody>
      </p:sp>
    </p:spTree>
    <p:extLst>
      <p:ext uri="{BB962C8B-B14F-4D97-AF65-F5344CB8AC3E}">
        <p14:creationId xmlns:p14="http://schemas.microsoft.com/office/powerpoint/2010/main" val="3619070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searchgate.net/profile/Seyed_Reza_Shahamiri/stats" TargetMode="External"/><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q_0I28kOcpU" TargetMode="External"/><Relationship Id="rId6" Type="http://schemas.openxmlformats.org/officeDocument/2006/relationships/image" Target="../media/image14.jpeg"/><Relationship Id="rId5" Type="http://schemas.openxmlformats.org/officeDocument/2006/relationships/hyperlink" Target="https://www.youtube.com/watch?v=q_0I28kOcpU" TargetMode="Externa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OUYmFVOaGos" TargetMode="External"/><Relationship Id="rId6" Type="http://schemas.openxmlformats.org/officeDocument/2006/relationships/image" Target="../media/image15.jpeg"/><Relationship Id="rId5" Type="http://schemas.openxmlformats.org/officeDocument/2006/relationships/hyperlink" Target="https://www.youtube.com/watch?v=OUYmFVOaGos" TargetMode="Externa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ideo" Target="https://www.youtube.com/embed/WkUwbPdyMIY" TargetMode="External"/><Relationship Id="rId6" Type="http://schemas.openxmlformats.org/officeDocument/2006/relationships/image" Target="../media/image8.jpeg"/><Relationship Id="rId5" Type="http://schemas.openxmlformats.org/officeDocument/2006/relationships/image" Target="../media/image16.png"/><Relationship Id="rId4" Type="http://schemas.openxmlformats.org/officeDocument/2006/relationships/hyperlink" Target="https://www.youtube.com/watch?v=WkUwbPdyMIY"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Ovj4hFxko7c" TargetMode="External"/><Relationship Id="rId6" Type="http://schemas.openxmlformats.org/officeDocument/2006/relationships/image" Target="../media/image17.jpeg"/><Relationship Id="rId5" Type="http://schemas.openxmlformats.org/officeDocument/2006/relationships/hyperlink" Target="https://www.youtube.com/watch?v=Ovj4hFxko7c" TargetMode="Externa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MnNH6ljejKo" TargetMode="External"/><Relationship Id="rId5" Type="http://schemas.openxmlformats.org/officeDocument/2006/relationships/hyperlink" Target="https://www.youtube.com/watch?v=MnNH6ljejKo"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H6n01RVx3mg" TargetMode="External"/><Relationship Id="rId6" Type="http://schemas.openxmlformats.org/officeDocument/2006/relationships/image" Target="../media/image9.jpeg"/><Relationship Id="rId5" Type="http://schemas.openxmlformats.org/officeDocument/2006/relationships/hyperlink" Target="https://www.youtube.com/watch?v=H6n01RVx3mg" TargetMode="Externa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A_gHQq9iLxg" TargetMode="External"/><Relationship Id="rId6" Type="http://schemas.openxmlformats.org/officeDocument/2006/relationships/image" Target="../media/image10.png"/><Relationship Id="rId5" Type="http://schemas.openxmlformats.org/officeDocument/2006/relationships/hyperlink" Target="https://www.youtube.com/watch?v=A_gHQq9iLxg" TargetMode="Externa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ideo" Target="https://www.youtube.com/embed/Es_iB72QPFY" TargetMode="External"/><Relationship Id="rId6" Type="http://schemas.openxmlformats.org/officeDocument/2006/relationships/image" Target="../media/image12.jpeg"/><Relationship Id="rId5" Type="http://schemas.openxmlformats.org/officeDocument/2006/relationships/hyperlink" Target="https://www.youtube.com/watch?v=Es_iB72QPFY" TargetMode="Externa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0" name="Picture 10" descr="http://www.manukau.ac.nz/__data/assets/image/0004/166801/header-Generic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780"/>
            <a:ext cx="12192000" cy="69342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p:cNvSpPr txBox="1">
            <a:spLocks noChangeArrowheads="1"/>
          </p:cNvSpPr>
          <p:nvPr/>
        </p:nvSpPr>
        <p:spPr bwMode="auto">
          <a:xfrm>
            <a:off x="1482570" y="-76200"/>
            <a:ext cx="10147178" cy="759460"/>
          </a:xfrm>
          <a:prstGeom prst="rect">
            <a:avLst/>
          </a:prstGeom>
          <a:noFill/>
          <a:ln>
            <a:noFill/>
          </a:ln>
          <a:effectLst>
            <a:outerShdw blurRad="50800" dist="38100" dir="2700000" algn="tl" rotWithShape="0">
              <a:prstClr val="black">
                <a:alpha val="40000"/>
              </a:prstClr>
            </a:outerShdw>
          </a:effectLst>
        </p:spPr>
        <p:txBody>
          <a:bodyPr vert="horz" wrap="square" lIns="91440" tIns="45720" rIns="91440" bIns="45720" numCol="1" anchor="b" anchorCtr="0" compatLnSpc="1">
            <a:prstTxWarp prst="textNoShape">
              <a:avLst/>
            </a:prstTxWarp>
          </a:bodyPr>
          <a:lstStyle>
            <a:lvl1pPr algn="l" defTabSz="457200" rtl="0" eaLnBrk="0" fontAlgn="base" hangingPunct="0">
              <a:spcBef>
                <a:spcPct val="0"/>
              </a:spcBef>
              <a:spcAft>
                <a:spcPct val="0"/>
              </a:spcAft>
              <a:defRPr sz="7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r>
              <a:rPr lang="en-NZ" altLang="en-US" sz="3600" b="1" dirty="0">
                <a:solidFill>
                  <a:schemeClr val="bg1"/>
                </a:solidFill>
              </a:rPr>
              <a:t>User Experience and User Interface Design</a:t>
            </a:r>
            <a:endParaRPr lang="en-US" altLang="en-US" sz="3600" b="1" dirty="0">
              <a:solidFill>
                <a:schemeClr val="bg1"/>
              </a:solidFill>
            </a:endParaRPr>
          </a:p>
        </p:txBody>
      </p:sp>
      <p:sp>
        <p:nvSpPr>
          <p:cNvPr id="9" name="Rectangle 8"/>
          <p:cNvSpPr/>
          <p:nvPr/>
        </p:nvSpPr>
        <p:spPr>
          <a:xfrm>
            <a:off x="2285999" y="3390900"/>
            <a:ext cx="9938551" cy="627020"/>
          </a:xfrm>
          <a:custGeom>
            <a:avLst/>
            <a:gdLst>
              <a:gd name="connsiteX0" fmla="*/ 0 w 5105400"/>
              <a:gd name="connsiteY0" fmla="*/ 0 h 627020"/>
              <a:gd name="connsiteX1" fmla="*/ 5105400 w 5105400"/>
              <a:gd name="connsiteY1" fmla="*/ 0 h 627020"/>
              <a:gd name="connsiteX2" fmla="*/ 5105400 w 5105400"/>
              <a:gd name="connsiteY2" fmla="*/ 627020 h 627020"/>
              <a:gd name="connsiteX3" fmla="*/ 0 w 5105400"/>
              <a:gd name="connsiteY3" fmla="*/ 627020 h 627020"/>
              <a:gd name="connsiteX4" fmla="*/ 0 w 5105400"/>
              <a:gd name="connsiteY4" fmla="*/ 0 h 627020"/>
              <a:gd name="connsiteX0" fmla="*/ 0 w 5105400"/>
              <a:gd name="connsiteY0" fmla="*/ 0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0 w 5105400"/>
              <a:gd name="connsiteY5" fmla="*/ 0 h 627020"/>
              <a:gd name="connsiteX0" fmla="*/ 219075 w 5105400"/>
              <a:gd name="connsiteY0" fmla="*/ 314325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219075 w 5105400"/>
              <a:gd name="connsiteY5" fmla="*/ 314325 h 627020"/>
              <a:gd name="connsiteX0" fmla="*/ 113876 w 5105400"/>
              <a:gd name="connsiteY0" fmla="*/ 309563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113876 w 5105400"/>
              <a:gd name="connsiteY5" fmla="*/ 309563 h 62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00" h="627020">
                <a:moveTo>
                  <a:pt x="113876" y="309563"/>
                </a:moveTo>
                <a:lnTo>
                  <a:pt x="0" y="0"/>
                </a:lnTo>
                <a:lnTo>
                  <a:pt x="5105400" y="0"/>
                </a:lnTo>
                <a:lnTo>
                  <a:pt x="5105400" y="627020"/>
                </a:lnTo>
                <a:lnTo>
                  <a:pt x="0" y="627020"/>
                </a:lnTo>
                <a:lnTo>
                  <a:pt x="113876" y="309563"/>
                </a:lnTo>
                <a:close/>
              </a:path>
            </a:pathLst>
          </a:custGeom>
          <a:solidFill>
            <a:srgbClr val="DD2638">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ltLang="en-US" sz="3600" b="1" dirty="0">
                <a:solidFill>
                  <a:schemeClr val="bg1"/>
                </a:solidFill>
              </a:rPr>
              <a:t>01: User Experience Design</a:t>
            </a:r>
            <a:endParaRPr lang="en-US" altLang="en-US" sz="3600" b="1" dirty="0">
              <a:solidFill>
                <a:schemeClr val="bg1"/>
              </a:solidFill>
            </a:endParaRPr>
          </a:p>
        </p:txBody>
      </p:sp>
      <p:sp>
        <p:nvSpPr>
          <p:cNvPr id="19" name="Rectangle 8"/>
          <p:cNvSpPr/>
          <p:nvPr/>
        </p:nvSpPr>
        <p:spPr>
          <a:xfrm>
            <a:off x="6019801" y="6248400"/>
            <a:ext cx="6204750" cy="627020"/>
          </a:xfrm>
          <a:custGeom>
            <a:avLst/>
            <a:gdLst>
              <a:gd name="connsiteX0" fmla="*/ 0 w 5105400"/>
              <a:gd name="connsiteY0" fmla="*/ 0 h 627020"/>
              <a:gd name="connsiteX1" fmla="*/ 5105400 w 5105400"/>
              <a:gd name="connsiteY1" fmla="*/ 0 h 627020"/>
              <a:gd name="connsiteX2" fmla="*/ 5105400 w 5105400"/>
              <a:gd name="connsiteY2" fmla="*/ 627020 h 627020"/>
              <a:gd name="connsiteX3" fmla="*/ 0 w 5105400"/>
              <a:gd name="connsiteY3" fmla="*/ 627020 h 627020"/>
              <a:gd name="connsiteX4" fmla="*/ 0 w 5105400"/>
              <a:gd name="connsiteY4" fmla="*/ 0 h 627020"/>
              <a:gd name="connsiteX0" fmla="*/ 0 w 5105400"/>
              <a:gd name="connsiteY0" fmla="*/ 0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0 w 5105400"/>
              <a:gd name="connsiteY5" fmla="*/ 0 h 627020"/>
              <a:gd name="connsiteX0" fmla="*/ 219075 w 5105400"/>
              <a:gd name="connsiteY0" fmla="*/ 314325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219075 w 5105400"/>
              <a:gd name="connsiteY5" fmla="*/ 314325 h 627020"/>
              <a:gd name="connsiteX0" fmla="*/ 113876 w 5105400"/>
              <a:gd name="connsiteY0" fmla="*/ 309563 h 627020"/>
              <a:gd name="connsiteX1" fmla="*/ 0 w 5105400"/>
              <a:gd name="connsiteY1" fmla="*/ 0 h 627020"/>
              <a:gd name="connsiteX2" fmla="*/ 5105400 w 5105400"/>
              <a:gd name="connsiteY2" fmla="*/ 0 h 627020"/>
              <a:gd name="connsiteX3" fmla="*/ 5105400 w 5105400"/>
              <a:gd name="connsiteY3" fmla="*/ 627020 h 627020"/>
              <a:gd name="connsiteX4" fmla="*/ 0 w 5105400"/>
              <a:gd name="connsiteY4" fmla="*/ 627020 h 627020"/>
              <a:gd name="connsiteX5" fmla="*/ 113876 w 5105400"/>
              <a:gd name="connsiteY5" fmla="*/ 309563 h 627020"/>
              <a:gd name="connsiteX0" fmla="*/ 113876 w 5105400"/>
              <a:gd name="connsiteY0" fmla="*/ 309563 h 642260"/>
              <a:gd name="connsiteX1" fmla="*/ 0 w 5105400"/>
              <a:gd name="connsiteY1" fmla="*/ 0 h 642260"/>
              <a:gd name="connsiteX2" fmla="*/ 5105400 w 5105400"/>
              <a:gd name="connsiteY2" fmla="*/ 0 h 642260"/>
              <a:gd name="connsiteX3" fmla="*/ 5105400 w 5105400"/>
              <a:gd name="connsiteY3" fmla="*/ 627020 h 642260"/>
              <a:gd name="connsiteX4" fmla="*/ 215290 w 5105400"/>
              <a:gd name="connsiteY4" fmla="*/ 642260 h 642260"/>
              <a:gd name="connsiteX5" fmla="*/ 113876 w 5105400"/>
              <a:gd name="connsiteY5" fmla="*/ 309563 h 642260"/>
              <a:gd name="connsiteX0" fmla="*/ 113876 w 5105400"/>
              <a:gd name="connsiteY0" fmla="*/ 309563 h 634640"/>
              <a:gd name="connsiteX1" fmla="*/ 0 w 5105400"/>
              <a:gd name="connsiteY1" fmla="*/ 0 h 634640"/>
              <a:gd name="connsiteX2" fmla="*/ 5105400 w 5105400"/>
              <a:gd name="connsiteY2" fmla="*/ 0 h 634640"/>
              <a:gd name="connsiteX3" fmla="*/ 5105400 w 5105400"/>
              <a:gd name="connsiteY3" fmla="*/ 627020 h 634640"/>
              <a:gd name="connsiteX4" fmla="*/ 234862 w 5105400"/>
              <a:gd name="connsiteY4" fmla="*/ 634640 h 634640"/>
              <a:gd name="connsiteX5" fmla="*/ 113876 w 5105400"/>
              <a:gd name="connsiteY5" fmla="*/ 309563 h 634640"/>
              <a:gd name="connsiteX0" fmla="*/ 113876 w 5105400"/>
              <a:gd name="connsiteY0" fmla="*/ 309563 h 627020"/>
              <a:gd name="connsiteX1" fmla="*/ 0 w 5105400"/>
              <a:gd name="connsiteY1" fmla="*/ 0 h 627020"/>
              <a:gd name="connsiteX2" fmla="*/ 5105400 w 5105400"/>
              <a:gd name="connsiteY2" fmla="*/ 0 h 627020"/>
              <a:gd name="connsiteX3" fmla="*/ 5105400 w 5105400"/>
              <a:gd name="connsiteY3" fmla="*/ 627020 h 627020"/>
              <a:gd name="connsiteX4" fmla="*/ 344585 w 5105400"/>
              <a:gd name="connsiteY4" fmla="*/ 615590 h 627020"/>
              <a:gd name="connsiteX5" fmla="*/ 113876 w 5105400"/>
              <a:gd name="connsiteY5" fmla="*/ 309563 h 627020"/>
              <a:gd name="connsiteX0" fmla="*/ 156982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44585 w 5105400"/>
              <a:gd name="connsiteY4" fmla="*/ 615590 h 627020"/>
              <a:gd name="connsiteX5" fmla="*/ 156982 w 5105400"/>
              <a:gd name="connsiteY5" fmla="*/ 276225 h 627020"/>
              <a:gd name="connsiteX0" fmla="*/ 156982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60260 w 5105400"/>
              <a:gd name="connsiteY4" fmla="*/ 615590 h 627020"/>
              <a:gd name="connsiteX5" fmla="*/ 156982 w 5105400"/>
              <a:gd name="connsiteY5" fmla="*/ 276225 h 627020"/>
              <a:gd name="connsiteX0" fmla="*/ 156982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72016 w 5105400"/>
              <a:gd name="connsiteY4" fmla="*/ 615590 h 627020"/>
              <a:gd name="connsiteX5" fmla="*/ 156982 w 5105400"/>
              <a:gd name="connsiteY5" fmla="*/ 276225 h 627020"/>
              <a:gd name="connsiteX0" fmla="*/ 164819 w 5105400"/>
              <a:gd name="connsiteY0" fmla="*/ 276225 h 627020"/>
              <a:gd name="connsiteX1" fmla="*/ 0 w 5105400"/>
              <a:gd name="connsiteY1" fmla="*/ 0 h 627020"/>
              <a:gd name="connsiteX2" fmla="*/ 5105400 w 5105400"/>
              <a:gd name="connsiteY2" fmla="*/ 0 h 627020"/>
              <a:gd name="connsiteX3" fmla="*/ 5105400 w 5105400"/>
              <a:gd name="connsiteY3" fmla="*/ 627020 h 627020"/>
              <a:gd name="connsiteX4" fmla="*/ 372016 w 5105400"/>
              <a:gd name="connsiteY4" fmla="*/ 615590 h 627020"/>
              <a:gd name="connsiteX5" fmla="*/ 164819 w 5105400"/>
              <a:gd name="connsiteY5" fmla="*/ 276225 h 627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00" h="627020">
                <a:moveTo>
                  <a:pt x="164819" y="276225"/>
                </a:moveTo>
                <a:lnTo>
                  <a:pt x="0" y="0"/>
                </a:lnTo>
                <a:lnTo>
                  <a:pt x="5105400" y="0"/>
                </a:lnTo>
                <a:lnTo>
                  <a:pt x="5105400" y="627020"/>
                </a:lnTo>
                <a:lnTo>
                  <a:pt x="372016" y="615590"/>
                </a:lnTo>
                <a:lnTo>
                  <a:pt x="164819" y="276225"/>
                </a:lnTo>
                <a:close/>
              </a:path>
            </a:pathLst>
          </a:custGeom>
          <a:solidFill>
            <a:srgbClr val="DD2638">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en-US" sz="2800" dirty="0">
                <a:solidFill>
                  <a:schemeClr val="bg2"/>
                </a:solidFill>
              </a:rPr>
              <a:t>Dr. Seyed Reza Shahamiri </a:t>
            </a:r>
            <a:r>
              <a:rPr lang="en-US" altLang="en-US" dirty="0">
                <a:solidFill>
                  <a:schemeClr val="bg2"/>
                </a:solidFill>
                <a:hlinkClick r:id="rId3"/>
              </a:rPr>
              <a:t>More Info</a:t>
            </a:r>
            <a:endParaRPr lang="en-US" altLang="en-US" sz="2800" dirty="0">
              <a:solidFill>
                <a:schemeClr val="bg2"/>
              </a:solidFill>
            </a:endParaRPr>
          </a:p>
        </p:txBody>
      </p:sp>
    </p:spTree>
    <p:extLst>
      <p:ext uri="{BB962C8B-B14F-4D97-AF65-F5344CB8AC3E}">
        <p14:creationId xmlns:p14="http://schemas.microsoft.com/office/powerpoint/2010/main" val="86148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200" dirty="0">
                <a:solidFill>
                  <a:schemeClr val="tx1"/>
                </a:solidFill>
              </a:rPr>
              <a:t>What is User Experience (UX)?</a:t>
            </a:r>
            <a:endParaRPr lang="en-GB" sz="3200" dirty="0"/>
          </a:p>
        </p:txBody>
      </p:sp>
      <p:sp>
        <p:nvSpPr>
          <p:cNvPr id="17411" name="Rectangle 3"/>
          <p:cNvSpPr>
            <a:spLocks noGrp="1" noChangeArrowheads="1"/>
          </p:cNvSpPr>
          <p:nvPr>
            <p:ph idx="1"/>
          </p:nvPr>
        </p:nvSpPr>
        <p:spPr/>
        <p:txBody>
          <a:bodyPr>
            <a:noAutofit/>
          </a:bodyPr>
          <a:lstStyle/>
          <a:p>
            <a:pPr algn="just"/>
            <a:r>
              <a:rPr lang="en-US" sz="2400" dirty="0"/>
              <a:t>Suppose you re-designing a mobile app to sell cookies. </a:t>
            </a:r>
          </a:p>
          <a:p>
            <a:pPr algn="just"/>
            <a:r>
              <a:rPr lang="en-US" sz="2400" dirty="0"/>
              <a:t>What are the steps that a user should take to purchase a cookie? Discuss this to provide a good user experience.</a:t>
            </a:r>
            <a:endParaRPr lang="en-GB" sz="2400" dirty="0"/>
          </a:p>
        </p:txBody>
      </p:sp>
      <p:sp>
        <p:nvSpPr>
          <p:cNvPr id="5"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10</a:t>
            </a:fld>
            <a:endParaRPr lang="en-US"/>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702679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title"/>
          </p:nvPr>
        </p:nvSpPr>
        <p:spPr/>
        <p:txBody>
          <a:bodyPr/>
          <a:lstStyle/>
          <a:p>
            <a:r>
              <a:rPr lang="en-US" sz="3200" dirty="0">
                <a:solidFill>
                  <a:schemeClr val="tx1"/>
                </a:solidFill>
              </a:rPr>
              <a:t>What is User Experience (UX)?</a:t>
            </a:r>
            <a:br>
              <a:rPr lang="en-US" sz="3200" dirty="0">
                <a:solidFill>
                  <a:schemeClr val="tx1"/>
                </a:solidFill>
              </a:rPr>
            </a:br>
            <a:r>
              <a:rPr lang="en-US" sz="3200" dirty="0">
                <a:solidFill>
                  <a:schemeClr val="accent1"/>
                </a:solidFill>
              </a:rPr>
              <a:t>Emphasis on improving usability</a:t>
            </a:r>
            <a:endParaRPr lang="en-GB" sz="3200" dirty="0">
              <a:solidFill>
                <a:schemeClr val="accent1"/>
              </a:solidFill>
            </a:endParaRPr>
          </a:p>
        </p:txBody>
      </p:sp>
      <p:sp>
        <p:nvSpPr>
          <p:cNvPr id="17411" name="Rectangle 3"/>
          <p:cNvSpPr>
            <a:spLocks noGrp="1" noChangeArrowheads="1"/>
          </p:cNvSpPr>
          <p:nvPr>
            <p:ph idx="1"/>
          </p:nvPr>
        </p:nvSpPr>
        <p:spPr/>
        <p:txBody>
          <a:bodyPr>
            <a:noAutofit/>
          </a:bodyPr>
          <a:lstStyle/>
          <a:p>
            <a:pPr algn="just"/>
            <a:r>
              <a:rPr lang="en-NZ" sz="2400" dirty="0">
                <a:solidFill>
                  <a:schemeClr val="accent1"/>
                </a:solidFill>
              </a:rPr>
              <a:t>Software Usability</a:t>
            </a:r>
            <a:r>
              <a:rPr lang="en-NZ" sz="2400" dirty="0"/>
              <a:t> is the degree to which a software can be used by specified consumers to achieve quantified objectives with effectiveness, efficiency, and satisfaction in a quantified context of use.</a:t>
            </a:r>
          </a:p>
          <a:p>
            <a:pPr algn="just"/>
            <a:r>
              <a:rPr lang="en-NZ" sz="2400" dirty="0"/>
              <a:t>Usability is a method used to assess the quality of an interactive design.</a:t>
            </a:r>
            <a:endParaRPr lang="en-GB" sz="2400" dirty="0"/>
          </a:p>
        </p:txBody>
      </p:sp>
      <p:sp>
        <p:nvSpPr>
          <p:cNvPr id="5"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11</a:t>
            </a:fld>
            <a:endParaRPr lang="en-US"/>
          </a:p>
        </p:txBody>
      </p:sp>
    </p:spTree>
    <p:extLst>
      <p:ext uri="{BB962C8B-B14F-4D97-AF65-F5344CB8AC3E}">
        <p14:creationId xmlns:p14="http://schemas.microsoft.com/office/powerpoint/2010/main" val="30189254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title"/>
          </p:nvPr>
        </p:nvSpPr>
        <p:spPr/>
        <p:txBody>
          <a:bodyPr/>
          <a:lstStyle/>
          <a:p>
            <a:r>
              <a:rPr lang="en-US" sz="3200" dirty="0">
                <a:solidFill>
                  <a:schemeClr val="tx1"/>
                </a:solidFill>
              </a:rPr>
              <a:t>What is User Experience (UX)?</a:t>
            </a:r>
            <a:br>
              <a:rPr lang="en-US" sz="3200" dirty="0">
                <a:solidFill>
                  <a:schemeClr val="tx1"/>
                </a:solidFill>
              </a:rPr>
            </a:br>
            <a:r>
              <a:rPr lang="en-US" sz="3200" dirty="0">
                <a:solidFill>
                  <a:schemeClr val="accent1"/>
                </a:solidFill>
              </a:rPr>
              <a:t>Emphasis on improving usability</a:t>
            </a:r>
            <a:endParaRPr lang="en-GB" sz="3200" dirty="0">
              <a:solidFill>
                <a:schemeClr val="accent1"/>
              </a:solidFill>
            </a:endParaRPr>
          </a:p>
        </p:txBody>
      </p:sp>
      <p:sp>
        <p:nvSpPr>
          <p:cNvPr id="17411" name="Rectangle 3"/>
          <p:cNvSpPr>
            <a:spLocks noGrp="1" noChangeArrowheads="1"/>
          </p:cNvSpPr>
          <p:nvPr>
            <p:ph idx="1"/>
          </p:nvPr>
        </p:nvSpPr>
        <p:spPr/>
        <p:txBody>
          <a:bodyPr>
            <a:noAutofit/>
          </a:bodyPr>
          <a:lstStyle/>
          <a:p>
            <a:pPr algn="just"/>
            <a:r>
              <a:rPr lang="en-NZ" sz="2400" dirty="0"/>
              <a:t>There are five components of a usability test: </a:t>
            </a:r>
          </a:p>
          <a:p>
            <a:pPr marL="800100" lvl="1" indent="-457200" algn="just">
              <a:buFont typeface="+mj-lt"/>
              <a:buAutoNum type="arabicPeriod"/>
            </a:pPr>
            <a:r>
              <a:rPr lang="en-NZ" sz="2400" dirty="0"/>
              <a:t>Learnability</a:t>
            </a:r>
          </a:p>
          <a:p>
            <a:pPr marL="800100" lvl="1" indent="-457200" algn="just">
              <a:buFont typeface="+mj-lt"/>
              <a:buAutoNum type="arabicPeriod"/>
            </a:pPr>
            <a:r>
              <a:rPr lang="en-NZ" sz="2400" dirty="0"/>
              <a:t>Efficiency</a:t>
            </a:r>
          </a:p>
          <a:p>
            <a:pPr marL="800100" lvl="1" indent="-457200" algn="just">
              <a:buFont typeface="+mj-lt"/>
              <a:buAutoNum type="arabicPeriod"/>
            </a:pPr>
            <a:r>
              <a:rPr lang="en-NZ" sz="2400" dirty="0"/>
              <a:t>Memorability</a:t>
            </a:r>
          </a:p>
          <a:p>
            <a:pPr marL="800100" lvl="1" indent="-457200" algn="just">
              <a:buFont typeface="+mj-lt"/>
              <a:buAutoNum type="arabicPeriod"/>
            </a:pPr>
            <a:r>
              <a:rPr lang="en-NZ" sz="2400" dirty="0"/>
              <a:t>Errors</a:t>
            </a:r>
          </a:p>
          <a:p>
            <a:pPr marL="800100" lvl="1" indent="-457200" algn="just">
              <a:buFont typeface="+mj-lt"/>
              <a:buAutoNum type="arabicPeriod"/>
            </a:pPr>
            <a:r>
              <a:rPr lang="en-NZ" sz="2400" dirty="0"/>
              <a:t>Satisfaction</a:t>
            </a:r>
            <a:endParaRPr lang="en-GB" sz="2400" dirty="0"/>
          </a:p>
        </p:txBody>
      </p:sp>
      <p:sp>
        <p:nvSpPr>
          <p:cNvPr id="5"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12</a:t>
            </a:fld>
            <a:endParaRPr lang="en-US"/>
          </a:p>
        </p:txBody>
      </p:sp>
    </p:spTree>
    <p:extLst>
      <p:ext uri="{BB962C8B-B14F-4D97-AF65-F5344CB8AC3E}">
        <p14:creationId xmlns:p14="http://schemas.microsoft.com/office/powerpoint/2010/main" val="32404197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title"/>
          </p:nvPr>
        </p:nvSpPr>
        <p:spPr/>
        <p:txBody>
          <a:bodyPr/>
          <a:lstStyle/>
          <a:p>
            <a:r>
              <a:rPr lang="en-US" sz="3200" dirty="0">
                <a:solidFill>
                  <a:schemeClr val="tx1"/>
                </a:solidFill>
              </a:rPr>
              <a:t>What is User Experience (UX)?</a:t>
            </a:r>
            <a:br>
              <a:rPr lang="en-US" sz="3200" dirty="0">
                <a:solidFill>
                  <a:schemeClr val="tx1"/>
                </a:solidFill>
              </a:rPr>
            </a:br>
            <a:r>
              <a:rPr lang="en-US" sz="3200" dirty="0">
                <a:solidFill>
                  <a:schemeClr val="accent1"/>
                </a:solidFill>
              </a:rPr>
              <a:t>Emphasis on improving usability</a:t>
            </a:r>
            <a:endParaRPr lang="en-GB" sz="3200" dirty="0">
              <a:solidFill>
                <a:schemeClr val="accent1"/>
              </a:solidFill>
            </a:endParaRPr>
          </a:p>
        </p:txBody>
      </p:sp>
      <p:sp>
        <p:nvSpPr>
          <p:cNvPr id="17411" name="Rectangle 3"/>
          <p:cNvSpPr>
            <a:spLocks noGrp="1" noChangeArrowheads="1"/>
          </p:cNvSpPr>
          <p:nvPr>
            <p:ph idx="1"/>
          </p:nvPr>
        </p:nvSpPr>
        <p:spPr/>
        <p:txBody>
          <a:bodyPr>
            <a:noAutofit/>
          </a:bodyPr>
          <a:lstStyle/>
          <a:p>
            <a:pPr marL="0" indent="0" algn="just">
              <a:buNone/>
            </a:pPr>
            <a:r>
              <a:rPr lang="en-NZ" sz="2400" dirty="0"/>
              <a:t>Over 100 years ago, Henry Ford is reported to have said that if he asked customers what they wanted they would have replied ‘</a:t>
            </a:r>
            <a:r>
              <a:rPr lang="en-NZ" sz="2400" dirty="0">
                <a:solidFill>
                  <a:schemeClr val="accent4"/>
                </a:solidFill>
              </a:rPr>
              <a:t>faster horses</a:t>
            </a:r>
            <a:r>
              <a:rPr lang="en-NZ" sz="2400" dirty="0"/>
              <a:t>’. This quotation is sometimes used by those who question the idea of centring the design process on the user. </a:t>
            </a:r>
            <a:r>
              <a:rPr lang="en-NZ" sz="2400" dirty="0">
                <a:solidFill>
                  <a:schemeClr val="accent4"/>
                </a:solidFill>
              </a:rPr>
              <a:t>When leaps in technology come along</a:t>
            </a:r>
            <a:r>
              <a:rPr lang="en-NZ" sz="2400" dirty="0"/>
              <a:t>, such as the invention of the motor car and the production line, </a:t>
            </a:r>
            <a:r>
              <a:rPr lang="en-NZ" sz="2400" dirty="0">
                <a:solidFill>
                  <a:schemeClr val="accent4"/>
                </a:solidFill>
              </a:rPr>
              <a:t>a ‘user’ is not in a position to conceive the potential impact on their experience</a:t>
            </a:r>
            <a:r>
              <a:rPr lang="en-NZ" sz="2400" dirty="0"/>
              <a:t>. It is argued that users are inherently conservative and will often prefer a familiar design to a new and improved one.</a:t>
            </a:r>
            <a:endParaRPr lang="en-GB" sz="2400" dirty="0"/>
          </a:p>
        </p:txBody>
      </p:sp>
      <p:sp>
        <p:nvSpPr>
          <p:cNvPr id="5"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13</a:t>
            </a:fld>
            <a:endParaRPr lang="en-US"/>
          </a:p>
        </p:txBody>
      </p:sp>
    </p:spTree>
    <p:extLst>
      <p:ext uri="{BB962C8B-B14F-4D97-AF65-F5344CB8AC3E}">
        <p14:creationId xmlns:p14="http://schemas.microsoft.com/office/powerpoint/2010/main" val="7343230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title"/>
          </p:nvPr>
        </p:nvSpPr>
        <p:spPr/>
        <p:txBody>
          <a:bodyPr/>
          <a:lstStyle/>
          <a:p>
            <a:r>
              <a:rPr lang="en-US" sz="3200" dirty="0">
                <a:solidFill>
                  <a:schemeClr val="tx1"/>
                </a:solidFill>
              </a:rPr>
              <a:t>What is User Experience (UX)?</a:t>
            </a:r>
            <a:br>
              <a:rPr lang="en-US" sz="3200" dirty="0">
                <a:solidFill>
                  <a:schemeClr val="tx1"/>
                </a:solidFill>
              </a:rPr>
            </a:br>
            <a:r>
              <a:rPr lang="en-US" sz="3200" dirty="0">
                <a:solidFill>
                  <a:schemeClr val="accent1"/>
                </a:solidFill>
              </a:rPr>
              <a:t>Emphasis on improving usability</a:t>
            </a:r>
            <a:endParaRPr lang="en-GB" sz="3200" dirty="0"/>
          </a:p>
        </p:txBody>
      </p:sp>
      <p:sp>
        <p:nvSpPr>
          <p:cNvPr id="17411" name="Rectangle 3"/>
          <p:cNvSpPr>
            <a:spLocks noGrp="1" noChangeArrowheads="1"/>
          </p:cNvSpPr>
          <p:nvPr>
            <p:ph idx="1"/>
          </p:nvPr>
        </p:nvSpPr>
        <p:spPr/>
        <p:txBody>
          <a:bodyPr>
            <a:noAutofit/>
          </a:bodyPr>
          <a:lstStyle/>
          <a:p>
            <a:pPr marL="0" indent="0" algn="just">
              <a:buNone/>
            </a:pPr>
            <a:r>
              <a:rPr lang="en-NZ" sz="2400" dirty="0">
                <a:solidFill>
                  <a:schemeClr val="accent3"/>
                </a:solidFill>
              </a:rPr>
              <a:t>Instead of asking what users want, we observe what their experience is and think of ways to improve it by using knowledge and skill.</a:t>
            </a:r>
            <a:endParaRPr lang="en-GB" sz="2400" dirty="0">
              <a:solidFill>
                <a:schemeClr val="accent3"/>
              </a:solidFill>
            </a:endParaRPr>
          </a:p>
        </p:txBody>
      </p:sp>
      <p:sp>
        <p:nvSpPr>
          <p:cNvPr id="5"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14</a:t>
            </a:fld>
            <a:endParaRPr lang="en-US"/>
          </a:p>
        </p:txBody>
      </p:sp>
    </p:spTree>
    <p:extLst>
      <p:ext uri="{BB962C8B-B14F-4D97-AF65-F5344CB8AC3E}">
        <p14:creationId xmlns:p14="http://schemas.microsoft.com/office/powerpoint/2010/main" val="15762616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title"/>
          </p:nvPr>
        </p:nvSpPr>
        <p:spPr/>
        <p:txBody>
          <a:bodyPr/>
          <a:lstStyle/>
          <a:p>
            <a:r>
              <a:rPr lang="en-US" sz="3200" dirty="0">
                <a:solidFill>
                  <a:schemeClr val="tx1"/>
                </a:solidFill>
              </a:rPr>
              <a:t>What is User Experience (UX)?</a:t>
            </a:r>
            <a:br>
              <a:rPr lang="en-US" sz="3200" dirty="0">
                <a:solidFill>
                  <a:schemeClr val="tx1"/>
                </a:solidFill>
              </a:rPr>
            </a:br>
            <a:r>
              <a:rPr lang="en-US" sz="3200" dirty="0">
                <a:solidFill>
                  <a:schemeClr val="accent1"/>
                </a:solidFill>
              </a:rPr>
              <a:t>Emphasis on improving usability</a:t>
            </a:r>
            <a:br>
              <a:rPr lang="en-US" sz="3200" dirty="0">
                <a:solidFill>
                  <a:schemeClr val="tx1"/>
                </a:solidFill>
              </a:rPr>
            </a:br>
            <a:r>
              <a:rPr lang="en-US" sz="3200" dirty="0">
                <a:solidFill>
                  <a:srgbClr val="FFC000"/>
                </a:solidFill>
              </a:rPr>
              <a:t>Example: </a:t>
            </a:r>
            <a:r>
              <a:rPr lang="en-US" sz="3200" dirty="0">
                <a:solidFill>
                  <a:srgbClr val="FFC000"/>
                </a:solidFill>
                <a:hlinkClick r:id="rId5"/>
              </a:rPr>
              <a:t>Propellerhead</a:t>
            </a:r>
            <a:endParaRPr lang="en-GB" sz="3200" dirty="0">
              <a:solidFill>
                <a:srgbClr val="FFC000"/>
              </a:solidFill>
            </a:endParaRPr>
          </a:p>
        </p:txBody>
      </p:sp>
      <p:sp>
        <p:nvSpPr>
          <p:cNvPr id="5"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15</a:t>
            </a:fld>
            <a:endParaRPr lang="en-US"/>
          </a:p>
        </p:txBody>
      </p:sp>
      <p:pic>
        <p:nvPicPr>
          <p:cNvPr id="2" name="Online Media 1">
            <a:hlinkClick r:id="" action="ppaction://media"/>
            <a:extLst>
              <a:ext uri="{FF2B5EF4-FFF2-40B4-BE49-F238E27FC236}">
                <a16:creationId xmlns:a16="http://schemas.microsoft.com/office/drawing/2014/main" id="{8689717D-0613-493D-B153-00EAF644FCD0}"/>
              </a:ext>
            </a:extLst>
          </p:cNvPr>
          <p:cNvPicPr>
            <a:picLocks noRot="1" noChangeAspect="1"/>
          </p:cNvPicPr>
          <p:nvPr>
            <a:videoFile r:link="rId1"/>
          </p:nvPr>
        </p:nvPicPr>
        <p:blipFill>
          <a:blip r:embed="rId6"/>
          <a:stretch>
            <a:fillRect/>
          </a:stretch>
        </p:blipFill>
        <p:spPr>
          <a:xfrm>
            <a:off x="1524000" y="2059619"/>
            <a:ext cx="8191500" cy="4798381"/>
          </a:xfrm>
          <a:prstGeom prst="rect">
            <a:avLst/>
          </a:prstGeom>
        </p:spPr>
      </p:pic>
    </p:spTree>
    <p:extLst>
      <p:ext uri="{BB962C8B-B14F-4D97-AF65-F5344CB8AC3E}">
        <p14:creationId xmlns:p14="http://schemas.microsoft.com/office/powerpoint/2010/main" val="713906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p:txBody>
          <a:bodyPr/>
          <a:lstStyle/>
          <a:p>
            <a:r>
              <a:rPr lang="en-US" sz="3200" dirty="0">
                <a:solidFill>
                  <a:schemeClr val="tx1"/>
                </a:solidFill>
                <a:hlinkClick r:id="rId5"/>
              </a:rPr>
              <a:t>What are your favorite and unfavorite apps?</a:t>
            </a:r>
            <a:endParaRPr lang="en-US" sz="3200" dirty="0">
              <a:solidFill>
                <a:srgbClr val="FFC000"/>
              </a:solidFill>
            </a:endParaRPr>
          </a:p>
        </p:txBody>
      </p:sp>
      <p:sp>
        <p:nvSpPr>
          <p:cNvPr id="5"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16</a:t>
            </a:fld>
            <a:endParaRPr lang="en-US"/>
          </a:p>
        </p:txBody>
      </p:sp>
      <p:pic>
        <p:nvPicPr>
          <p:cNvPr id="2" name="OUYmFVOaGos">
            <a:hlinkClick r:id="" action="ppaction://media"/>
          </p:cNvPr>
          <p:cNvPicPr>
            <a:picLocks noRot="1" noChangeAspect="1"/>
          </p:cNvPicPr>
          <p:nvPr>
            <a:videoFile r:link="rId1"/>
          </p:nvPr>
        </p:nvPicPr>
        <p:blipFill>
          <a:blip r:embed="rId6"/>
          <a:stretch>
            <a:fillRect/>
          </a:stretch>
        </p:blipFill>
        <p:spPr>
          <a:xfrm>
            <a:off x="1722268" y="1063625"/>
            <a:ext cx="7749507" cy="5812131"/>
          </a:xfrm>
          <a:prstGeom prst="rect">
            <a:avLst/>
          </a:prstGeom>
        </p:spPr>
      </p:pic>
    </p:spTree>
    <p:extLst>
      <p:ext uri="{BB962C8B-B14F-4D97-AF65-F5344CB8AC3E}">
        <p14:creationId xmlns:p14="http://schemas.microsoft.com/office/powerpoint/2010/main" val="111108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17</a:t>
            </a:fld>
            <a:endParaRPr lang="en-US"/>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80687" y="2423458"/>
            <a:ext cx="8774596" cy="1938992"/>
          </a:xfrm>
          <a:prstGeom prst="rect">
            <a:avLst/>
          </a:prstGeom>
        </p:spPr>
        <p:txBody>
          <a:bodyPr wrap="square">
            <a:spAutoFit/>
          </a:bodyPr>
          <a:lstStyle/>
          <a:p>
            <a:pPr algn="just"/>
            <a:r>
              <a:rPr lang="en-NZ" sz="2400" b="1" dirty="0"/>
              <a:t>‘It’s not enough that we build products that function, that are understandable and usable, we also need to build products that bring joy and excitement, pleasure and fun, and yes, beauty to people’s lives.’</a:t>
            </a:r>
          </a:p>
          <a:p>
            <a:pPr algn="just"/>
            <a:r>
              <a:rPr lang="en-NZ" sz="2400" dirty="0"/>
              <a:t>– Donald Norman</a:t>
            </a:r>
          </a:p>
        </p:txBody>
      </p:sp>
    </p:spTree>
    <p:extLst>
      <p:ext uri="{BB962C8B-B14F-4D97-AF65-F5344CB8AC3E}">
        <p14:creationId xmlns:p14="http://schemas.microsoft.com/office/powerpoint/2010/main" val="2340972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200" dirty="0">
                <a:solidFill>
                  <a:schemeClr val="tx1"/>
                </a:solidFill>
              </a:rPr>
              <a:t>Additional Resources</a:t>
            </a:r>
            <a:br>
              <a:rPr lang="en-US" sz="3200" dirty="0">
                <a:solidFill>
                  <a:schemeClr val="tx1"/>
                </a:solidFill>
              </a:rPr>
            </a:br>
            <a:r>
              <a:rPr lang="en-US" sz="3200" dirty="0">
                <a:solidFill>
                  <a:schemeClr val="tx1"/>
                </a:solidFill>
                <a:hlinkClick r:id="rId4"/>
              </a:rPr>
              <a:t>Link</a:t>
            </a:r>
            <a:endParaRPr lang="en-US" sz="3200" dirty="0">
              <a:solidFill>
                <a:srgbClr val="FFC000"/>
              </a:solidFill>
            </a:endParaRPr>
          </a:p>
        </p:txBody>
      </p:sp>
      <p:pic>
        <p:nvPicPr>
          <p:cNvPr id="2" name="WkUwbPdyMIY"/>
          <p:cNvPicPr>
            <a:picLocks noRot="1" noChangeAspect="1"/>
          </p:cNvPicPr>
          <p:nvPr>
            <a:videoFile r:link="rId1"/>
          </p:nvPr>
        </p:nvPicPr>
        <p:blipFill>
          <a:blip r:embed="rId5"/>
          <a:stretch>
            <a:fillRect/>
          </a:stretch>
        </p:blipFill>
        <p:spPr>
          <a:xfrm>
            <a:off x="1632677" y="2089156"/>
            <a:ext cx="8082823" cy="4546588"/>
          </a:xfrm>
          <a:prstGeom prst="rect">
            <a:avLst/>
          </a:prstGeom>
        </p:spPr>
      </p:pic>
      <p:sp>
        <p:nvSpPr>
          <p:cNvPr id="5"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18</a:t>
            </a:fld>
            <a:endParaRPr lang="en-US"/>
          </a:p>
        </p:txBody>
      </p:sp>
      <p:pic>
        <p:nvPicPr>
          <p:cNvPr id="6"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13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p:txBody>
          <a:bodyPr/>
          <a:lstStyle/>
          <a:p>
            <a:r>
              <a:rPr lang="en-US" sz="3200" dirty="0">
                <a:solidFill>
                  <a:schemeClr val="tx1"/>
                </a:solidFill>
              </a:rPr>
              <a:t>Additional Resources</a:t>
            </a:r>
            <a:br>
              <a:rPr lang="en-US" sz="3200" dirty="0">
                <a:solidFill>
                  <a:schemeClr val="tx1"/>
                </a:solidFill>
              </a:rPr>
            </a:br>
            <a:r>
              <a:rPr lang="en-US" sz="3200" dirty="0">
                <a:solidFill>
                  <a:schemeClr val="tx1"/>
                </a:solidFill>
                <a:hlinkClick r:id="rId5"/>
              </a:rPr>
              <a:t>Link</a:t>
            </a:r>
            <a:endParaRPr lang="en-US" sz="3200" dirty="0">
              <a:solidFill>
                <a:srgbClr val="FFC000"/>
              </a:solidFill>
            </a:endParaRPr>
          </a:p>
        </p:txBody>
      </p:sp>
      <p:pic>
        <p:nvPicPr>
          <p:cNvPr id="6" name="Ovj4hFxko7c"/>
          <p:cNvPicPr>
            <a:picLocks noRot="1" noChangeAspect="1"/>
          </p:cNvPicPr>
          <p:nvPr>
            <a:videoFile r:link="rId1"/>
          </p:nvPr>
        </p:nvPicPr>
        <p:blipFill>
          <a:blip r:embed="rId6"/>
          <a:stretch>
            <a:fillRect/>
          </a:stretch>
        </p:blipFill>
        <p:spPr>
          <a:xfrm>
            <a:off x="1535837" y="2073795"/>
            <a:ext cx="8514998" cy="4789686"/>
          </a:xfrm>
          <a:prstGeom prst="rect">
            <a:avLst/>
          </a:prstGeom>
        </p:spPr>
      </p:pic>
      <p:sp>
        <p:nvSpPr>
          <p:cNvPr id="5"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19</a:t>
            </a:fld>
            <a:endParaRPr lang="en-US"/>
          </a:p>
        </p:txBody>
      </p:sp>
    </p:spTree>
    <p:extLst>
      <p:ext uri="{BB962C8B-B14F-4D97-AF65-F5344CB8AC3E}">
        <p14:creationId xmlns:p14="http://schemas.microsoft.com/office/powerpoint/2010/main" val="132536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nNH6ljejKo">
            <a:hlinkClick r:id="" action="ppaction://media"/>
          </p:cNvPr>
          <p:cNvPicPr>
            <a:picLocks noRot="1" noChangeAspect="1"/>
          </p:cNvPicPr>
          <p:nvPr>
            <a:videoFile r:link="rId1"/>
          </p:nvPr>
        </p:nvPicPr>
        <p:blipFill>
          <a:blip r:embed="rId4"/>
          <a:stretch>
            <a:fillRect/>
          </a:stretch>
        </p:blipFill>
        <p:spPr>
          <a:xfrm>
            <a:off x="1518082" y="-4439"/>
            <a:ext cx="9179510" cy="6884634"/>
          </a:xfrm>
          <a:prstGeom prst="rect">
            <a:avLst/>
          </a:prstGeom>
        </p:spPr>
      </p:pic>
      <p:sp>
        <p:nvSpPr>
          <p:cNvPr id="2" name="TextBox 1">
            <a:extLst>
              <a:ext uri="{FF2B5EF4-FFF2-40B4-BE49-F238E27FC236}">
                <a16:creationId xmlns:a16="http://schemas.microsoft.com/office/drawing/2014/main" id="{E62A2C4A-2F48-427E-8CFC-76EECCCBB384}"/>
              </a:ext>
            </a:extLst>
          </p:cNvPr>
          <p:cNvSpPr txBox="1"/>
          <p:nvPr/>
        </p:nvSpPr>
        <p:spPr>
          <a:xfrm>
            <a:off x="221942" y="1056443"/>
            <a:ext cx="595035" cy="369332"/>
          </a:xfrm>
          <a:prstGeom prst="rect">
            <a:avLst/>
          </a:prstGeom>
          <a:noFill/>
        </p:spPr>
        <p:txBody>
          <a:bodyPr wrap="none" rtlCol="0">
            <a:spAutoFit/>
          </a:bodyPr>
          <a:lstStyle/>
          <a:p>
            <a:r>
              <a:rPr lang="en-NZ" dirty="0">
                <a:hlinkClick r:id="rId5"/>
              </a:rPr>
              <a:t>Link</a:t>
            </a:r>
            <a:endParaRPr lang="en-NZ" dirty="0"/>
          </a:p>
        </p:txBody>
      </p:sp>
    </p:spTree>
    <p:extLst>
      <p:ext uri="{BB962C8B-B14F-4D97-AF65-F5344CB8AC3E}">
        <p14:creationId xmlns:p14="http://schemas.microsoft.com/office/powerpoint/2010/main" val="382028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remove"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p:txBody>
          <a:bodyPr/>
          <a:lstStyle/>
          <a:p>
            <a:r>
              <a:rPr lang="en-US" sz="3200" dirty="0">
                <a:solidFill>
                  <a:schemeClr val="tx1"/>
                </a:solidFill>
                <a:hlinkClick r:id="rId5"/>
              </a:rPr>
              <a:t>What is User </a:t>
            </a:r>
            <a:r>
              <a:rPr lang="en-US" sz="3200" dirty="0">
                <a:solidFill>
                  <a:schemeClr val="tx1"/>
                </a:solidFill>
                <a:latin typeface="+mn-lt"/>
                <a:hlinkClick r:id="rId5"/>
              </a:rPr>
              <a:t>Experience (UX)?</a:t>
            </a:r>
            <a:endParaRPr lang="en-US" sz="3200" dirty="0">
              <a:solidFill>
                <a:schemeClr val="tx1"/>
              </a:solidFill>
              <a:latin typeface="+mn-lt"/>
            </a:endParaRPr>
          </a:p>
        </p:txBody>
      </p:sp>
      <p:sp>
        <p:nvSpPr>
          <p:cNvPr id="6"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3</a:t>
            </a:fld>
            <a:endParaRPr lang="en-US"/>
          </a:p>
        </p:txBody>
      </p:sp>
      <p:pic>
        <p:nvPicPr>
          <p:cNvPr id="2" name="H6n01RVx3mg">
            <a:hlinkClick r:id="" action="ppaction://media"/>
          </p:cNvPr>
          <p:cNvPicPr>
            <a:picLocks noRot="1" noChangeAspect="1"/>
          </p:cNvPicPr>
          <p:nvPr>
            <a:videoFile r:link="rId1"/>
          </p:nvPr>
        </p:nvPicPr>
        <p:blipFill>
          <a:blip r:embed="rId6"/>
          <a:stretch>
            <a:fillRect/>
          </a:stretch>
        </p:blipFill>
        <p:spPr>
          <a:xfrm>
            <a:off x="1740023" y="978763"/>
            <a:ext cx="7838982" cy="5879237"/>
          </a:xfrm>
          <a:prstGeom prst="rect">
            <a:avLst/>
          </a:prstGeom>
        </p:spPr>
      </p:pic>
    </p:spTree>
    <p:extLst>
      <p:ext uri="{BB962C8B-B14F-4D97-AF65-F5344CB8AC3E}">
        <p14:creationId xmlns:p14="http://schemas.microsoft.com/office/powerpoint/2010/main" val="56241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p:txBody>
          <a:bodyPr/>
          <a:lstStyle/>
          <a:p>
            <a:r>
              <a:rPr lang="en-US" sz="3200" dirty="0">
                <a:solidFill>
                  <a:schemeClr val="tx1"/>
                </a:solidFill>
              </a:rPr>
              <a:t>What is User </a:t>
            </a:r>
            <a:r>
              <a:rPr lang="en-US" sz="3200" dirty="0">
                <a:solidFill>
                  <a:schemeClr val="tx1"/>
                </a:solidFill>
                <a:latin typeface="+mn-lt"/>
              </a:rPr>
              <a:t>Experience (UX)?</a:t>
            </a:r>
          </a:p>
        </p:txBody>
      </p:sp>
      <p:sp>
        <p:nvSpPr>
          <p:cNvPr id="9" name="Rectangle 8"/>
          <p:cNvSpPr/>
          <p:nvPr/>
        </p:nvSpPr>
        <p:spPr>
          <a:xfrm>
            <a:off x="646111" y="2254180"/>
            <a:ext cx="10317979" cy="3785652"/>
          </a:xfrm>
          <a:prstGeom prst="rect">
            <a:avLst/>
          </a:prstGeom>
        </p:spPr>
        <p:txBody>
          <a:bodyPr wrap="square">
            <a:spAutoFit/>
          </a:bodyPr>
          <a:lstStyle/>
          <a:p>
            <a:pPr marL="342900" indent="-342900" algn="just">
              <a:buFont typeface="Arial" panose="020B0604020202020204" pitchFamily="34" charset="0"/>
              <a:buChar char="•"/>
            </a:pPr>
            <a:r>
              <a:rPr lang="en-NZ" sz="2400" dirty="0">
                <a:solidFill>
                  <a:schemeClr val="accent3"/>
                </a:solidFill>
              </a:rPr>
              <a:t>User Experience (UX, UXD, UED or XD) </a:t>
            </a:r>
            <a:r>
              <a:rPr lang="en-NZ" sz="2400" dirty="0">
                <a:solidFill>
                  <a:srgbClr val="303030"/>
                </a:solidFill>
              </a:rPr>
              <a:t>is the study of </a:t>
            </a:r>
            <a:r>
              <a:rPr lang="en-NZ" sz="2400" dirty="0">
                <a:solidFill>
                  <a:schemeClr val="accent4"/>
                </a:solidFill>
              </a:rPr>
              <a:t>users</a:t>
            </a:r>
            <a:r>
              <a:rPr lang="en-NZ" sz="2400" dirty="0">
                <a:solidFill>
                  <a:srgbClr val="303030"/>
                </a:solidFill>
              </a:rPr>
              <a:t> and their particular </a:t>
            </a:r>
            <a:r>
              <a:rPr lang="en-NZ" sz="2400" dirty="0">
                <a:solidFill>
                  <a:schemeClr val="accent4"/>
                </a:solidFill>
              </a:rPr>
              <a:t>contexts</a:t>
            </a:r>
            <a:r>
              <a:rPr lang="en-NZ" sz="2400" b="1" dirty="0">
                <a:solidFill>
                  <a:srgbClr val="303030"/>
                </a:solidFill>
              </a:rPr>
              <a:t> </a:t>
            </a:r>
            <a:r>
              <a:rPr lang="en-NZ" sz="2400" dirty="0">
                <a:solidFill>
                  <a:srgbClr val="303030"/>
                </a:solidFill>
              </a:rPr>
              <a:t>in order to design </a:t>
            </a:r>
            <a:r>
              <a:rPr lang="en-NZ" sz="2400" dirty="0">
                <a:solidFill>
                  <a:schemeClr val="accent4"/>
                </a:solidFill>
              </a:rPr>
              <a:t>tools</a:t>
            </a:r>
            <a:r>
              <a:rPr lang="en-NZ" sz="2400" dirty="0">
                <a:solidFill>
                  <a:srgbClr val="303030"/>
                </a:solidFill>
              </a:rPr>
              <a:t> so that users can perform </a:t>
            </a:r>
            <a:r>
              <a:rPr lang="en-NZ" sz="2400" dirty="0">
                <a:solidFill>
                  <a:schemeClr val="accent4"/>
                </a:solidFill>
              </a:rPr>
              <a:t>tasks</a:t>
            </a:r>
            <a:r>
              <a:rPr lang="en-NZ" sz="2400" dirty="0">
                <a:solidFill>
                  <a:srgbClr val="303030"/>
                </a:solidFill>
              </a:rPr>
              <a:t> with the tools to achieve their </a:t>
            </a:r>
            <a:r>
              <a:rPr lang="en-NZ" sz="2400" dirty="0">
                <a:solidFill>
                  <a:schemeClr val="accent4"/>
                </a:solidFill>
              </a:rPr>
              <a:t>goals</a:t>
            </a:r>
            <a:r>
              <a:rPr lang="en-NZ" sz="2400" dirty="0">
                <a:solidFill>
                  <a:srgbClr val="303030"/>
                </a:solidFill>
              </a:rPr>
              <a:t>.</a:t>
            </a:r>
          </a:p>
          <a:p>
            <a:pPr marL="342900" indent="-342900" algn="just">
              <a:buFont typeface="Arial" panose="020B0604020202020204" pitchFamily="34" charset="0"/>
              <a:buChar char="•"/>
            </a:pPr>
            <a:r>
              <a:rPr lang="en-NZ" sz="2400" dirty="0">
                <a:solidFill>
                  <a:srgbClr val="303030"/>
                </a:solidFill>
              </a:rPr>
              <a:t>According to Wikipedia:</a:t>
            </a:r>
          </a:p>
          <a:p>
            <a:pPr lvl="1" algn="just"/>
            <a:r>
              <a:rPr lang="en-NZ" sz="2400" i="1" dirty="0"/>
              <a:t>“It is the process of enhancing user satisfaction with a product by improving the usability, accessibility, and pleasure provided in the interaction with the product. User experience design encompasses traditional </a:t>
            </a:r>
            <a:r>
              <a:rPr lang="en-NZ" sz="2400" i="1" dirty="0">
                <a:solidFill>
                  <a:schemeClr val="accent1"/>
                </a:solidFill>
              </a:rPr>
              <a:t>human–computer interaction (HCI)</a:t>
            </a:r>
            <a:r>
              <a:rPr lang="en-NZ" sz="2400" i="1" dirty="0"/>
              <a:t> design, and extends it by addressing all aspects of a product or service as perceived by users.”</a:t>
            </a:r>
          </a:p>
        </p:txBody>
      </p:sp>
      <p:sp>
        <p:nvSpPr>
          <p:cNvPr id="6"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4</a:t>
            </a:fld>
            <a:endParaRPr lang="en-US"/>
          </a:p>
        </p:txBody>
      </p:sp>
    </p:spTree>
    <p:extLst>
      <p:ext uri="{BB962C8B-B14F-4D97-AF65-F5344CB8AC3E}">
        <p14:creationId xmlns:p14="http://schemas.microsoft.com/office/powerpoint/2010/main" val="416340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p:txBody>
          <a:bodyPr/>
          <a:lstStyle/>
          <a:p>
            <a:r>
              <a:rPr lang="en-US" sz="3200" dirty="0">
                <a:solidFill>
                  <a:schemeClr val="tx1"/>
                </a:solidFill>
                <a:hlinkClick r:id="rId5"/>
              </a:rPr>
              <a:t>What is User </a:t>
            </a:r>
            <a:r>
              <a:rPr lang="en-US" sz="3200" dirty="0">
                <a:solidFill>
                  <a:schemeClr val="tx1"/>
                </a:solidFill>
                <a:latin typeface="+mn-lt"/>
                <a:hlinkClick r:id="rId5"/>
              </a:rPr>
              <a:t>Experience (UX)?</a:t>
            </a:r>
            <a:endParaRPr lang="en-US" sz="3200" dirty="0">
              <a:solidFill>
                <a:schemeClr val="tx1"/>
              </a:solidFill>
              <a:latin typeface="+mn-lt"/>
            </a:endParaRPr>
          </a:p>
        </p:txBody>
      </p:sp>
      <p:sp>
        <p:nvSpPr>
          <p:cNvPr id="6"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5</a:t>
            </a:fld>
            <a:endParaRPr lang="en-US"/>
          </a:p>
        </p:txBody>
      </p:sp>
      <p:pic>
        <p:nvPicPr>
          <p:cNvPr id="2" name="A_gHQq9iLxg">
            <a:hlinkClick r:id="" action="ppaction://media"/>
          </p:cNvPr>
          <p:cNvPicPr>
            <a:picLocks noRot="1" noChangeAspect="1"/>
          </p:cNvPicPr>
          <p:nvPr>
            <a:videoFile r:link="rId1"/>
          </p:nvPr>
        </p:nvPicPr>
        <p:blipFill>
          <a:blip r:embed="rId6"/>
          <a:stretch>
            <a:fillRect/>
          </a:stretch>
        </p:blipFill>
        <p:spPr>
          <a:xfrm>
            <a:off x="1784412" y="1063625"/>
            <a:ext cx="7732450" cy="5799338"/>
          </a:xfrm>
          <a:prstGeom prst="rect">
            <a:avLst/>
          </a:prstGeom>
        </p:spPr>
      </p:pic>
    </p:spTree>
    <p:extLst>
      <p:ext uri="{BB962C8B-B14F-4D97-AF65-F5344CB8AC3E}">
        <p14:creationId xmlns:p14="http://schemas.microsoft.com/office/powerpoint/2010/main" val="16300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p:txBody>
          <a:bodyPr/>
          <a:lstStyle/>
          <a:p>
            <a:r>
              <a:rPr lang="en-US" sz="3200" dirty="0">
                <a:solidFill>
                  <a:schemeClr val="tx1"/>
                </a:solidFill>
              </a:rPr>
              <a:t>What is User </a:t>
            </a:r>
            <a:r>
              <a:rPr lang="en-US" sz="3200" dirty="0">
                <a:solidFill>
                  <a:schemeClr val="tx1"/>
                </a:solidFill>
                <a:latin typeface="+mn-lt"/>
              </a:rPr>
              <a:t>Experience (UX)?</a:t>
            </a:r>
          </a:p>
        </p:txBody>
      </p:sp>
      <p:sp>
        <p:nvSpPr>
          <p:cNvPr id="9" name="Rectangle 8"/>
          <p:cNvSpPr/>
          <p:nvPr/>
        </p:nvSpPr>
        <p:spPr>
          <a:xfrm>
            <a:off x="646111" y="2254180"/>
            <a:ext cx="10317979" cy="830997"/>
          </a:xfrm>
          <a:prstGeom prst="rect">
            <a:avLst/>
          </a:prstGeom>
        </p:spPr>
        <p:txBody>
          <a:bodyPr wrap="square">
            <a:spAutoFit/>
          </a:bodyPr>
          <a:lstStyle/>
          <a:p>
            <a:pPr marL="342900" indent="-342900" algn="just">
              <a:buFont typeface="Arial" panose="020B0604020202020204" pitchFamily="34" charset="0"/>
              <a:buChar char="•"/>
            </a:pPr>
            <a:r>
              <a:rPr lang="en-NZ" sz="2400" dirty="0"/>
              <a:t>UXD is about </a:t>
            </a:r>
            <a:r>
              <a:rPr lang="en-NZ" sz="2400" dirty="0">
                <a:solidFill>
                  <a:schemeClr val="accent4"/>
                </a:solidFill>
              </a:rPr>
              <a:t>understanding the users and their context</a:t>
            </a:r>
            <a:r>
              <a:rPr lang="en-NZ" sz="2400" dirty="0"/>
              <a:t>, rather than trying to impress them with visual flair.</a:t>
            </a:r>
          </a:p>
        </p:txBody>
      </p:sp>
      <p:sp>
        <p:nvSpPr>
          <p:cNvPr id="6"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6</a:t>
            </a:fld>
            <a:endParaRPr lang="en-US"/>
          </a:p>
        </p:txBody>
      </p:sp>
    </p:spTree>
    <p:extLst>
      <p:ext uri="{BB962C8B-B14F-4D97-AF65-F5344CB8AC3E}">
        <p14:creationId xmlns:p14="http://schemas.microsoft.com/office/powerpoint/2010/main" val="329950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p:txBody>
          <a:bodyPr/>
          <a:lstStyle/>
          <a:p>
            <a:r>
              <a:rPr lang="en-US" sz="3200" dirty="0">
                <a:solidFill>
                  <a:schemeClr val="tx1"/>
                </a:solidFill>
              </a:rPr>
              <a:t>What is User </a:t>
            </a:r>
            <a:r>
              <a:rPr lang="en-US" sz="3200" dirty="0">
                <a:solidFill>
                  <a:schemeClr val="tx1"/>
                </a:solidFill>
                <a:latin typeface="+mn-lt"/>
              </a:rPr>
              <a:t>Experience (UX)?</a:t>
            </a:r>
          </a:p>
        </p:txBody>
      </p:sp>
      <p:sp>
        <p:nvSpPr>
          <p:cNvPr id="9" name="Rectangle 8"/>
          <p:cNvSpPr/>
          <p:nvPr/>
        </p:nvSpPr>
        <p:spPr>
          <a:xfrm>
            <a:off x="646112" y="2254180"/>
            <a:ext cx="4609470" cy="1569660"/>
          </a:xfrm>
          <a:prstGeom prst="rect">
            <a:avLst/>
          </a:prstGeom>
        </p:spPr>
        <p:txBody>
          <a:bodyPr wrap="square">
            <a:spAutoFit/>
          </a:bodyPr>
          <a:lstStyle/>
          <a:p>
            <a:pPr marL="342900" indent="-342900" algn="just">
              <a:buFont typeface="Arial" panose="020B0604020202020204" pitchFamily="34" charset="0"/>
              <a:buChar char="•"/>
            </a:pPr>
            <a:r>
              <a:rPr lang="en-NZ" sz="2400" dirty="0"/>
              <a:t>Look at this login form and think what would you do to improve its UX for an Android smartphone.</a:t>
            </a:r>
            <a:endParaRPr lang="en-NZ" sz="2400" i="1" dirty="0"/>
          </a:p>
        </p:txBody>
      </p:sp>
      <p:sp>
        <p:nvSpPr>
          <p:cNvPr id="6"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7</a:t>
            </a:fld>
            <a:endParaRPr lang="en-US"/>
          </a:p>
        </p:txBody>
      </p:sp>
      <p:pic>
        <p:nvPicPr>
          <p:cNvPr id="2" name="Picture 1"/>
          <p:cNvPicPr>
            <a:picLocks noChangeAspect="1"/>
          </p:cNvPicPr>
          <p:nvPr/>
        </p:nvPicPr>
        <p:blipFill rotWithShape="1">
          <a:blip r:embed="rId4"/>
          <a:srcRect l="77112" t="6440" r="10509"/>
          <a:stretch/>
        </p:blipFill>
        <p:spPr>
          <a:xfrm>
            <a:off x="6570752" y="173099"/>
            <a:ext cx="3144748" cy="6684901"/>
          </a:xfrm>
          <a:prstGeom prst="rect">
            <a:avLst/>
          </a:prstGeom>
        </p:spPr>
      </p:pic>
    </p:spTree>
    <p:extLst>
      <p:ext uri="{BB962C8B-B14F-4D97-AF65-F5344CB8AC3E}">
        <p14:creationId xmlns:p14="http://schemas.microsoft.com/office/powerpoint/2010/main" val="90515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p:txBody>
          <a:bodyPr/>
          <a:lstStyle/>
          <a:p>
            <a:r>
              <a:rPr lang="en-US" sz="3200" dirty="0">
                <a:solidFill>
                  <a:schemeClr val="tx1"/>
                </a:solidFill>
                <a:hlinkClick r:id="rId5"/>
              </a:rPr>
              <a:t>What is User </a:t>
            </a:r>
            <a:r>
              <a:rPr lang="en-US" sz="3200" dirty="0">
                <a:solidFill>
                  <a:schemeClr val="tx1"/>
                </a:solidFill>
                <a:latin typeface="+mn-lt"/>
                <a:hlinkClick r:id="rId5"/>
              </a:rPr>
              <a:t>Experience (UX)?</a:t>
            </a:r>
            <a:endParaRPr lang="en-US" sz="3200" dirty="0">
              <a:solidFill>
                <a:schemeClr val="tx1"/>
              </a:solidFill>
              <a:latin typeface="+mn-lt"/>
            </a:endParaRPr>
          </a:p>
        </p:txBody>
      </p:sp>
      <p:sp>
        <p:nvSpPr>
          <p:cNvPr id="6"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8</a:t>
            </a:fld>
            <a:endParaRPr lang="en-US"/>
          </a:p>
        </p:txBody>
      </p:sp>
      <p:pic>
        <p:nvPicPr>
          <p:cNvPr id="3" name="Es_iB72QPFY">
            <a:hlinkClick r:id="" action="ppaction://media"/>
          </p:cNvPr>
          <p:cNvPicPr>
            <a:picLocks noRot="1" noChangeAspect="1"/>
          </p:cNvPicPr>
          <p:nvPr>
            <a:videoFile r:link="rId1"/>
          </p:nvPr>
        </p:nvPicPr>
        <p:blipFill>
          <a:blip r:embed="rId6"/>
          <a:stretch>
            <a:fillRect/>
          </a:stretch>
        </p:blipFill>
        <p:spPr>
          <a:xfrm>
            <a:off x="1781453" y="1069759"/>
            <a:ext cx="7717654" cy="5788241"/>
          </a:xfrm>
          <a:prstGeom prst="rect">
            <a:avLst/>
          </a:prstGeom>
        </p:spPr>
      </p:pic>
    </p:spTree>
    <p:extLst>
      <p:ext uri="{BB962C8B-B14F-4D97-AF65-F5344CB8AC3E}">
        <p14:creationId xmlns:p14="http://schemas.microsoft.com/office/powerpoint/2010/main" val="184739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0" y="4362450"/>
            <a:ext cx="24765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title"/>
          </p:nvPr>
        </p:nvSpPr>
        <p:spPr/>
        <p:txBody>
          <a:bodyPr/>
          <a:lstStyle/>
          <a:p>
            <a:r>
              <a:rPr lang="en-US" sz="3200" dirty="0">
                <a:solidFill>
                  <a:schemeClr val="tx1"/>
                </a:solidFill>
              </a:rPr>
              <a:t>What is User </a:t>
            </a:r>
            <a:r>
              <a:rPr lang="en-US" sz="3200" dirty="0">
                <a:solidFill>
                  <a:schemeClr val="tx1"/>
                </a:solidFill>
                <a:latin typeface="+mn-lt"/>
              </a:rPr>
              <a:t>Experience (UX)?</a:t>
            </a:r>
          </a:p>
        </p:txBody>
      </p:sp>
      <p:sp>
        <p:nvSpPr>
          <p:cNvPr id="6" name="Slide Number Placeholder 5"/>
          <p:cNvSpPr txBox="1">
            <a:spLocks/>
          </p:cNvSpPr>
          <p:nvPr/>
        </p:nvSpPr>
        <p:spPr>
          <a:xfrm>
            <a:off x="11353800" y="0"/>
            <a:ext cx="838200" cy="1063625"/>
          </a:xfrm>
          <a:prstGeom prst="rect">
            <a:avLst/>
          </a:prstGeom>
          <a:solidFill>
            <a:srgbClr val="DA262F"/>
          </a:solidFill>
          <a:effectLst>
            <a:outerShdw blurRad="50800" dist="38100" dir="5400000" algn="t" rotWithShape="0">
              <a:prstClr val="black">
                <a:alpha val="40000"/>
              </a:prstClr>
            </a:outerShdw>
          </a:effectLst>
        </p:spPr>
        <p:txBody>
          <a:bodyPr anchor="b"/>
          <a:lstStyle>
            <a:defPPr>
              <a:defRPr lang="en-US"/>
            </a:defPPr>
            <a:lvl1pPr marL="0" algn="ctr" defTabSz="914400" rtl="0" eaLnBrk="1" latinLnBrk="0" hangingPunct="1">
              <a:defRPr sz="28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9F03831-D5A4-4421-8485-E696BFD78267}" type="slidenum">
              <a:rPr lang="en-US" smtClean="0"/>
              <a:pPr fontAlgn="auto">
                <a:spcBef>
                  <a:spcPts val="0"/>
                </a:spcBef>
                <a:spcAft>
                  <a:spcPts val="0"/>
                </a:spcAft>
                <a:defRPr/>
              </a:pPr>
              <a:t>9</a:t>
            </a:fld>
            <a:endParaRPr lang="en-US"/>
          </a:p>
        </p:txBody>
      </p:sp>
      <p:pic>
        <p:nvPicPr>
          <p:cNvPr id="2" name="Picture 1"/>
          <p:cNvPicPr>
            <a:picLocks noChangeAspect="1"/>
          </p:cNvPicPr>
          <p:nvPr/>
        </p:nvPicPr>
        <p:blipFill rotWithShape="1">
          <a:blip r:embed="rId4"/>
          <a:srcRect l="50753" t="744"/>
          <a:stretch/>
        </p:blipFill>
        <p:spPr>
          <a:xfrm>
            <a:off x="71020" y="0"/>
            <a:ext cx="12120979" cy="6870697"/>
          </a:xfrm>
          <a:prstGeom prst="rect">
            <a:avLst/>
          </a:prstGeom>
        </p:spPr>
      </p:pic>
      <p:sp>
        <p:nvSpPr>
          <p:cNvPr id="4" name="Rectangle 3"/>
          <p:cNvSpPr/>
          <p:nvPr/>
        </p:nvSpPr>
        <p:spPr>
          <a:xfrm>
            <a:off x="239697" y="1606858"/>
            <a:ext cx="1145220" cy="656948"/>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082796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za Slides Template">
  <a:themeElements>
    <a:clrScheme name="Reza Slides Template">
      <a:dk1>
        <a:sysClr val="windowText" lastClr="000000"/>
      </a:dk1>
      <a:lt1>
        <a:srgbClr val="FFFFFF"/>
      </a:lt1>
      <a:dk2>
        <a:srgbClr val="000000"/>
      </a:dk2>
      <a:lt2>
        <a:srgbClr val="FFFFFF"/>
      </a:lt2>
      <a:accent1>
        <a:srgbClr val="92D050"/>
      </a:accent1>
      <a:accent2>
        <a:srgbClr val="00B0F0"/>
      </a:accent2>
      <a:accent3>
        <a:srgbClr val="FF0000"/>
      </a:accent3>
      <a:accent4>
        <a:srgbClr val="FFC000"/>
      </a:accent4>
      <a:accent5>
        <a:srgbClr val="FFFFFF"/>
      </a:accent5>
      <a:accent6>
        <a:srgbClr val="ACC995"/>
      </a:accent6>
      <a:hlink>
        <a:srgbClr val="00B0F0"/>
      </a:hlink>
      <a:folHlink>
        <a:srgbClr val="00B0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Reza Slides Template" id="{CE7EC469-50E4-442F-AF92-6196BF660BC6}" vid="{3F6B6636-D645-46EE-A64F-D21FCE0808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Reza Slides Template</Template>
  <TotalTime>16625</TotalTime>
  <Words>492</Words>
  <Application>Microsoft Macintosh PowerPoint</Application>
  <PresentationFormat>Widescreen</PresentationFormat>
  <Paragraphs>69</Paragraphs>
  <Slides>19</Slides>
  <Notes>18</Notes>
  <HiddenSlides>0</HiddenSlides>
  <MMClips>8</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Reza Slides Template</vt:lpstr>
      <vt:lpstr>PowerPoint Presentation</vt:lpstr>
      <vt:lpstr>PowerPoint Presentation</vt:lpstr>
      <vt:lpstr>What is User Experience (UX)?</vt:lpstr>
      <vt:lpstr>What is User Experience (UX)?</vt:lpstr>
      <vt:lpstr>What is User Experience (UX)?</vt:lpstr>
      <vt:lpstr>What is User Experience (UX)?</vt:lpstr>
      <vt:lpstr>What is User Experience (UX)?</vt:lpstr>
      <vt:lpstr>What is User Experience (UX)?</vt:lpstr>
      <vt:lpstr>What is User Experience (UX)?</vt:lpstr>
      <vt:lpstr>What is User Experience (UX)?</vt:lpstr>
      <vt:lpstr>What is User Experience (UX)? Emphasis on improving usability</vt:lpstr>
      <vt:lpstr>What is User Experience (UX)? Emphasis on improving usability</vt:lpstr>
      <vt:lpstr>What is User Experience (UX)? Emphasis on improving usability</vt:lpstr>
      <vt:lpstr>What is User Experience (UX)? Emphasis on improving usability</vt:lpstr>
      <vt:lpstr>What is User Experience (UX)? Emphasis on improving usability Example: Propellerhead</vt:lpstr>
      <vt:lpstr>What are your favorite and unfavorite apps?</vt:lpstr>
      <vt:lpstr>PowerPoint Presentation</vt:lpstr>
      <vt:lpstr>Additional Resources Link</vt:lpstr>
      <vt:lpstr>Additional Resources Link</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 Microsoft Visual Studio</dc:title>
  <dc:creator>Seyed Reza Shahamiri</dc:creator>
  <cp:lastModifiedBy>Seyed Reza Shahamiri</cp:lastModifiedBy>
  <cp:revision>117</cp:revision>
  <dcterms:created xsi:type="dcterms:W3CDTF">2014-05-24T04:30:14Z</dcterms:created>
  <dcterms:modified xsi:type="dcterms:W3CDTF">2018-05-05T20:54:11Z</dcterms:modified>
</cp:coreProperties>
</file>