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448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2" r:id="rId10"/>
    <p:sldId id="460" r:id="rId11"/>
    <p:sldId id="461" r:id="rId12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080808"/>
    <a:srgbClr val="DA2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76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797D52D3-1B6E-8F4B-8B7F-77170D7F0928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7F6EF6B6-DB9C-2F42-9BE8-A2BBD82B47F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81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7F6EF6B6-DB9C-2F42-9BE8-A2BBD82B47F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34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7F6EF6B6-DB9C-2F42-9BE8-A2BBD82B47F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5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9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0295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7F6EF6B6-DB9C-2F42-9BE8-A2BBD82B47F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297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7F6EF6B6-DB9C-2F42-9BE8-A2BBD82B47F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011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7F6EF6B6-DB9C-2F42-9BE8-A2BBD82B47F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DE3AE67-DC4E-D847-B357-619357F4C6DC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FBFE89C-50B1-2048-9505-7824B8639D8D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0"/>
            <a:ext cx="9686608" cy="419548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650"/>
            </a:lvl2pPr>
            <a:lvl3pPr>
              <a:defRPr sz="1650"/>
            </a:lvl3pPr>
            <a:lvl4pPr>
              <a:defRPr sz="1650"/>
            </a:lvl4pPr>
            <a:lvl5pPr>
              <a:defRPr sz="16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0C342A1C-928F-B544-94B3-4D4EC2F5EAE5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23026CC-1AF2-234B-92BC-E226AD8BC345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2528047-DF63-3F4F-B15B-A53AB67E64C4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2"/>
            <a:ext cx="3401063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3C80AC5C-DDBA-EE42-9757-03393CEB2571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BCCC5E3-C3BF-E645-BC58-A123741A7D00}" type="datetime1">
              <a:rPr lang="en-US" smtClean="0"/>
              <a:pPr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hyperlink" Target="https://www.researchgate.net/profile/Seyed_Reza_Shahamiri/stat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material.io/guidelines/style/color.html#color-color-palette" TargetMode="Externa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youtu.be/nO4XBOL987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youtu.be/nO4XBOL987c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youtu.be/nO4XBOL987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youtu.be/nO4XBOL987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youtu.be/nO4XBOL987c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youtu.be/nO4XBOL987c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youtu.be/nO4XBOL987c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 descr="http://www.manukau.ac.nz/__data/assets/image/0004/166801/header-Generic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12224551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482570" y="-76200"/>
            <a:ext cx="10147178" cy="759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NZ" altLang="en-US" sz="3600" b="1" dirty="0">
                <a:solidFill>
                  <a:schemeClr val="bg1"/>
                </a:solidFill>
              </a:rPr>
              <a:t>User Experience and User Interface Design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99" y="3390900"/>
            <a:ext cx="9938551" cy="627020"/>
          </a:xfrm>
          <a:custGeom>
            <a:avLst/>
            <a:gdLst>
              <a:gd name="connsiteX0" fmla="*/ 0 w 5105400"/>
              <a:gd name="connsiteY0" fmla="*/ 0 h 627020"/>
              <a:gd name="connsiteX1" fmla="*/ 5105400 w 5105400"/>
              <a:gd name="connsiteY1" fmla="*/ 0 h 627020"/>
              <a:gd name="connsiteX2" fmla="*/ 5105400 w 5105400"/>
              <a:gd name="connsiteY2" fmla="*/ 627020 h 627020"/>
              <a:gd name="connsiteX3" fmla="*/ 0 w 5105400"/>
              <a:gd name="connsiteY3" fmla="*/ 627020 h 627020"/>
              <a:gd name="connsiteX4" fmla="*/ 0 w 5105400"/>
              <a:gd name="connsiteY4" fmla="*/ 0 h 627020"/>
              <a:gd name="connsiteX0" fmla="*/ 0 w 5105400"/>
              <a:gd name="connsiteY0" fmla="*/ 0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0 w 5105400"/>
              <a:gd name="connsiteY5" fmla="*/ 0 h 627020"/>
              <a:gd name="connsiteX0" fmla="*/ 219075 w 5105400"/>
              <a:gd name="connsiteY0" fmla="*/ 3143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219075 w 5105400"/>
              <a:gd name="connsiteY5" fmla="*/ 314325 h 627020"/>
              <a:gd name="connsiteX0" fmla="*/ 113876 w 5105400"/>
              <a:gd name="connsiteY0" fmla="*/ 309563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113876 w 5105400"/>
              <a:gd name="connsiteY5" fmla="*/ 309563 h 62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400" h="627020">
                <a:moveTo>
                  <a:pt x="113876" y="309563"/>
                </a:moveTo>
                <a:lnTo>
                  <a:pt x="0" y="0"/>
                </a:lnTo>
                <a:lnTo>
                  <a:pt x="5105400" y="0"/>
                </a:lnTo>
                <a:lnTo>
                  <a:pt x="5105400" y="627020"/>
                </a:lnTo>
                <a:lnTo>
                  <a:pt x="0" y="627020"/>
                </a:lnTo>
                <a:lnTo>
                  <a:pt x="113876" y="309563"/>
                </a:lnTo>
                <a:close/>
              </a:path>
            </a:pathLst>
          </a:custGeom>
          <a:solidFill>
            <a:srgbClr val="DD2638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en-US" sz="2800" b="1" dirty="0">
                <a:solidFill>
                  <a:schemeClr val="bg1"/>
                </a:solidFill>
              </a:rPr>
              <a:t>7 - Android UI Design Introduction - Styles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6019801" y="6248400"/>
            <a:ext cx="6204750" cy="627020"/>
          </a:xfrm>
          <a:custGeom>
            <a:avLst/>
            <a:gdLst>
              <a:gd name="connsiteX0" fmla="*/ 0 w 5105400"/>
              <a:gd name="connsiteY0" fmla="*/ 0 h 627020"/>
              <a:gd name="connsiteX1" fmla="*/ 5105400 w 5105400"/>
              <a:gd name="connsiteY1" fmla="*/ 0 h 627020"/>
              <a:gd name="connsiteX2" fmla="*/ 5105400 w 5105400"/>
              <a:gd name="connsiteY2" fmla="*/ 627020 h 627020"/>
              <a:gd name="connsiteX3" fmla="*/ 0 w 5105400"/>
              <a:gd name="connsiteY3" fmla="*/ 627020 h 627020"/>
              <a:gd name="connsiteX4" fmla="*/ 0 w 5105400"/>
              <a:gd name="connsiteY4" fmla="*/ 0 h 627020"/>
              <a:gd name="connsiteX0" fmla="*/ 0 w 5105400"/>
              <a:gd name="connsiteY0" fmla="*/ 0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0 w 5105400"/>
              <a:gd name="connsiteY5" fmla="*/ 0 h 627020"/>
              <a:gd name="connsiteX0" fmla="*/ 219075 w 5105400"/>
              <a:gd name="connsiteY0" fmla="*/ 3143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219075 w 5105400"/>
              <a:gd name="connsiteY5" fmla="*/ 314325 h 627020"/>
              <a:gd name="connsiteX0" fmla="*/ 113876 w 5105400"/>
              <a:gd name="connsiteY0" fmla="*/ 309563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113876 w 5105400"/>
              <a:gd name="connsiteY5" fmla="*/ 309563 h 627020"/>
              <a:gd name="connsiteX0" fmla="*/ 113876 w 5105400"/>
              <a:gd name="connsiteY0" fmla="*/ 309563 h 642260"/>
              <a:gd name="connsiteX1" fmla="*/ 0 w 5105400"/>
              <a:gd name="connsiteY1" fmla="*/ 0 h 642260"/>
              <a:gd name="connsiteX2" fmla="*/ 5105400 w 5105400"/>
              <a:gd name="connsiteY2" fmla="*/ 0 h 642260"/>
              <a:gd name="connsiteX3" fmla="*/ 5105400 w 5105400"/>
              <a:gd name="connsiteY3" fmla="*/ 627020 h 642260"/>
              <a:gd name="connsiteX4" fmla="*/ 215290 w 5105400"/>
              <a:gd name="connsiteY4" fmla="*/ 642260 h 642260"/>
              <a:gd name="connsiteX5" fmla="*/ 113876 w 5105400"/>
              <a:gd name="connsiteY5" fmla="*/ 309563 h 642260"/>
              <a:gd name="connsiteX0" fmla="*/ 113876 w 5105400"/>
              <a:gd name="connsiteY0" fmla="*/ 309563 h 634640"/>
              <a:gd name="connsiteX1" fmla="*/ 0 w 5105400"/>
              <a:gd name="connsiteY1" fmla="*/ 0 h 634640"/>
              <a:gd name="connsiteX2" fmla="*/ 5105400 w 5105400"/>
              <a:gd name="connsiteY2" fmla="*/ 0 h 634640"/>
              <a:gd name="connsiteX3" fmla="*/ 5105400 w 5105400"/>
              <a:gd name="connsiteY3" fmla="*/ 627020 h 634640"/>
              <a:gd name="connsiteX4" fmla="*/ 234862 w 5105400"/>
              <a:gd name="connsiteY4" fmla="*/ 634640 h 634640"/>
              <a:gd name="connsiteX5" fmla="*/ 113876 w 5105400"/>
              <a:gd name="connsiteY5" fmla="*/ 309563 h 634640"/>
              <a:gd name="connsiteX0" fmla="*/ 113876 w 5105400"/>
              <a:gd name="connsiteY0" fmla="*/ 309563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44585 w 5105400"/>
              <a:gd name="connsiteY4" fmla="*/ 615590 h 627020"/>
              <a:gd name="connsiteX5" fmla="*/ 113876 w 5105400"/>
              <a:gd name="connsiteY5" fmla="*/ 309563 h 627020"/>
              <a:gd name="connsiteX0" fmla="*/ 156982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44585 w 5105400"/>
              <a:gd name="connsiteY4" fmla="*/ 615590 h 627020"/>
              <a:gd name="connsiteX5" fmla="*/ 156982 w 5105400"/>
              <a:gd name="connsiteY5" fmla="*/ 276225 h 627020"/>
              <a:gd name="connsiteX0" fmla="*/ 156982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60260 w 5105400"/>
              <a:gd name="connsiteY4" fmla="*/ 615590 h 627020"/>
              <a:gd name="connsiteX5" fmla="*/ 156982 w 5105400"/>
              <a:gd name="connsiteY5" fmla="*/ 276225 h 627020"/>
              <a:gd name="connsiteX0" fmla="*/ 156982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72016 w 5105400"/>
              <a:gd name="connsiteY4" fmla="*/ 615590 h 627020"/>
              <a:gd name="connsiteX5" fmla="*/ 156982 w 5105400"/>
              <a:gd name="connsiteY5" fmla="*/ 276225 h 627020"/>
              <a:gd name="connsiteX0" fmla="*/ 164819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72016 w 5105400"/>
              <a:gd name="connsiteY4" fmla="*/ 615590 h 627020"/>
              <a:gd name="connsiteX5" fmla="*/ 164819 w 5105400"/>
              <a:gd name="connsiteY5" fmla="*/ 276225 h 62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400" h="627020">
                <a:moveTo>
                  <a:pt x="164819" y="276225"/>
                </a:moveTo>
                <a:lnTo>
                  <a:pt x="0" y="0"/>
                </a:lnTo>
                <a:lnTo>
                  <a:pt x="5105400" y="0"/>
                </a:lnTo>
                <a:lnTo>
                  <a:pt x="5105400" y="627020"/>
                </a:lnTo>
                <a:lnTo>
                  <a:pt x="372016" y="615590"/>
                </a:lnTo>
                <a:lnTo>
                  <a:pt x="164819" y="276225"/>
                </a:lnTo>
                <a:close/>
              </a:path>
            </a:pathLst>
          </a:custGeom>
          <a:solidFill>
            <a:srgbClr val="DD2638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en-US" sz="2800" dirty="0">
                <a:solidFill>
                  <a:schemeClr val="bg2"/>
                </a:solidFill>
              </a:rPr>
              <a:t>Dr. Seyed Reza Shahamiri </a:t>
            </a:r>
            <a:r>
              <a:rPr lang="en-US" altLang="en-US" dirty="0">
                <a:solidFill>
                  <a:schemeClr val="bg2"/>
                </a:solidFill>
                <a:hlinkClick r:id="rId3"/>
              </a:rPr>
              <a:t>More Info</a:t>
            </a:r>
            <a:endParaRPr lang="en-US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Changing </a:t>
            </a:r>
            <a:r>
              <a:rPr lang="en-US" sz="3200" dirty="0" err="1">
                <a:solidFill>
                  <a:schemeClr val="accent1"/>
                </a:solidFill>
              </a:rPr>
              <a:t>AppTheme</a:t>
            </a:r>
            <a:r>
              <a:rPr lang="en-US" sz="3200" dirty="0">
                <a:solidFill>
                  <a:schemeClr val="accent1"/>
                </a:solidFill>
              </a:rPr>
              <a:t> styles</a:t>
            </a:r>
            <a:br>
              <a:rPr lang="en-US" sz="3200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6087237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AppTheme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is the base application </a:t>
            </a:r>
            <a:r>
              <a:rPr lang="en-US" sz="2400" dirty="0">
                <a:latin typeface="+mn-lt"/>
              </a:rPr>
              <a:t>theme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You can use it to change any default attribute including: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688" y="2556769"/>
            <a:ext cx="2411905" cy="430123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0730" y="4144144"/>
            <a:ext cx="606344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AppTheme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parent=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Theme.AppCompat.Light.DarkActionBar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colorPrimary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AppBarColor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colorPrimaryDark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StatusbarColor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Line 9"/>
          <p:cNvSpPr/>
          <p:nvPr/>
        </p:nvSpPr>
        <p:spPr>
          <a:xfrm>
            <a:off x="10075416" y="2487505"/>
            <a:ext cx="1278384" cy="648070"/>
          </a:xfrm>
          <a:prstGeom prst="borderCallout1">
            <a:avLst>
              <a:gd name="adj1" fmla="val 18750"/>
              <a:gd name="adj2" fmla="val -8333"/>
              <a:gd name="adj3" fmla="val 72774"/>
              <a:gd name="adj4" fmla="val -5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App Bar</a:t>
            </a:r>
          </a:p>
        </p:txBody>
      </p:sp>
      <p:sp>
        <p:nvSpPr>
          <p:cNvPr id="11" name="Callout: Line 10"/>
          <p:cNvSpPr/>
          <p:nvPr/>
        </p:nvSpPr>
        <p:spPr>
          <a:xfrm>
            <a:off x="8997786" y="1518511"/>
            <a:ext cx="1278384" cy="648070"/>
          </a:xfrm>
          <a:prstGeom prst="borderCallout1">
            <a:avLst>
              <a:gd name="adj1" fmla="val 18750"/>
              <a:gd name="adj2" fmla="val -8333"/>
              <a:gd name="adj3" fmla="val 179623"/>
              <a:gd name="adj4" fmla="val -30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Status Bar</a:t>
            </a:r>
          </a:p>
        </p:txBody>
      </p:sp>
    </p:spTree>
    <p:extLst>
      <p:ext uri="{BB962C8B-B14F-4D97-AF65-F5344CB8AC3E}">
        <p14:creationId xmlns:p14="http://schemas.microsoft.com/office/powerpoint/2010/main" val="190759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Order App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Changing Application Theme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5040572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Modify the default theme in styles.xml. </a:t>
            </a:r>
            <a:r>
              <a:rPr lang="en-US" sz="2400" dirty="0">
                <a:latin typeface="+mn-lt"/>
              </a:rPr>
              <a:t>You can pick different colors form </a:t>
            </a:r>
            <a:r>
              <a:rPr lang="en-US" sz="2400" dirty="0">
                <a:latin typeface="+mn-lt"/>
                <a:hlinkClick r:id="rId4"/>
              </a:rPr>
              <a:t>here: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71451" y="3794343"/>
            <a:ext cx="582375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AppTheme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parent=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Theme.AppCompat.Light.DarkActionBar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colorPrimary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&gt;#FF5722&lt;/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colorPrimaryDark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&gt;#FF5722&lt;/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colorAccent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&gt;#CDDC39&lt;/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colorButtonNormal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&gt;#FFC107&lt;/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8364"/>
          <a:stretch/>
        </p:blipFill>
        <p:spPr>
          <a:xfrm>
            <a:off x="6900327" y="2278898"/>
            <a:ext cx="2815173" cy="4586138"/>
          </a:xfrm>
          <a:prstGeom prst="rect">
            <a:avLst/>
          </a:prstGeom>
        </p:spPr>
      </p:pic>
      <p:sp>
        <p:nvSpPr>
          <p:cNvPr id="13" name="Rectangle: Rounded Corners 12"/>
          <p:cNvSpPr/>
          <p:nvPr/>
        </p:nvSpPr>
        <p:spPr>
          <a:xfrm>
            <a:off x="1491449" y="4512177"/>
            <a:ext cx="4545367" cy="894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18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9631680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A </a:t>
            </a:r>
            <a:r>
              <a:rPr lang="en-NZ" sz="2400" dirty="0">
                <a:solidFill>
                  <a:schemeClr val="accent1"/>
                </a:solidFill>
                <a:latin typeface="+mn-lt"/>
              </a:rPr>
              <a:t>style</a:t>
            </a:r>
            <a:r>
              <a:rPr lang="en-NZ" sz="2400" dirty="0">
                <a:latin typeface="+mn-lt"/>
              </a:rPr>
              <a:t> is a collection of attributes that specify the look and format for a </a:t>
            </a:r>
            <a:r>
              <a:rPr lang="en-NZ" sz="2400" dirty="0">
                <a:solidFill>
                  <a:srgbClr val="FFC000"/>
                </a:solidFill>
                <a:latin typeface="+mn-lt"/>
              </a:rPr>
              <a:t>View</a:t>
            </a:r>
            <a:r>
              <a:rPr lang="en-NZ" sz="2400" dirty="0">
                <a:latin typeface="+mn-lt"/>
              </a:rPr>
              <a:t> or window.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A style can specify attributes such as height, padding, font color, font size, background color, and much more.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This way several Views can use the same style, and in case of any changes, you don’t need to change each View individually; instead, you only need to change the style that needs to be changed.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A style is defined in an XML resource that is separate from the XML that specifies the layout.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  <a:hlinkClick r:id="rId4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8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Order App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9631680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In the Order App, find “styles.xml” and open it: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  <a:hlinkClick r:id="rId4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626" y="2620964"/>
            <a:ext cx="3695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9631680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You can define new styles between </a:t>
            </a:r>
            <a:r>
              <a:rPr lang="en-NZ" sz="2400" i="1" dirty="0">
                <a:solidFill>
                  <a:schemeClr val="accent1"/>
                </a:solidFill>
                <a:latin typeface="+mn-lt"/>
              </a:rPr>
              <a:t>&lt;resources&gt; </a:t>
            </a:r>
            <a:r>
              <a:rPr lang="en-NZ" sz="2400" dirty="0">
                <a:latin typeface="+mn-lt"/>
              </a:rPr>
              <a:t>and  </a:t>
            </a:r>
            <a:r>
              <a:rPr lang="en-NZ" sz="2400" i="1" dirty="0">
                <a:solidFill>
                  <a:schemeClr val="accent1"/>
                </a:solidFill>
                <a:latin typeface="+mn-lt"/>
              </a:rPr>
              <a:t>&lt;/resources&gt; </a:t>
            </a:r>
            <a:r>
              <a:rPr lang="en-NZ" sz="2400" dirty="0">
                <a:latin typeface="+mn-lt"/>
              </a:rPr>
              <a:t>in styles.xml: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  <a:hlinkClick r:id="rId4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7111" y="3303814"/>
            <a:ext cx="575273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resources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“Style1Name"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“Attribute1Name"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&gt;Attribute1Value&lt;/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&lt;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item </a:t>
            </a:r>
            <a:r>
              <a:rPr lang="en-US" altLang="en-US" sz="1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name=</a:t>
            </a:r>
            <a:r>
              <a:rPr lang="en-US" altLang="en-US" sz="1400" b="1" dirty="0">
                <a:solidFill>
                  <a:srgbClr val="008000"/>
                </a:solidFill>
                <a:latin typeface="Century Gothic" panose="020B0502020202020204" pitchFamily="34" charset="0"/>
              </a:rPr>
              <a:t>“Attribute2Name"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&gt;Attribute2Value&lt;/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item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&lt;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style </a:t>
            </a:r>
            <a:r>
              <a:rPr lang="en-US" altLang="en-US" sz="1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name=</a:t>
            </a:r>
            <a:r>
              <a:rPr lang="en-US" altLang="en-US" sz="1400" b="1" dirty="0">
                <a:solidFill>
                  <a:srgbClr val="008000"/>
                </a:solidFill>
                <a:latin typeface="Century Gothic" panose="020B0502020202020204" pitchFamily="34" charset="0"/>
              </a:rPr>
              <a:t>“Style2Name"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entury Gothic" panose="020B0502020202020204" pitchFamily="34" charset="0"/>
              </a:rPr>
              <a:t>        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&lt;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item </a:t>
            </a:r>
            <a:r>
              <a:rPr lang="en-US" altLang="en-US" sz="1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name=</a:t>
            </a:r>
            <a:r>
              <a:rPr lang="en-US" altLang="en-US" sz="1400" b="1" dirty="0">
                <a:solidFill>
                  <a:srgbClr val="008000"/>
                </a:solidFill>
                <a:latin typeface="Century Gothic" panose="020B0502020202020204" pitchFamily="34" charset="0"/>
              </a:rPr>
              <a:t>“Attribute1Name"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&gt;Attribute1Value&lt;/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item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       &lt;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item </a:t>
            </a:r>
            <a:r>
              <a:rPr lang="en-US" altLang="en-US" sz="14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name=</a:t>
            </a:r>
            <a:r>
              <a:rPr lang="en-US" altLang="en-US" sz="1400" b="1" dirty="0">
                <a:solidFill>
                  <a:srgbClr val="008000"/>
                </a:solidFill>
                <a:latin typeface="Century Gothic" panose="020B0502020202020204" pitchFamily="34" charset="0"/>
              </a:rPr>
              <a:t>“Attribute2Name"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&gt;Attribute2Value&lt;/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item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 &lt;/</a:t>
            </a:r>
            <a:r>
              <a:rPr lang="en-US" altLang="en-US" sz="1400" b="1" dirty="0">
                <a:solidFill>
                  <a:srgbClr val="000080"/>
                </a:solidFill>
                <a:latin typeface="Century Gothic" panose="020B0502020202020204" pitchFamily="34" charset="0"/>
              </a:rPr>
              <a:t>style</a:t>
            </a: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resources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Order App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9631680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Add the following style: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  <a:hlinkClick r:id="rId4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16748" y="3041244"/>
            <a:ext cx="606344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HeaderText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android:textColor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&gt;#EF6C00&lt;/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android:textStyle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&gt;bold&lt;/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name=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android:textSize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&gt;16sp&lt;/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Order App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7819283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Now that you defined a style, you need to mention which Views should be using 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Open activity_main.xml, remove </a:t>
            </a:r>
            <a:r>
              <a:rPr lang="en-NZ" sz="2400" i="1" dirty="0" err="1">
                <a:latin typeface="+mn-lt"/>
              </a:rPr>
              <a:t>android:textColor</a:t>
            </a:r>
            <a:r>
              <a:rPr lang="en-NZ" sz="2400" dirty="0">
                <a:latin typeface="+mn-lt"/>
              </a:rPr>
              <a:t>, </a:t>
            </a:r>
            <a:r>
              <a:rPr lang="en-NZ" sz="2400" i="1" dirty="0" err="1">
                <a:latin typeface="+mn-lt"/>
              </a:rPr>
              <a:t>android:textStyle</a:t>
            </a:r>
            <a:r>
              <a:rPr lang="en-NZ" sz="2400" dirty="0">
                <a:latin typeface="+mn-lt"/>
              </a:rPr>
              <a:t>, and </a:t>
            </a:r>
            <a:r>
              <a:rPr lang="en-NZ" sz="2400" i="1" dirty="0" err="1">
                <a:latin typeface="+mn-lt"/>
              </a:rPr>
              <a:t>android:textSize</a:t>
            </a:r>
            <a:r>
              <a:rPr lang="en-NZ" sz="2400" i="1" dirty="0">
                <a:latin typeface="+mn-lt"/>
              </a:rPr>
              <a:t> </a:t>
            </a:r>
            <a:r>
              <a:rPr lang="en-NZ" sz="2400" dirty="0">
                <a:latin typeface="+mn-lt"/>
              </a:rPr>
              <a:t>attributes of TOPPINGS TextView and add the following attribute: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  <a:hlinkClick r:id="rId4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57779" y="4342939"/>
            <a:ext cx="49981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TextView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style=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"@style/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HeaderText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entury Gothic" panose="020B0502020202020204" pitchFamily="34" charset="0"/>
              </a:rPr>
              <a:t>android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:layout_width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wrap_content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entury Gothic" panose="020B0502020202020204" pitchFamily="34" charset="0"/>
              </a:rPr>
              <a:t>android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:layout_height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wrap_content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entury Gothic" panose="020B0502020202020204" pitchFamily="34" charset="0"/>
              </a:rPr>
              <a:t>android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:layout_marginTop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"16dp"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entury Gothic" panose="020B0502020202020204" pitchFamily="34" charset="0"/>
              </a:rPr>
              <a:t>android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:text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"TOPPINGS"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/&gt;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2006353" y="4598633"/>
            <a:ext cx="3231472" cy="381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063" y="3014719"/>
            <a:ext cx="2614938" cy="3843281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9585941" y="3764132"/>
            <a:ext cx="664982" cy="2340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94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Order App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9631680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NZ" sz="2400" dirty="0">
                <a:latin typeface="+mn-lt"/>
              </a:rPr>
              <a:t>Update </a:t>
            </a:r>
            <a:r>
              <a:rPr lang="en-NZ" sz="2400">
                <a:latin typeface="+mn-lt"/>
              </a:rPr>
              <a:t>the </a:t>
            </a:r>
            <a:r>
              <a:rPr lang="en-NZ" sz="2400" smtClean="0">
                <a:latin typeface="+mn-lt"/>
              </a:rPr>
              <a:t>“</a:t>
            </a:r>
            <a:r>
              <a:rPr lang="en-NZ" sz="2400" dirty="0">
                <a:latin typeface="+mn-lt"/>
              </a:rPr>
              <a:t>QUANTITY” and “PRICE PER QUANTITY” </a:t>
            </a:r>
            <a:r>
              <a:rPr lang="en-NZ" sz="2400" dirty="0" err="1">
                <a:latin typeface="+mn-lt"/>
              </a:rPr>
              <a:t>TextViews</a:t>
            </a:r>
            <a:r>
              <a:rPr lang="en-NZ" sz="2400" dirty="0">
                <a:latin typeface="+mn-lt"/>
              </a:rPr>
              <a:t> too: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  <a:hlinkClick r:id="rId4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86869" t="26116" r="4102" b="20809"/>
          <a:stretch/>
        </p:blipFill>
        <p:spPr>
          <a:xfrm>
            <a:off x="6874262" y="2547891"/>
            <a:ext cx="2607090" cy="43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Style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Order App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1" y="1985554"/>
            <a:ext cx="9631680" cy="41406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NZ" sz="2400" dirty="0">
                <a:latin typeface="+mn-lt"/>
              </a:rPr>
              <a:t>Now, add the following attributes to the style: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sz="2400" i="1" dirty="0" err="1">
                <a:latin typeface="+mn-lt"/>
              </a:rPr>
              <a:t>layout_width</a:t>
            </a:r>
            <a:r>
              <a:rPr lang="en-NZ" sz="2400" i="1" dirty="0">
                <a:latin typeface="+mn-lt"/>
              </a:rPr>
              <a:t> </a:t>
            </a:r>
            <a:r>
              <a:rPr lang="en-NZ" sz="2400" dirty="0">
                <a:latin typeface="+mn-lt"/>
              </a:rPr>
              <a:t>to set </a:t>
            </a:r>
            <a:r>
              <a:rPr lang="en-NZ" sz="2400" dirty="0" err="1">
                <a:latin typeface="+mn-lt"/>
              </a:rPr>
              <a:t>wrap_content</a:t>
            </a:r>
            <a:endParaRPr lang="en-NZ" sz="2400" dirty="0"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NZ" sz="2400" i="1" dirty="0" err="1">
                <a:latin typeface="+mn-lt"/>
              </a:rPr>
              <a:t>layout_height</a:t>
            </a:r>
            <a:r>
              <a:rPr lang="en-NZ" sz="2400" i="1" dirty="0">
                <a:latin typeface="+mn-lt"/>
              </a:rPr>
              <a:t> </a:t>
            </a:r>
            <a:r>
              <a:rPr lang="en-NZ" sz="2400" dirty="0">
                <a:latin typeface="+mn-lt"/>
              </a:rPr>
              <a:t>to be 48dp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sz="2400" i="1" dirty="0">
                <a:latin typeface="+mn-lt"/>
              </a:rPr>
              <a:t>gravity</a:t>
            </a:r>
            <a:r>
              <a:rPr lang="en-NZ" sz="2400" dirty="0">
                <a:latin typeface="+mn-lt"/>
              </a:rPr>
              <a:t> to be </a:t>
            </a:r>
            <a:r>
              <a:rPr lang="en-NZ" sz="2400" dirty="0" err="1">
                <a:latin typeface="+mn-lt"/>
              </a:rPr>
              <a:t>center_vertical</a:t>
            </a:r>
            <a:endParaRPr lang="en-NZ" sz="2400" dirty="0"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NZ" sz="2400" i="1" dirty="0" err="1">
                <a:latin typeface="+mn-lt"/>
              </a:rPr>
              <a:t>textAllCaps</a:t>
            </a:r>
            <a:r>
              <a:rPr lang="en-NZ" sz="2400" dirty="0">
                <a:latin typeface="+mn-lt"/>
              </a:rPr>
              <a:t> to be true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sz="2400" i="1" dirty="0" err="1">
                <a:latin typeface="+mn-lt"/>
              </a:rPr>
              <a:t>textSize</a:t>
            </a:r>
            <a:r>
              <a:rPr lang="en-NZ" sz="2400" dirty="0">
                <a:latin typeface="+mn-lt"/>
              </a:rPr>
              <a:t> to be 15sp</a:t>
            </a:r>
          </a:p>
          <a:p>
            <a:pPr algn="just"/>
            <a:r>
              <a:rPr lang="en-NZ" sz="2400" dirty="0">
                <a:latin typeface="+mn-lt"/>
              </a:rPr>
              <a:t>Once done, update the </a:t>
            </a:r>
            <a:r>
              <a:rPr lang="en-NZ" sz="2400" dirty="0" err="1">
                <a:latin typeface="+mn-lt"/>
              </a:rPr>
              <a:t>TextViews</a:t>
            </a:r>
            <a:r>
              <a:rPr lang="en-NZ" sz="2400" dirty="0">
                <a:latin typeface="+mn-lt"/>
              </a:rPr>
              <a:t>. For example:</a:t>
            </a:r>
          </a:p>
          <a:p>
            <a:pPr algn="just"/>
            <a:endParaRPr lang="en-NZ" sz="2400" dirty="0">
              <a:latin typeface="+mn-lt"/>
            </a:endParaRPr>
          </a:p>
          <a:p>
            <a:pPr algn="just"/>
            <a:endParaRPr lang="en-NZ" sz="2400" dirty="0">
              <a:latin typeface="+mn-lt"/>
            </a:endParaRPr>
          </a:p>
          <a:p>
            <a:pPr marL="0" indent="0" algn="just">
              <a:buNone/>
            </a:pPr>
            <a:r>
              <a:rPr lang="en-NZ" sz="2400" dirty="0">
                <a:latin typeface="+mn-lt"/>
              </a:rPr>
              <a:t>Update all the margin attributes accordingly too.</a:t>
            </a:r>
          </a:p>
          <a:p>
            <a:pPr algn="just"/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NZ" sz="2400" dirty="0">
              <a:latin typeface="+mn-lt"/>
              <a:hlinkClick r:id="rId4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97296" y="5207370"/>
            <a:ext cx="411036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TextView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style=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"@style/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HeaderText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entury Gothic" panose="020B0502020202020204" pitchFamily="34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:text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"Toppings"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/&gt;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081" y="1367161"/>
            <a:ext cx="3088597" cy="54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362450"/>
            <a:ext cx="2476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11353800" y="0"/>
            <a:ext cx="838200" cy="1063625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F03831-D5A4-4421-8485-E696BFD78267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en-US" sz="3200" dirty="0"/>
              <a:t>Theme</a:t>
            </a:r>
            <a:br>
              <a:rPr lang="en-US" sz="3200" dirty="0"/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71450" y="1985554"/>
            <a:ext cx="9000014" cy="4140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theme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is a set of styles that can be applied to all activities and views, whereas a style applies to a single view.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If you add a new item to your theme, all views that use that item will be effected by default.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70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za Slides Template">
  <a:themeElements>
    <a:clrScheme name="Reza Slides Templat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2D050"/>
      </a:accent1>
      <a:accent2>
        <a:srgbClr val="00B0F0"/>
      </a:accent2>
      <a:accent3>
        <a:srgbClr val="FF0000"/>
      </a:accent3>
      <a:accent4>
        <a:srgbClr val="FFC000"/>
      </a:accent4>
      <a:accent5>
        <a:srgbClr val="FFFFFF"/>
      </a:accent5>
      <a:accent6>
        <a:srgbClr val="ACC995"/>
      </a:accent6>
      <a:hlink>
        <a:srgbClr val="00B0F0"/>
      </a:hlink>
      <a:folHlink>
        <a:srgbClr val="00B0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za Slides Template" id="{CE7EC469-50E4-442F-AF92-6196BF660BC6}" vid="{3F6B6636-D645-46EE-A64F-D21FCE080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Reza Slides Template</Template>
  <TotalTime>62705</TotalTime>
  <Words>396</Words>
  <Application>Microsoft Macintosh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Wingdings</vt:lpstr>
      <vt:lpstr>Wingdings 3</vt:lpstr>
      <vt:lpstr>Arial</vt:lpstr>
      <vt:lpstr>Reza Slides Template</vt:lpstr>
      <vt:lpstr>PowerPoint Presentation</vt:lpstr>
      <vt:lpstr>Style </vt:lpstr>
      <vt:lpstr>Style Order App </vt:lpstr>
      <vt:lpstr>Style  </vt:lpstr>
      <vt:lpstr>Style Order App </vt:lpstr>
      <vt:lpstr>Style Order App </vt:lpstr>
      <vt:lpstr>Style Order App </vt:lpstr>
      <vt:lpstr>Style Order App </vt:lpstr>
      <vt:lpstr>Theme </vt:lpstr>
      <vt:lpstr>Style Changing AppTheme styles </vt:lpstr>
      <vt:lpstr>Style Order App Changing Application Theme </vt:lpstr>
    </vt:vector>
  </TitlesOfParts>
  <Company>St Andrews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Seyed Reza Shahamiri</cp:lastModifiedBy>
  <cp:revision>528</cp:revision>
  <cp:lastPrinted>2013-04-10T03:22:04Z</cp:lastPrinted>
  <dcterms:created xsi:type="dcterms:W3CDTF">2010-01-14T08:17:23Z</dcterms:created>
  <dcterms:modified xsi:type="dcterms:W3CDTF">2017-11-01T05:44:54Z</dcterms:modified>
</cp:coreProperties>
</file>