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482" r:id="rId4"/>
    <p:sldId id="493" r:id="rId5"/>
    <p:sldId id="475" r:id="rId6"/>
    <p:sldId id="258" r:id="rId7"/>
    <p:sldId id="483" r:id="rId8"/>
    <p:sldId id="301" r:id="rId9"/>
    <p:sldId id="485" r:id="rId10"/>
    <p:sldId id="484" r:id="rId11"/>
    <p:sldId id="265" r:id="rId12"/>
    <p:sldId id="486" r:id="rId13"/>
    <p:sldId id="487" r:id="rId14"/>
    <p:sldId id="266" r:id="rId15"/>
    <p:sldId id="264" r:id="rId16"/>
    <p:sldId id="488" r:id="rId17"/>
    <p:sldId id="489" r:id="rId18"/>
    <p:sldId id="490" r:id="rId19"/>
    <p:sldId id="267" r:id="rId20"/>
    <p:sldId id="491" r:id="rId21"/>
    <p:sldId id="273" r:id="rId22"/>
    <p:sldId id="268" r:id="rId23"/>
    <p:sldId id="269" r:id="rId24"/>
    <p:sldId id="271" r:id="rId25"/>
    <p:sldId id="270" r:id="rId26"/>
    <p:sldId id="272" r:id="rId27"/>
    <p:sldId id="492" r:id="rId28"/>
    <p:sldId id="476" r:id="rId29"/>
    <p:sldId id="259" r:id="rId30"/>
    <p:sldId id="477" r:id="rId31"/>
    <p:sldId id="304" r:id="rId32"/>
    <p:sldId id="472" r:id="rId33"/>
    <p:sldId id="442" r:id="rId34"/>
    <p:sldId id="450" r:id="rId35"/>
    <p:sldId id="451" r:id="rId36"/>
    <p:sldId id="474" r:id="rId37"/>
    <p:sldId id="810" r:id="rId38"/>
    <p:sldId id="274" r:id="rId39"/>
    <p:sldId id="275" r:id="rId40"/>
    <p:sldId id="277" r:id="rId41"/>
    <p:sldId id="279" r:id="rId42"/>
    <p:sldId id="276" r:id="rId43"/>
    <p:sldId id="457" r:id="rId44"/>
    <p:sldId id="278" r:id="rId45"/>
    <p:sldId id="458" r:id="rId46"/>
    <p:sldId id="302" r:id="rId47"/>
    <p:sldId id="459" r:id="rId48"/>
    <p:sldId id="460" r:id="rId49"/>
    <p:sldId id="494" r:id="rId50"/>
    <p:sldId id="495" r:id="rId51"/>
    <p:sldId id="796" r:id="rId52"/>
    <p:sldId id="797" r:id="rId53"/>
    <p:sldId id="798" r:id="rId54"/>
    <p:sldId id="799" r:id="rId55"/>
    <p:sldId id="800" r:id="rId56"/>
    <p:sldId id="801" r:id="rId57"/>
    <p:sldId id="281" r:id="rId58"/>
    <p:sldId id="461" r:id="rId59"/>
    <p:sldId id="478" r:id="rId60"/>
    <p:sldId id="802" r:id="rId61"/>
    <p:sldId id="803" r:id="rId62"/>
    <p:sldId id="804" r:id="rId63"/>
    <p:sldId id="282" r:id="rId64"/>
    <p:sldId id="462" r:id="rId65"/>
    <p:sldId id="479" r:id="rId66"/>
    <p:sldId id="805" r:id="rId67"/>
    <p:sldId id="806" r:id="rId68"/>
    <p:sldId id="287" r:id="rId69"/>
    <p:sldId id="464" r:id="rId70"/>
    <p:sldId id="288" r:id="rId71"/>
    <p:sldId id="280" r:id="rId72"/>
    <p:sldId id="466" r:id="rId73"/>
    <p:sldId id="822" r:id="rId74"/>
    <p:sldId id="824" r:id="rId75"/>
    <p:sldId id="825" r:id="rId76"/>
    <p:sldId id="826" r:id="rId77"/>
    <p:sldId id="807" r:id="rId78"/>
    <p:sldId id="465" r:id="rId79"/>
    <p:sldId id="808" r:id="rId80"/>
    <p:sldId id="292" r:id="rId81"/>
    <p:sldId id="467" r:id="rId82"/>
    <p:sldId id="809" r:id="rId83"/>
    <p:sldId id="813" r:id="rId84"/>
    <p:sldId id="814" r:id="rId85"/>
    <p:sldId id="293" r:id="rId86"/>
    <p:sldId id="261" r:id="rId87"/>
    <p:sldId id="295" r:id="rId88"/>
    <p:sldId id="846" r:id="rId89"/>
    <p:sldId id="468" r:id="rId90"/>
    <p:sldId id="294" r:id="rId91"/>
    <p:sldId id="849" r:id="rId92"/>
    <p:sldId id="847" r:id="rId93"/>
    <p:sldId id="848" r:id="rId94"/>
    <p:sldId id="815" r:id="rId95"/>
    <p:sldId id="816" r:id="rId96"/>
    <p:sldId id="469" r:id="rId97"/>
    <p:sldId id="480" r:id="rId98"/>
    <p:sldId id="811" r:id="rId99"/>
    <p:sldId id="817" r:id="rId100"/>
    <p:sldId id="818" r:id="rId101"/>
    <p:sldId id="819" r:id="rId102"/>
    <p:sldId id="820" r:id="rId103"/>
    <p:sldId id="821" r:id="rId104"/>
    <p:sldId id="845" r:id="rId105"/>
    <p:sldId id="296" r:id="rId106"/>
    <p:sldId id="470" r:id="rId107"/>
    <p:sldId id="481" r:id="rId108"/>
    <p:sldId id="260" r:id="rId109"/>
    <p:sldId id="297" r:id="rId110"/>
    <p:sldId id="298" r:id="rId111"/>
    <p:sldId id="471" r:id="rId112"/>
    <p:sldId id="290" r:id="rId113"/>
    <p:sldId id="812" r:id="rId114"/>
    <p:sldId id="262" r:id="rId115"/>
  </p:sldIdLst>
  <p:sldSz cx="12192000" cy="6858000"/>
  <p:notesSz cx="6858000" cy="9144000"/>
  <p:custDataLst>
    <p:tags r:id="rId1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4" d="100"/>
          <a:sy n="74" d="100"/>
        </p:scale>
        <p:origin x="1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32527E23-D6A0-2A47-8E6D-8EA2C655921E}"/>
              </a:ext>
            </a:extLst>
          </p:cNvPr>
          <p:cNvGraphicFramePr>
            <a:graphicFrameLocks noChangeAspect="1"/>
          </p:cNvGraphicFramePr>
          <p:nvPr userDrawn="1">
            <p:custDataLst>
              <p:tags r:id="rId18"/>
            </p:custDataLst>
            <p:extLst>
              <p:ext uri="{D42A27DB-BD31-4B8C-83A1-F6EECF244321}">
                <p14:modId xmlns:p14="http://schemas.microsoft.com/office/powerpoint/2010/main" val="308719455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9" imgW="7772400" imgH="10058400" progId="TCLayout.ActiveDocument.1">
                  <p:embed/>
                </p:oleObj>
              </mc:Choice>
              <mc:Fallback>
                <p:oleObj name="think-cell Folie" r:id="rId19" imgW="7772400" imgH="10058400" progId="TCLayout.ActiveDocument.1">
                  <p:embed/>
                  <p:pic>
                    <p:nvPicPr>
                      <p:cNvPr id="0" name=""/>
                      <p:cNvPicPr/>
                      <p:nvPr/>
                    </p:nvPicPr>
                    <p:blipFill>
                      <a:blip r:embed="rId20"/>
                      <a:stretch>
                        <a:fillRect/>
                      </a:stretch>
                    </p:blipFill>
                    <p:spPr>
                      <a:xfrm>
                        <a:off x="1588" y="1588"/>
                        <a:ext cx="1227" cy="1588"/>
                      </a:xfrm>
                      <a:prstGeom prst="rect">
                        <a:avLst/>
                      </a:prstGeom>
                    </p:spPr>
                  </p:pic>
                </p:oleObj>
              </mc:Fallback>
            </mc:AlternateContent>
          </a:graphicData>
        </a:graphic>
      </p:graphicFrame>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stackoverflow.com/questions/6550700/inversion-of-control-vs-dependency-injection"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s://springdoc.org/v2/" TargetMode="External"/><Relationship Id="rId2" Type="http://schemas.openxmlformats.org/officeDocument/2006/relationships/hyperlink" Target="https://swagger.io/" TargetMode="External"/><Relationship Id="rId1" Type="http://schemas.openxmlformats.org/officeDocument/2006/relationships/slideLayout" Target="../slideLayouts/slideLayout2.xml"/><Relationship Id="rId4" Type="http://schemas.openxmlformats.org/officeDocument/2006/relationships/hyperlink" Target="http://localhost:9000/v3/api-docs"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s://www.swtestacademy.com/junit5-parallel-test-execution/" TargetMode="External"/><Relationship Id="rId2" Type="http://schemas.openxmlformats.org/officeDocument/2006/relationships/hyperlink" Target="https://selenium.dev/" TargetMode="External"/><Relationship Id="rId1" Type="http://schemas.openxmlformats.org/officeDocument/2006/relationships/slideLayout" Target="../slideLayouts/slideLayout2.xml"/><Relationship Id="rId4" Type="http://schemas.openxmlformats.org/officeDocument/2006/relationships/hyperlink" Target="https://github.com/TNG/ArchUni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hyperlink" Target="https://www.freelancermap.de/profil/michael-zoeller" TargetMode="Externa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www.linkedin.com/in/michael-z%C3%B6ller-579041256" TargetMode="External"/><Relationship Id="rId5" Type="http://schemas.openxmlformats.org/officeDocument/2006/relationships/hyperlink" Target="https://www.xing.com/profile/Michael_Zoeller3" TargetMode="Externa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MichaelZett/20231123_juni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junit.org/junit5/docs/current/user-guide/#writing-tests-assertions" TargetMode="External"/><Relationship Id="rId2" Type="http://schemas.openxmlformats.org/officeDocument/2006/relationships/hyperlink" Target="https://www.petrikainulainen.net/programming/testing/junit-5-tutorial-writing-assertions-with-junit-5-api/"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hyperlink" Target="https://junit.org/junit5/docs/current/user-guide/#writing-tests-conditional-execution" TargetMode="Externa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hyperlink" Target="https://junit.org/junit5/docs/current/user-guide/#writing-tests-disabling" TargetMode="External"/><Relationship Id="rId5" Type="http://schemas.openxmlformats.org/officeDocument/2006/relationships/hyperlink" Target="https://junit.org/junit5/docs/current/user-guide/#writing-tests-assumptions" TargetMode="External"/><Relationship Id="rId4" Type="http://schemas.openxmlformats.org/officeDocument/2006/relationships/image" Target="../media/image20.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junit.org/junit5/docs/current/user-guide/#writing-tests-test-execution-order" TargetMode="External"/><Relationship Id="rId2" Type="http://schemas.openxmlformats.org/officeDocument/2006/relationships/hyperlink" Target="https://junit.org/junit5/docs/current/user-guide/#writing-tests-tagging-and-filtering" TargetMode="External"/><Relationship Id="rId1" Type="http://schemas.openxmlformats.org/officeDocument/2006/relationships/slideLayout" Target="../slideLayouts/slideLayout2.xml"/><Relationship Id="rId4" Type="http://schemas.openxmlformats.org/officeDocument/2006/relationships/hyperlink" Target="https://www.petrikainulainen.net/programming/testing/junit-5-tutorial-writing-assertions-with-junit-5-api/"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junit.org/junit5/docs/current/user-guide/#writing-tests-repeated-tests" TargetMode="External"/><Relationship Id="rId2" Type="http://schemas.openxmlformats.org/officeDocument/2006/relationships/hyperlink" Target="https://www.petrikainulainen.net/programming/testing/junit-5-tutorial-writing-assertions-with-junit-5-api/" TargetMode="External"/><Relationship Id="rId1" Type="http://schemas.openxmlformats.org/officeDocument/2006/relationships/slideLayout" Target="../slideLayouts/slideLayout2.xml"/><Relationship Id="rId4" Type="http://schemas.openxmlformats.org/officeDocument/2006/relationships/hyperlink" Target="https://junit.org/junit5/docs/current/user-guide/#writing-tests-parameterized-tests"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junit.org/junit5/docs/current/user-guide/#writing-tests-parallel-execution" TargetMode="External"/><Relationship Id="rId2" Type="http://schemas.openxmlformats.org/officeDocument/2006/relationships/hyperlink" Target="https://junit.org/junit5/docs/current/user-guide/#writing-tests-declarative-timeouts" TargetMode="External"/><Relationship Id="rId1" Type="http://schemas.openxmlformats.org/officeDocument/2006/relationships/slideLayout" Target="../slideLayouts/slideLayout2.xml"/><Relationship Id="rId4" Type="http://schemas.openxmlformats.org/officeDocument/2006/relationships/hyperlink" Target="https://www.baeldung.com/maven-junit-parallel-tests"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ducation.nationalgeographic.org/resource/worlds-first-computer-bug/"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eclemma.org/jacoco/trunk/doc/maven.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assertj.github.io/doc/" TargetMode="External"/><Relationship Id="rId2" Type="http://schemas.openxmlformats.org/officeDocument/2006/relationships/hyperlink" Target="http://hamcrest.org/JavaHamcrest/index" TargetMode="External"/><Relationship Id="rId1" Type="http://schemas.openxmlformats.org/officeDocument/2006/relationships/slideLayout" Target="../slideLayouts/slideLayout2.xml"/><Relationship Id="rId4" Type="http://schemas.openxmlformats.org/officeDocument/2006/relationships/hyperlink" Target="https://dzone.com/articles/hamcrest-vs-assertj-assertion-frameworks-which-one"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www.sonarqube.org/"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4.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site.mockito.org/"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Intensivkurs</a:t>
            </a:r>
            <a:r>
              <a:rPr lang="en-US" dirty="0"/>
              <a:t> JUnit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60B7873-8288-394D-9D0F-0A642289975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E60B7873-8288-394D-9D0F-0A64228997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851452"/>
          </a:xfrm>
        </p:spPr>
        <p:txBody>
          <a:bodyPr vert="horz"/>
          <a:lstStyle/>
          <a:p>
            <a:r>
              <a:rPr lang="de-DE" dirty="0"/>
              <a:t>Weitere Berüchtigte Bugs 3</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719471"/>
            <a:ext cx="8596668" cy="4321892"/>
          </a:xfrm>
        </p:spPr>
        <p:txBody>
          <a:bodyPr vert="horz" lIns="91440" tIns="45720" rIns="91440" bIns="45720" rtlCol="0" anchor="t">
            <a:normAutofit lnSpcReduction="10000"/>
          </a:bodyPr>
          <a:lstStyle/>
          <a:p>
            <a:r>
              <a:rPr lang="de-DE" b="1" i="0" dirty="0">
                <a:solidFill>
                  <a:srgbClr val="0F0F0F"/>
                </a:solidFill>
                <a:effectLst/>
                <a:latin typeface="Söhne"/>
              </a:rPr>
              <a:t>Mars Climate Orbiter</a:t>
            </a:r>
            <a:r>
              <a:rPr lang="de-DE" b="0" i="0" dirty="0">
                <a:solidFill>
                  <a:srgbClr val="0F0F0F"/>
                </a:solidFill>
                <a:effectLst/>
                <a:latin typeface="Söhne"/>
              </a:rPr>
              <a:t>: Die Navigationssoftware auf dem Orbiter verwendete metrische Einheiten (Newton-Sekunden), während ein Stück Bodensoftware englische Einheiten (Pound-Sekunden) benutzte. Als Ergebnis der fehlerhaften Umwandlung von Maßeinheiten erhielt das Raumfahrzeug falsche Anweisungen für seine Triebwerkszündungen auf dem Weg zum Mars, was letztendlich dazu führte, dass es in einer zu niedrigen </a:t>
            </a:r>
            <a:r>
              <a:rPr lang="de-DE" b="0" i="0" dirty="0" err="1">
                <a:solidFill>
                  <a:srgbClr val="0F0F0F"/>
                </a:solidFill>
                <a:effectLst/>
                <a:latin typeface="Söhne"/>
              </a:rPr>
              <a:t>Marsbahn</a:t>
            </a:r>
            <a:r>
              <a:rPr lang="de-DE" b="0" i="0" dirty="0">
                <a:solidFill>
                  <a:srgbClr val="0F0F0F"/>
                </a:solidFill>
                <a:effectLst/>
                <a:latin typeface="Söhne"/>
              </a:rPr>
              <a:t> operierte und mit der Marsatmosphäre kollidierte oder verglühte.</a:t>
            </a:r>
            <a:endParaRPr lang="de-DE" dirty="0"/>
          </a:p>
          <a:p>
            <a:pPr algn="l"/>
            <a:r>
              <a:rPr lang="de-DE" b="1" i="0" dirty="0">
                <a:effectLst/>
                <a:latin typeface="Söhne"/>
              </a:rPr>
              <a:t>Amazon S3-Ausfall: </a:t>
            </a:r>
            <a:r>
              <a:rPr lang="de-DE" i="0" dirty="0">
                <a:effectLst/>
                <a:latin typeface="Söhne"/>
              </a:rPr>
              <a:t>E</a:t>
            </a:r>
            <a:r>
              <a:rPr lang="de-DE" b="0" i="0" dirty="0">
                <a:effectLst/>
                <a:latin typeface="Söhne"/>
              </a:rPr>
              <a:t>in Tippfehler eines Amazon-Mitarbeiters während einer Routine-Konfigurationsänderung verursachte den Ausfall. Der Mitarbeiter sollte eigentlich eine kleine Anzahl von Servern für das S3-Subsystem entfernen, gab aber versehentlich einen Befehl ein, der eine größere Anzahl von Servern betraf als beabsichtigt. Dieser Fehler führte dazu, dass mehr Server heruntergefahren wurden, als nötig waren, was wiederum Systeme störte, die abhängige S3-Funktionen nutzten. Als Ergebnis des Fehlers waren S3-Dienste in der Region US-East-1 nicht verfügbar, was weitreichende Auswirkungen auf viele andere Dienste und Kunden hatte, die auf Amazon S3 angewiesen waren. </a:t>
            </a:r>
            <a:endParaRPr lang="de-DE" dirty="0"/>
          </a:p>
        </p:txBody>
      </p:sp>
    </p:spTree>
    <p:extLst>
      <p:ext uri="{BB962C8B-B14F-4D97-AF65-F5344CB8AC3E}">
        <p14:creationId xmlns:p14="http://schemas.microsoft.com/office/powerpoint/2010/main" val="28498059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D74F2E-B84E-F7EB-AB0C-38C94F6D0E7E}"/>
              </a:ext>
            </a:extLst>
          </p:cNvPr>
          <p:cNvSpPr>
            <a:spLocks noGrp="1"/>
          </p:cNvSpPr>
          <p:nvPr>
            <p:ph type="title"/>
          </p:nvPr>
        </p:nvSpPr>
        <p:spPr/>
        <p:txBody>
          <a:bodyPr/>
          <a:lstStyle/>
          <a:p>
            <a:r>
              <a:rPr lang="de-DE" dirty="0"/>
              <a:t>Springs Kernkonzepte</a:t>
            </a:r>
          </a:p>
        </p:txBody>
      </p:sp>
      <p:sp>
        <p:nvSpPr>
          <p:cNvPr id="3" name="Inhaltsplatzhalter 2">
            <a:extLst>
              <a:ext uri="{FF2B5EF4-FFF2-40B4-BE49-F238E27FC236}">
                <a16:creationId xmlns:a16="http://schemas.microsoft.com/office/drawing/2014/main" id="{F98961C9-15E2-0528-0F21-58A3C3E65C33}"/>
              </a:ext>
            </a:extLst>
          </p:cNvPr>
          <p:cNvSpPr>
            <a:spLocks noGrp="1"/>
          </p:cNvSpPr>
          <p:nvPr>
            <p:ph idx="1"/>
          </p:nvPr>
        </p:nvSpPr>
        <p:spPr/>
        <p:txBody>
          <a:bodyPr>
            <a:normAutofit fontScale="92500" lnSpcReduction="10000"/>
          </a:bodyPr>
          <a:lstStyle/>
          <a:p>
            <a:pPr>
              <a:buFont typeface="+mj-lt"/>
              <a:buAutoNum type="arabicPeriod"/>
            </a:pPr>
            <a:r>
              <a:rPr lang="de-DE" sz="1800" b="1" dirty="0"/>
              <a:t>Programmieren mit POJOs: </a:t>
            </a:r>
            <a:r>
              <a:rPr lang="de-DE" dirty="0">
                <a:solidFill>
                  <a:srgbClr val="374151"/>
                </a:solidFill>
                <a:latin typeface="Söhne"/>
              </a:rPr>
              <a:t>Im Unterschied zu den alten J2EE Versionen (vor 5) muss man in Spring meistens keine Interfaces oder </a:t>
            </a:r>
            <a:r>
              <a:rPr lang="de-DE" dirty="0" err="1">
                <a:solidFill>
                  <a:srgbClr val="374151"/>
                </a:solidFill>
                <a:latin typeface="Söhne"/>
              </a:rPr>
              <a:t>Callbacks</a:t>
            </a:r>
            <a:r>
              <a:rPr lang="de-DE" dirty="0">
                <a:solidFill>
                  <a:srgbClr val="374151"/>
                </a:solidFill>
                <a:latin typeface="Söhne"/>
              </a:rPr>
              <a:t> des Frameworks implementieren</a:t>
            </a:r>
          </a:p>
          <a:p>
            <a:pPr algn="l">
              <a:buFont typeface="+mj-lt"/>
              <a:buAutoNum type="arabicPeriod"/>
            </a:pPr>
            <a:r>
              <a:rPr lang="de-DE" b="1" i="0" dirty="0">
                <a:solidFill>
                  <a:srgbClr val="374151"/>
                </a:solidFill>
                <a:effectLst/>
                <a:latin typeface="Söhne"/>
              </a:rPr>
              <a:t>Inversion </a:t>
            </a:r>
            <a:r>
              <a:rPr lang="de-DE" b="1" i="0" dirty="0" err="1">
                <a:solidFill>
                  <a:srgbClr val="374151"/>
                </a:solidFill>
                <a:effectLst/>
                <a:latin typeface="Söhne"/>
              </a:rPr>
              <a:t>of</a:t>
            </a:r>
            <a:r>
              <a:rPr lang="de-DE" b="1" i="0" dirty="0">
                <a:solidFill>
                  <a:srgbClr val="374151"/>
                </a:solidFill>
                <a:effectLst/>
                <a:latin typeface="Söhne"/>
              </a:rPr>
              <a:t> Control (</a:t>
            </a:r>
            <a:r>
              <a:rPr lang="de-DE" b="1" i="0" dirty="0" err="1">
                <a:solidFill>
                  <a:srgbClr val="374151"/>
                </a:solidFill>
                <a:effectLst/>
                <a:latin typeface="Söhne"/>
              </a:rPr>
              <a:t>IoC</a:t>
            </a:r>
            <a:r>
              <a:rPr lang="de-DE" b="1" i="0" dirty="0">
                <a:solidFill>
                  <a:srgbClr val="374151"/>
                </a:solidFill>
                <a:effectLst/>
                <a:latin typeface="Söhne"/>
              </a:rPr>
              <a:t>) / </a:t>
            </a:r>
            <a:r>
              <a:rPr lang="de-DE" b="1" i="0" dirty="0" err="1">
                <a:solidFill>
                  <a:srgbClr val="374151"/>
                </a:solidFill>
                <a:effectLst/>
                <a:latin typeface="Söhne"/>
              </a:rPr>
              <a:t>Dependency</a:t>
            </a:r>
            <a:r>
              <a:rPr lang="de-DE" b="1" i="0" dirty="0">
                <a:solidFill>
                  <a:srgbClr val="374151"/>
                </a:solidFill>
                <a:effectLst/>
                <a:latin typeface="Söhne"/>
              </a:rPr>
              <a:t> </a:t>
            </a:r>
            <a:r>
              <a:rPr lang="de-DE" b="1" i="0" dirty="0" err="1">
                <a:solidFill>
                  <a:srgbClr val="374151"/>
                </a:solidFill>
                <a:effectLst/>
                <a:latin typeface="Söhne"/>
              </a:rPr>
              <a:t>Injection</a:t>
            </a:r>
            <a:r>
              <a:rPr lang="de-DE" b="1" i="0" dirty="0">
                <a:solidFill>
                  <a:srgbClr val="374151"/>
                </a:solidFill>
                <a:effectLst/>
                <a:latin typeface="Söhne"/>
              </a:rPr>
              <a:t> (DI):</a:t>
            </a:r>
            <a:r>
              <a:rPr lang="de-DE" b="0" i="0" dirty="0">
                <a:solidFill>
                  <a:srgbClr val="374151"/>
                </a:solidFill>
                <a:effectLst/>
                <a:latin typeface="Söhne"/>
              </a:rPr>
              <a:t> Dies ist das zentrale Konzept in Spring. Das Framework übernimmt die Kontrolle über das Erstellen und Verwalten von Objekten. Anstatt dass Anwendungen direkt Abhängigkeiten erstellen, werden sie vom Spring-Container bereitgestellt.</a:t>
            </a:r>
          </a:p>
          <a:p>
            <a:pPr algn="l">
              <a:buFont typeface="+mj-lt"/>
              <a:buAutoNum type="arabicPeriod"/>
            </a:pPr>
            <a:r>
              <a:rPr lang="de-DE" b="1" i="0" dirty="0">
                <a:solidFill>
                  <a:srgbClr val="374151"/>
                </a:solidFill>
                <a:effectLst/>
                <a:latin typeface="Söhne"/>
              </a:rPr>
              <a:t>Aspektorientierte Programmierung (AOP):</a:t>
            </a:r>
            <a:r>
              <a:rPr lang="de-DE" b="0" i="0" dirty="0">
                <a:solidFill>
                  <a:srgbClr val="374151"/>
                </a:solidFill>
                <a:effectLst/>
                <a:latin typeface="Söhne"/>
              </a:rPr>
              <a:t> Mit AOP können EntwicklerInnen betriebliche Anliegen von der Hauptgeschäftslogik trennen. Dies ermöglicht das Hinzufügen von funktionsübergreifenden Eigenschaften wie Transaktionsmanagement, </a:t>
            </a:r>
            <a:r>
              <a:rPr lang="de-DE" b="0" i="0" dirty="0" err="1">
                <a:solidFill>
                  <a:srgbClr val="374151"/>
                </a:solidFill>
                <a:effectLst/>
                <a:latin typeface="Söhne"/>
              </a:rPr>
              <a:t>Logging</a:t>
            </a:r>
            <a:r>
              <a:rPr lang="de-DE" b="0" i="0" dirty="0">
                <a:solidFill>
                  <a:srgbClr val="374151"/>
                </a:solidFill>
                <a:effectLst/>
                <a:latin typeface="Söhne"/>
              </a:rPr>
              <a:t> und Sicherheit ohne Code-Änderungen.</a:t>
            </a:r>
          </a:p>
          <a:p>
            <a:pPr algn="l">
              <a:buFont typeface="+mj-lt"/>
              <a:buAutoNum type="arabicPeriod"/>
            </a:pPr>
            <a:r>
              <a:rPr lang="de-DE" b="1" i="0" dirty="0">
                <a:solidFill>
                  <a:srgbClr val="374151"/>
                </a:solidFill>
                <a:effectLst/>
                <a:latin typeface="Söhne"/>
              </a:rPr>
              <a:t>„Spring-</a:t>
            </a:r>
            <a:r>
              <a:rPr lang="de-DE" b="1" i="0" dirty="0" err="1">
                <a:solidFill>
                  <a:srgbClr val="374151"/>
                </a:solidFill>
                <a:effectLst/>
                <a:latin typeface="Söhne"/>
              </a:rPr>
              <a:t>ifizierung</a:t>
            </a:r>
            <a:r>
              <a:rPr lang="de-DE" b="1" i="0" dirty="0">
                <a:solidFill>
                  <a:srgbClr val="374151"/>
                </a:solidFill>
                <a:effectLst/>
                <a:latin typeface="Söhne"/>
              </a:rPr>
              <a:t>“ von jeder denkbaren API: </a:t>
            </a:r>
            <a:r>
              <a:rPr lang="de-DE" b="0" i="0" dirty="0">
                <a:solidFill>
                  <a:srgbClr val="374151"/>
                </a:solidFill>
                <a:effectLst/>
                <a:latin typeface="Söhne"/>
              </a:rPr>
              <a:t>„Jede“ API, die es für Business Anwendungen gibt, hat ein Spring-Projekt, was sie in den Spring-Kosmos holt. Und zwar immer mit den gleichen Konzepten und unter Vermeidung möglichst viel </a:t>
            </a:r>
            <a:r>
              <a:rPr lang="de-DE" b="0" i="0" dirty="0" err="1">
                <a:solidFill>
                  <a:srgbClr val="374151"/>
                </a:solidFill>
                <a:effectLst/>
                <a:latin typeface="Söhne"/>
              </a:rPr>
              <a:t>Boilerplate</a:t>
            </a:r>
            <a:r>
              <a:rPr lang="de-DE" dirty="0">
                <a:solidFill>
                  <a:srgbClr val="374151"/>
                </a:solidFill>
                <a:latin typeface="Söhne"/>
              </a:rPr>
              <a:t>-Codes. Beispiele: JDBC, JPA, JMS, AMQP, Kafka, Servlet, </a:t>
            </a:r>
            <a:r>
              <a:rPr lang="de-DE" dirty="0" err="1">
                <a:solidFill>
                  <a:srgbClr val="374151"/>
                </a:solidFill>
                <a:latin typeface="Söhne"/>
              </a:rPr>
              <a:t>Reactive</a:t>
            </a:r>
            <a:r>
              <a:rPr lang="de-DE" dirty="0">
                <a:solidFill>
                  <a:srgbClr val="374151"/>
                </a:solidFill>
                <a:latin typeface="Söhne"/>
              </a:rPr>
              <a:t>, REST, Security, Batch, …</a:t>
            </a:r>
            <a:endParaRPr lang="de-DE" b="0" i="0" dirty="0">
              <a:solidFill>
                <a:srgbClr val="374151"/>
              </a:solidFill>
              <a:effectLst/>
              <a:latin typeface="Söhne"/>
            </a:endParaRPr>
          </a:p>
          <a:p>
            <a:endParaRPr lang="de-DE" dirty="0"/>
          </a:p>
        </p:txBody>
      </p:sp>
    </p:spTree>
    <p:extLst>
      <p:ext uri="{BB962C8B-B14F-4D97-AF65-F5344CB8AC3E}">
        <p14:creationId xmlns:p14="http://schemas.microsoft.com/office/powerpoint/2010/main" val="36752875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14B14F-F778-47F9-AECA-3BD265256F70}"/>
              </a:ext>
            </a:extLst>
          </p:cNvPr>
          <p:cNvSpPr>
            <a:spLocks noGrp="1"/>
          </p:cNvSpPr>
          <p:nvPr>
            <p:ph type="title"/>
          </p:nvPr>
        </p:nvSpPr>
        <p:spPr/>
        <p:txBody>
          <a:bodyPr/>
          <a:lstStyle/>
          <a:p>
            <a:r>
              <a:rPr lang="de-DE" dirty="0"/>
              <a:t>Motivation </a:t>
            </a:r>
            <a:r>
              <a:rPr lang="de-DE" dirty="0" err="1"/>
              <a:t>IoC</a:t>
            </a:r>
            <a:r>
              <a:rPr lang="de-DE" dirty="0"/>
              <a:t> bzw. DI</a:t>
            </a:r>
          </a:p>
        </p:txBody>
      </p:sp>
      <p:sp>
        <p:nvSpPr>
          <p:cNvPr id="3" name="Inhaltsplatzhalter 2">
            <a:extLst>
              <a:ext uri="{FF2B5EF4-FFF2-40B4-BE49-F238E27FC236}">
                <a16:creationId xmlns:a16="http://schemas.microsoft.com/office/drawing/2014/main" id="{C232AED4-E3DC-4EEF-8BDE-0836059154B9}"/>
              </a:ext>
            </a:extLst>
          </p:cNvPr>
          <p:cNvSpPr>
            <a:spLocks noGrp="1"/>
          </p:cNvSpPr>
          <p:nvPr>
            <p:ph idx="1"/>
          </p:nvPr>
        </p:nvSpPr>
        <p:spPr/>
        <p:txBody>
          <a:bodyPr/>
          <a:lstStyle/>
          <a:p>
            <a:pPr marL="0" indent="0">
              <a:buNone/>
            </a:pPr>
            <a:r>
              <a:rPr lang="de-DE" dirty="0"/>
              <a:t>Wenn die Programmiererin selbst Objekte erzeugt und zusammensteckt</a:t>
            </a:r>
          </a:p>
          <a:p>
            <a:r>
              <a:rPr lang="de-DE" dirty="0"/>
              <a:t>erzeugt dies Abhängigkeiten,</a:t>
            </a:r>
          </a:p>
          <a:p>
            <a:r>
              <a:rPr lang="de-DE" dirty="0"/>
              <a:t>ist das „</a:t>
            </a:r>
            <a:r>
              <a:rPr lang="de-DE" dirty="0" err="1"/>
              <a:t>boilerplate</a:t>
            </a:r>
            <a:r>
              <a:rPr lang="de-DE" dirty="0"/>
              <a:t>“ code</a:t>
            </a:r>
          </a:p>
          <a:p>
            <a:r>
              <a:rPr lang="de-DE" dirty="0"/>
              <a:t>weiß man nie so genau, wohin mit diesem Code</a:t>
            </a:r>
          </a:p>
          <a:p>
            <a:r>
              <a:rPr lang="de-DE" dirty="0"/>
              <a:t>ist das imperativer Stil</a:t>
            </a:r>
          </a:p>
          <a:p>
            <a:endParaRPr lang="de-DE" dirty="0"/>
          </a:p>
          <a:p>
            <a:pPr marL="0" indent="0">
              <a:buNone/>
            </a:pPr>
            <a:r>
              <a:rPr lang="de-DE" dirty="0"/>
              <a:t>Was ist die Alternative?</a:t>
            </a:r>
          </a:p>
        </p:txBody>
      </p:sp>
    </p:spTree>
    <p:extLst>
      <p:ext uri="{BB962C8B-B14F-4D97-AF65-F5344CB8AC3E}">
        <p14:creationId xmlns:p14="http://schemas.microsoft.com/office/powerpoint/2010/main" val="40197318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14B14F-F778-47F9-AECA-3BD265256F70}"/>
              </a:ext>
            </a:extLst>
          </p:cNvPr>
          <p:cNvSpPr>
            <a:spLocks noGrp="1"/>
          </p:cNvSpPr>
          <p:nvPr>
            <p:ph type="title"/>
          </p:nvPr>
        </p:nvSpPr>
        <p:spPr/>
        <p:txBody>
          <a:bodyPr/>
          <a:lstStyle/>
          <a:p>
            <a:r>
              <a:rPr lang="de-DE" dirty="0"/>
              <a:t>Definitionen</a:t>
            </a:r>
          </a:p>
        </p:txBody>
      </p:sp>
      <p:pic>
        <p:nvPicPr>
          <p:cNvPr id="6" name="Grafik 5">
            <a:extLst>
              <a:ext uri="{FF2B5EF4-FFF2-40B4-BE49-F238E27FC236}">
                <a16:creationId xmlns:a16="http://schemas.microsoft.com/office/drawing/2014/main" id="{CB8243E0-46FB-423D-BC02-A6A2F7FF69BD}"/>
              </a:ext>
            </a:extLst>
          </p:cNvPr>
          <p:cNvPicPr>
            <a:picLocks noChangeAspect="1"/>
          </p:cNvPicPr>
          <p:nvPr/>
        </p:nvPicPr>
        <p:blipFill>
          <a:blip r:embed="rId2"/>
          <a:stretch>
            <a:fillRect/>
          </a:stretch>
        </p:blipFill>
        <p:spPr>
          <a:xfrm>
            <a:off x="830309" y="1378935"/>
            <a:ext cx="7859498" cy="4739301"/>
          </a:xfrm>
          <a:prstGeom prst="rect">
            <a:avLst/>
          </a:prstGeom>
        </p:spPr>
      </p:pic>
      <p:sp>
        <p:nvSpPr>
          <p:cNvPr id="7" name="Rechteck 6">
            <a:extLst>
              <a:ext uri="{FF2B5EF4-FFF2-40B4-BE49-F238E27FC236}">
                <a16:creationId xmlns:a16="http://schemas.microsoft.com/office/drawing/2014/main" id="{18154565-C535-4196-8940-3E5569EF8193}"/>
              </a:ext>
            </a:extLst>
          </p:cNvPr>
          <p:cNvSpPr/>
          <p:nvPr/>
        </p:nvSpPr>
        <p:spPr>
          <a:xfrm>
            <a:off x="625123" y="6087547"/>
            <a:ext cx="10144124" cy="369332"/>
          </a:xfrm>
          <a:prstGeom prst="rect">
            <a:avLst/>
          </a:prstGeom>
        </p:spPr>
        <p:txBody>
          <a:bodyPr wrap="none">
            <a:spAutoFit/>
          </a:bodyPr>
          <a:lstStyle/>
          <a:p>
            <a:r>
              <a:rPr lang="de-DE" dirty="0">
                <a:hlinkClick r:id="rId3"/>
              </a:rPr>
              <a:t>https://stackoverflow.com/questions/6550700/inversion-of-control-vs-dependency-injection</a:t>
            </a:r>
            <a:endParaRPr lang="de-DE" dirty="0"/>
          </a:p>
        </p:txBody>
      </p:sp>
    </p:spTree>
    <p:extLst>
      <p:ext uri="{BB962C8B-B14F-4D97-AF65-F5344CB8AC3E}">
        <p14:creationId xmlns:p14="http://schemas.microsoft.com/office/powerpoint/2010/main" val="4620424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6B0473-D8F3-DD66-A791-1A3CA1D6751F}"/>
              </a:ext>
            </a:extLst>
          </p:cNvPr>
          <p:cNvSpPr>
            <a:spLocks noGrp="1"/>
          </p:cNvSpPr>
          <p:nvPr>
            <p:ph type="title"/>
          </p:nvPr>
        </p:nvSpPr>
        <p:spPr/>
        <p:txBody>
          <a:bodyPr/>
          <a:lstStyle/>
          <a:p>
            <a:r>
              <a:rPr lang="de-DE" dirty="0"/>
              <a:t>Spring Boot</a:t>
            </a:r>
          </a:p>
        </p:txBody>
      </p:sp>
      <p:sp>
        <p:nvSpPr>
          <p:cNvPr id="3" name="Inhaltsplatzhalter 2">
            <a:extLst>
              <a:ext uri="{FF2B5EF4-FFF2-40B4-BE49-F238E27FC236}">
                <a16:creationId xmlns:a16="http://schemas.microsoft.com/office/drawing/2014/main" id="{1AD03902-C50D-6CBB-E8EA-5E9D7EA727F9}"/>
              </a:ext>
            </a:extLst>
          </p:cNvPr>
          <p:cNvSpPr>
            <a:spLocks noGrp="1"/>
          </p:cNvSpPr>
          <p:nvPr>
            <p:ph idx="1"/>
          </p:nvPr>
        </p:nvSpPr>
        <p:spPr/>
        <p:txBody>
          <a:bodyPr>
            <a:normAutofit/>
          </a:bodyPr>
          <a:lstStyle/>
          <a:p>
            <a:r>
              <a:rPr lang="de-DE" dirty="0"/>
              <a:t>Self-</a:t>
            </a:r>
            <a:r>
              <a:rPr lang="de-DE" dirty="0" err="1"/>
              <a:t>executable</a:t>
            </a:r>
            <a:r>
              <a:rPr lang="de-DE" dirty="0"/>
              <a:t> </a:t>
            </a:r>
            <a:r>
              <a:rPr lang="de-DE" dirty="0" err="1"/>
              <a:t>jar</a:t>
            </a:r>
            <a:r>
              <a:rPr lang="de-DE" dirty="0"/>
              <a:t> mit </a:t>
            </a:r>
            <a:r>
              <a:rPr lang="de-DE" dirty="0" err="1"/>
              <a:t>embedded</a:t>
            </a:r>
            <a:r>
              <a:rPr lang="de-DE" dirty="0"/>
              <a:t> Servlet Engine!</a:t>
            </a:r>
          </a:p>
          <a:p>
            <a:pPr lvl="1"/>
            <a:r>
              <a:rPr lang="de-DE" dirty="0" err="1"/>
              <a:t>Make</a:t>
            </a:r>
            <a:r>
              <a:rPr lang="de-DE" dirty="0"/>
              <a:t> </a:t>
            </a:r>
            <a:r>
              <a:rPr lang="de-DE" dirty="0" err="1"/>
              <a:t>jar</a:t>
            </a:r>
            <a:r>
              <a:rPr lang="de-DE" dirty="0"/>
              <a:t>, not war!</a:t>
            </a:r>
          </a:p>
          <a:p>
            <a:pPr lvl="1"/>
            <a:r>
              <a:rPr lang="de-DE" dirty="0"/>
              <a:t>Sehr hilfreiche Plugins (mittlerweile auch </a:t>
            </a:r>
            <a:r>
              <a:rPr lang="de-DE" dirty="0" err="1"/>
              <a:t>docker</a:t>
            </a:r>
            <a:r>
              <a:rPr lang="de-DE" dirty="0"/>
              <a:t> und native)</a:t>
            </a:r>
          </a:p>
          <a:p>
            <a:r>
              <a:rPr lang="de-DE" dirty="0"/>
              <a:t>Spring Boot </a:t>
            </a:r>
            <a:r>
              <a:rPr lang="de-DE" dirty="0" err="1"/>
              <a:t>Bom</a:t>
            </a:r>
            <a:r>
              <a:rPr lang="de-DE" dirty="0"/>
              <a:t> und Spring-Boot-Starter</a:t>
            </a:r>
          </a:p>
          <a:p>
            <a:pPr lvl="1"/>
            <a:r>
              <a:rPr lang="de-DE" dirty="0"/>
              <a:t>Vereinfachung des Managen von Abhängigkeiten</a:t>
            </a:r>
          </a:p>
          <a:p>
            <a:r>
              <a:rPr lang="de-DE" dirty="0"/>
              <a:t>Auto-</a:t>
            </a:r>
            <a:r>
              <a:rPr lang="de-DE" dirty="0" err="1"/>
              <a:t>Configuration</a:t>
            </a:r>
            <a:r>
              <a:rPr lang="de-DE" dirty="0"/>
              <a:t> und „</a:t>
            </a:r>
            <a:r>
              <a:rPr lang="de-DE" dirty="0" err="1"/>
              <a:t>Opinionated</a:t>
            </a:r>
            <a:r>
              <a:rPr lang="de-DE" dirty="0"/>
              <a:t>“ Defaults</a:t>
            </a:r>
          </a:p>
          <a:p>
            <a:pPr lvl="1"/>
            <a:r>
              <a:rPr lang="de-DE" dirty="0"/>
              <a:t>Sehr schnelle Ergebnisse für das Standard Set-Up</a:t>
            </a:r>
          </a:p>
          <a:p>
            <a:pPr lvl="1"/>
            <a:r>
              <a:rPr lang="de-DE" dirty="0"/>
              <a:t>Convention </a:t>
            </a:r>
            <a:r>
              <a:rPr lang="de-DE" dirty="0" err="1"/>
              <a:t>over</a:t>
            </a:r>
            <a:r>
              <a:rPr lang="de-DE" dirty="0"/>
              <a:t> </a:t>
            </a:r>
            <a:r>
              <a:rPr lang="de-DE" dirty="0" err="1"/>
              <a:t>Configuration</a:t>
            </a:r>
            <a:endParaRPr lang="de-DE" dirty="0"/>
          </a:p>
          <a:p>
            <a:r>
              <a:rPr lang="de-DE" dirty="0"/>
              <a:t>Externalisierte Properties</a:t>
            </a:r>
          </a:p>
          <a:p>
            <a:r>
              <a:rPr lang="de-DE" dirty="0" err="1"/>
              <a:t>Actuators</a:t>
            </a:r>
            <a:r>
              <a:rPr lang="de-DE" dirty="0"/>
              <a:t> als produktionsreife </a:t>
            </a:r>
            <a:r>
              <a:rPr lang="de-DE" dirty="0" err="1"/>
              <a:t>Oberservability</a:t>
            </a:r>
            <a:r>
              <a:rPr lang="de-DE" dirty="0"/>
              <a:t> Endpunkte</a:t>
            </a:r>
          </a:p>
          <a:p>
            <a:endParaRPr lang="de-DE" dirty="0"/>
          </a:p>
        </p:txBody>
      </p:sp>
    </p:spTree>
    <p:extLst>
      <p:ext uri="{BB962C8B-B14F-4D97-AF65-F5344CB8AC3E}">
        <p14:creationId xmlns:p14="http://schemas.microsoft.com/office/powerpoint/2010/main" val="12447456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B0C76-77E8-A33B-D5D5-FDFBF3C475D2}"/>
              </a:ext>
            </a:extLst>
          </p:cNvPr>
          <p:cNvSpPr>
            <a:spLocks noGrp="1"/>
          </p:cNvSpPr>
          <p:nvPr>
            <p:ph type="title"/>
          </p:nvPr>
        </p:nvSpPr>
        <p:spPr>
          <a:xfrm>
            <a:off x="677334" y="609600"/>
            <a:ext cx="8596668" cy="960521"/>
          </a:xfrm>
        </p:spPr>
        <p:txBody>
          <a:bodyPr/>
          <a:lstStyle/>
          <a:p>
            <a:r>
              <a:rPr lang="de-DE" dirty="0"/>
              <a:t>Exkurs: </a:t>
            </a:r>
            <a:r>
              <a:rPr lang="de-DE" dirty="0" err="1"/>
              <a:t>swagger</a:t>
            </a:r>
            <a:r>
              <a:rPr lang="de-DE" dirty="0"/>
              <a:t> und </a:t>
            </a:r>
            <a:r>
              <a:rPr lang="de-DE" dirty="0" err="1"/>
              <a:t>springdoc</a:t>
            </a:r>
            <a:endParaRPr lang="de-DE" dirty="0"/>
          </a:p>
        </p:txBody>
      </p:sp>
      <p:sp>
        <p:nvSpPr>
          <p:cNvPr id="3" name="Inhaltsplatzhalter 2">
            <a:extLst>
              <a:ext uri="{FF2B5EF4-FFF2-40B4-BE49-F238E27FC236}">
                <a16:creationId xmlns:a16="http://schemas.microsoft.com/office/drawing/2014/main" id="{89FD6242-408F-CCB6-B1DE-67DE9E8384A7}"/>
              </a:ext>
            </a:extLst>
          </p:cNvPr>
          <p:cNvSpPr>
            <a:spLocks noGrp="1"/>
          </p:cNvSpPr>
          <p:nvPr>
            <p:ph idx="1"/>
          </p:nvPr>
        </p:nvSpPr>
        <p:spPr/>
        <p:txBody>
          <a:bodyPr>
            <a:normAutofit fontScale="92500" lnSpcReduction="10000"/>
          </a:bodyPr>
          <a:lstStyle/>
          <a:p>
            <a:r>
              <a:rPr lang="de-DE" dirty="0"/>
              <a:t>Swagger ist ein allgemeiner Standard, um APIs zu designen und zu dokumentieren (</a:t>
            </a:r>
            <a:r>
              <a:rPr lang="de-DE" dirty="0">
                <a:hlinkClick r:id="rId2"/>
              </a:rPr>
              <a:t>https://swagger.io/</a:t>
            </a:r>
            <a:r>
              <a:rPr lang="de-DE" dirty="0"/>
              <a:t>)</a:t>
            </a:r>
          </a:p>
          <a:p>
            <a:r>
              <a:rPr lang="de-DE" dirty="0" err="1"/>
              <a:t>SpringDoc</a:t>
            </a:r>
            <a:r>
              <a:rPr lang="de-DE" dirty="0"/>
              <a:t> ist die </a:t>
            </a:r>
            <a:r>
              <a:rPr lang="de-DE" dirty="0" err="1"/>
              <a:t>SpringBoot</a:t>
            </a:r>
            <a:r>
              <a:rPr lang="de-DE" dirty="0"/>
              <a:t> Implementierung für Swagger (</a:t>
            </a:r>
            <a:r>
              <a:rPr lang="de-DE" dirty="0">
                <a:hlinkClick r:id="rId3"/>
              </a:rPr>
              <a:t>https://springdoc.org/v2/</a:t>
            </a:r>
            <a:r>
              <a:rPr lang="de-DE" dirty="0"/>
              <a:t>) – hat in den letzten Monaten </a:t>
            </a:r>
            <a:r>
              <a:rPr lang="de-DE" dirty="0" err="1"/>
              <a:t>springfox</a:t>
            </a:r>
            <a:r>
              <a:rPr lang="de-DE" dirty="0"/>
              <a:t> den Rang abgelaufen</a:t>
            </a:r>
          </a:p>
          <a:p>
            <a:r>
              <a:rPr lang="de-DE" dirty="0"/>
              <a:t>Wir benutzen es, um eine automatisch generierte Admin-UI für unsere Endpunkte zu haben</a:t>
            </a:r>
          </a:p>
          <a:p>
            <a:pPr lvl="1"/>
            <a:r>
              <a:rPr lang="de-DE" dirty="0">
                <a:hlinkClick r:id="rId4"/>
              </a:rPr>
              <a:t>http://localhost:8080/swagger-ui/index.html</a:t>
            </a:r>
            <a:endParaRPr lang="de-DE" dirty="0"/>
          </a:p>
          <a:p>
            <a:r>
              <a:rPr lang="de-DE" dirty="0"/>
              <a:t>Und um unsere Rest-Schnittstellen zu dokumentieren</a:t>
            </a:r>
          </a:p>
          <a:p>
            <a:pPr lvl="1"/>
            <a:r>
              <a:rPr lang="de-DE" dirty="0">
                <a:hlinkClick r:id="rId4"/>
              </a:rPr>
              <a:t>http://localhost:8080/v3/api-docs</a:t>
            </a:r>
            <a:endParaRPr lang="de-DE" dirty="0"/>
          </a:p>
          <a:p>
            <a:pPr lvl="2"/>
            <a:r>
              <a:rPr lang="de-DE" dirty="0"/>
              <a:t>Siehe </a:t>
            </a:r>
            <a:r>
              <a:rPr lang="de-DE" dirty="0" err="1"/>
              <a:t>CustomerRestController</a:t>
            </a:r>
            <a:endParaRPr lang="de-DE" dirty="0"/>
          </a:p>
          <a:p>
            <a:pPr lvl="2"/>
            <a:r>
              <a:rPr lang="de-DE" dirty="0"/>
              <a:t>„Lebende“ Dokumentation</a:t>
            </a:r>
          </a:p>
          <a:p>
            <a:pPr lvl="1"/>
            <a:endParaRPr lang="de-DE" dirty="0"/>
          </a:p>
        </p:txBody>
      </p:sp>
    </p:spTree>
    <p:extLst>
      <p:ext uri="{BB962C8B-B14F-4D97-AF65-F5344CB8AC3E}">
        <p14:creationId xmlns:p14="http://schemas.microsoft.com/office/powerpoint/2010/main" val="42310861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B115D1-E976-4F4D-961E-2D80BAD184FF}"/>
              </a:ext>
            </a:extLst>
          </p:cNvPr>
          <p:cNvSpPr>
            <a:spLocks noGrp="1"/>
          </p:cNvSpPr>
          <p:nvPr>
            <p:ph type="title"/>
          </p:nvPr>
        </p:nvSpPr>
        <p:spPr/>
        <p:txBody>
          <a:bodyPr/>
          <a:lstStyle/>
          <a:p>
            <a:r>
              <a:rPr lang="de-DE" dirty="0"/>
              <a:t>Wir machen Geschäft - </a:t>
            </a:r>
            <a:r>
              <a:rPr lang="de-DE" dirty="0" err="1"/>
              <a:t>Netzfilm</a:t>
            </a:r>
            <a:endParaRPr lang="de-DE" dirty="0"/>
          </a:p>
        </p:txBody>
      </p:sp>
      <p:sp>
        <p:nvSpPr>
          <p:cNvPr id="3" name="Inhaltsplatzhalter 2">
            <a:extLst>
              <a:ext uri="{FF2B5EF4-FFF2-40B4-BE49-F238E27FC236}">
                <a16:creationId xmlns:a16="http://schemas.microsoft.com/office/drawing/2014/main" id="{626CF4D7-0AF0-464D-AA25-F930EFB5CB51}"/>
              </a:ext>
            </a:extLst>
          </p:cNvPr>
          <p:cNvSpPr>
            <a:spLocks noGrp="1"/>
          </p:cNvSpPr>
          <p:nvPr>
            <p:ph idx="1"/>
          </p:nvPr>
        </p:nvSpPr>
        <p:spPr/>
        <p:txBody>
          <a:bodyPr/>
          <a:lstStyle/>
          <a:p>
            <a:r>
              <a:rPr lang="de-DE" dirty="0" err="1"/>
              <a:t>Mockito</a:t>
            </a:r>
            <a:r>
              <a:rPr lang="de-DE" dirty="0"/>
              <a:t> im Kontext von Spring/</a:t>
            </a:r>
            <a:r>
              <a:rPr lang="de-DE" dirty="0" err="1"/>
              <a:t>Dependency</a:t>
            </a:r>
            <a:r>
              <a:rPr lang="de-DE" dirty="0"/>
              <a:t> </a:t>
            </a:r>
            <a:r>
              <a:rPr lang="de-DE" dirty="0" err="1"/>
              <a:t>Injection</a:t>
            </a:r>
            <a:endParaRPr lang="de-DE" dirty="0"/>
          </a:p>
          <a:p>
            <a:r>
              <a:rPr lang="de-DE" dirty="0"/>
              <a:t>Datenbank: in </a:t>
            </a:r>
            <a:r>
              <a:rPr lang="de-DE" dirty="0" err="1"/>
              <a:t>memory</a:t>
            </a:r>
            <a:r>
              <a:rPr lang="de-DE" dirty="0"/>
              <a:t> H2</a:t>
            </a:r>
          </a:p>
          <a:p>
            <a:endParaRPr lang="de-DE" dirty="0"/>
          </a:p>
          <a:p>
            <a:r>
              <a:rPr lang="de-DE" dirty="0"/>
              <a:t>Projekt: </a:t>
            </a:r>
            <a:r>
              <a:rPr lang="de-DE" dirty="0" err="1"/>
              <a:t>netzfilm</a:t>
            </a:r>
            <a:endParaRPr lang="de-DE" dirty="0"/>
          </a:p>
        </p:txBody>
      </p:sp>
    </p:spTree>
    <p:extLst>
      <p:ext uri="{BB962C8B-B14F-4D97-AF65-F5344CB8AC3E}">
        <p14:creationId xmlns:p14="http://schemas.microsoft.com/office/powerpoint/2010/main" val="37208371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@SpringBootTest – create a Spring Boot Test (app is started for test)</a:t>
            </a:r>
          </a:p>
          <a:p>
            <a:pPr>
              <a:buFont typeface="Wingdings 3"/>
              <a:buChar char=""/>
            </a:pPr>
            <a:r>
              <a:rPr lang="de-DE" sz="1600" i="1" dirty="0">
                <a:ea typeface="+mn-lt"/>
                <a:cs typeface="+mn-lt"/>
              </a:rPr>
              <a:t>@WebMvcTest – </a:t>
            </a:r>
            <a:r>
              <a:rPr lang="de-DE" sz="1600" i="1" dirty="0" err="1">
                <a:ea typeface="+mn-lt"/>
                <a:cs typeface="+mn-lt"/>
              </a:rPr>
              <a:t>test</a:t>
            </a:r>
            <a:r>
              <a:rPr lang="de-DE" sz="1600" i="1" dirty="0">
                <a:ea typeface="+mn-lt"/>
                <a:cs typeface="+mn-lt"/>
              </a:rPr>
              <a:t> </a:t>
            </a:r>
            <a:r>
              <a:rPr lang="de-DE" sz="1600" i="1" dirty="0" err="1">
                <a:ea typeface="+mn-lt"/>
                <a:cs typeface="+mn-lt"/>
              </a:rPr>
              <a:t>for</a:t>
            </a:r>
            <a:r>
              <a:rPr lang="de-DE" sz="1600" i="1" dirty="0">
                <a:ea typeface="+mn-lt"/>
                <a:cs typeface="+mn-lt"/>
              </a:rPr>
              <a:t> </a:t>
            </a:r>
            <a:r>
              <a:rPr lang="de-DE" sz="1600" i="1" dirty="0" err="1">
                <a:ea typeface="+mn-lt"/>
                <a:cs typeface="+mn-lt"/>
              </a:rPr>
              <a:t>controllers</a:t>
            </a:r>
            <a:endParaRPr lang="de-DE" sz="1600" i="1" dirty="0">
              <a:ea typeface="+mn-lt"/>
              <a:cs typeface="+mn-lt"/>
            </a:endParaRPr>
          </a:p>
          <a:p>
            <a:pPr lvl="1">
              <a:buFont typeface="Wingdings 3"/>
              <a:buChar char=""/>
            </a:pPr>
            <a:r>
              <a:rPr lang="de-DE" sz="1400" i="1" dirty="0">
                <a:ea typeface="+mn-lt"/>
                <a:cs typeface="+mn-lt"/>
              </a:rPr>
              <a:t>Perform</a:t>
            </a:r>
          </a:p>
          <a:p>
            <a:pPr lvl="1">
              <a:buFont typeface="Wingdings 3"/>
              <a:buChar char=""/>
            </a:pPr>
            <a:r>
              <a:rPr lang="de-DE" sz="1400" i="1" dirty="0" err="1">
                <a:ea typeface="+mn-lt"/>
                <a:cs typeface="+mn-lt"/>
              </a:rPr>
              <a:t>andExpect</a:t>
            </a:r>
            <a:endParaRPr lang="de-DE" sz="1400" i="1" dirty="0">
              <a:ea typeface="+mn-lt"/>
              <a:cs typeface="+mn-lt"/>
            </a:endParaRPr>
          </a:p>
          <a:p>
            <a:pPr>
              <a:buFont typeface="Wingdings 3"/>
              <a:buChar char=""/>
            </a:pPr>
            <a:r>
              <a:rPr lang="de-DE" sz="1600" i="1" dirty="0">
                <a:ea typeface="+mn-lt"/>
                <a:cs typeface="+mn-lt"/>
              </a:rPr>
              <a:t>@DataJpaTest – </a:t>
            </a:r>
            <a:r>
              <a:rPr lang="de-DE" sz="1600" i="1" dirty="0" err="1">
                <a:ea typeface="+mn-lt"/>
                <a:cs typeface="+mn-lt"/>
              </a:rPr>
              <a:t>test</a:t>
            </a:r>
            <a:r>
              <a:rPr lang="de-DE" sz="1600" i="1" dirty="0">
                <a:ea typeface="+mn-lt"/>
                <a:cs typeface="+mn-lt"/>
              </a:rPr>
              <a:t> </a:t>
            </a:r>
            <a:r>
              <a:rPr lang="de-DE" sz="1600" i="1" dirty="0" err="1">
                <a:ea typeface="+mn-lt"/>
                <a:cs typeface="+mn-lt"/>
              </a:rPr>
              <a:t>for</a:t>
            </a:r>
            <a:r>
              <a:rPr lang="de-DE" sz="1600" i="1" dirty="0">
                <a:ea typeface="+mn-lt"/>
                <a:cs typeface="+mn-lt"/>
              </a:rPr>
              <a:t> </a:t>
            </a:r>
            <a:r>
              <a:rPr lang="de-DE" sz="1600" i="1" dirty="0" err="1">
                <a:ea typeface="+mn-lt"/>
                <a:cs typeface="+mn-lt"/>
              </a:rPr>
              <a:t>repositories</a:t>
            </a:r>
            <a:endParaRPr lang="de-DE" sz="1600" i="1" dirty="0">
              <a:ea typeface="+mn-lt"/>
              <a:cs typeface="+mn-lt"/>
            </a:endParaRPr>
          </a:p>
          <a:p>
            <a:pPr>
              <a:buFont typeface="Wingdings 3"/>
              <a:buChar char=""/>
            </a:pPr>
            <a:r>
              <a:rPr lang="de-DE" sz="1600" i="1" dirty="0">
                <a:ea typeface="+mn-lt"/>
                <a:cs typeface="+mn-lt"/>
              </a:rPr>
              <a:t>@TestPropertySource – </a:t>
            </a:r>
            <a:r>
              <a:rPr lang="de-DE" sz="1600" i="1" dirty="0" err="1">
                <a:ea typeface="+mn-lt"/>
                <a:cs typeface="+mn-lt"/>
              </a:rPr>
              <a:t>add</a:t>
            </a:r>
            <a:r>
              <a:rPr lang="de-DE" sz="1600" i="1" dirty="0">
                <a:ea typeface="+mn-lt"/>
                <a:cs typeface="+mn-lt"/>
              </a:rPr>
              <a:t> </a:t>
            </a:r>
            <a:r>
              <a:rPr lang="de-DE" sz="1600" i="1" dirty="0" err="1">
                <a:ea typeface="+mn-lt"/>
                <a:cs typeface="+mn-lt"/>
              </a:rPr>
              <a:t>properties</a:t>
            </a:r>
            <a:r>
              <a:rPr lang="de-DE" sz="1600" i="1" dirty="0">
                <a:ea typeface="+mn-lt"/>
                <a:cs typeface="+mn-lt"/>
              </a:rPr>
              <a:t> </a:t>
            </a:r>
            <a:r>
              <a:rPr lang="de-DE" sz="1600" i="1" dirty="0" err="1">
                <a:ea typeface="+mn-lt"/>
                <a:cs typeface="+mn-lt"/>
              </a:rPr>
              <a:t>to</a:t>
            </a:r>
            <a:r>
              <a:rPr lang="de-DE" sz="1600" i="1" dirty="0">
                <a:ea typeface="+mn-lt"/>
                <a:cs typeface="+mn-lt"/>
              </a:rPr>
              <a:t> </a:t>
            </a:r>
            <a:r>
              <a:rPr lang="de-DE" sz="1600" i="1" dirty="0" err="1">
                <a:ea typeface="+mn-lt"/>
                <a:cs typeface="+mn-lt"/>
              </a:rPr>
              <a:t>test</a:t>
            </a:r>
            <a:r>
              <a:rPr lang="de-DE" sz="1600" i="1" dirty="0">
                <a:ea typeface="+mn-lt"/>
                <a:cs typeface="+mn-lt"/>
              </a:rPr>
              <a:t> </a:t>
            </a:r>
            <a:r>
              <a:rPr lang="de-DE" sz="1600" i="1" dirty="0" err="1">
                <a:ea typeface="+mn-lt"/>
                <a:cs typeface="+mn-lt"/>
              </a:rPr>
              <a:t>execution</a:t>
            </a:r>
            <a:endParaRPr lang="de-DE" sz="1600" i="1" dirty="0">
              <a:ea typeface="+mn-lt"/>
              <a:cs typeface="+mn-lt"/>
            </a:endParaRPr>
          </a:p>
        </p:txBody>
      </p:sp>
    </p:spTree>
    <p:extLst>
      <p:ext uri="{BB962C8B-B14F-4D97-AF65-F5344CB8AC3E}">
        <p14:creationId xmlns:p14="http://schemas.microsoft.com/office/powerpoint/2010/main" val="27074272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218EB9-1ED4-BF25-5F37-60F41BA961DB}"/>
              </a:ext>
            </a:extLst>
          </p:cNvPr>
          <p:cNvSpPr>
            <a:spLocks noGrp="1"/>
          </p:cNvSpPr>
          <p:nvPr>
            <p:ph type="title"/>
          </p:nvPr>
        </p:nvSpPr>
        <p:spPr/>
        <p:txBody>
          <a:bodyPr/>
          <a:lstStyle/>
          <a:p>
            <a:r>
              <a:rPr lang="de-DE" dirty="0"/>
              <a:t>Aufgabe: Customer testen</a:t>
            </a:r>
          </a:p>
        </p:txBody>
      </p:sp>
      <p:sp>
        <p:nvSpPr>
          <p:cNvPr id="3" name="Inhaltsplatzhalter 2">
            <a:extLst>
              <a:ext uri="{FF2B5EF4-FFF2-40B4-BE49-F238E27FC236}">
                <a16:creationId xmlns:a16="http://schemas.microsoft.com/office/drawing/2014/main" id="{F7A2A6E8-D028-0A06-0946-24C88079B079}"/>
              </a:ext>
            </a:extLst>
          </p:cNvPr>
          <p:cNvSpPr>
            <a:spLocks noGrp="1"/>
          </p:cNvSpPr>
          <p:nvPr>
            <p:ph idx="1"/>
          </p:nvPr>
        </p:nvSpPr>
        <p:spPr/>
        <p:txBody>
          <a:bodyPr/>
          <a:lstStyle/>
          <a:p>
            <a:r>
              <a:rPr lang="de-DE" dirty="0" err="1"/>
              <a:t>CustomerRepositoryTest</a:t>
            </a:r>
            <a:r>
              <a:rPr lang="de-DE" dirty="0"/>
              <a:t> (</a:t>
            </a:r>
            <a:r>
              <a:rPr lang="de-DE" dirty="0" err="1"/>
              <a:t>DataJpaTest</a:t>
            </a:r>
            <a:r>
              <a:rPr lang="de-DE" dirty="0"/>
              <a:t>)</a:t>
            </a:r>
          </a:p>
          <a:p>
            <a:r>
              <a:rPr lang="de-DE" dirty="0" err="1"/>
              <a:t>CustomerServiceImplTest</a:t>
            </a:r>
            <a:r>
              <a:rPr lang="de-DE" dirty="0"/>
              <a:t> (</a:t>
            </a:r>
            <a:r>
              <a:rPr lang="de-DE" dirty="0" err="1"/>
              <a:t>MockitoTest</a:t>
            </a:r>
            <a:r>
              <a:rPr lang="de-DE" dirty="0"/>
              <a:t>)</a:t>
            </a:r>
          </a:p>
          <a:p>
            <a:r>
              <a:rPr lang="de-DE" dirty="0" err="1"/>
              <a:t>CustomerControllerWebMvcTest</a:t>
            </a:r>
            <a:r>
              <a:rPr lang="de-DE" dirty="0"/>
              <a:t> (</a:t>
            </a:r>
            <a:r>
              <a:rPr lang="de-DE" dirty="0" err="1"/>
              <a:t>WebMvcTest</a:t>
            </a:r>
            <a:r>
              <a:rPr lang="de-DE" dirty="0"/>
              <a:t>)</a:t>
            </a:r>
          </a:p>
        </p:txBody>
      </p:sp>
    </p:spTree>
    <p:extLst>
      <p:ext uri="{BB962C8B-B14F-4D97-AF65-F5344CB8AC3E}">
        <p14:creationId xmlns:p14="http://schemas.microsoft.com/office/powerpoint/2010/main" val="33093887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Fortgeschrittene Möglichkeiten</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pPr marL="0" indent="0">
              <a:buNone/>
            </a:pPr>
            <a:r>
              <a:rPr lang="de-DE" dirty="0">
                <a:ea typeface="+mn-lt"/>
                <a:cs typeface="+mn-lt"/>
              </a:rPr>
              <a:t>• </a:t>
            </a:r>
            <a:r>
              <a:rPr lang="de-DE" err="1">
                <a:ea typeface="+mn-lt"/>
                <a:cs typeface="+mn-lt"/>
              </a:rPr>
              <a:t>Junit</a:t>
            </a:r>
            <a:r>
              <a:rPr lang="de-DE">
                <a:ea typeface="+mn-lt"/>
                <a:cs typeface="+mn-lt"/>
              </a:rPr>
              <a:t> selber erweitern (extends With)</a:t>
            </a:r>
            <a:endParaRPr lang="de-DE" dirty="0">
              <a:ea typeface="+mn-lt"/>
              <a:cs typeface="+mn-lt"/>
            </a:endParaRPr>
          </a:p>
          <a:p>
            <a:pPr>
              <a:buNone/>
            </a:pPr>
            <a:r>
              <a:rPr lang="de-DE">
                <a:ea typeface="+mn-lt"/>
                <a:cs typeface="+mn-lt"/>
              </a:rPr>
              <a:t>• Vorhandene Junit-Rules in Tests verwenden (legacy)</a:t>
            </a:r>
          </a:p>
          <a:p>
            <a:pPr marL="0" indent="0">
              <a:buNone/>
            </a:pPr>
            <a:endParaRPr lang="de-DE" dirty="0"/>
          </a:p>
        </p:txBody>
      </p:sp>
    </p:spTree>
    <p:extLst>
      <p:ext uri="{BB962C8B-B14F-4D97-AF65-F5344CB8AC3E}">
        <p14:creationId xmlns:p14="http://schemas.microsoft.com/office/powerpoint/2010/main" val="4225368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FE949D-D799-4BC0-8C77-D11470D28507}"/>
              </a:ext>
            </a:extLst>
          </p:cNvPr>
          <p:cNvSpPr>
            <a:spLocks noGrp="1"/>
          </p:cNvSpPr>
          <p:nvPr>
            <p:ph type="title"/>
          </p:nvPr>
        </p:nvSpPr>
        <p:spPr>
          <a:xfrm>
            <a:off x="677334" y="609600"/>
            <a:ext cx="8596668" cy="836141"/>
          </a:xfrm>
        </p:spPr>
        <p:txBody>
          <a:bodyPr/>
          <a:lstStyle/>
          <a:p>
            <a:r>
              <a:rPr lang="de-DE" dirty="0"/>
              <a:t>Junit-4-Rules</a:t>
            </a:r>
          </a:p>
        </p:txBody>
      </p:sp>
      <p:pic>
        <p:nvPicPr>
          <p:cNvPr id="4" name="Inhaltsplatzhalter 3">
            <a:extLst>
              <a:ext uri="{FF2B5EF4-FFF2-40B4-BE49-F238E27FC236}">
                <a16:creationId xmlns:a16="http://schemas.microsoft.com/office/drawing/2014/main" id="{59C370F4-24B6-455E-991B-E971FD818347}"/>
              </a:ext>
            </a:extLst>
          </p:cNvPr>
          <p:cNvPicPr>
            <a:picLocks noGrp="1" noChangeAspect="1"/>
          </p:cNvPicPr>
          <p:nvPr>
            <p:ph idx="1"/>
          </p:nvPr>
        </p:nvPicPr>
        <p:blipFill>
          <a:blip r:embed="rId2"/>
          <a:stretch>
            <a:fillRect/>
          </a:stretch>
        </p:blipFill>
        <p:spPr>
          <a:xfrm>
            <a:off x="677690" y="2098498"/>
            <a:ext cx="8596312" cy="2829103"/>
          </a:xfrm>
          <a:prstGeom prst="rect">
            <a:avLst/>
          </a:prstGeom>
        </p:spPr>
      </p:pic>
    </p:spTree>
    <p:extLst>
      <p:ext uri="{BB962C8B-B14F-4D97-AF65-F5344CB8AC3E}">
        <p14:creationId xmlns:p14="http://schemas.microsoft.com/office/powerpoint/2010/main" val="284317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Warum ist Testen notwendig?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lnSpcReduction="10000"/>
          </a:bodyPr>
          <a:lstStyle/>
          <a:p>
            <a:r>
              <a:rPr lang="de-DE" b="1" i="0" dirty="0">
                <a:effectLst/>
                <a:latin typeface="Söhne"/>
              </a:rPr>
              <a:t>Fehlererkennung:</a:t>
            </a:r>
            <a:r>
              <a:rPr lang="de-DE" b="0" i="0" dirty="0">
                <a:effectLst/>
                <a:latin typeface="Söhne"/>
              </a:rPr>
              <a:t> Tests helfen dabei, Fehler und Probleme in der Software zu identifizieren, bevor sie an Endbenutzer ausgeliefert wird. Das Finden und Beheben von Fehlern in frühen Entwicklungsphasen ist meist kostengünstiger als die Behebung nach der Veröffentlichung.</a:t>
            </a:r>
          </a:p>
          <a:p>
            <a:r>
              <a:rPr lang="de-DE" b="1" i="0" dirty="0">
                <a:effectLst/>
                <a:latin typeface="Söhne"/>
              </a:rPr>
              <a:t>Qualitätssicherung:</a:t>
            </a:r>
            <a:r>
              <a:rPr lang="de-DE" b="0" i="0" dirty="0">
                <a:effectLst/>
                <a:latin typeface="Söhne"/>
              </a:rPr>
              <a:t> Durch Tests wird sichergestellt, dass die Software die erwarteten Anforderungen und Spezifikationen erfüllt. Dies ist entscheidend für die Kundenzufriedenheit und die Aufrechterhaltung eines guten Rufes.</a:t>
            </a:r>
          </a:p>
          <a:p>
            <a:r>
              <a:rPr lang="de-DE" b="1" i="0" dirty="0">
                <a:effectLst/>
                <a:latin typeface="Söhne"/>
              </a:rPr>
              <a:t>Vermeidung von Ausfällen:</a:t>
            </a:r>
            <a:r>
              <a:rPr lang="de-DE" b="0" i="0" dirty="0">
                <a:effectLst/>
                <a:latin typeface="Söhne"/>
              </a:rPr>
              <a:t> Software-Tests können helfen, Systemausfälle zu verhindern, die zu Datenverlust, Beeinträchtigung des Geschäftsbetriebs oder in kritischen Systemen sogar zu Gefahren für das Leben führen können.</a:t>
            </a:r>
          </a:p>
          <a:p>
            <a:r>
              <a:rPr lang="de-DE" b="1" i="0" dirty="0">
                <a:effectLst/>
                <a:latin typeface="Söhne"/>
              </a:rPr>
              <a:t>Benutzerfreundlichkeit:</a:t>
            </a:r>
            <a:r>
              <a:rPr lang="de-DE" b="0" i="0" dirty="0">
                <a:effectLst/>
                <a:latin typeface="Söhne"/>
              </a:rPr>
              <a:t> Tests prüfen auch die Benutzerfreundlichkeit der Software, um sicherzustellen, dass die Endbenutzer mit der Anwendung zufrieden sind und sie effizient nutzen können.</a:t>
            </a:r>
          </a:p>
        </p:txBody>
      </p:sp>
    </p:spTree>
    <p:extLst>
      <p:ext uri="{BB962C8B-B14F-4D97-AF65-F5344CB8AC3E}">
        <p14:creationId xmlns:p14="http://schemas.microsoft.com/office/powerpoint/2010/main" val="338645925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E96435-011C-4408-8501-2CC6700BDEF3}"/>
              </a:ext>
            </a:extLst>
          </p:cNvPr>
          <p:cNvSpPr>
            <a:spLocks noGrp="1"/>
          </p:cNvSpPr>
          <p:nvPr>
            <p:ph type="title"/>
          </p:nvPr>
        </p:nvSpPr>
        <p:spPr/>
        <p:txBody>
          <a:bodyPr/>
          <a:lstStyle/>
          <a:p>
            <a:r>
              <a:rPr lang="de-DE" dirty="0"/>
              <a:t>Junit-5-Extension</a:t>
            </a:r>
          </a:p>
        </p:txBody>
      </p:sp>
      <p:sp>
        <p:nvSpPr>
          <p:cNvPr id="3" name="Inhaltsplatzhalter 2">
            <a:extLst>
              <a:ext uri="{FF2B5EF4-FFF2-40B4-BE49-F238E27FC236}">
                <a16:creationId xmlns:a16="http://schemas.microsoft.com/office/drawing/2014/main" id="{C113EA24-B1D5-48E7-B814-B3675EC1667E}"/>
              </a:ext>
            </a:extLst>
          </p:cNvPr>
          <p:cNvSpPr>
            <a:spLocks noGrp="1"/>
          </p:cNvSpPr>
          <p:nvPr>
            <p:ph idx="1"/>
          </p:nvPr>
        </p:nvSpPr>
        <p:spPr>
          <a:xfrm>
            <a:off x="677334" y="1647783"/>
            <a:ext cx="8596668" cy="3880773"/>
          </a:xfrm>
        </p:spPr>
        <p:txBody>
          <a:bodyPr>
            <a:normAutofit fontScale="85000" lnSpcReduction="20000"/>
          </a:bodyPr>
          <a:lstStyle/>
          <a:p>
            <a:pPr marL="0" indent="0">
              <a:buNone/>
            </a:pPr>
            <a:r>
              <a:rPr lang="en-US" dirty="0"/>
              <a:t>JUnit 5 extensions are related to a certain event in the execution of a test, referred to as an extension point. When a certain life cycle phase is reached, the JUnit engine calls registered extensions.</a:t>
            </a:r>
          </a:p>
          <a:p>
            <a:endParaRPr lang="en-US" dirty="0"/>
          </a:p>
          <a:p>
            <a:pPr marL="0" indent="0">
              <a:buNone/>
            </a:pPr>
            <a:r>
              <a:rPr lang="en-US" dirty="0"/>
              <a:t>Five main types of extension points can be used:</a:t>
            </a:r>
          </a:p>
          <a:p>
            <a:endParaRPr lang="en-US" dirty="0"/>
          </a:p>
          <a:p>
            <a:r>
              <a:rPr lang="en-US" dirty="0"/>
              <a:t>test instance post-processing</a:t>
            </a:r>
          </a:p>
          <a:p>
            <a:r>
              <a:rPr lang="en-US" dirty="0"/>
              <a:t>conditional test execution</a:t>
            </a:r>
          </a:p>
          <a:p>
            <a:r>
              <a:rPr lang="en-US" dirty="0"/>
              <a:t>life-cycle callbacks</a:t>
            </a:r>
          </a:p>
          <a:p>
            <a:r>
              <a:rPr lang="en-US" dirty="0"/>
              <a:t>parameter resolution</a:t>
            </a:r>
          </a:p>
          <a:p>
            <a:r>
              <a:rPr lang="en-US" dirty="0"/>
              <a:t>exception handling</a:t>
            </a:r>
          </a:p>
          <a:p>
            <a:endParaRPr lang="en-US" dirty="0"/>
          </a:p>
          <a:p>
            <a:r>
              <a:rPr lang="en-US" dirty="0" err="1"/>
              <a:t>Projekt</a:t>
            </a:r>
            <a:r>
              <a:rPr lang="en-US" dirty="0"/>
              <a:t>: extension</a:t>
            </a:r>
            <a:endParaRPr lang="de-DE" dirty="0"/>
          </a:p>
        </p:txBody>
      </p:sp>
    </p:spTree>
    <p:extLst>
      <p:ext uri="{BB962C8B-B14F-4D97-AF65-F5344CB8AC3E}">
        <p14:creationId xmlns:p14="http://schemas.microsoft.com/office/powerpoint/2010/main" val="20037809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@TempDir</a:t>
            </a:r>
          </a:p>
          <a:p>
            <a:pPr>
              <a:buFont typeface="Wingdings 3"/>
              <a:buChar char=""/>
            </a:pPr>
            <a:r>
              <a:rPr lang="de-DE" sz="1600" i="1" dirty="0" err="1">
                <a:ea typeface="+mn-lt"/>
                <a:cs typeface="+mn-lt"/>
              </a:rPr>
              <a:t>BeforeAllCallback</a:t>
            </a:r>
            <a:r>
              <a:rPr lang="de-DE" sz="1600" i="1" dirty="0">
                <a:ea typeface="+mn-lt"/>
                <a:cs typeface="+mn-lt"/>
              </a:rPr>
              <a:t>, </a:t>
            </a:r>
            <a:r>
              <a:rPr lang="de-DE" sz="1600" i="1" dirty="0" err="1">
                <a:ea typeface="+mn-lt"/>
                <a:cs typeface="+mn-lt"/>
              </a:rPr>
              <a:t>BeforeTestExecutionCallback</a:t>
            </a:r>
            <a:r>
              <a:rPr lang="de-DE" sz="1600" i="1" dirty="0">
                <a:ea typeface="+mn-lt"/>
                <a:cs typeface="+mn-lt"/>
              </a:rPr>
              <a:t>, </a:t>
            </a:r>
            <a:r>
              <a:rPr lang="de-DE" sz="1600" i="1" dirty="0" err="1">
                <a:ea typeface="+mn-lt"/>
                <a:cs typeface="+mn-lt"/>
              </a:rPr>
              <a:t>AfterTestExecutionCallback</a:t>
            </a:r>
            <a:r>
              <a:rPr lang="de-DE" sz="1600" i="1" dirty="0">
                <a:ea typeface="+mn-lt"/>
                <a:cs typeface="+mn-lt"/>
              </a:rPr>
              <a:t>, </a:t>
            </a:r>
            <a:r>
              <a:rPr lang="de-DE" sz="1600" i="1" dirty="0" err="1">
                <a:ea typeface="+mn-lt"/>
                <a:cs typeface="+mn-lt"/>
              </a:rPr>
              <a:t>AfterAllCallback</a:t>
            </a:r>
            <a:endParaRPr lang="de-DE" sz="1600" i="1" dirty="0">
              <a:ea typeface="+mn-lt"/>
              <a:cs typeface="+mn-lt"/>
            </a:endParaRPr>
          </a:p>
          <a:p>
            <a:pPr>
              <a:buFont typeface="Wingdings 3"/>
              <a:buChar char=""/>
            </a:pPr>
            <a:r>
              <a:rPr lang="de-DE" sz="1600" i="1" dirty="0" err="1">
                <a:ea typeface="+mn-lt"/>
                <a:cs typeface="+mn-lt"/>
              </a:rPr>
              <a:t>Manipulating</a:t>
            </a:r>
            <a:r>
              <a:rPr lang="de-DE" sz="1600" i="1" dirty="0">
                <a:ea typeface="+mn-lt"/>
                <a:cs typeface="+mn-lt"/>
              </a:rPr>
              <a:t> time </a:t>
            </a:r>
            <a:r>
              <a:rPr lang="de-DE" sz="1600" i="1" dirty="0" err="1">
                <a:ea typeface="+mn-lt"/>
                <a:cs typeface="+mn-lt"/>
              </a:rPr>
              <a:t>for</a:t>
            </a:r>
            <a:r>
              <a:rPr lang="de-DE" sz="1600" i="1" dirty="0">
                <a:ea typeface="+mn-lt"/>
                <a:cs typeface="+mn-lt"/>
              </a:rPr>
              <a:t> </a:t>
            </a:r>
            <a:r>
              <a:rPr lang="de-DE" sz="1600" i="1" dirty="0" err="1">
                <a:ea typeface="+mn-lt"/>
                <a:cs typeface="+mn-lt"/>
              </a:rPr>
              <a:t>tests</a:t>
            </a:r>
            <a:endParaRPr lang="de-DE" sz="1600" i="1" dirty="0">
              <a:ea typeface="+mn-lt"/>
              <a:cs typeface="+mn-lt"/>
            </a:endParaRPr>
          </a:p>
        </p:txBody>
      </p:sp>
    </p:spTree>
    <p:extLst>
      <p:ext uri="{BB962C8B-B14F-4D97-AF65-F5344CB8AC3E}">
        <p14:creationId xmlns:p14="http://schemas.microsoft.com/office/powerpoint/2010/main" val="262617554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5DA98B-29F5-454F-9307-FBF7B0A34C79}"/>
              </a:ext>
            </a:extLst>
          </p:cNvPr>
          <p:cNvSpPr>
            <a:spLocks noGrp="1"/>
          </p:cNvSpPr>
          <p:nvPr>
            <p:ph type="title"/>
          </p:nvPr>
        </p:nvSpPr>
        <p:spPr/>
        <p:txBody>
          <a:bodyPr/>
          <a:lstStyle/>
          <a:p>
            <a:r>
              <a:rPr lang="de-DE" dirty="0">
                <a:ea typeface="+mn-lt"/>
                <a:cs typeface="+mn-lt"/>
              </a:rPr>
              <a:t>Testcontainers</a:t>
            </a:r>
            <a:endParaRPr lang="de-DE" dirty="0"/>
          </a:p>
        </p:txBody>
      </p:sp>
      <p:sp>
        <p:nvSpPr>
          <p:cNvPr id="3" name="Inhaltsplatzhalter 2">
            <a:extLst>
              <a:ext uri="{FF2B5EF4-FFF2-40B4-BE49-F238E27FC236}">
                <a16:creationId xmlns:a16="http://schemas.microsoft.com/office/drawing/2014/main" id="{FB529FB1-2CAA-4E69-BD02-D42D12739D84}"/>
              </a:ext>
            </a:extLst>
          </p:cNvPr>
          <p:cNvSpPr>
            <a:spLocks noGrp="1"/>
          </p:cNvSpPr>
          <p:nvPr>
            <p:ph idx="1"/>
          </p:nvPr>
        </p:nvSpPr>
        <p:spPr/>
        <p:txBody>
          <a:bodyPr/>
          <a:lstStyle/>
          <a:p>
            <a:r>
              <a:rPr lang="de-DE" dirty="0"/>
              <a:t>Anwendungen haben aber echte DBs, was machen wir im (lokalen) Test?</a:t>
            </a:r>
          </a:p>
          <a:p>
            <a:r>
              <a:rPr lang="de-DE" dirty="0" err="1"/>
              <a:t>db</a:t>
            </a:r>
            <a:r>
              <a:rPr lang="de-DE" dirty="0"/>
              <a:t> per </a:t>
            </a:r>
            <a:r>
              <a:rPr lang="de-DE" dirty="0" err="1"/>
              <a:t>docker</a:t>
            </a:r>
            <a:r>
              <a:rPr lang="de-DE" dirty="0"/>
              <a:t> </a:t>
            </a:r>
            <a:r>
              <a:rPr lang="de-DE" dirty="0" err="1"/>
              <a:t>container</a:t>
            </a:r>
            <a:r>
              <a:rPr lang="de-DE" dirty="0"/>
              <a:t>!</a:t>
            </a:r>
          </a:p>
          <a:p>
            <a:r>
              <a:rPr lang="de-DE" dirty="0"/>
              <a:t>Und das ganze mit </a:t>
            </a:r>
            <a:r>
              <a:rPr lang="de-DE" dirty="0" err="1"/>
              <a:t>Junit</a:t>
            </a:r>
            <a:r>
              <a:rPr lang="de-DE" dirty="0"/>
              <a:t> verdrahtet: Testcontainers</a:t>
            </a:r>
          </a:p>
          <a:p>
            <a:r>
              <a:rPr lang="de-DE" dirty="0"/>
              <a:t>Projekt: 10-netzfilm</a:t>
            </a:r>
          </a:p>
        </p:txBody>
      </p:sp>
    </p:spTree>
    <p:extLst>
      <p:ext uri="{BB962C8B-B14F-4D97-AF65-F5344CB8AC3E}">
        <p14:creationId xmlns:p14="http://schemas.microsoft.com/office/powerpoint/2010/main" val="16920595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dirty="0" err="1"/>
              <a:t>JUnit</a:t>
            </a:r>
            <a:r>
              <a:rPr lang="de-DE" dirty="0"/>
              <a:t> Framework</a:t>
            </a:r>
          </a:p>
          <a:p>
            <a:r>
              <a:rPr lang="de-DE" dirty="0"/>
              <a:t>Mock-Objekte mit </a:t>
            </a:r>
            <a:r>
              <a:rPr lang="de-DE" dirty="0" err="1"/>
              <a:t>Mockito</a:t>
            </a:r>
          </a:p>
          <a:p>
            <a:r>
              <a:rPr lang="de-DE" dirty="0"/>
              <a:t>Fortgeschrittene Möglichkeiten</a:t>
            </a:r>
          </a:p>
          <a:p>
            <a:r>
              <a:rPr lang="de-DE" b="1" dirty="0"/>
              <a:t>Ausblick</a:t>
            </a:r>
          </a:p>
        </p:txBody>
      </p:sp>
    </p:spTree>
    <p:extLst>
      <p:ext uri="{BB962C8B-B14F-4D97-AF65-F5344CB8AC3E}">
        <p14:creationId xmlns:p14="http://schemas.microsoft.com/office/powerpoint/2010/main" val="26282070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Ausblick</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err="1"/>
              <a:t>Selenium</a:t>
            </a:r>
            <a:r>
              <a:rPr lang="de-DE" dirty="0"/>
              <a:t> – Tests durch Bedienung der Web-Oberfläche (E2E)</a:t>
            </a:r>
          </a:p>
          <a:p>
            <a:pPr lvl="1"/>
            <a:r>
              <a:rPr lang="de-DE" dirty="0">
                <a:hlinkClick r:id="rId2"/>
              </a:rPr>
              <a:t>https://selenium.dev/</a:t>
            </a:r>
            <a:endParaRPr lang="de-DE" dirty="0"/>
          </a:p>
          <a:p>
            <a:r>
              <a:rPr lang="de-DE" dirty="0" err="1"/>
              <a:t>WireMock</a:t>
            </a:r>
            <a:r>
              <a:rPr lang="de-DE" dirty="0"/>
              <a:t> – http-Schnittstellen </a:t>
            </a:r>
            <a:r>
              <a:rPr lang="de-DE" dirty="0" err="1"/>
              <a:t>mocken</a:t>
            </a:r>
            <a:endParaRPr lang="de-DE" dirty="0"/>
          </a:p>
          <a:p>
            <a:pPr lvl="1"/>
            <a:r>
              <a:rPr lang="de-DE" dirty="0"/>
              <a:t>https://wiremock.org/</a:t>
            </a:r>
            <a:endParaRPr lang="de-DE" dirty="0">
              <a:hlinkClick r:id="rId3"/>
            </a:endParaRPr>
          </a:p>
          <a:p>
            <a:r>
              <a:rPr lang="de-DE" dirty="0" err="1"/>
              <a:t>ArchUnit</a:t>
            </a:r>
            <a:r>
              <a:rPr lang="de-DE" dirty="0"/>
              <a:t> – Architekturregeln testen</a:t>
            </a:r>
          </a:p>
          <a:p>
            <a:pPr lvl="1"/>
            <a:r>
              <a:rPr lang="de-DE" dirty="0">
                <a:hlinkClick r:id="rId4"/>
              </a:rPr>
              <a:t>https://github.com/TNG/ArchUnit</a:t>
            </a:r>
            <a:endParaRPr lang="de-DE" dirty="0"/>
          </a:p>
          <a:p>
            <a:r>
              <a:rPr lang="de-DE" dirty="0" err="1"/>
              <a:t>Cucumber</a:t>
            </a:r>
            <a:r>
              <a:rPr lang="de-DE" dirty="0"/>
              <a:t> – e2e Tests mit UI, BDD</a:t>
            </a:r>
          </a:p>
          <a:p>
            <a:pPr lvl="1"/>
            <a:r>
              <a:rPr lang="de-DE" dirty="0"/>
              <a:t>https://cucumber.io/docs/bdd/</a:t>
            </a:r>
          </a:p>
        </p:txBody>
      </p:sp>
    </p:spTree>
    <p:extLst>
      <p:ext uri="{BB962C8B-B14F-4D97-AF65-F5344CB8AC3E}">
        <p14:creationId xmlns:p14="http://schemas.microsoft.com/office/powerpoint/2010/main" val="1773361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Warum ist Testen notwendig 2?</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b="1" i="0" dirty="0">
                <a:effectLst/>
                <a:latin typeface="Söhne"/>
              </a:rPr>
              <a:t>Sicherheit:</a:t>
            </a:r>
            <a:r>
              <a:rPr lang="de-DE" b="0" i="0" dirty="0">
                <a:effectLst/>
                <a:latin typeface="Söhne"/>
              </a:rPr>
              <a:t> Besonders wichtig ist das Testen der Software auf Sicherheitslücken, um zu verhindern, dass sensible Daten kompromittiert werden.</a:t>
            </a:r>
          </a:p>
          <a:p>
            <a:r>
              <a:rPr lang="de-DE" b="1" i="0" dirty="0">
                <a:effectLst/>
                <a:latin typeface="Söhne"/>
              </a:rPr>
              <a:t>Kompatibilität:</a:t>
            </a:r>
            <a:r>
              <a:rPr lang="de-DE" b="0" i="0" dirty="0">
                <a:effectLst/>
                <a:latin typeface="Söhne"/>
              </a:rPr>
              <a:t> Tests stellen sicher, dass die Software auf allen unterstützten Plattformen und Geräten korrekt funktioniert und mit anderen Systemen kompatibel ist.</a:t>
            </a:r>
          </a:p>
          <a:p>
            <a:r>
              <a:rPr lang="de-DE" b="1" i="0" dirty="0">
                <a:effectLst/>
                <a:latin typeface="Söhne"/>
              </a:rPr>
              <a:t>Leistung:</a:t>
            </a:r>
            <a:r>
              <a:rPr lang="de-DE" b="0" i="0" dirty="0">
                <a:effectLst/>
                <a:latin typeface="Söhne"/>
              </a:rPr>
              <a:t> Leistungstests überprüfen, ob die Software unter verschiedenen Bedingungen, wie hoher Last, langsamer Netzwerkverbindungen oder bei begrenzten Ressourcen, angemessen funktioniert.</a:t>
            </a:r>
          </a:p>
          <a:p>
            <a:r>
              <a:rPr lang="de-DE" b="1" i="0" dirty="0">
                <a:effectLst/>
                <a:latin typeface="Söhne"/>
              </a:rPr>
              <a:t>Regulatorische Compliance:</a:t>
            </a:r>
            <a:r>
              <a:rPr lang="de-DE" b="0" i="0" dirty="0">
                <a:effectLst/>
                <a:latin typeface="Söhne"/>
              </a:rPr>
              <a:t> In einigen Branchen gibt es rechtliche oder regulatorische Anforderungen für Software-Tests, um Compliance zu gewährleisten.</a:t>
            </a:r>
          </a:p>
        </p:txBody>
      </p:sp>
    </p:spTree>
    <p:extLst>
      <p:ext uri="{BB962C8B-B14F-4D97-AF65-F5344CB8AC3E}">
        <p14:creationId xmlns:p14="http://schemas.microsoft.com/office/powerpoint/2010/main" val="248657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Warum ist Testen notwendig 3?</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b="1" i="0" dirty="0">
                <a:effectLst/>
                <a:latin typeface="Söhne"/>
              </a:rPr>
              <a:t>Vertrauen und Zuverlässigkeit:</a:t>
            </a:r>
            <a:r>
              <a:rPr lang="de-DE" b="0" i="0" dirty="0">
                <a:effectLst/>
                <a:latin typeface="Söhne"/>
              </a:rPr>
              <a:t> Gut getestete Software erhöht auf der einen Seite das Vertrauen der Stakeholder in die Zuverlässigkeit und Stabilität des Produkts als auch das Vertrauen der Entwickler in ihre Prozesse.</a:t>
            </a:r>
          </a:p>
          <a:p>
            <a:r>
              <a:rPr lang="de-DE" b="1" i="0" dirty="0">
                <a:effectLst/>
                <a:latin typeface="Söhne"/>
              </a:rPr>
              <a:t>Wartung:</a:t>
            </a:r>
            <a:r>
              <a:rPr lang="de-DE" b="0" i="0" dirty="0">
                <a:effectLst/>
                <a:latin typeface="Söhne"/>
              </a:rPr>
              <a:t> Tests erleichtern die Wartung der Software, da sie dabei helfen, Änderungen an der Codebasis sicher und mit geringerem Risiko von Nebenwirkungen durchzuführen.</a:t>
            </a:r>
          </a:p>
          <a:p>
            <a:r>
              <a:rPr lang="de-DE" b="1" i="0" dirty="0">
                <a:effectLst/>
                <a:latin typeface="Söhne"/>
              </a:rPr>
              <a:t>Kostenersparnis:</a:t>
            </a:r>
            <a:r>
              <a:rPr lang="de-DE" b="0" i="0" dirty="0">
                <a:effectLst/>
                <a:latin typeface="Söhne"/>
              </a:rPr>
              <a:t> Langfristig können durch sorgfältige Tests Kosten eingespart werden, da Fehlerbehebungen nach der Veröffentlichung oft teurer und zeitaufwendiger sind.</a:t>
            </a:r>
          </a:p>
        </p:txBody>
      </p:sp>
    </p:spTree>
    <p:extLst>
      <p:ext uri="{BB962C8B-B14F-4D97-AF65-F5344CB8AC3E}">
        <p14:creationId xmlns:p14="http://schemas.microsoft.com/office/powerpoint/2010/main" val="282077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Softwarequalität</a:t>
            </a:r>
            <a:endParaRPr lang="de-DE" dirty="0"/>
          </a:p>
        </p:txBody>
      </p:sp>
      <p:sp>
        <p:nvSpPr>
          <p:cNvPr id="7" name="Inhaltsplatzhalter 6">
            <a:extLst>
              <a:ext uri="{FF2B5EF4-FFF2-40B4-BE49-F238E27FC236}">
                <a16:creationId xmlns:a16="http://schemas.microsoft.com/office/drawing/2014/main" id="{38C16D46-FA23-4F5C-8FB3-7F2A3B237CCD}"/>
              </a:ext>
            </a:extLst>
          </p:cNvPr>
          <p:cNvSpPr>
            <a:spLocks noGrp="1"/>
          </p:cNvSpPr>
          <p:nvPr>
            <p:ph idx="1"/>
          </p:nvPr>
        </p:nvSpPr>
        <p:spPr>
          <a:xfrm>
            <a:off x="811683" y="6361781"/>
            <a:ext cx="7163075" cy="367824"/>
          </a:xfrm>
        </p:spPr>
        <p:txBody>
          <a:bodyPr vert="horz" lIns="91440" tIns="45720" rIns="91440" bIns="45720" rtlCol="0" anchor="t">
            <a:normAutofit/>
          </a:bodyPr>
          <a:lstStyle/>
          <a:p>
            <a:pPr marL="0" indent="0">
              <a:buNone/>
            </a:pPr>
            <a:r>
              <a:rPr lang="de-DE" dirty="0"/>
              <a:t>ISO/IEC 25010, https://www.inztitut.de/blog/glossar/iso-25010/</a:t>
            </a:r>
          </a:p>
        </p:txBody>
      </p:sp>
      <p:pic>
        <p:nvPicPr>
          <p:cNvPr id="5" name="Grafik 4">
            <a:extLst>
              <a:ext uri="{FF2B5EF4-FFF2-40B4-BE49-F238E27FC236}">
                <a16:creationId xmlns:a16="http://schemas.microsoft.com/office/drawing/2014/main" id="{61FFC549-E1F7-2CE8-B266-966413E90A65}"/>
              </a:ext>
            </a:extLst>
          </p:cNvPr>
          <p:cNvPicPr>
            <a:picLocks noChangeAspect="1"/>
          </p:cNvPicPr>
          <p:nvPr/>
        </p:nvPicPr>
        <p:blipFill>
          <a:blip r:embed="rId2"/>
          <a:stretch>
            <a:fillRect/>
          </a:stretch>
        </p:blipFill>
        <p:spPr>
          <a:xfrm>
            <a:off x="1328350" y="1451660"/>
            <a:ext cx="7543801" cy="4714875"/>
          </a:xfrm>
          <a:prstGeom prst="rect">
            <a:avLst/>
          </a:prstGeom>
        </p:spPr>
      </p:pic>
    </p:spTree>
    <p:extLst>
      <p:ext uri="{BB962C8B-B14F-4D97-AF65-F5344CB8AC3E}">
        <p14:creationId xmlns:p14="http://schemas.microsoft.com/office/powerpoint/2010/main" val="1495390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Wie kann Software getestet werden</a:t>
            </a:r>
            <a:r>
              <a:rPr lang="de-DE" dirty="0"/>
              <a:t>?</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fontScale="92500" lnSpcReduction="20000"/>
          </a:bodyPr>
          <a:lstStyle/>
          <a:p>
            <a:pPr algn="l">
              <a:buFont typeface="+mj-lt"/>
              <a:buAutoNum type="arabicPeriod"/>
            </a:pPr>
            <a:r>
              <a:rPr lang="de-DE" b="1" i="0" dirty="0">
                <a:effectLst/>
                <a:latin typeface="Söhne"/>
              </a:rPr>
              <a:t>Manuelle Tests:</a:t>
            </a:r>
            <a:endParaRPr lang="de-DE" b="0" i="0" dirty="0">
              <a:effectLst/>
              <a:latin typeface="Söhne"/>
            </a:endParaRPr>
          </a:p>
          <a:p>
            <a:pPr marL="742950" lvl="1" indent="-285750" algn="l">
              <a:buFont typeface="+mj-lt"/>
              <a:buAutoNum type="arabicPeriod"/>
            </a:pPr>
            <a:r>
              <a:rPr lang="de-DE" b="0" i="0" dirty="0">
                <a:effectLst/>
                <a:latin typeface="Söhne"/>
              </a:rPr>
              <a:t>Diese Tests werden von einem Tester durchgeführt, der verschiedene Teile der Anwendung manuell bedient, um zu überprüfen, ob sie wie erwartet funktionieren.</a:t>
            </a:r>
          </a:p>
          <a:p>
            <a:pPr marL="742950" lvl="1" indent="-285750" algn="l">
              <a:buFont typeface="+mj-lt"/>
              <a:buAutoNum type="arabicPeriod"/>
            </a:pPr>
            <a:r>
              <a:rPr lang="de-DE" b="0" i="0" dirty="0">
                <a:effectLst/>
                <a:latin typeface="Söhne"/>
              </a:rPr>
              <a:t>Manuelle Tests sind oft explorativ, d.h., der Tester folgt keinem strengen Testskript, sondern verwendet seine Erfahrung und sein Verständnis der Software, um mögliche Fehler zu finden.</a:t>
            </a:r>
          </a:p>
          <a:p>
            <a:pPr marL="742950" lvl="1" indent="-285750" algn="l">
              <a:buFont typeface="+mj-lt"/>
              <a:buAutoNum type="arabicPeriod"/>
            </a:pPr>
            <a:r>
              <a:rPr lang="de-DE" b="0" i="0" dirty="0">
                <a:effectLst/>
                <a:latin typeface="Söhne"/>
              </a:rPr>
              <a:t>Sie eignen sich besonders für Usability-Tests, bei denen die Benutzerfreundlichkeit und das Gesamterlebnis aus der Sicht eines echten Nutzers beurteilt werden sollen.</a:t>
            </a:r>
          </a:p>
          <a:p>
            <a:pPr algn="l">
              <a:buFont typeface="+mj-lt"/>
              <a:buAutoNum type="arabicPeriod"/>
            </a:pPr>
            <a:r>
              <a:rPr lang="de-DE" b="1" i="0" dirty="0">
                <a:effectLst/>
                <a:latin typeface="Söhne"/>
              </a:rPr>
              <a:t>Automatisierte Tests:</a:t>
            </a:r>
            <a:endParaRPr lang="de-DE" b="0" i="0" dirty="0">
              <a:effectLst/>
              <a:latin typeface="Söhne"/>
            </a:endParaRPr>
          </a:p>
          <a:p>
            <a:pPr marL="742950" lvl="1" indent="-285750" algn="l">
              <a:buFont typeface="+mj-lt"/>
              <a:buAutoNum type="arabicPeriod"/>
            </a:pPr>
            <a:r>
              <a:rPr lang="de-DE" b="0" i="0" dirty="0">
                <a:effectLst/>
                <a:latin typeface="Söhne"/>
              </a:rPr>
              <a:t>Bei automatisierten Tests werden Skripte und Testsoftware verwendet, um vordefinierte Aktionen auszuführen und die Ergebnisse mit erwarteten Ergebnissen zu vergleichen.</a:t>
            </a:r>
          </a:p>
          <a:p>
            <a:pPr marL="742950" lvl="1" indent="-285750" algn="l">
              <a:buFont typeface="+mj-lt"/>
              <a:buAutoNum type="arabicPeriod"/>
            </a:pPr>
            <a:r>
              <a:rPr lang="de-DE" b="0" i="0" dirty="0">
                <a:effectLst/>
                <a:latin typeface="Söhne"/>
              </a:rPr>
              <a:t>Sie sind effizient für Regressionstests, bei denen dieselben Testfälle wiederholt auf neue Versionen der Software angewendet werden, um sicherzustellen, dass keine neuen Fehler eingeführt wurden.</a:t>
            </a:r>
          </a:p>
          <a:p>
            <a:pPr marL="742950" lvl="1" indent="-285750" algn="l">
              <a:buFont typeface="+mj-lt"/>
              <a:buAutoNum type="arabicPeriod"/>
            </a:pPr>
            <a:r>
              <a:rPr lang="de-DE" b="0" i="0" dirty="0">
                <a:effectLst/>
                <a:latin typeface="Söhne"/>
              </a:rPr>
              <a:t>Automatisierung ist auch nützlich für Leistungstests und Lasttests, da sie es ermöglicht, die Software unter kontrollierten, aber variablen Bedingungen zu testen.</a:t>
            </a:r>
          </a:p>
        </p:txBody>
      </p:sp>
    </p:spTree>
    <p:extLst>
      <p:ext uri="{BB962C8B-B14F-4D97-AF65-F5344CB8AC3E}">
        <p14:creationId xmlns:p14="http://schemas.microsoft.com/office/powerpoint/2010/main" val="532093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6D6BAB-0D33-52E2-A026-321383606C28}"/>
              </a:ext>
            </a:extLst>
          </p:cNvPr>
          <p:cNvSpPr>
            <a:spLocks noGrp="1"/>
          </p:cNvSpPr>
          <p:nvPr>
            <p:ph type="title"/>
          </p:nvPr>
        </p:nvSpPr>
        <p:spPr/>
        <p:txBody>
          <a:bodyPr/>
          <a:lstStyle/>
          <a:p>
            <a:r>
              <a:rPr lang="de-DE" dirty="0"/>
              <a:t>Testarten</a:t>
            </a:r>
          </a:p>
        </p:txBody>
      </p:sp>
      <p:sp>
        <p:nvSpPr>
          <p:cNvPr id="3" name="Inhaltsplatzhalter 2">
            <a:extLst>
              <a:ext uri="{FF2B5EF4-FFF2-40B4-BE49-F238E27FC236}">
                <a16:creationId xmlns:a16="http://schemas.microsoft.com/office/drawing/2014/main" id="{AA2EC4A1-18C3-E664-5D76-3406B34D29EA}"/>
              </a:ext>
            </a:extLst>
          </p:cNvPr>
          <p:cNvSpPr>
            <a:spLocks noGrp="1"/>
          </p:cNvSpPr>
          <p:nvPr>
            <p:ph idx="1"/>
          </p:nvPr>
        </p:nvSpPr>
        <p:spPr/>
        <p:txBody>
          <a:bodyPr/>
          <a:lstStyle/>
          <a:p>
            <a:r>
              <a:rPr lang="de-DE" b="1" i="0" dirty="0">
                <a:effectLst/>
                <a:latin typeface="Söhne"/>
              </a:rPr>
              <a:t>Unit-Tests:</a:t>
            </a:r>
            <a:r>
              <a:rPr lang="de-DE" b="0" i="0" dirty="0">
                <a:effectLst/>
                <a:latin typeface="Söhne"/>
              </a:rPr>
              <a:t> Überprüfen einzelner Komponenten oder Funktionen einer Anwendung isoliert vom Rest der Software.</a:t>
            </a:r>
          </a:p>
          <a:p>
            <a:r>
              <a:rPr lang="de-DE" b="1" i="0" dirty="0">
                <a:effectLst/>
                <a:latin typeface="Söhne"/>
              </a:rPr>
              <a:t>Integrationstests:</a:t>
            </a:r>
            <a:r>
              <a:rPr lang="de-DE" b="0" i="0" dirty="0">
                <a:effectLst/>
                <a:latin typeface="Söhne"/>
              </a:rPr>
              <a:t> Überprüfen, wie verschiedene Module oder Dienste zusammenarbeiten.</a:t>
            </a:r>
          </a:p>
          <a:p>
            <a:r>
              <a:rPr lang="de-DE" b="1" i="0" dirty="0">
                <a:effectLst/>
                <a:latin typeface="Söhne"/>
              </a:rPr>
              <a:t>Systemtests:</a:t>
            </a:r>
            <a:r>
              <a:rPr lang="de-DE" b="0" i="0" dirty="0">
                <a:effectLst/>
                <a:latin typeface="Söhne"/>
              </a:rPr>
              <a:t> Testen der kompletten und integrierten Software, um sicherzustellen, dass sie den spezifizierten Anforderungen entspricht.</a:t>
            </a:r>
          </a:p>
          <a:p>
            <a:r>
              <a:rPr lang="de-DE" b="1" i="0" dirty="0">
                <a:effectLst/>
                <a:latin typeface="Söhne"/>
              </a:rPr>
              <a:t>Akzeptanztests:</a:t>
            </a:r>
            <a:r>
              <a:rPr lang="de-DE" b="0" i="0" dirty="0">
                <a:effectLst/>
                <a:latin typeface="Söhne"/>
              </a:rPr>
              <a:t> Sicherstellen, dass die Software den Erwartungen des Endnutzers entspricht und bereit für die Auslieferung ist.</a:t>
            </a:r>
          </a:p>
          <a:p>
            <a:r>
              <a:rPr lang="de-DE" b="1" i="0" dirty="0">
                <a:effectLst/>
                <a:latin typeface="Söhne"/>
              </a:rPr>
              <a:t>Regressionstests:</a:t>
            </a:r>
            <a:r>
              <a:rPr lang="de-DE" b="0" i="0" dirty="0">
                <a:solidFill>
                  <a:srgbClr val="0F0F0F"/>
                </a:solidFill>
                <a:effectLst/>
                <a:latin typeface="Söhne"/>
              </a:rPr>
              <a:t> Sicherstellen, dass neue Änderungen, Updates oder Verbesserungen keine bereits bestehenden Funktionen beeinträchtigen.</a:t>
            </a:r>
            <a:endParaRPr lang="de-DE" dirty="0"/>
          </a:p>
        </p:txBody>
      </p:sp>
    </p:spTree>
    <p:extLst>
      <p:ext uri="{BB962C8B-B14F-4D97-AF65-F5344CB8AC3E}">
        <p14:creationId xmlns:p14="http://schemas.microsoft.com/office/powerpoint/2010/main" val="3342682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6D6BAB-0D33-52E2-A026-321383606C28}"/>
              </a:ext>
            </a:extLst>
          </p:cNvPr>
          <p:cNvSpPr>
            <a:spLocks noGrp="1"/>
          </p:cNvSpPr>
          <p:nvPr>
            <p:ph type="title"/>
          </p:nvPr>
        </p:nvSpPr>
        <p:spPr/>
        <p:txBody>
          <a:bodyPr/>
          <a:lstStyle/>
          <a:p>
            <a:r>
              <a:rPr lang="de-DE" dirty="0"/>
              <a:t>Testarten 2</a:t>
            </a:r>
          </a:p>
        </p:txBody>
      </p:sp>
      <p:sp>
        <p:nvSpPr>
          <p:cNvPr id="3" name="Inhaltsplatzhalter 2">
            <a:extLst>
              <a:ext uri="{FF2B5EF4-FFF2-40B4-BE49-F238E27FC236}">
                <a16:creationId xmlns:a16="http://schemas.microsoft.com/office/drawing/2014/main" id="{AA2EC4A1-18C3-E664-5D76-3406B34D29EA}"/>
              </a:ext>
            </a:extLst>
          </p:cNvPr>
          <p:cNvSpPr>
            <a:spLocks noGrp="1"/>
          </p:cNvSpPr>
          <p:nvPr>
            <p:ph idx="1"/>
          </p:nvPr>
        </p:nvSpPr>
        <p:spPr/>
        <p:txBody>
          <a:bodyPr/>
          <a:lstStyle/>
          <a:p>
            <a:r>
              <a:rPr lang="de-DE" b="1" i="0" dirty="0">
                <a:effectLst/>
                <a:latin typeface="Söhne"/>
              </a:rPr>
              <a:t>Leistungstests:</a:t>
            </a:r>
            <a:r>
              <a:rPr lang="de-DE" b="0" i="0" dirty="0">
                <a:effectLst/>
                <a:latin typeface="Söhne"/>
              </a:rPr>
              <a:t> Beurteilung der Stabilität und Reaktionsfähigkeit der Software unter Lastbedingungen.</a:t>
            </a:r>
          </a:p>
          <a:p>
            <a:r>
              <a:rPr lang="de-DE" b="1" i="0" dirty="0">
                <a:effectLst/>
                <a:latin typeface="Söhne"/>
              </a:rPr>
              <a:t>Sicherheitstests:</a:t>
            </a:r>
            <a:r>
              <a:rPr lang="de-DE" b="0" i="0" dirty="0">
                <a:effectLst/>
                <a:latin typeface="Söhne"/>
              </a:rPr>
              <a:t> Identifizierung von Schwachstellen und Sicherheitslücken in der Software.</a:t>
            </a:r>
          </a:p>
          <a:p>
            <a:r>
              <a:rPr lang="de-DE" b="1" i="0" dirty="0">
                <a:effectLst/>
                <a:latin typeface="Söhne"/>
              </a:rPr>
              <a:t>Usability-Tests (Benutzerfreundlichkeit):</a:t>
            </a:r>
            <a:r>
              <a:rPr lang="de-DE" b="0" i="0" dirty="0">
                <a:effectLst/>
                <a:latin typeface="Söhne"/>
              </a:rPr>
              <a:t> Evaluierung der Benutzererfahrung, um sicherzustellen, dass die Software intuitiv und leicht zu bedienen ist.</a:t>
            </a:r>
          </a:p>
          <a:p>
            <a:r>
              <a:rPr lang="de-DE" b="1" i="0" dirty="0">
                <a:effectLst/>
                <a:latin typeface="Söhne"/>
              </a:rPr>
              <a:t>Kompatibilitätstests:</a:t>
            </a:r>
            <a:r>
              <a:rPr lang="de-DE" b="0" i="0" dirty="0">
                <a:effectLst/>
                <a:latin typeface="Söhne"/>
              </a:rPr>
              <a:t> Überprüfen der Software auf verschiedenen Geräten, Betriebssystemen und Netzwerkumgebungen.</a:t>
            </a:r>
          </a:p>
          <a:p>
            <a:r>
              <a:rPr lang="de-DE" b="1" i="0" dirty="0">
                <a:effectLst/>
                <a:latin typeface="Söhne"/>
              </a:rPr>
              <a:t>Explorative Tests:</a:t>
            </a:r>
            <a:r>
              <a:rPr lang="de-DE" b="0" i="0" dirty="0">
                <a:effectLst/>
                <a:latin typeface="Söhne"/>
              </a:rPr>
              <a:t> Unstrukturiertes Testen, um Fehler zu finden, indem die Software ohne festgelegten Testplan erforscht wird.</a:t>
            </a:r>
          </a:p>
        </p:txBody>
      </p:sp>
    </p:spTree>
    <p:extLst>
      <p:ext uri="{BB962C8B-B14F-4D97-AF65-F5344CB8AC3E}">
        <p14:creationId xmlns:p14="http://schemas.microsoft.com/office/powerpoint/2010/main" val="2297154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6D6BAB-0D33-52E2-A026-321383606C28}"/>
              </a:ext>
            </a:extLst>
          </p:cNvPr>
          <p:cNvSpPr>
            <a:spLocks noGrp="1"/>
          </p:cNvSpPr>
          <p:nvPr>
            <p:ph type="title"/>
          </p:nvPr>
        </p:nvSpPr>
        <p:spPr/>
        <p:txBody>
          <a:bodyPr/>
          <a:lstStyle/>
          <a:p>
            <a:r>
              <a:rPr lang="de-DE" dirty="0"/>
              <a:t>Testarten 3</a:t>
            </a:r>
          </a:p>
        </p:txBody>
      </p:sp>
      <p:sp>
        <p:nvSpPr>
          <p:cNvPr id="3" name="Inhaltsplatzhalter 2">
            <a:extLst>
              <a:ext uri="{FF2B5EF4-FFF2-40B4-BE49-F238E27FC236}">
                <a16:creationId xmlns:a16="http://schemas.microsoft.com/office/drawing/2014/main" id="{AA2EC4A1-18C3-E664-5D76-3406B34D29EA}"/>
              </a:ext>
            </a:extLst>
          </p:cNvPr>
          <p:cNvSpPr>
            <a:spLocks noGrp="1"/>
          </p:cNvSpPr>
          <p:nvPr>
            <p:ph idx="1"/>
          </p:nvPr>
        </p:nvSpPr>
        <p:spPr/>
        <p:txBody>
          <a:bodyPr/>
          <a:lstStyle/>
          <a:p>
            <a:r>
              <a:rPr lang="de-DE" b="1" i="0" dirty="0">
                <a:effectLst/>
                <a:latin typeface="Söhne"/>
              </a:rPr>
              <a:t>Beta-Tests/User Acceptance </a:t>
            </a:r>
            <a:r>
              <a:rPr lang="de-DE" b="1" i="0" dirty="0" err="1">
                <a:effectLst/>
                <a:latin typeface="Söhne"/>
              </a:rPr>
              <a:t>Testing</a:t>
            </a:r>
            <a:r>
              <a:rPr lang="de-DE" b="1" i="0" dirty="0">
                <a:effectLst/>
                <a:latin typeface="Söhne"/>
              </a:rPr>
              <a:t> (UAT):</a:t>
            </a:r>
            <a:r>
              <a:rPr lang="de-DE" b="0" i="0" dirty="0">
                <a:effectLst/>
                <a:latin typeface="Söhne"/>
              </a:rPr>
              <a:t> Die Software wird einer Gruppe von realen Benutzern zur Verfügung gestellt, um Feedback und Fehlerberichte zu sammeln.</a:t>
            </a:r>
          </a:p>
          <a:p>
            <a:r>
              <a:rPr lang="de-DE" b="1" i="0" dirty="0">
                <a:effectLst/>
                <a:latin typeface="Söhne"/>
              </a:rPr>
              <a:t>Stresstests:</a:t>
            </a:r>
            <a:r>
              <a:rPr lang="de-DE" b="0" i="0" dirty="0">
                <a:effectLst/>
                <a:latin typeface="Söhne"/>
              </a:rPr>
              <a:t> Belastung der Software über normale Betriebskapazitäten hinaus, um ihre Grenzen zu bestimmen.</a:t>
            </a:r>
          </a:p>
          <a:p>
            <a:r>
              <a:rPr lang="de-DE" b="1" i="0" dirty="0">
                <a:effectLst/>
                <a:latin typeface="Söhne"/>
              </a:rPr>
              <a:t>Rauchtests (Smoke Tests):</a:t>
            </a:r>
            <a:r>
              <a:rPr lang="de-DE" b="0" i="0" dirty="0">
                <a:effectLst/>
                <a:latin typeface="Söhne"/>
              </a:rPr>
              <a:t> Schnelle Überprüfungen, ob die grundlegenden Funktionen der Software nach einer Änderung noch funktionieren.</a:t>
            </a:r>
          </a:p>
          <a:p>
            <a:r>
              <a:rPr lang="de-DE" b="1" i="0" dirty="0" err="1">
                <a:effectLst/>
                <a:latin typeface="Söhne"/>
              </a:rPr>
              <a:t>Sanity</a:t>
            </a:r>
            <a:r>
              <a:rPr lang="de-DE" b="1" i="0" dirty="0">
                <a:effectLst/>
                <a:latin typeface="Söhne"/>
              </a:rPr>
              <a:t>-Tests:</a:t>
            </a:r>
            <a:r>
              <a:rPr lang="de-DE" b="0" i="0" dirty="0">
                <a:effectLst/>
                <a:latin typeface="Söhne"/>
              </a:rPr>
              <a:t> Überprüfung spezifischer Funktionen nach einer Fehlerbehebung, um sicherzustellen, dass die Korrekturen wie erwartet funktionieren.</a:t>
            </a:r>
          </a:p>
        </p:txBody>
      </p:sp>
    </p:spTree>
    <p:extLst>
      <p:ext uri="{BB962C8B-B14F-4D97-AF65-F5344CB8AC3E}">
        <p14:creationId xmlns:p14="http://schemas.microsoft.com/office/powerpoint/2010/main" val="925244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Black-Box/ White-Box</a:t>
            </a:r>
            <a:endParaRPr lang="de-DE"/>
          </a:p>
        </p:txBody>
      </p:sp>
      <p:pic>
        <p:nvPicPr>
          <p:cNvPr id="3" name="Grafik 4">
            <a:extLst>
              <a:ext uri="{FF2B5EF4-FFF2-40B4-BE49-F238E27FC236}">
                <a16:creationId xmlns:a16="http://schemas.microsoft.com/office/drawing/2014/main" id="{EB229FF5-0049-4B75-8823-28BD4B072C4D}"/>
              </a:ext>
            </a:extLst>
          </p:cNvPr>
          <p:cNvPicPr>
            <a:picLocks noChangeAspect="1"/>
          </p:cNvPicPr>
          <p:nvPr/>
        </p:nvPicPr>
        <p:blipFill>
          <a:blip r:embed="rId2"/>
          <a:stretch>
            <a:fillRect/>
          </a:stretch>
        </p:blipFill>
        <p:spPr>
          <a:xfrm>
            <a:off x="2173637" y="1779859"/>
            <a:ext cx="5694335" cy="3789060"/>
          </a:xfrm>
          <a:prstGeom prst="rect">
            <a:avLst/>
          </a:prstGeom>
        </p:spPr>
      </p:pic>
    </p:spTree>
    <p:extLst>
      <p:ext uri="{BB962C8B-B14F-4D97-AF65-F5344CB8AC3E}">
        <p14:creationId xmlns:p14="http://schemas.microsoft.com/office/powerpoint/2010/main" val="369943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b="1" dirty="0"/>
              <a:t>Vorstellung</a:t>
            </a:r>
          </a:p>
          <a:p>
            <a:r>
              <a:rPr lang="de-DE" dirty="0"/>
              <a:t>Grundlagen</a:t>
            </a:r>
          </a:p>
          <a:p>
            <a:r>
              <a:rPr lang="de-DE" dirty="0" err="1"/>
              <a:t>JUnit</a:t>
            </a:r>
            <a:r>
              <a:rPr lang="de-DE" dirty="0"/>
              <a:t> Framework</a:t>
            </a:r>
          </a:p>
          <a:p>
            <a:r>
              <a:rPr lang="de-DE" dirty="0"/>
              <a:t>Mock-Objekte mit </a:t>
            </a:r>
            <a:r>
              <a:rPr lang="de-DE"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1924590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491E2-D0ED-529E-CE74-74BC8EC4C514}"/>
              </a:ext>
            </a:extLst>
          </p:cNvPr>
          <p:cNvSpPr>
            <a:spLocks noGrp="1"/>
          </p:cNvSpPr>
          <p:nvPr>
            <p:ph type="title"/>
          </p:nvPr>
        </p:nvSpPr>
        <p:spPr/>
        <p:txBody>
          <a:bodyPr/>
          <a:lstStyle/>
          <a:p>
            <a:r>
              <a:rPr lang="de-DE" dirty="0"/>
              <a:t>Statisches Tests</a:t>
            </a:r>
          </a:p>
        </p:txBody>
      </p:sp>
      <p:sp>
        <p:nvSpPr>
          <p:cNvPr id="3" name="Inhaltsplatzhalter 2">
            <a:extLst>
              <a:ext uri="{FF2B5EF4-FFF2-40B4-BE49-F238E27FC236}">
                <a16:creationId xmlns:a16="http://schemas.microsoft.com/office/drawing/2014/main" id="{4D8F4487-6F61-B7A4-5F43-B2B897AEABB0}"/>
              </a:ext>
            </a:extLst>
          </p:cNvPr>
          <p:cNvSpPr>
            <a:spLocks noGrp="1"/>
          </p:cNvSpPr>
          <p:nvPr>
            <p:ph idx="1"/>
          </p:nvPr>
        </p:nvSpPr>
        <p:spPr/>
        <p:txBody>
          <a:bodyPr>
            <a:normAutofit fontScale="85000" lnSpcReduction="20000"/>
          </a:bodyPr>
          <a:lstStyle/>
          <a:p>
            <a:pPr algn="l">
              <a:buFont typeface="+mj-lt"/>
              <a:buAutoNum type="arabicPeriod"/>
            </a:pPr>
            <a:r>
              <a:rPr lang="de-DE" b="1" i="0" dirty="0">
                <a:effectLst/>
                <a:latin typeface="Söhne"/>
              </a:rPr>
              <a:t>Code Reviews:</a:t>
            </a:r>
            <a:endParaRPr lang="de-DE" b="0" i="0" dirty="0">
              <a:effectLst/>
              <a:latin typeface="Söhne"/>
            </a:endParaRPr>
          </a:p>
          <a:p>
            <a:pPr marL="742950" lvl="1" indent="-285750" algn="l">
              <a:buFont typeface="+mj-lt"/>
              <a:buAutoNum type="arabicPeriod"/>
            </a:pPr>
            <a:r>
              <a:rPr lang="de-DE" b="0" i="0" dirty="0">
                <a:effectLst/>
                <a:latin typeface="Söhne"/>
              </a:rPr>
              <a:t>Code Reviews sind systematische Untersuchungen des Quellcodes durch eine oder mehrere Personen mit dem Ziel, Fehler zu finden und die Codequalität zu verbessern.</a:t>
            </a:r>
          </a:p>
          <a:p>
            <a:pPr marL="742950" lvl="1" indent="-285750" algn="l">
              <a:buFont typeface="+mj-lt"/>
              <a:buAutoNum type="arabicPeriod"/>
            </a:pPr>
            <a:r>
              <a:rPr lang="de-DE" b="0" i="0" dirty="0">
                <a:effectLst/>
                <a:latin typeface="Söhne"/>
              </a:rPr>
              <a:t>Sie können formelle Meetings sein (wie Inspektionen oder Walkthroughs) oder informellere Aktivitäten (wie Pair </a:t>
            </a:r>
            <a:r>
              <a:rPr lang="de-DE" b="0" i="0" dirty="0" err="1">
                <a:effectLst/>
                <a:latin typeface="Söhne"/>
              </a:rPr>
              <a:t>Programming</a:t>
            </a:r>
            <a:r>
              <a:rPr lang="de-DE" b="0" i="0" dirty="0">
                <a:effectLst/>
                <a:latin typeface="Söhne"/>
              </a:rPr>
              <a:t> oder informelle Reviews).</a:t>
            </a:r>
          </a:p>
          <a:p>
            <a:pPr algn="l">
              <a:buFont typeface="+mj-lt"/>
              <a:buAutoNum type="arabicPeriod"/>
            </a:pPr>
            <a:r>
              <a:rPr lang="de-DE" b="1" i="0" dirty="0">
                <a:effectLst/>
                <a:latin typeface="Söhne"/>
              </a:rPr>
              <a:t>Statische Analyse:</a:t>
            </a:r>
            <a:endParaRPr lang="de-DE" b="0" i="0" dirty="0">
              <a:effectLst/>
              <a:latin typeface="Söhne"/>
            </a:endParaRPr>
          </a:p>
          <a:p>
            <a:pPr marL="742950" lvl="1" indent="-285750" algn="l">
              <a:buFont typeface="+mj-lt"/>
              <a:buAutoNum type="arabicPeriod"/>
            </a:pPr>
            <a:r>
              <a:rPr lang="de-DE" b="0" i="0" dirty="0">
                <a:effectLst/>
                <a:latin typeface="Söhne"/>
              </a:rPr>
              <a:t>Diese umfasst den Einsatz spezialisierter Werkzeuge, die den Code automatisch analysieren, ohne ihn auszuführen (z.B. </a:t>
            </a:r>
            <a:r>
              <a:rPr lang="de-DE" b="0" i="0" dirty="0" err="1">
                <a:effectLst/>
                <a:latin typeface="Söhne"/>
              </a:rPr>
              <a:t>Sonarqube</a:t>
            </a:r>
            <a:r>
              <a:rPr lang="de-DE" b="0" i="0" dirty="0">
                <a:effectLst/>
                <a:latin typeface="Söhne"/>
              </a:rPr>
              <a:t>).</a:t>
            </a:r>
          </a:p>
          <a:p>
            <a:pPr marL="742950" lvl="1" indent="-285750" algn="l">
              <a:buFont typeface="+mj-lt"/>
              <a:buAutoNum type="arabicPeriod"/>
            </a:pPr>
            <a:r>
              <a:rPr lang="de-DE" b="0" i="0" dirty="0">
                <a:effectLst/>
                <a:latin typeface="Söhne"/>
              </a:rPr>
              <a:t>Statische Analysetools können eine Vielzahl von Fehlern aufdecken, wie zum Beispiel Syntaxfehler, Typinkonsistenzen, ungenutzte Variablen, mögliche Laufzeitfehler, Verstöße gegen Programmierstandards und Sicherheitslücken.</a:t>
            </a:r>
          </a:p>
          <a:p>
            <a:pPr algn="l">
              <a:buFont typeface="+mj-lt"/>
              <a:buAutoNum type="arabicPeriod"/>
            </a:pPr>
            <a:r>
              <a:rPr lang="de-DE" b="1" i="0" dirty="0">
                <a:effectLst/>
                <a:latin typeface="Söhne"/>
              </a:rPr>
              <a:t>Design Reviews:</a:t>
            </a:r>
            <a:endParaRPr lang="de-DE" b="0" i="0" dirty="0">
              <a:effectLst/>
              <a:latin typeface="Söhne"/>
            </a:endParaRPr>
          </a:p>
          <a:p>
            <a:pPr marL="742950" lvl="1" indent="-285750" algn="l">
              <a:buFont typeface="+mj-lt"/>
              <a:buAutoNum type="arabicPeriod"/>
            </a:pPr>
            <a:r>
              <a:rPr lang="de-DE" b="0" i="0" dirty="0">
                <a:effectLst/>
                <a:latin typeface="Söhne"/>
              </a:rPr>
              <a:t>Überprüfung des Software-Designs, um sicherzustellen, dass es den Anforderungen entspricht und angemessene Qualitätsstandards erfüllt.</a:t>
            </a:r>
          </a:p>
          <a:p>
            <a:pPr marL="742950" lvl="1" indent="-285750" algn="l">
              <a:buFont typeface="+mj-lt"/>
              <a:buAutoNum type="arabicPeriod"/>
            </a:pPr>
            <a:r>
              <a:rPr lang="de-DE" b="0" i="0" dirty="0">
                <a:effectLst/>
                <a:latin typeface="Söhne"/>
              </a:rPr>
              <a:t>Es hilft, Probleme in den Entwurfsdokumenten wie Spezifikationen, Architekturdiagramme und Schnittstellenbeschreibungen zu identifizieren.</a:t>
            </a:r>
          </a:p>
          <a:p>
            <a:endParaRPr lang="de-DE" dirty="0"/>
          </a:p>
        </p:txBody>
      </p:sp>
    </p:spTree>
    <p:extLst>
      <p:ext uri="{BB962C8B-B14F-4D97-AF65-F5344CB8AC3E}">
        <p14:creationId xmlns:p14="http://schemas.microsoft.com/office/powerpoint/2010/main" val="2048676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Teststufen - V-Modell</a:t>
            </a:r>
            <a:endParaRPr lang="de-DE" dirty="0"/>
          </a:p>
        </p:txBody>
      </p:sp>
      <p:pic>
        <p:nvPicPr>
          <p:cNvPr id="4" name="Grafik 4" descr="Ein Bild, das Screenshot enthält.&#10;&#10;Mit sehr hoher Zuverlässigkeit generierte Beschreibung">
            <a:extLst>
              <a:ext uri="{FF2B5EF4-FFF2-40B4-BE49-F238E27FC236}">
                <a16:creationId xmlns:a16="http://schemas.microsoft.com/office/drawing/2014/main" id="{B1FFD5D8-9D36-44BF-83D2-E8F00530A872}"/>
              </a:ext>
            </a:extLst>
          </p:cNvPr>
          <p:cNvPicPr>
            <a:picLocks noChangeAspect="1"/>
          </p:cNvPicPr>
          <p:nvPr/>
        </p:nvPicPr>
        <p:blipFill>
          <a:blip r:embed="rId2"/>
          <a:stretch>
            <a:fillRect/>
          </a:stretch>
        </p:blipFill>
        <p:spPr>
          <a:xfrm>
            <a:off x="1960536" y="1687357"/>
            <a:ext cx="6204487" cy="3534944"/>
          </a:xfrm>
          <a:prstGeom prst="rect">
            <a:avLst/>
          </a:prstGeom>
        </p:spPr>
      </p:pic>
    </p:spTree>
    <p:extLst>
      <p:ext uri="{BB962C8B-B14F-4D97-AF65-F5344CB8AC3E}">
        <p14:creationId xmlns:p14="http://schemas.microsoft.com/office/powerpoint/2010/main" val="2546259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Teststufen - W-Modell</a:t>
            </a:r>
            <a:endParaRPr lang="de-DE"/>
          </a:p>
        </p:txBody>
      </p:sp>
      <p:pic>
        <p:nvPicPr>
          <p:cNvPr id="3" name="Grafik 4" descr="Ein Bild, das Screenshot enthält.&#10;&#10;Mit sehr hoher Zuverlässigkeit generierte Beschreibung">
            <a:extLst>
              <a:ext uri="{FF2B5EF4-FFF2-40B4-BE49-F238E27FC236}">
                <a16:creationId xmlns:a16="http://schemas.microsoft.com/office/drawing/2014/main" id="{24487542-ACD6-4EBE-A677-7AA76367F029}"/>
              </a:ext>
            </a:extLst>
          </p:cNvPr>
          <p:cNvPicPr>
            <a:picLocks noChangeAspect="1"/>
          </p:cNvPicPr>
          <p:nvPr/>
        </p:nvPicPr>
        <p:blipFill>
          <a:blip r:embed="rId2"/>
          <a:stretch>
            <a:fillRect/>
          </a:stretch>
        </p:blipFill>
        <p:spPr>
          <a:xfrm>
            <a:off x="1082299" y="1591439"/>
            <a:ext cx="8400080" cy="3914055"/>
          </a:xfrm>
          <a:prstGeom prst="rect">
            <a:avLst/>
          </a:prstGeom>
        </p:spPr>
      </p:pic>
    </p:spTree>
    <p:extLst>
      <p:ext uri="{BB962C8B-B14F-4D97-AF65-F5344CB8AC3E}">
        <p14:creationId xmlns:p14="http://schemas.microsoft.com/office/powerpoint/2010/main" val="3694879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Testaufwand - Vergleich</a:t>
            </a:r>
            <a:endParaRPr lang="de-DE"/>
          </a:p>
        </p:txBody>
      </p:sp>
      <p:pic>
        <p:nvPicPr>
          <p:cNvPr id="3" name="Grafik 4" descr="Ein Bild, das Screenshot enthält.&#10;&#10;Mit sehr hoher Zuverlässigkeit generierte Beschreibung">
            <a:extLst>
              <a:ext uri="{FF2B5EF4-FFF2-40B4-BE49-F238E27FC236}">
                <a16:creationId xmlns:a16="http://schemas.microsoft.com/office/drawing/2014/main" id="{6F42B927-952D-4265-821D-6D3A78B06C55}"/>
              </a:ext>
            </a:extLst>
          </p:cNvPr>
          <p:cNvPicPr>
            <a:picLocks noChangeAspect="1"/>
          </p:cNvPicPr>
          <p:nvPr/>
        </p:nvPicPr>
        <p:blipFill>
          <a:blip r:embed="rId2"/>
          <a:stretch>
            <a:fillRect/>
          </a:stretch>
        </p:blipFill>
        <p:spPr>
          <a:xfrm>
            <a:off x="888570" y="1897666"/>
            <a:ext cx="3808708" cy="2371702"/>
          </a:xfrm>
          <a:prstGeom prst="rect">
            <a:avLst/>
          </a:prstGeom>
        </p:spPr>
      </p:pic>
      <p:pic>
        <p:nvPicPr>
          <p:cNvPr id="6" name="Grafik 6" descr="Ein Bild, das Screenshot enthält.&#10;&#10;Mit sehr hoher Zuverlässigkeit generierte Beschreibung">
            <a:extLst>
              <a:ext uri="{FF2B5EF4-FFF2-40B4-BE49-F238E27FC236}">
                <a16:creationId xmlns:a16="http://schemas.microsoft.com/office/drawing/2014/main" id="{F44206EB-7129-4741-B6D9-04987E996C55}"/>
              </a:ext>
            </a:extLst>
          </p:cNvPr>
          <p:cNvPicPr>
            <a:picLocks noChangeAspect="1"/>
          </p:cNvPicPr>
          <p:nvPr/>
        </p:nvPicPr>
        <p:blipFill>
          <a:blip r:embed="rId3"/>
          <a:stretch>
            <a:fillRect/>
          </a:stretch>
        </p:blipFill>
        <p:spPr>
          <a:xfrm>
            <a:off x="5079570" y="2045796"/>
            <a:ext cx="4757979" cy="1571746"/>
          </a:xfrm>
          <a:prstGeom prst="rect">
            <a:avLst/>
          </a:prstGeom>
        </p:spPr>
      </p:pic>
      <p:pic>
        <p:nvPicPr>
          <p:cNvPr id="8" name="Grafik 8" descr="Ein Bild, das Screenshot enthält.&#10;&#10;Mit sehr hoher Zuverlässigkeit generierte Beschreibung">
            <a:extLst>
              <a:ext uri="{FF2B5EF4-FFF2-40B4-BE49-F238E27FC236}">
                <a16:creationId xmlns:a16="http://schemas.microsoft.com/office/drawing/2014/main" id="{FA997E05-3449-4915-987C-D8C633660A9E}"/>
              </a:ext>
            </a:extLst>
          </p:cNvPr>
          <p:cNvPicPr>
            <a:picLocks noChangeAspect="1"/>
          </p:cNvPicPr>
          <p:nvPr/>
        </p:nvPicPr>
        <p:blipFill>
          <a:blip r:embed="rId4"/>
          <a:stretch>
            <a:fillRect/>
          </a:stretch>
        </p:blipFill>
        <p:spPr>
          <a:xfrm>
            <a:off x="5079569" y="4416759"/>
            <a:ext cx="4757979" cy="1524516"/>
          </a:xfrm>
          <a:prstGeom prst="rect">
            <a:avLst/>
          </a:prstGeom>
        </p:spPr>
      </p:pic>
      <p:pic>
        <p:nvPicPr>
          <p:cNvPr id="10" name="Grafik 10">
            <a:extLst>
              <a:ext uri="{FF2B5EF4-FFF2-40B4-BE49-F238E27FC236}">
                <a16:creationId xmlns:a16="http://schemas.microsoft.com/office/drawing/2014/main" id="{EBFBEE56-4F9D-4501-A219-8A391030F212}"/>
              </a:ext>
            </a:extLst>
          </p:cNvPr>
          <p:cNvPicPr>
            <a:picLocks noChangeAspect="1"/>
          </p:cNvPicPr>
          <p:nvPr/>
        </p:nvPicPr>
        <p:blipFill>
          <a:blip r:embed="rId5"/>
          <a:stretch>
            <a:fillRect/>
          </a:stretch>
        </p:blipFill>
        <p:spPr>
          <a:xfrm>
            <a:off x="1037095" y="4263031"/>
            <a:ext cx="3808708" cy="2187140"/>
          </a:xfrm>
          <a:prstGeom prst="rect">
            <a:avLst/>
          </a:prstGeom>
        </p:spPr>
      </p:pic>
    </p:spTree>
    <p:extLst>
      <p:ext uri="{BB962C8B-B14F-4D97-AF65-F5344CB8AC3E}">
        <p14:creationId xmlns:p14="http://schemas.microsoft.com/office/powerpoint/2010/main" val="3360717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Monolith - Testpyramide</a:t>
            </a:r>
            <a:endParaRPr lang="de-DE"/>
          </a:p>
        </p:txBody>
      </p:sp>
      <p:pic>
        <p:nvPicPr>
          <p:cNvPr id="4" name="Grafik 4" descr="Ein Bild, das Text, Schild, Zeichnung enthält.&#10;&#10;Mit sehr hoher Zuverlässigkeit generierte Beschreibung">
            <a:extLst>
              <a:ext uri="{FF2B5EF4-FFF2-40B4-BE49-F238E27FC236}">
                <a16:creationId xmlns:a16="http://schemas.microsoft.com/office/drawing/2014/main" id="{C154F027-5819-4DEE-8D4C-E95B3C19A952}"/>
              </a:ext>
            </a:extLst>
          </p:cNvPr>
          <p:cNvPicPr>
            <a:picLocks noChangeAspect="1"/>
          </p:cNvPicPr>
          <p:nvPr/>
        </p:nvPicPr>
        <p:blipFill>
          <a:blip r:embed="rId2"/>
          <a:stretch>
            <a:fillRect/>
          </a:stretch>
        </p:blipFill>
        <p:spPr>
          <a:xfrm>
            <a:off x="3045417" y="1459759"/>
            <a:ext cx="5138979" cy="4816718"/>
          </a:xfrm>
          <a:prstGeom prst="rect">
            <a:avLst/>
          </a:prstGeom>
        </p:spPr>
      </p:pic>
      <p:cxnSp>
        <p:nvCxnSpPr>
          <p:cNvPr id="5" name="Gerade Verbindung mit Pfeil 4">
            <a:extLst>
              <a:ext uri="{FF2B5EF4-FFF2-40B4-BE49-F238E27FC236}">
                <a16:creationId xmlns:a16="http://schemas.microsoft.com/office/drawing/2014/main" id="{42B9FF3C-75D7-4D5C-8508-9470CB6CC7FC}"/>
              </a:ext>
            </a:extLst>
          </p:cNvPr>
          <p:cNvCxnSpPr/>
          <p:nvPr/>
        </p:nvCxnSpPr>
        <p:spPr>
          <a:xfrm flipV="1">
            <a:off x="1208015" y="2030136"/>
            <a:ext cx="0" cy="34898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06B8103E-B6C6-49FC-BDB5-57BB9DC0E323}"/>
              </a:ext>
            </a:extLst>
          </p:cNvPr>
          <p:cNvSpPr/>
          <p:nvPr/>
        </p:nvSpPr>
        <p:spPr>
          <a:xfrm>
            <a:off x="1568741" y="1930400"/>
            <a:ext cx="1476674" cy="619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teuer, langsam</a:t>
            </a:r>
          </a:p>
        </p:txBody>
      </p:sp>
      <p:sp>
        <p:nvSpPr>
          <p:cNvPr id="7" name="Rechteck 6">
            <a:extLst>
              <a:ext uri="{FF2B5EF4-FFF2-40B4-BE49-F238E27FC236}">
                <a16:creationId xmlns:a16="http://schemas.microsoft.com/office/drawing/2014/main" id="{1F3F8F5A-C3F6-4B18-BF8E-41690B785D61}"/>
              </a:ext>
            </a:extLst>
          </p:cNvPr>
          <p:cNvSpPr/>
          <p:nvPr/>
        </p:nvSpPr>
        <p:spPr>
          <a:xfrm>
            <a:off x="1568741" y="5069280"/>
            <a:ext cx="1476674" cy="619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günstig, schnell</a:t>
            </a:r>
          </a:p>
        </p:txBody>
      </p:sp>
    </p:spTree>
    <p:extLst>
      <p:ext uri="{BB962C8B-B14F-4D97-AF65-F5344CB8AC3E}">
        <p14:creationId xmlns:p14="http://schemas.microsoft.com/office/powerpoint/2010/main" val="1605044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Microservices-</a:t>
            </a:r>
            <a:r>
              <a:rPr lang="de-DE" dirty="0" err="1">
                <a:ea typeface="+mj-lt"/>
                <a:cs typeface="+mj-lt"/>
              </a:rPr>
              <a:t>testing</a:t>
            </a:r>
            <a:r>
              <a:rPr lang="de-DE" dirty="0">
                <a:ea typeface="+mj-lt"/>
                <a:cs typeface="+mj-lt"/>
              </a:rPr>
              <a:t>-</a:t>
            </a:r>
            <a:r>
              <a:rPr lang="de-DE" dirty="0" err="1">
                <a:ea typeface="+mj-lt"/>
                <a:cs typeface="+mj-lt"/>
              </a:rPr>
              <a:t>honeycomb</a:t>
            </a:r>
            <a:r>
              <a:rPr lang="de-DE" dirty="0">
                <a:ea typeface="+mj-lt"/>
                <a:cs typeface="+mj-lt"/>
              </a:rPr>
              <a:t> (Spotify)</a:t>
            </a:r>
            <a:endParaRPr lang="de-DE" dirty="0"/>
          </a:p>
        </p:txBody>
      </p:sp>
      <p:pic>
        <p:nvPicPr>
          <p:cNvPr id="3" name="Grafik 4">
            <a:extLst>
              <a:ext uri="{FF2B5EF4-FFF2-40B4-BE49-F238E27FC236}">
                <a16:creationId xmlns:a16="http://schemas.microsoft.com/office/drawing/2014/main" id="{15DAE5C8-D1E2-4497-8476-24E1EF51E3DC}"/>
              </a:ext>
            </a:extLst>
          </p:cNvPr>
          <p:cNvPicPr>
            <a:picLocks noChangeAspect="1"/>
          </p:cNvPicPr>
          <p:nvPr/>
        </p:nvPicPr>
        <p:blipFill>
          <a:blip r:embed="rId2"/>
          <a:stretch>
            <a:fillRect/>
          </a:stretch>
        </p:blipFill>
        <p:spPr>
          <a:xfrm>
            <a:off x="594626" y="1851471"/>
            <a:ext cx="4531962" cy="4507807"/>
          </a:xfrm>
          <a:prstGeom prst="rect">
            <a:avLst/>
          </a:prstGeom>
        </p:spPr>
      </p:pic>
      <p:sp>
        <p:nvSpPr>
          <p:cNvPr id="5" name="Textfeld 4">
            <a:extLst>
              <a:ext uri="{FF2B5EF4-FFF2-40B4-BE49-F238E27FC236}">
                <a16:creationId xmlns:a16="http://schemas.microsoft.com/office/drawing/2014/main" id="{E6C03102-FEC7-344A-E6FF-29F70DF73F81}"/>
              </a:ext>
            </a:extLst>
          </p:cNvPr>
          <p:cNvSpPr txBox="1"/>
          <p:nvPr/>
        </p:nvSpPr>
        <p:spPr>
          <a:xfrm>
            <a:off x="4150323" y="2056042"/>
            <a:ext cx="4097811" cy="646331"/>
          </a:xfrm>
          <a:prstGeom prst="rect">
            <a:avLst/>
          </a:prstGeom>
          <a:noFill/>
        </p:spPr>
        <p:txBody>
          <a:bodyPr wrap="square">
            <a:spAutoFit/>
          </a:bodyPr>
          <a:lstStyle/>
          <a:p>
            <a:r>
              <a:rPr lang="en-US" b="0" i="1" dirty="0">
                <a:solidFill>
                  <a:srgbClr val="25347C"/>
                </a:solidFill>
                <a:effectLst/>
                <a:latin typeface="CircularSpotifyText-Book"/>
              </a:rPr>
              <a:t>A test that will pass or fail based on the correctness of another system.</a:t>
            </a:r>
            <a:endParaRPr lang="de-DE" dirty="0"/>
          </a:p>
        </p:txBody>
      </p:sp>
      <p:sp>
        <p:nvSpPr>
          <p:cNvPr id="7" name="Textfeld 6">
            <a:extLst>
              <a:ext uri="{FF2B5EF4-FFF2-40B4-BE49-F238E27FC236}">
                <a16:creationId xmlns:a16="http://schemas.microsoft.com/office/drawing/2014/main" id="{DBBDB290-96D7-FE52-384D-21DCFD87D08F}"/>
              </a:ext>
            </a:extLst>
          </p:cNvPr>
          <p:cNvSpPr txBox="1"/>
          <p:nvPr/>
        </p:nvSpPr>
        <p:spPr>
          <a:xfrm>
            <a:off x="4060778" y="5491553"/>
            <a:ext cx="5253167" cy="923330"/>
          </a:xfrm>
          <a:prstGeom prst="rect">
            <a:avLst/>
          </a:prstGeom>
          <a:noFill/>
        </p:spPr>
        <p:txBody>
          <a:bodyPr wrap="square">
            <a:spAutoFit/>
          </a:bodyPr>
          <a:lstStyle/>
          <a:p>
            <a:r>
              <a:rPr lang="en-US" b="0" i="0" dirty="0">
                <a:solidFill>
                  <a:srgbClr val="25347C"/>
                </a:solidFill>
                <a:effectLst/>
                <a:latin typeface="CircularSpotifyText-Book"/>
              </a:rPr>
              <a:t>We save Implementation Detail Tests for parts of the code that are naturally isolated and have an internal complexity of their own.</a:t>
            </a:r>
            <a:endParaRPr lang="de-DE" dirty="0"/>
          </a:p>
        </p:txBody>
      </p:sp>
      <p:sp>
        <p:nvSpPr>
          <p:cNvPr id="9" name="Textfeld 8">
            <a:extLst>
              <a:ext uri="{FF2B5EF4-FFF2-40B4-BE49-F238E27FC236}">
                <a16:creationId xmlns:a16="http://schemas.microsoft.com/office/drawing/2014/main" id="{F4F40F58-28CF-091F-E51D-4BD48A4B0C25}"/>
              </a:ext>
            </a:extLst>
          </p:cNvPr>
          <p:cNvSpPr txBox="1"/>
          <p:nvPr/>
        </p:nvSpPr>
        <p:spPr>
          <a:xfrm>
            <a:off x="4842303" y="3421139"/>
            <a:ext cx="5123421" cy="1200329"/>
          </a:xfrm>
          <a:prstGeom prst="rect">
            <a:avLst/>
          </a:prstGeom>
          <a:noFill/>
        </p:spPr>
        <p:txBody>
          <a:bodyPr wrap="square">
            <a:spAutoFit/>
          </a:bodyPr>
          <a:lstStyle/>
          <a:p>
            <a:r>
              <a:rPr lang="en-US" b="0" i="0" dirty="0">
                <a:solidFill>
                  <a:srgbClr val="25347C"/>
                </a:solidFill>
                <a:effectLst/>
                <a:latin typeface="CircularSpotifyText-Book"/>
              </a:rPr>
              <a:t>What we should aim for instead is Integration Tests, which verify the correctness of our service in a more isolated fashion while focusing on the interaction points and making them very explicit.</a:t>
            </a:r>
            <a:endParaRPr lang="de-DE" dirty="0"/>
          </a:p>
        </p:txBody>
      </p:sp>
      <p:sp>
        <p:nvSpPr>
          <p:cNvPr id="11" name="Textfeld 10">
            <a:extLst>
              <a:ext uri="{FF2B5EF4-FFF2-40B4-BE49-F238E27FC236}">
                <a16:creationId xmlns:a16="http://schemas.microsoft.com/office/drawing/2014/main" id="{73FE86CE-5AC0-E723-45EF-B2A54575B898}"/>
              </a:ext>
            </a:extLst>
          </p:cNvPr>
          <p:cNvSpPr txBox="1"/>
          <p:nvPr/>
        </p:nvSpPr>
        <p:spPr>
          <a:xfrm>
            <a:off x="455655" y="6548099"/>
            <a:ext cx="6101148" cy="246221"/>
          </a:xfrm>
          <a:prstGeom prst="rect">
            <a:avLst/>
          </a:prstGeom>
          <a:noFill/>
        </p:spPr>
        <p:txBody>
          <a:bodyPr wrap="square">
            <a:spAutoFit/>
          </a:bodyPr>
          <a:lstStyle/>
          <a:p>
            <a:r>
              <a:rPr lang="de-DE" sz="1000" dirty="0"/>
              <a:t>https://engineering.atspotify.com/2018/01/testing-of-microservices/</a:t>
            </a:r>
          </a:p>
        </p:txBody>
      </p:sp>
    </p:spTree>
    <p:extLst>
      <p:ext uri="{BB962C8B-B14F-4D97-AF65-F5344CB8AC3E}">
        <p14:creationId xmlns:p14="http://schemas.microsoft.com/office/powerpoint/2010/main" val="2309594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Test Driven Development</a:t>
            </a:r>
            <a:endParaRPr lang="de-DE"/>
          </a:p>
        </p:txBody>
      </p:sp>
      <p:pic>
        <p:nvPicPr>
          <p:cNvPr id="4" name="Grafik 4" descr="Ein Bild, das Schild, Computer, Laptop, Monitor enthält.&#10;&#10;Mit sehr hoher Zuverlässigkeit generierte Beschreibung">
            <a:extLst>
              <a:ext uri="{FF2B5EF4-FFF2-40B4-BE49-F238E27FC236}">
                <a16:creationId xmlns:a16="http://schemas.microsoft.com/office/drawing/2014/main" id="{999F55AA-2334-471B-9722-48FD66E8BF15}"/>
              </a:ext>
            </a:extLst>
          </p:cNvPr>
          <p:cNvPicPr>
            <a:picLocks noChangeAspect="1"/>
          </p:cNvPicPr>
          <p:nvPr/>
        </p:nvPicPr>
        <p:blipFill>
          <a:blip r:embed="rId2"/>
          <a:stretch>
            <a:fillRect/>
          </a:stretch>
        </p:blipFill>
        <p:spPr>
          <a:xfrm>
            <a:off x="2257587" y="1935351"/>
            <a:ext cx="5210013" cy="3904281"/>
          </a:xfrm>
          <a:prstGeom prst="rect">
            <a:avLst/>
          </a:prstGeom>
        </p:spPr>
      </p:pic>
    </p:spTree>
    <p:extLst>
      <p:ext uri="{BB962C8B-B14F-4D97-AF65-F5344CB8AC3E}">
        <p14:creationId xmlns:p14="http://schemas.microsoft.com/office/powerpoint/2010/main" val="1376452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CFEE471A-01FA-6819-5277-174CF62CDCF1}"/>
              </a:ext>
            </a:extLst>
          </p:cNvPr>
          <p:cNvPicPr>
            <a:picLocks noChangeAspect="1"/>
          </p:cNvPicPr>
          <p:nvPr/>
        </p:nvPicPr>
        <p:blipFill>
          <a:blip r:embed="rId2"/>
          <a:stretch>
            <a:fillRect/>
          </a:stretch>
        </p:blipFill>
        <p:spPr>
          <a:xfrm>
            <a:off x="521906" y="1789251"/>
            <a:ext cx="5948139" cy="3381560"/>
          </a:xfrm>
          <a:prstGeom prst="rect">
            <a:avLst/>
          </a:prstGeom>
        </p:spPr>
      </p:pic>
      <p:sp>
        <p:nvSpPr>
          <p:cNvPr id="2" name="Titel 1">
            <a:extLst>
              <a:ext uri="{FF2B5EF4-FFF2-40B4-BE49-F238E27FC236}">
                <a16:creationId xmlns:a16="http://schemas.microsoft.com/office/drawing/2014/main" id="{AE48131C-5DD4-5F7C-BD7F-4EFFE2C78850}"/>
              </a:ext>
            </a:extLst>
          </p:cNvPr>
          <p:cNvSpPr>
            <a:spLocks noGrp="1"/>
          </p:cNvSpPr>
          <p:nvPr>
            <p:ph type="title"/>
          </p:nvPr>
        </p:nvSpPr>
        <p:spPr>
          <a:xfrm>
            <a:off x="677334" y="609600"/>
            <a:ext cx="8596668" cy="846966"/>
          </a:xfrm>
        </p:spPr>
        <p:txBody>
          <a:bodyPr/>
          <a:lstStyle/>
          <a:p>
            <a:r>
              <a:rPr lang="de-DE" dirty="0"/>
              <a:t>CI/CD</a:t>
            </a:r>
          </a:p>
        </p:txBody>
      </p:sp>
      <p:sp>
        <p:nvSpPr>
          <p:cNvPr id="3" name="Inhaltsplatzhalter 2">
            <a:extLst>
              <a:ext uri="{FF2B5EF4-FFF2-40B4-BE49-F238E27FC236}">
                <a16:creationId xmlns:a16="http://schemas.microsoft.com/office/drawing/2014/main" id="{9C09E0C1-9AB7-6BF7-4C8E-9EE1CA3D85C0}"/>
              </a:ext>
            </a:extLst>
          </p:cNvPr>
          <p:cNvSpPr>
            <a:spLocks noGrp="1"/>
          </p:cNvSpPr>
          <p:nvPr>
            <p:ph idx="1"/>
          </p:nvPr>
        </p:nvSpPr>
        <p:spPr>
          <a:xfrm>
            <a:off x="6096000" y="1789251"/>
            <a:ext cx="3735823" cy="3880773"/>
          </a:xfrm>
        </p:spPr>
        <p:txBody>
          <a:bodyPr/>
          <a:lstStyle/>
          <a:p>
            <a:r>
              <a:rPr lang="de-DE" dirty="0"/>
              <a:t>Erst automatische Tests ermöglichen CI/CD</a:t>
            </a:r>
          </a:p>
        </p:txBody>
      </p:sp>
      <p:sp>
        <p:nvSpPr>
          <p:cNvPr id="7" name="Textfeld 6">
            <a:extLst>
              <a:ext uri="{FF2B5EF4-FFF2-40B4-BE49-F238E27FC236}">
                <a16:creationId xmlns:a16="http://schemas.microsoft.com/office/drawing/2014/main" id="{7035272C-B818-8F01-2C75-8779EF534BB2}"/>
              </a:ext>
            </a:extLst>
          </p:cNvPr>
          <p:cNvSpPr txBox="1"/>
          <p:nvPr/>
        </p:nvSpPr>
        <p:spPr>
          <a:xfrm>
            <a:off x="804747" y="6063734"/>
            <a:ext cx="6099716" cy="276999"/>
          </a:xfrm>
          <a:prstGeom prst="rect">
            <a:avLst/>
          </a:prstGeom>
          <a:noFill/>
        </p:spPr>
        <p:txBody>
          <a:bodyPr wrap="square">
            <a:spAutoFit/>
          </a:bodyPr>
          <a:lstStyle/>
          <a:p>
            <a:r>
              <a:rPr lang="de-DE" sz="1200" dirty="0"/>
              <a:t>ttps://continuousdelivery.com/</a:t>
            </a:r>
          </a:p>
        </p:txBody>
      </p:sp>
    </p:spTree>
    <p:extLst>
      <p:ext uri="{BB962C8B-B14F-4D97-AF65-F5344CB8AC3E}">
        <p14:creationId xmlns:p14="http://schemas.microsoft.com/office/powerpoint/2010/main" val="4154572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b="1" dirty="0" err="1"/>
              <a:t>JUnit</a:t>
            </a:r>
            <a:r>
              <a:rPr lang="de-DE" b="1" dirty="0"/>
              <a:t> Framework</a:t>
            </a:r>
          </a:p>
          <a:p>
            <a:r>
              <a:rPr lang="de-DE" dirty="0"/>
              <a:t>Mock-Objekte mit </a:t>
            </a:r>
            <a:r>
              <a:rPr lang="de-DE"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661117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JUnit</a:t>
            </a:r>
            <a:r>
              <a:rPr lang="de-DE" dirty="0">
                <a:ea typeface="+mj-lt"/>
                <a:cs typeface="+mj-lt"/>
              </a:rPr>
              <a:t> Framework</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lnSpcReduction="10000"/>
          </a:bodyPr>
          <a:lstStyle/>
          <a:p>
            <a:pPr marL="0" indent="0">
              <a:buNone/>
            </a:pPr>
            <a:r>
              <a:rPr lang="de-DE" sz="1600" dirty="0">
                <a:ea typeface="+mn-lt"/>
                <a:cs typeface="+mn-lt"/>
              </a:rPr>
              <a:t>• </a:t>
            </a:r>
            <a:r>
              <a:rPr lang="de-DE" sz="1600" dirty="0" err="1">
                <a:ea typeface="+mn-lt"/>
                <a:cs typeface="+mn-lt"/>
              </a:rPr>
              <a:t>JUnit</a:t>
            </a:r>
            <a:r>
              <a:rPr lang="de-DE" sz="1600" dirty="0">
                <a:ea typeface="+mn-lt"/>
                <a:cs typeface="+mn-lt"/>
              </a:rPr>
              <a:t> Architektur </a:t>
            </a:r>
          </a:p>
          <a:p>
            <a:pPr marL="0" indent="0">
              <a:buNone/>
            </a:pPr>
            <a:r>
              <a:rPr lang="de-DE" sz="1600" dirty="0">
                <a:ea typeface="+mn-lt"/>
                <a:cs typeface="+mn-lt"/>
              </a:rPr>
              <a:t>• </a:t>
            </a:r>
            <a:r>
              <a:rPr lang="de-DE" sz="1600" dirty="0" err="1">
                <a:ea typeface="+mn-lt"/>
                <a:cs typeface="+mn-lt"/>
              </a:rPr>
              <a:t>JUnit</a:t>
            </a:r>
            <a:r>
              <a:rPr lang="de-DE" sz="1600" dirty="0">
                <a:ea typeface="+mn-lt"/>
                <a:cs typeface="+mn-lt"/>
              </a:rPr>
              <a:t> einbinden und verwenden </a:t>
            </a:r>
          </a:p>
          <a:p>
            <a:pPr marL="0" indent="0">
              <a:buNone/>
            </a:pPr>
            <a:r>
              <a:rPr lang="de-DE" sz="1600" dirty="0">
                <a:ea typeface="+mn-lt"/>
                <a:cs typeface="+mn-lt"/>
              </a:rPr>
              <a:t>• Aufbau von einem </a:t>
            </a:r>
            <a:r>
              <a:rPr lang="de-DE" sz="1600" dirty="0" err="1">
                <a:ea typeface="+mn-lt"/>
                <a:cs typeface="+mn-lt"/>
              </a:rPr>
              <a:t>Junit</a:t>
            </a:r>
            <a:r>
              <a:rPr lang="de-DE" sz="1600" dirty="0">
                <a:ea typeface="+mn-lt"/>
                <a:cs typeface="+mn-lt"/>
              </a:rPr>
              <a:t>-Test </a:t>
            </a:r>
          </a:p>
          <a:p>
            <a:pPr marL="0" indent="0">
              <a:buNone/>
            </a:pPr>
            <a:r>
              <a:rPr lang="de-DE" sz="1600" dirty="0">
                <a:ea typeface="+mn-lt"/>
                <a:cs typeface="+mn-lt"/>
              </a:rPr>
              <a:t>• Verwendung von Standard </a:t>
            </a:r>
            <a:r>
              <a:rPr lang="de-DE" sz="1600" dirty="0" err="1">
                <a:ea typeface="+mn-lt"/>
                <a:cs typeface="+mn-lt"/>
              </a:rPr>
              <a:t>Assertions</a:t>
            </a:r>
            <a:r>
              <a:rPr lang="de-DE" sz="1600" dirty="0">
                <a:ea typeface="+mn-lt"/>
                <a:cs typeface="+mn-lt"/>
              </a:rPr>
              <a:t> zur Prüfung </a:t>
            </a:r>
          </a:p>
          <a:p>
            <a:pPr marL="0" indent="0">
              <a:buNone/>
            </a:pPr>
            <a:r>
              <a:rPr lang="de-DE" sz="1600" dirty="0">
                <a:ea typeface="+mn-lt"/>
                <a:cs typeface="+mn-lt"/>
              </a:rPr>
              <a:t>• Sammeln von Testfällen in Suits </a:t>
            </a:r>
          </a:p>
          <a:p>
            <a:pPr marL="0" indent="0">
              <a:buNone/>
            </a:pPr>
            <a:r>
              <a:rPr lang="de-DE" sz="1600" dirty="0">
                <a:ea typeface="+mn-lt"/>
                <a:cs typeface="+mn-lt"/>
              </a:rPr>
              <a:t>• Tests in Testkategorien untergliedern</a:t>
            </a:r>
            <a:endParaRPr lang="en-US" sz="1600" dirty="0">
              <a:ea typeface="+mn-lt"/>
              <a:cs typeface="+mn-lt"/>
            </a:endParaRPr>
          </a:p>
          <a:p>
            <a:pPr marL="0" indent="0">
              <a:buNone/>
            </a:pPr>
            <a:r>
              <a:rPr lang="de-DE" sz="1600" dirty="0">
                <a:ea typeface="+mn-lt"/>
                <a:cs typeface="+mn-lt"/>
              </a:rPr>
              <a:t>• Test-Reihenfolge </a:t>
            </a:r>
          </a:p>
          <a:p>
            <a:pPr marL="0" indent="0">
              <a:buNone/>
            </a:pPr>
            <a:r>
              <a:rPr lang="de-DE" sz="1600" dirty="0">
                <a:ea typeface="+mn-lt"/>
                <a:cs typeface="+mn-lt"/>
              </a:rPr>
              <a:t>• Testen von </a:t>
            </a:r>
            <a:r>
              <a:rPr lang="de-DE" sz="1600" dirty="0" err="1">
                <a:ea typeface="+mn-lt"/>
                <a:cs typeface="+mn-lt"/>
              </a:rPr>
              <a:t>Exceptions</a:t>
            </a:r>
            <a:r>
              <a:rPr lang="de-DE" sz="1600" dirty="0">
                <a:ea typeface="+mn-lt"/>
                <a:cs typeface="+mn-lt"/>
              </a:rPr>
              <a:t>, Fehlerfälle</a:t>
            </a:r>
          </a:p>
          <a:p>
            <a:pPr marL="0" indent="0">
              <a:buNone/>
            </a:pPr>
            <a:r>
              <a:rPr lang="de-DE" sz="1600" dirty="0">
                <a:ea typeface="+mn-lt"/>
                <a:cs typeface="+mn-lt"/>
              </a:rPr>
              <a:t>• Testen mit Timeouts </a:t>
            </a:r>
          </a:p>
          <a:p>
            <a:pPr marL="0" indent="0">
              <a:buNone/>
            </a:pPr>
            <a:r>
              <a:rPr lang="de-DE" sz="1600" dirty="0">
                <a:ea typeface="+mn-lt"/>
                <a:cs typeface="+mn-lt"/>
              </a:rPr>
              <a:t>• Parametrisierte Tests </a:t>
            </a:r>
          </a:p>
          <a:p>
            <a:pPr marL="0" indent="0">
              <a:buNone/>
            </a:pPr>
            <a:r>
              <a:rPr lang="de-DE" sz="1600" dirty="0">
                <a:ea typeface="+mn-lt"/>
                <a:cs typeface="+mn-lt"/>
              </a:rPr>
              <a:t>• Wiederholende Tests </a:t>
            </a:r>
            <a:endParaRPr lang="de-DE" dirty="0">
              <a:ea typeface="+mn-lt"/>
              <a:cs typeface="+mn-lt"/>
            </a:endParaRPr>
          </a:p>
          <a:p>
            <a:pPr marL="0" indent="0">
              <a:buNone/>
            </a:pPr>
            <a:r>
              <a:rPr lang="de-DE" sz="1600" dirty="0">
                <a:ea typeface="+mn-lt"/>
                <a:cs typeface="+mn-lt"/>
              </a:rPr>
              <a:t>• Verwendung von </a:t>
            </a:r>
            <a:r>
              <a:rPr lang="de-DE" sz="1600" dirty="0" err="1">
                <a:ea typeface="+mn-lt"/>
                <a:cs typeface="+mn-lt"/>
              </a:rPr>
              <a:t>jAssert</a:t>
            </a:r>
            <a:r>
              <a:rPr lang="de-DE" sz="1600" dirty="0">
                <a:ea typeface="+mn-lt"/>
                <a:cs typeface="+mn-lt"/>
              </a:rPr>
              <a:t> </a:t>
            </a:r>
            <a:r>
              <a:rPr lang="de-DE" sz="1600" dirty="0" err="1">
                <a:ea typeface="+mn-lt"/>
                <a:cs typeface="+mn-lt"/>
              </a:rPr>
              <a:t>Assertions</a:t>
            </a:r>
            <a:r>
              <a:rPr lang="de-DE" sz="1600" dirty="0">
                <a:ea typeface="+mn-lt"/>
                <a:cs typeface="+mn-lt"/>
              </a:rPr>
              <a:t> zur Prüfung </a:t>
            </a:r>
            <a:endParaRPr lang="de-DE" dirty="0"/>
          </a:p>
        </p:txBody>
      </p:sp>
    </p:spTree>
    <p:extLst>
      <p:ext uri="{BB962C8B-B14F-4D97-AF65-F5344CB8AC3E}">
        <p14:creationId xmlns:p14="http://schemas.microsoft.com/office/powerpoint/2010/main" val="241020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3AFF7CE-198A-B140-A9F0-398274CA42C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53AFF7CE-198A-B140-A9F0-398274CA42C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1320800"/>
          </a:xfrm>
        </p:spPr>
        <p:txBody>
          <a:bodyPr vert="horz"/>
          <a:lstStyle/>
          <a:p>
            <a:r>
              <a:rPr lang="de-DE" dirty="0"/>
              <a:t>Vorstellung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de-DE" dirty="0"/>
              <a:t>Trainer: Michael Zöller</a:t>
            </a:r>
          </a:p>
          <a:p>
            <a:r>
              <a:rPr lang="de-DE" dirty="0"/>
              <a:t>Aus Hamburg</a:t>
            </a:r>
          </a:p>
          <a:p>
            <a:r>
              <a:rPr lang="de-DE" dirty="0"/>
              <a:t>Software </a:t>
            </a:r>
            <a:r>
              <a:rPr lang="de-DE" dirty="0" err="1"/>
              <a:t>Architect</a:t>
            </a:r>
            <a:r>
              <a:rPr lang="de-DE" dirty="0"/>
              <a:t>, </a:t>
            </a:r>
            <a:r>
              <a:rPr lang="de-DE" dirty="0" err="1"/>
              <a:t>developer</a:t>
            </a:r>
            <a:r>
              <a:rPr lang="de-DE" dirty="0"/>
              <a:t> and </a:t>
            </a:r>
            <a:r>
              <a:rPr lang="de-DE" dirty="0" err="1"/>
              <a:t>trainer</a:t>
            </a:r>
            <a:endParaRPr lang="de-DE" dirty="0"/>
          </a:p>
          <a:p>
            <a:r>
              <a:rPr lang="de-DE" dirty="0"/>
              <a:t>Xing: </a:t>
            </a:r>
            <a:r>
              <a:rPr lang="de-DE" dirty="0">
                <a:hlinkClick r:id="rId5"/>
              </a:rPr>
              <a:t>https://www.xing.com/profile/Michael_Zoeller3</a:t>
            </a:r>
          </a:p>
          <a:p>
            <a:r>
              <a:rPr lang="de-DE" dirty="0"/>
              <a:t>LinkedIn: </a:t>
            </a:r>
            <a:r>
              <a:rPr lang="de-DE" dirty="0">
                <a:hlinkClick r:id="rId6"/>
              </a:rPr>
              <a:t>https://www.linkedin.com/in/michael-z%C3%B6ller-579041256</a:t>
            </a:r>
            <a:endParaRPr lang="de-DE" dirty="0"/>
          </a:p>
          <a:p>
            <a:r>
              <a:rPr lang="de-DE" dirty="0" err="1"/>
              <a:t>freelancermap</a:t>
            </a:r>
            <a:r>
              <a:rPr lang="de-DE" dirty="0"/>
              <a:t> : </a:t>
            </a:r>
            <a:r>
              <a:rPr lang="de-DE" dirty="0">
                <a:hlinkClick r:id="rId7"/>
              </a:rPr>
              <a:t>https://www.freelancermap.de/profil/michael-zoeller</a:t>
            </a:r>
            <a:endParaRPr lang="de-DE" dirty="0"/>
          </a:p>
          <a:p>
            <a:r>
              <a:rPr lang="de-DE" dirty="0"/>
              <a:t>Mail: michael2.zoeller@gmail.com</a:t>
            </a:r>
          </a:p>
        </p:txBody>
      </p:sp>
    </p:spTree>
    <p:extLst>
      <p:ext uri="{BB962C8B-B14F-4D97-AF65-F5344CB8AC3E}">
        <p14:creationId xmlns:p14="http://schemas.microsoft.com/office/powerpoint/2010/main" val="2952998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B7ADC4-42B4-2325-8831-04DB7BDB5EFA}"/>
              </a:ext>
            </a:extLst>
          </p:cNvPr>
          <p:cNvSpPr>
            <a:spLocks noGrp="1"/>
          </p:cNvSpPr>
          <p:nvPr>
            <p:ph type="title"/>
          </p:nvPr>
        </p:nvSpPr>
        <p:spPr/>
        <p:txBody>
          <a:bodyPr/>
          <a:lstStyle/>
          <a:p>
            <a:r>
              <a:rPr lang="de-DE" dirty="0"/>
              <a:t>Vorab zum Code</a:t>
            </a:r>
          </a:p>
        </p:txBody>
      </p:sp>
      <p:sp>
        <p:nvSpPr>
          <p:cNvPr id="3" name="Inhaltsplatzhalter 2">
            <a:extLst>
              <a:ext uri="{FF2B5EF4-FFF2-40B4-BE49-F238E27FC236}">
                <a16:creationId xmlns:a16="http://schemas.microsoft.com/office/drawing/2014/main" id="{B140CF40-C880-3877-7D82-6C800948F9AE}"/>
              </a:ext>
            </a:extLst>
          </p:cNvPr>
          <p:cNvSpPr>
            <a:spLocks noGrp="1"/>
          </p:cNvSpPr>
          <p:nvPr>
            <p:ph idx="1"/>
          </p:nvPr>
        </p:nvSpPr>
        <p:spPr>
          <a:xfrm>
            <a:off x="677334" y="1816443"/>
            <a:ext cx="8596668" cy="4224919"/>
          </a:xfrm>
        </p:spPr>
        <p:txBody>
          <a:bodyPr/>
          <a:lstStyle/>
          <a:p>
            <a:r>
              <a:rPr lang="de-DE" dirty="0"/>
              <a:t>Der Code wird Euch über </a:t>
            </a:r>
            <a:r>
              <a:rPr lang="de-DE" dirty="0" err="1"/>
              <a:t>github</a:t>
            </a:r>
            <a:r>
              <a:rPr lang="de-DE" dirty="0"/>
              <a:t> zur Verfügung gestellt</a:t>
            </a:r>
            <a:r>
              <a:rPr lang="de-DE"/>
              <a:t>: </a:t>
            </a:r>
            <a:r>
              <a:rPr lang="de-DE">
                <a:hlinkClick r:id="rId2"/>
              </a:rPr>
              <a:t>https://github.com/MichaelZett/20231123_junit</a:t>
            </a:r>
            <a:endParaRPr lang="de-DE"/>
          </a:p>
          <a:p>
            <a:r>
              <a:rPr lang="de-DE"/>
              <a:t>Viele </a:t>
            </a:r>
            <a:r>
              <a:rPr lang="de-DE" dirty="0"/>
              <a:t>Dinge werde ich am Code zeigen. Da ist es sinnvoll vor allem zuzugucken</a:t>
            </a:r>
          </a:p>
          <a:p>
            <a:r>
              <a:rPr lang="de-DE" dirty="0"/>
              <a:t>Es wird Aufgaben/Zeit geben, da könnt ihr dann selber arbeiten</a:t>
            </a:r>
          </a:p>
          <a:p>
            <a:r>
              <a:rPr lang="de-DE" dirty="0"/>
              <a:t>Ich entschuldige mich schon mal vorab über „Denglisch“ in Code und Folien</a:t>
            </a:r>
          </a:p>
        </p:txBody>
      </p:sp>
    </p:spTree>
    <p:extLst>
      <p:ext uri="{BB962C8B-B14F-4D97-AF65-F5344CB8AC3E}">
        <p14:creationId xmlns:p14="http://schemas.microsoft.com/office/powerpoint/2010/main" val="3620681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Grundlagen Java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pPr marL="342900" indent="-342900">
              <a:spcBef>
                <a:spcPct val="20000"/>
              </a:spcBef>
              <a:buClr>
                <a:srgbClr val="000000"/>
              </a:buClr>
              <a:buFont typeface="Wingdings" pitchFamily="2" charset="2"/>
              <a:buChar char="§"/>
            </a:pPr>
            <a:r>
              <a:rPr lang="de-DE" b="0" dirty="0"/>
              <a:t>Entstanden 1995, aktuelle Version 21 (gerade erschienen)</a:t>
            </a:r>
          </a:p>
          <a:p>
            <a:pPr marL="342900" indent="-342900">
              <a:spcBef>
                <a:spcPct val="20000"/>
              </a:spcBef>
              <a:buClr>
                <a:srgbClr val="000000"/>
              </a:buClr>
              <a:buFont typeface="Wingdings" pitchFamily="2" charset="2"/>
              <a:buChar char="§"/>
            </a:pPr>
            <a:r>
              <a:rPr lang="de-DE" b="0" dirty="0"/>
              <a:t>Seit Jahren immer eine der angesagtesten Programmiersprachen in den Umfragen</a:t>
            </a:r>
          </a:p>
          <a:p>
            <a:pPr marL="342900" indent="-342900">
              <a:spcBef>
                <a:spcPct val="20000"/>
              </a:spcBef>
              <a:buClr>
                <a:srgbClr val="000000"/>
              </a:buClr>
              <a:buFont typeface="Wingdings" pitchFamily="2" charset="2"/>
              <a:buChar char="§"/>
            </a:pPr>
            <a:r>
              <a:rPr lang="de-DE" b="0" dirty="0"/>
              <a:t>Objekt-orientiert, seit Version 8 gibt es „funktionalen Zucker“ – wird seitdem kontinuierlich weiterentwickelt</a:t>
            </a:r>
          </a:p>
          <a:p>
            <a:pPr marL="342900" indent="-342900">
              <a:spcBef>
                <a:spcPct val="20000"/>
              </a:spcBef>
              <a:buClr>
                <a:srgbClr val="000000"/>
              </a:buClr>
              <a:buFont typeface="Wingdings" pitchFamily="2" charset="2"/>
              <a:buChar char="§"/>
            </a:pPr>
            <a:r>
              <a:rPr lang="de-DE" b="0" dirty="0"/>
              <a:t>Seit Java 9 erscheinen halbjährlich neue Versionen, alle paar Versionen gibt es Long Time </a:t>
            </a:r>
            <a:r>
              <a:rPr lang="de-DE" b="0" dirty="0" err="1"/>
              <a:t>Supported</a:t>
            </a:r>
            <a:r>
              <a:rPr lang="de-DE" b="0" dirty="0"/>
              <a:t> (LTS) Versionen, aktuelle LTS: Java 21</a:t>
            </a:r>
          </a:p>
          <a:p>
            <a:pPr marL="342900" indent="-342900">
              <a:spcBef>
                <a:spcPct val="20000"/>
              </a:spcBef>
              <a:buClr>
                <a:srgbClr val="000000"/>
              </a:buClr>
              <a:buFont typeface="Wingdings" pitchFamily="2" charset="2"/>
              <a:buChar char="§"/>
            </a:pPr>
            <a:r>
              <a:rPr lang="de-DE" b="0" dirty="0" err="1"/>
              <a:t>OracleJDK</a:t>
            </a:r>
            <a:r>
              <a:rPr lang="de-DE" b="0" dirty="0"/>
              <a:t> für Business von Java 11 bis 16 kostenpflichtig (</a:t>
            </a:r>
            <a:r>
              <a:rPr lang="de-DE" b="0" dirty="0" err="1"/>
              <a:t>OpenJdk</a:t>
            </a:r>
            <a:r>
              <a:rPr lang="de-DE" b="0" dirty="0"/>
              <a:t> als Alternative), ab 17 LTS wieder frei auch für </a:t>
            </a:r>
            <a:r>
              <a:rPr lang="de-DE" b="0" dirty="0" err="1"/>
              <a:t>business</a:t>
            </a:r>
            <a:endParaRPr lang="de-DE" b="0" dirty="0"/>
          </a:p>
        </p:txBody>
      </p:sp>
    </p:spTree>
    <p:extLst>
      <p:ext uri="{BB962C8B-B14F-4D97-AF65-F5344CB8AC3E}">
        <p14:creationId xmlns:p14="http://schemas.microsoft.com/office/powerpoint/2010/main" val="1902715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Grundlagen </a:t>
            </a:r>
            <a:r>
              <a:rPr lang="de-DE" dirty="0" err="1"/>
              <a:t>IntelliJ</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pPr marL="342900" indent="-342900">
              <a:spcBef>
                <a:spcPct val="20000"/>
              </a:spcBef>
              <a:buClr>
                <a:srgbClr val="000000"/>
              </a:buClr>
              <a:buFont typeface="Wingdings" pitchFamily="2" charset="2"/>
              <a:buChar char="§"/>
            </a:pPr>
            <a:r>
              <a:rPr lang="de-DE" b="0" dirty="0"/>
              <a:t>Release 1.0 im Jahr 2001</a:t>
            </a:r>
          </a:p>
          <a:p>
            <a:pPr marL="342900" indent="-342900">
              <a:spcBef>
                <a:spcPct val="20000"/>
              </a:spcBef>
              <a:buClr>
                <a:srgbClr val="000000"/>
              </a:buClr>
              <a:buFont typeface="Wingdings" pitchFamily="2" charset="2"/>
              <a:buChar char="§"/>
            </a:pPr>
            <a:r>
              <a:rPr lang="de-DE" b="0" dirty="0"/>
              <a:t>Hersteller: </a:t>
            </a:r>
            <a:r>
              <a:rPr lang="de-DE" b="0" dirty="0" err="1"/>
              <a:t>JetBrains</a:t>
            </a:r>
            <a:r>
              <a:rPr lang="de-DE" b="0" dirty="0"/>
              <a:t> (Entwickler der Sprache </a:t>
            </a:r>
            <a:r>
              <a:rPr lang="de-DE" b="0" dirty="0" err="1"/>
              <a:t>kotlin</a:t>
            </a:r>
            <a:r>
              <a:rPr lang="de-DE" b="0" dirty="0"/>
              <a:t>)</a:t>
            </a:r>
          </a:p>
          <a:p>
            <a:pPr marL="342900" indent="-342900">
              <a:spcBef>
                <a:spcPct val="20000"/>
              </a:spcBef>
              <a:buClr>
                <a:srgbClr val="000000"/>
              </a:buClr>
              <a:buFont typeface="Wingdings" pitchFamily="2" charset="2"/>
              <a:buChar char="§"/>
            </a:pPr>
            <a:r>
              <a:rPr lang="de-DE" dirty="0"/>
              <a:t>Freie Community Version</a:t>
            </a:r>
          </a:p>
          <a:p>
            <a:pPr marL="342900" indent="-342900">
              <a:spcBef>
                <a:spcPct val="20000"/>
              </a:spcBef>
              <a:buClr>
                <a:srgbClr val="000000"/>
              </a:buClr>
              <a:buFont typeface="Wingdings" pitchFamily="2" charset="2"/>
              <a:buChar char="§"/>
            </a:pPr>
            <a:r>
              <a:rPr lang="de-DE" b="0" dirty="0"/>
              <a:t>Kostenpflichtige Ultimate Edition</a:t>
            </a:r>
          </a:p>
          <a:p>
            <a:pPr marL="342900" indent="-342900">
              <a:spcBef>
                <a:spcPct val="20000"/>
              </a:spcBef>
              <a:buClr>
                <a:srgbClr val="000000"/>
              </a:buClr>
              <a:buFont typeface="Wingdings" pitchFamily="2" charset="2"/>
              <a:buChar char="§"/>
            </a:pPr>
            <a:r>
              <a:rPr lang="de-DE" dirty="0"/>
              <a:t>Jährliches Major Release mit regelmäßigen Updates</a:t>
            </a:r>
          </a:p>
          <a:p>
            <a:pPr marL="342900" indent="-342900">
              <a:spcBef>
                <a:spcPct val="20000"/>
              </a:spcBef>
              <a:buClr>
                <a:srgbClr val="000000"/>
              </a:buClr>
              <a:buFont typeface="Wingdings" pitchFamily="2" charset="2"/>
              <a:buChar char="§"/>
            </a:pPr>
            <a:r>
              <a:rPr lang="de-DE" b="0" dirty="0"/>
              <a:t>Durch Plug-Ins erweit</a:t>
            </a:r>
            <a:r>
              <a:rPr lang="de-DE" dirty="0"/>
              <a:t>erbar</a:t>
            </a:r>
          </a:p>
          <a:p>
            <a:pPr marL="342900" indent="-342900">
              <a:spcBef>
                <a:spcPct val="20000"/>
              </a:spcBef>
              <a:buClr>
                <a:srgbClr val="000000"/>
              </a:buClr>
              <a:buFont typeface="Wingdings" pitchFamily="2" charset="2"/>
              <a:buChar char="§"/>
            </a:pPr>
            <a:endParaRPr lang="de-DE" b="0" dirty="0"/>
          </a:p>
        </p:txBody>
      </p:sp>
    </p:spTree>
    <p:extLst>
      <p:ext uri="{BB962C8B-B14F-4D97-AF65-F5344CB8AC3E}">
        <p14:creationId xmlns:p14="http://schemas.microsoft.com/office/powerpoint/2010/main" val="257759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0" name="Textfeld 8"/>
          <p:cNvSpPr txBox="1">
            <a:spLocks noChangeArrowheads="1"/>
          </p:cNvSpPr>
          <p:nvPr/>
        </p:nvSpPr>
        <p:spPr bwMode="auto">
          <a:xfrm>
            <a:off x="8626476" y="6372225"/>
            <a:ext cx="1871663" cy="368300"/>
          </a:xfrm>
          <a:prstGeom prst="rect">
            <a:avLst/>
          </a:prstGeom>
          <a:noFill/>
          <a:ln w="9525">
            <a:noFill/>
            <a:miter lim="800000"/>
            <a:headEnd/>
            <a:tailEnd/>
          </a:ln>
        </p:spPr>
        <p:txBody>
          <a:bodyPr>
            <a:spAutoFit/>
          </a:bodyPr>
          <a:lstStyle/>
          <a:p>
            <a:r>
              <a:rPr lang="de-DE" dirty="0" err="1"/>
              <a:t>Git</a:t>
            </a:r>
            <a:endParaRPr lang="de-DE" dirty="0"/>
          </a:p>
        </p:txBody>
      </p:sp>
      <p:pic>
        <p:nvPicPr>
          <p:cNvPr id="4" name="Grafik 3">
            <a:extLst>
              <a:ext uri="{FF2B5EF4-FFF2-40B4-BE49-F238E27FC236}">
                <a16:creationId xmlns:a16="http://schemas.microsoft.com/office/drawing/2014/main" id="{56281DC7-1CAF-407C-8A77-AEFB254ED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854" y="896363"/>
            <a:ext cx="6984776" cy="5244056"/>
          </a:xfrm>
          <a:prstGeom prst="rect">
            <a:avLst/>
          </a:prstGeom>
        </p:spPr>
      </p:pic>
      <p:sp>
        <p:nvSpPr>
          <p:cNvPr id="5" name="Titel 1">
            <a:extLst>
              <a:ext uri="{FF2B5EF4-FFF2-40B4-BE49-F238E27FC236}">
                <a16:creationId xmlns:a16="http://schemas.microsoft.com/office/drawing/2014/main" id="{FAE942EE-C4BB-4B56-8068-1832E46D75A5}"/>
              </a:ext>
            </a:extLst>
          </p:cNvPr>
          <p:cNvSpPr>
            <a:spLocks noGrp="1"/>
          </p:cNvSpPr>
          <p:nvPr>
            <p:ph type="title"/>
          </p:nvPr>
        </p:nvSpPr>
        <p:spPr>
          <a:xfrm>
            <a:off x="677334" y="609600"/>
            <a:ext cx="8596668" cy="700216"/>
          </a:xfrm>
        </p:spPr>
        <p:txBody>
          <a:bodyPr vert="horz"/>
          <a:lstStyle/>
          <a:p>
            <a:r>
              <a:rPr lang="de-DE" dirty="0">
                <a:ea typeface="+mj-lt"/>
                <a:cs typeface="+mj-lt"/>
              </a:rPr>
              <a:t>Exkurs </a:t>
            </a:r>
            <a:r>
              <a:rPr lang="de-DE" dirty="0" err="1">
                <a:ea typeface="+mj-lt"/>
                <a:cs typeface="+mj-lt"/>
              </a:rPr>
              <a:t>Git</a:t>
            </a:r>
            <a:endParaRPr lang="de-DE" dirty="0"/>
          </a:p>
        </p:txBody>
      </p:sp>
    </p:spTree>
    <p:extLst>
      <p:ext uri="{BB962C8B-B14F-4D97-AF65-F5344CB8AC3E}">
        <p14:creationId xmlns:p14="http://schemas.microsoft.com/office/powerpoint/2010/main" val="2902535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0" name="Textfeld 8"/>
          <p:cNvSpPr txBox="1">
            <a:spLocks noChangeArrowheads="1"/>
          </p:cNvSpPr>
          <p:nvPr/>
        </p:nvSpPr>
        <p:spPr bwMode="auto">
          <a:xfrm>
            <a:off x="8626476" y="6372225"/>
            <a:ext cx="1871663" cy="368300"/>
          </a:xfrm>
          <a:prstGeom prst="rect">
            <a:avLst/>
          </a:prstGeom>
          <a:noFill/>
          <a:ln w="9525">
            <a:noFill/>
            <a:miter lim="800000"/>
            <a:headEnd/>
            <a:tailEnd/>
          </a:ln>
        </p:spPr>
        <p:txBody>
          <a:bodyPr>
            <a:spAutoFit/>
          </a:bodyPr>
          <a:lstStyle/>
          <a:p>
            <a:r>
              <a:rPr lang="de-DE" dirty="0" err="1"/>
              <a:t>Git</a:t>
            </a:r>
            <a:endParaRPr lang="de-DE" dirty="0"/>
          </a:p>
        </p:txBody>
      </p:sp>
      <p:pic>
        <p:nvPicPr>
          <p:cNvPr id="3" name="Grafik 2">
            <a:extLst>
              <a:ext uri="{FF2B5EF4-FFF2-40B4-BE49-F238E27FC236}">
                <a16:creationId xmlns:a16="http://schemas.microsoft.com/office/drawing/2014/main" id="{17F74BCF-5430-43A3-B984-1D6C1C9DC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854" y="1134750"/>
            <a:ext cx="6907538" cy="4785473"/>
          </a:xfrm>
          <a:prstGeom prst="rect">
            <a:avLst/>
          </a:prstGeom>
        </p:spPr>
      </p:pic>
    </p:spTree>
    <p:extLst>
      <p:ext uri="{BB962C8B-B14F-4D97-AF65-F5344CB8AC3E}">
        <p14:creationId xmlns:p14="http://schemas.microsoft.com/office/powerpoint/2010/main" val="4103755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Foliennummernplatzhalter 3"/>
          <p:cNvSpPr txBox="1">
            <a:spLocks noGrp="1"/>
          </p:cNvSpPr>
          <p:nvPr/>
        </p:nvSpPr>
        <p:spPr bwMode="auto">
          <a:xfrm>
            <a:off x="1992314" y="6381750"/>
            <a:ext cx="719137" cy="476250"/>
          </a:xfrm>
          <a:prstGeom prst="rect">
            <a:avLst/>
          </a:prstGeom>
          <a:noFill/>
          <a:ln w="9525">
            <a:noFill/>
            <a:miter lim="800000"/>
            <a:headEnd/>
            <a:tailEnd/>
          </a:ln>
        </p:spPr>
        <p:txBody>
          <a:bodyPr/>
          <a:lstStyle/>
          <a:p>
            <a:r>
              <a:rPr lang="de-DE" sz="900"/>
              <a:t>Folie </a:t>
            </a:r>
            <a:fld id="{55FFBE46-72A0-4256-8300-6A60C383A08B}" type="slidenum">
              <a:rPr lang="de-DE" sz="900"/>
              <a:pPr/>
              <a:t>35</a:t>
            </a:fld>
            <a:endParaRPr lang="de-DE" sz="900"/>
          </a:p>
        </p:txBody>
      </p:sp>
      <p:sp>
        <p:nvSpPr>
          <p:cNvPr id="262150" name="Textfeld 8"/>
          <p:cNvSpPr txBox="1">
            <a:spLocks noChangeArrowheads="1"/>
          </p:cNvSpPr>
          <p:nvPr/>
        </p:nvSpPr>
        <p:spPr bwMode="auto">
          <a:xfrm>
            <a:off x="8626476" y="6372225"/>
            <a:ext cx="1871663" cy="368300"/>
          </a:xfrm>
          <a:prstGeom prst="rect">
            <a:avLst/>
          </a:prstGeom>
          <a:noFill/>
          <a:ln w="9525">
            <a:noFill/>
            <a:miter lim="800000"/>
            <a:headEnd/>
            <a:tailEnd/>
          </a:ln>
        </p:spPr>
        <p:txBody>
          <a:bodyPr>
            <a:spAutoFit/>
          </a:bodyPr>
          <a:lstStyle/>
          <a:p>
            <a:r>
              <a:rPr lang="de-DE" dirty="0" err="1"/>
              <a:t>Git</a:t>
            </a:r>
            <a:endParaRPr lang="de-DE" dirty="0"/>
          </a:p>
        </p:txBody>
      </p:sp>
      <p:sp>
        <p:nvSpPr>
          <p:cNvPr id="5" name="Rectangle 2">
            <a:extLst>
              <a:ext uri="{FF2B5EF4-FFF2-40B4-BE49-F238E27FC236}">
                <a16:creationId xmlns:a16="http://schemas.microsoft.com/office/drawing/2014/main" id="{1E2C1FCA-CBF9-4948-9917-A9E135DDDE89}"/>
              </a:ext>
            </a:extLst>
          </p:cNvPr>
          <p:cNvSpPr txBox="1">
            <a:spLocks noChangeArrowheads="1"/>
          </p:cNvSpPr>
          <p:nvPr/>
        </p:nvSpPr>
        <p:spPr bwMode="auto">
          <a:xfrm>
            <a:off x="2208214" y="1125538"/>
            <a:ext cx="8156575" cy="501650"/>
          </a:xfrm>
          <a:prstGeom prst="rect">
            <a:avLst/>
          </a:prstGeom>
          <a:noFill/>
          <a:ln w="9525">
            <a:noFill/>
            <a:miter lim="800000"/>
            <a:headEnd/>
            <a:tailEnd/>
          </a:ln>
        </p:spPr>
        <p:txBody>
          <a:bodyPr/>
          <a:lstStyle/>
          <a:p>
            <a:pPr marL="342900" indent="-342900">
              <a:spcBef>
                <a:spcPct val="20000"/>
              </a:spcBef>
              <a:buClr>
                <a:srgbClr val="000000"/>
              </a:buClr>
            </a:pPr>
            <a:endParaRPr lang="de-DE" sz="2200" dirty="0"/>
          </a:p>
        </p:txBody>
      </p:sp>
      <p:sp>
        <p:nvSpPr>
          <p:cNvPr id="6" name="Textfeld 5">
            <a:extLst>
              <a:ext uri="{FF2B5EF4-FFF2-40B4-BE49-F238E27FC236}">
                <a16:creationId xmlns:a16="http://schemas.microsoft.com/office/drawing/2014/main" id="{8B678ED0-4BC0-46D0-AABC-46C6E3A33469}"/>
              </a:ext>
            </a:extLst>
          </p:cNvPr>
          <p:cNvSpPr txBox="1"/>
          <p:nvPr/>
        </p:nvSpPr>
        <p:spPr>
          <a:xfrm>
            <a:off x="1394634" y="1861226"/>
            <a:ext cx="7488832" cy="3416320"/>
          </a:xfrm>
          <a:prstGeom prst="rect">
            <a:avLst/>
          </a:prstGeom>
          <a:noFill/>
        </p:spPr>
        <p:txBody>
          <a:bodyPr wrap="square" rtlCol="0">
            <a:spAutoFit/>
          </a:bodyPr>
          <a:lstStyle/>
          <a:p>
            <a:pPr marL="285750" indent="-285750">
              <a:buFont typeface="Arial" panose="020B0604020202020204" pitchFamily="34" charset="0"/>
              <a:buChar char="•"/>
            </a:pPr>
            <a:r>
              <a:rPr lang="de-DE" dirty="0"/>
              <a:t>Vom „Macher“ von Linux: Linus </a:t>
            </a:r>
            <a:r>
              <a:rPr lang="de-DE" dirty="0" err="1"/>
              <a:t>Torvalds</a:t>
            </a:r>
            <a:endParaRPr lang="de-DE" dirty="0"/>
          </a:p>
          <a:p>
            <a:pPr marL="285750" indent="-285750">
              <a:buFont typeface="Arial" panose="020B0604020202020204" pitchFamily="34" charset="0"/>
              <a:buChar char="•"/>
            </a:pPr>
            <a:r>
              <a:rPr lang="de-DE" dirty="0"/>
              <a:t>Jeder hat das komplette </a:t>
            </a:r>
            <a:r>
              <a:rPr lang="de-DE" dirty="0" err="1"/>
              <a:t>Repo</a:t>
            </a:r>
            <a:r>
              <a:rPr lang="de-DE" dirty="0"/>
              <a:t> samt </a:t>
            </a:r>
            <a:r>
              <a:rPr lang="de-DE" dirty="0" err="1"/>
              <a:t>History</a:t>
            </a:r>
            <a:r>
              <a:rPr lang="de-DE" dirty="0"/>
              <a:t> lokal verfügbar</a:t>
            </a:r>
          </a:p>
          <a:p>
            <a:pPr marL="285750" indent="-285750">
              <a:buFont typeface="Arial" panose="020B0604020202020204" pitchFamily="34" charset="0"/>
              <a:buChar char="•"/>
            </a:pPr>
            <a:r>
              <a:rPr lang="de-DE" dirty="0"/>
              <a:t>Sehr effiziente Speicherung der Daten</a:t>
            </a:r>
          </a:p>
          <a:p>
            <a:pPr marL="285750" indent="-285750">
              <a:buFont typeface="Arial" panose="020B0604020202020204" pitchFamily="34" charset="0"/>
              <a:buChar char="•"/>
            </a:pPr>
            <a:r>
              <a:rPr lang="de-DE" dirty="0"/>
              <a:t>Branch und </a:t>
            </a:r>
            <a:r>
              <a:rPr lang="de-DE" dirty="0" err="1"/>
              <a:t>Merge</a:t>
            </a:r>
            <a:r>
              <a:rPr lang="de-DE" dirty="0"/>
              <a:t> integraler Bestandteil des Werkzeugs</a:t>
            </a:r>
          </a:p>
          <a:p>
            <a:pPr marL="285750" indent="-285750">
              <a:buFont typeface="Arial" panose="020B0604020202020204" pitchFamily="34" charset="0"/>
              <a:buChar char="•"/>
            </a:pPr>
            <a:r>
              <a:rPr lang="de-DE" dirty="0"/>
              <a:t>Wichtigste Befehle:</a:t>
            </a:r>
          </a:p>
          <a:p>
            <a:pPr marL="742950" lvl="1" indent="-285750">
              <a:buFont typeface="Arial" panose="020B0604020202020204" pitchFamily="34" charset="0"/>
              <a:buChar char="•"/>
            </a:pPr>
            <a:r>
              <a:rPr lang="de-DE" dirty="0" err="1"/>
              <a:t>Clone</a:t>
            </a:r>
            <a:r>
              <a:rPr lang="de-DE" dirty="0"/>
              <a:t>: (Remote-)Projekt auschecken</a:t>
            </a:r>
          </a:p>
          <a:p>
            <a:pPr marL="742950" lvl="1" indent="-285750">
              <a:buFont typeface="Arial" panose="020B0604020202020204" pitchFamily="34" charset="0"/>
              <a:buChar char="•"/>
            </a:pPr>
            <a:r>
              <a:rPr lang="de-DE" dirty="0"/>
              <a:t>Status: Unterschied zwischen lokal und remote feststellen</a:t>
            </a:r>
          </a:p>
          <a:p>
            <a:pPr marL="742950" lvl="1" indent="-285750">
              <a:buFont typeface="Arial" panose="020B0604020202020204" pitchFamily="34" charset="0"/>
              <a:buChar char="•"/>
            </a:pPr>
            <a:r>
              <a:rPr lang="de-DE" dirty="0" err="1"/>
              <a:t>Fetch</a:t>
            </a:r>
            <a:r>
              <a:rPr lang="de-DE" dirty="0"/>
              <a:t>: Änderungen von remote holen ohne Verarbeitung</a:t>
            </a:r>
          </a:p>
          <a:p>
            <a:pPr marL="742950" lvl="1" indent="-285750">
              <a:buFont typeface="Arial" panose="020B0604020202020204" pitchFamily="34" charset="0"/>
              <a:buChar char="•"/>
            </a:pPr>
            <a:r>
              <a:rPr lang="de-DE" dirty="0"/>
              <a:t>Pull/</a:t>
            </a:r>
            <a:r>
              <a:rPr lang="de-DE" dirty="0" err="1"/>
              <a:t>Rebase</a:t>
            </a:r>
            <a:r>
              <a:rPr lang="de-DE" dirty="0"/>
              <a:t>: Aktualisieren des lokalen </a:t>
            </a:r>
            <a:r>
              <a:rPr lang="de-DE" dirty="0" err="1"/>
              <a:t>repos</a:t>
            </a:r>
            <a:r>
              <a:rPr lang="de-DE" dirty="0"/>
              <a:t> von remote</a:t>
            </a:r>
          </a:p>
          <a:p>
            <a:pPr marL="742950" lvl="1" indent="-285750">
              <a:buFont typeface="Arial" panose="020B0604020202020204" pitchFamily="34" charset="0"/>
              <a:buChar char="•"/>
            </a:pPr>
            <a:r>
              <a:rPr lang="de-DE" dirty="0"/>
              <a:t>Add: markieren von Änderungen für das </a:t>
            </a:r>
            <a:r>
              <a:rPr lang="de-DE" dirty="0" err="1"/>
              <a:t>commit</a:t>
            </a:r>
            <a:endParaRPr lang="de-DE" dirty="0"/>
          </a:p>
          <a:p>
            <a:pPr marL="742950" lvl="1" indent="-285750">
              <a:buFont typeface="Arial" panose="020B0604020202020204" pitchFamily="34" charset="0"/>
              <a:buChar char="•"/>
            </a:pPr>
            <a:r>
              <a:rPr lang="de-DE" dirty="0"/>
              <a:t>Commit: Einchecken ins lokale </a:t>
            </a:r>
            <a:r>
              <a:rPr lang="de-DE" dirty="0" err="1"/>
              <a:t>repo</a:t>
            </a:r>
            <a:endParaRPr lang="de-DE" dirty="0"/>
          </a:p>
          <a:p>
            <a:pPr marL="742950" lvl="1" indent="-285750">
              <a:buFont typeface="Arial" panose="020B0604020202020204" pitchFamily="34" charset="0"/>
              <a:buChar char="•"/>
            </a:pPr>
            <a:r>
              <a:rPr lang="de-DE" dirty="0"/>
              <a:t>Push: Hochladen ins remote </a:t>
            </a:r>
            <a:r>
              <a:rPr lang="de-DE" dirty="0" err="1"/>
              <a:t>repo</a:t>
            </a:r>
            <a:endParaRPr lang="de-DE" dirty="0"/>
          </a:p>
        </p:txBody>
      </p:sp>
      <p:sp>
        <p:nvSpPr>
          <p:cNvPr id="2" name="Titel 1">
            <a:extLst>
              <a:ext uri="{FF2B5EF4-FFF2-40B4-BE49-F238E27FC236}">
                <a16:creationId xmlns:a16="http://schemas.microsoft.com/office/drawing/2014/main" id="{F2AA00F1-84A7-8D48-95F5-F683845741BE}"/>
              </a:ext>
            </a:extLst>
          </p:cNvPr>
          <p:cNvSpPr>
            <a:spLocks noGrp="1"/>
          </p:cNvSpPr>
          <p:nvPr>
            <p:ph type="title"/>
          </p:nvPr>
        </p:nvSpPr>
        <p:spPr>
          <a:xfrm>
            <a:off x="677334" y="609600"/>
            <a:ext cx="8596668" cy="700216"/>
          </a:xfrm>
        </p:spPr>
        <p:txBody>
          <a:bodyPr/>
          <a:lstStyle/>
          <a:p>
            <a:pPr marL="342900" indent="-342900">
              <a:spcBef>
                <a:spcPct val="20000"/>
              </a:spcBef>
              <a:buClr>
                <a:srgbClr val="000000"/>
              </a:buClr>
            </a:pPr>
            <a:r>
              <a:rPr lang="de-DE" sz="3600" dirty="0" err="1"/>
              <a:t>Git</a:t>
            </a:r>
            <a:endParaRPr lang="de-DE" sz="3600" dirty="0"/>
          </a:p>
        </p:txBody>
      </p:sp>
    </p:spTree>
    <p:extLst>
      <p:ext uri="{BB962C8B-B14F-4D97-AF65-F5344CB8AC3E}">
        <p14:creationId xmlns:p14="http://schemas.microsoft.com/office/powerpoint/2010/main" val="2640147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700216"/>
          </a:xfrm>
        </p:spPr>
        <p:txBody>
          <a:bodyPr/>
          <a:lstStyle/>
          <a:p>
            <a:r>
              <a:rPr lang="de-DE" dirty="0">
                <a:ea typeface="+mj-lt"/>
                <a:cs typeface="+mj-lt"/>
              </a:rPr>
              <a:t>Unsere erste Klasse</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r>
              <a:rPr lang="de-DE" sz="1600" dirty="0"/>
              <a:t>Einfaches </a:t>
            </a:r>
            <a:r>
              <a:rPr lang="de-DE" sz="1600" dirty="0" err="1"/>
              <a:t>IntelliJ</a:t>
            </a:r>
            <a:r>
              <a:rPr lang="de-DE" sz="1600" dirty="0"/>
              <a:t> Projekt öffnen</a:t>
            </a:r>
          </a:p>
          <a:p>
            <a:endParaRPr lang="de-DE" sz="1600" dirty="0"/>
          </a:p>
          <a:p>
            <a:r>
              <a:rPr lang="de-DE" sz="1600" dirty="0"/>
              <a:t>Implementiere Klasse </a:t>
            </a:r>
            <a:r>
              <a:rPr lang="de-DE" sz="1600" dirty="0" err="1"/>
              <a:t>YearHelper</a:t>
            </a:r>
            <a:r>
              <a:rPr lang="de-DE" sz="1600" dirty="0"/>
              <a:t> mit einer Methode, die für eine Jahreszahl beantwortet, ob es sich um ein Schaltjahr handelt:</a:t>
            </a:r>
          </a:p>
          <a:p>
            <a:pPr lvl="1"/>
            <a:r>
              <a:rPr kumimoji="0" lang="de-DE" altLang="de-DE" sz="1400" b="0" i="0" u="none" strike="noStrike" cap="none" normalizeH="0" baseline="0" dirty="0" err="1">
                <a:ln>
                  <a:noFill/>
                </a:ln>
                <a:solidFill>
                  <a:srgbClr val="0033B3"/>
                </a:solidFill>
                <a:effectLst/>
                <a:latin typeface="JetBrains Mono"/>
              </a:rPr>
              <a:t>static</a:t>
            </a:r>
            <a:r>
              <a:rPr kumimoji="0" lang="de-DE" altLang="de-DE" sz="1400" b="0" i="0" u="none" strike="noStrike" cap="none" normalizeH="0" baseline="0" dirty="0">
                <a:ln>
                  <a:noFill/>
                </a:ln>
                <a:solidFill>
                  <a:srgbClr val="0033B3"/>
                </a:solidFill>
                <a:effectLst/>
                <a:latin typeface="JetBrains Mono"/>
              </a:rPr>
              <a:t> </a:t>
            </a:r>
            <a:r>
              <a:rPr kumimoji="0" lang="de-DE" altLang="de-DE" sz="1400" b="0" i="0" u="none" strike="noStrike" cap="none" normalizeH="0" baseline="0" dirty="0" err="1">
                <a:ln>
                  <a:noFill/>
                </a:ln>
                <a:solidFill>
                  <a:srgbClr val="0033B3"/>
                </a:solidFill>
                <a:effectLst/>
                <a:latin typeface="JetBrains Mono"/>
              </a:rPr>
              <a:t>boolean</a:t>
            </a:r>
            <a:r>
              <a:rPr kumimoji="0" lang="de-DE" altLang="de-DE" sz="1400" b="0" i="0" u="none" strike="noStrike" cap="none" normalizeH="0" baseline="0" dirty="0">
                <a:ln>
                  <a:noFill/>
                </a:ln>
                <a:solidFill>
                  <a:srgbClr val="0033B3"/>
                </a:solidFill>
                <a:effectLst/>
                <a:latin typeface="JetBrains Mono"/>
              </a:rPr>
              <a:t> </a:t>
            </a:r>
            <a:r>
              <a:rPr kumimoji="0" lang="de-DE" altLang="de-DE" sz="1400" b="0" i="0" u="none" strike="noStrike" cap="none" normalizeH="0" baseline="0" dirty="0" err="1">
                <a:ln>
                  <a:noFill/>
                </a:ln>
                <a:solidFill>
                  <a:srgbClr val="00627A"/>
                </a:solidFill>
                <a:effectLst/>
                <a:latin typeface="JetBrains Mono"/>
              </a:rPr>
              <a:t>isSchaltjahr</a:t>
            </a:r>
            <a:r>
              <a:rPr kumimoji="0" lang="de-DE" altLang="de-DE" sz="1400" b="0" i="0" u="none" strike="noStrike" cap="none" normalizeH="0" baseline="0" dirty="0">
                <a:ln>
                  <a:noFill/>
                </a:ln>
                <a:solidFill>
                  <a:srgbClr val="080808"/>
                </a:solidFill>
                <a:effectLst/>
                <a:latin typeface="JetBrains Mono"/>
              </a:rPr>
              <a:t>(</a:t>
            </a:r>
            <a:r>
              <a:rPr kumimoji="0" lang="de-DE" altLang="de-DE" sz="1400" b="0" i="0" u="none" strike="noStrike" cap="none" normalizeH="0" baseline="0" dirty="0" err="1">
                <a:ln>
                  <a:noFill/>
                </a:ln>
                <a:solidFill>
                  <a:srgbClr val="0033B3"/>
                </a:solidFill>
                <a:effectLst/>
                <a:latin typeface="JetBrains Mono"/>
              </a:rPr>
              <a:t>int</a:t>
            </a:r>
            <a:r>
              <a:rPr kumimoji="0" lang="de-DE" altLang="de-DE" sz="1400" b="0" i="0" u="none" strike="noStrike" cap="none" normalizeH="0" baseline="0" dirty="0">
                <a:ln>
                  <a:noFill/>
                </a:ln>
                <a:solidFill>
                  <a:srgbClr val="0033B3"/>
                </a:solidFill>
                <a:effectLst/>
                <a:latin typeface="JetBrains Mono"/>
              </a:rPr>
              <a:t> </a:t>
            </a:r>
            <a:r>
              <a:rPr kumimoji="0" lang="de-DE" altLang="de-DE" sz="1400" b="0" i="0" u="none" strike="noStrike" cap="none" normalizeH="0" baseline="0" dirty="0" err="1">
                <a:ln>
                  <a:noFill/>
                </a:ln>
                <a:solidFill>
                  <a:srgbClr val="080808"/>
                </a:solidFill>
                <a:effectLst/>
                <a:latin typeface="JetBrains Mono"/>
              </a:rPr>
              <a:t>jahr</a:t>
            </a:r>
            <a:r>
              <a:rPr kumimoji="0" lang="de-DE" altLang="de-DE" sz="1400" b="0" i="0" u="none" strike="noStrike" cap="none" normalizeH="0" baseline="0" dirty="0">
                <a:ln>
                  <a:noFill/>
                </a:ln>
                <a:solidFill>
                  <a:srgbClr val="080808"/>
                </a:solidFill>
                <a:effectLst/>
                <a:latin typeface="JetBrains Mono"/>
              </a:rPr>
              <a:t>)</a:t>
            </a:r>
            <a:endParaRPr lang="de-DE" sz="1400" dirty="0"/>
          </a:p>
          <a:p>
            <a:pPr lvl="1"/>
            <a:r>
              <a:rPr lang="de-DE" sz="1400" dirty="0"/>
              <a:t>Ein Jahr ist ein Schaltjahr</a:t>
            </a:r>
          </a:p>
          <a:p>
            <a:pPr lvl="2"/>
            <a:r>
              <a:rPr lang="de-DE" sz="1200" dirty="0"/>
              <a:t>Wenn man es ganzzahlig durch 4 teilen kann und</a:t>
            </a:r>
          </a:p>
          <a:p>
            <a:pPr lvl="2"/>
            <a:r>
              <a:rPr lang="de-DE" sz="1200" dirty="0"/>
              <a:t>Wenn man es nicht ganzzahlig durch 100 teilen kann, es sei denn es ist auch durch 400 ganzzahlig teilbar</a:t>
            </a:r>
          </a:p>
          <a:p>
            <a:endParaRPr lang="de-DE" sz="1600" dirty="0"/>
          </a:p>
          <a:p>
            <a:pPr marL="457200" lvl="1" indent="0">
              <a:buNone/>
            </a:pPr>
            <a:endParaRPr lang="de-DE" sz="1400" dirty="0"/>
          </a:p>
        </p:txBody>
      </p:sp>
      <p:sp>
        <p:nvSpPr>
          <p:cNvPr id="5" name="Rectangle 2">
            <a:extLst>
              <a:ext uri="{FF2B5EF4-FFF2-40B4-BE49-F238E27FC236}">
                <a16:creationId xmlns:a16="http://schemas.microsoft.com/office/drawing/2014/main" id="{516F9596-B1F0-88A9-DA6B-D730E07E422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746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b="1" dirty="0" err="1"/>
              <a:t>JUnit</a:t>
            </a:r>
            <a:r>
              <a:rPr lang="de-DE" b="1" dirty="0"/>
              <a:t> Framework</a:t>
            </a:r>
          </a:p>
          <a:p>
            <a:r>
              <a:rPr lang="de-DE" dirty="0"/>
              <a:t>Mock-Objekte mit </a:t>
            </a:r>
            <a:r>
              <a:rPr lang="de-DE"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4197072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JUnit Architecture</a:t>
            </a:r>
            <a:endParaRPr lang="de-DE"/>
          </a:p>
        </p:txBody>
      </p:sp>
      <p:pic>
        <p:nvPicPr>
          <p:cNvPr id="3" name="Grafik 4" descr="Ein Bild, das Screenshot enthält.&#10;&#10;Mit sehr hoher Zuverlässigkeit generierte Beschreibung">
            <a:extLst>
              <a:ext uri="{FF2B5EF4-FFF2-40B4-BE49-F238E27FC236}">
                <a16:creationId xmlns:a16="http://schemas.microsoft.com/office/drawing/2014/main" id="{CD19A4A8-1408-4C9B-BADB-AE9B75DFFF24}"/>
              </a:ext>
            </a:extLst>
          </p:cNvPr>
          <p:cNvPicPr>
            <a:picLocks noChangeAspect="1"/>
          </p:cNvPicPr>
          <p:nvPr/>
        </p:nvPicPr>
        <p:blipFill>
          <a:blip r:embed="rId2"/>
          <a:stretch>
            <a:fillRect/>
          </a:stretch>
        </p:blipFill>
        <p:spPr>
          <a:xfrm>
            <a:off x="2683790" y="1468153"/>
            <a:ext cx="5197098" cy="4793473"/>
          </a:xfrm>
          <a:prstGeom prst="rect">
            <a:avLst/>
          </a:prstGeom>
        </p:spPr>
      </p:pic>
    </p:spTree>
    <p:extLst>
      <p:ext uri="{BB962C8B-B14F-4D97-AF65-F5344CB8AC3E}">
        <p14:creationId xmlns:p14="http://schemas.microsoft.com/office/powerpoint/2010/main" val="3406720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Unser erster Test</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r>
              <a:rPr lang="de-DE" sz="1600" dirty="0"/>
              <a:t>Ich schreibe Tests zu der Klasse "</a:t>
            </a:r>
            <a:r>
              <a:rPr lang="de-DE" sz="1600" dirty="0" err="1"/>
              <a:t>YearHelper</a:t>
            </a:r>
            <a:r>
              <a:rPr lang="de-DE" sz="1600" dirty="0"/>
              <a:t>" mit einer Methode "</a:t>
            </a:r>
            <a:r>
              <a:rPr lang="de-DE" sz="1600" dirty="0" err="1"/>
              <a:t>boolean</a:t>
            </a:r>
            <a:r>
              <a:rPr lang="de-DE" sz="1600" dirty="0"/>
              <a:t> </a:t>
            </a:r>
            <a:r>
              <a:rPr lang="de-DE" sz="1600" dirty="0" err="1"/>
              <a:t>isSchaltjahr</a:t>
            </a:r>
            <a:r>
              <a:rPr lang="de-DE" sz="1600" dirty="0"/>
              <a:t>(</a:t>
            </a:r>
            <a:r>
              <a:rPr lang="de-DE" sz="1600" dirty="0" err="1"/>
              <a:t>int</a:t>
            </a:r>
            <a:r>
              <a:rPr lang="de-DE" sz="1600" dirty="0"/>
              <a:t> </a:t>
            </a:r>
            <a:r>
              <a:rPr lang="de-DE" sz="1600" dirty="0" err="1"/>
              <a:t>jahr</a:t>
            </a:r>
            <a:r>
              <a:rPr lang="de-DE" sz="1600" dirty="0"/>
              <a:t>)„</a:t>
            </a:r>
            <a:endParaRPr lang="de-DE" sz="1400" dirty="0"/>
          </a:p>
          <a:p>
            <a:r>
              <a:rPr lang="de-DE" sz="1600" dirty="0"/>
              <a:t>Run </a:t>
            </a:r>
            <a:r>
              <a:rPr lang="de-DE" sz="1600" dirty="0" err="1"/>
              <a:t>test</a:t>
            </a:r>
            <a:r>
              <a:rPr lang="de-DE" sz="1600" dirty="0"/>
              <a:t> </a:t>
            </a:r>
            <a:r>
              <a:rPr lang="de-DE" sz="1600" dirty="0" err="1"/>
              <a:t>with</a:t>
            </a:r>
            <a:r>
              <a:rPr lang="de-DE" sz="1600" dirty="0"/>
              <a:t> </a:t>
            </a:r>
            <a:r>
              <a:rPr lang="de-DE" sz="1600" dirty="0" err="1"/>
              <a:t>coverage</a:t>
            </a:r>
            <a:r>
              <a:rPr lang="de-DE" sz="1600" dirty="0"/>
              <a:t> </a:t>
            </a:r>
            <a:r>
              <a:rPr lang="de-DE" sz="1600" dirty="0" err="1"/>
              <a:t>to</a:t>
            </a:r>
            <a:r>
              <a:rPr lang="de-DE" sz="1600" dirty="0"/>
              <a:t> check </a:t>
            </a:r>
            <a:r>
              <a:rPr lang="de-DE" sz="1600" dirty="0" err="1"/>
              <a:t>whether</a:t>
            </a:r>
            <a:r>
              <a:rPr lang="de-DE" sz="1600" dirty="0"/>
              <a:t> all relevant </a:t>
            </a:r>
            <a:r>
              <a:rPr lang="de-DE" sz="1600" dirty="0" err="1"/>
              <a:t>lines</a:t>
            </a:r>
            <a:r>
              <a:rPr lang="de-DE" sz="1600" dirty="0"/>
              <a:t> and </a:t>
            </a:r>
            <a:r>
              <a:rPr lang="de-DE" sz="1600" dirty="0" err="1"/>
              <a:t>branches</a:t>
            </a:r>
            <a:r>
              <a:rPr lang="de-DE" sz="1600" dirty="0"/>
              <a:t> </a:t>
            </a:r>
            <a:r>
              <a:rPr lang="de-DE" sz="1600" dirty="0" err="1"/>
              <a:t>have</a:t>
            </a:r>
            <a:r>
              <a:rPr lang="de-DE" sz="1600" dirty="0"/>
              <a:t> </a:t>
            </a:r>
            <a:r>
              <a:rPr lang="de-DE" sz="1600" dirty="0" err="1"/>
              <a:t>been</a:t>
            </a:r>
            <a:r>
              <a:rPr lang="de-DE" sz="1600" dirty="0"/>
              <a:t> </a:t>
            </a:r>
            <a:r>
              <a:rPr lang="de-DE" sz="1600" dirty="0" err="1"/>
              <a:t>checked</a:t>
            </a:r>
            <a:endParaRPr lang="de-DE" sz="1600" dirty="0"/>
          </a:p>
          <a:p>
            <a:r>
              <a:rPr lang="en-US" sz="1600" b="1" i="0" dirty="0">
                <a:solidFill>
                  <a:srgbClr val="202124"/>
                </a:solidFill>
                <a:effectLst/>
                <a:latin typeface="arial" panose="020B0604020202020204" pitchFamily="34" charset="0"/>
              </a:rPr>
              <a:t>Run/</a:t>
            </a:r>
            <a:r>
              <a:rPr lang="en-US" sz="1600" b="1" i="0" dirty="0" err="1">
                <a:solidFill>
                  <a:srgbClr val="202124"/>
                </a:solidFill>
                <a:effectLst/>
                <a:latin typeface="arial" panose="020B0604020202020204" pitchFamily="34" charset="0"/>
              </a:rPr>
              <a:t>EditConfiguration</a:t>
            </a:r>
            <a:r>
              <a:rPr lang="en-US" sz="1600" b="1" i="0" dirty="0">
                <a:solidFill>
                  <a:srgbClr val="202124"/>
                </a:solidFill>
                <a:effectLst/>
                <a:latin typeface="arial" panose="020B0604020202020204" pitchFamily="34" charset="0"/>
              </a:rPr>
              <a:t> then proceed to Modify options/coverage setting and enable use </a:t>
            </a:r>
            <a:r>
              <a:rPr lang="en-US" sz="1600" b="1" i="0" dirty="0" err="1">
                <a:solidFill>
                  <a:srgbClr val="202124"/>
                </a:solidFill>
                <a:effectLst/>
                <a:latin typeface="arial" panose="020B0604020202020204" pitchFamily="34" charset="0"/>
              </a:rPr>
              <a:t>tracin</a:t>
            </a:r>
            <a:r>
              <a:rPr lang="de-DE" sz="1600" b="1" i="0" dirty="0">
                <a:solidFill>
                  <a:srgbClr val="202124"/>
                </a:solidFill>
                <a:effectLst/>
                <a:latin typeface="arial" panose="020B0604020202020204" pitchFamily="34" charset="0"/>
              </a:rPr>
              <a:t>g</a:t>
            </a:r>
            <a:endParaRPr lang="de-DE" sz="1600" dirty="0"/>
          </a:p>
        </p:txBody>
      </p:sp>
    </p:spTree>
    <p:extLst>
      <p:ext uri="{BB962C8B-B14F-4D97-AF65-F5344CB8AC3E}">
        <p14:creationId xmlns:p14="http://schemas.microsoft.com/office/powerpoint/2010/main" val="276589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Du oder Sie?</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46859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Aufbau</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pPr marL="285750" indent="-285750">
              <a:buFont typeface="Arial" charset="2"/>
              <a:buChar char="•"/>
            </a:pPr>
            <a:r>
              <a:rPr lang="de-DE" sz="1600" dirty="0"/>
              <a:t>Eine Test-Klasse pro zu testende Klasse</a:t>
            </a:r>
          </a:p>
          <a:p>
            <a:pPr marL="685800" lvl="1">
              <a:buFont typeface="Arial" charset="2"/>
              <a:buChar char="•"/>
            </a:pPr>
            <a:r>
              <a:rPr lang="de-DE" sz="1400" dirty="0"/>
              <a:t>Namenskonvention:</a:t>
            </a:r>
          </a:p>
          <a:p>
            <a:pPr marL="1085850" lvl="2">
              <a:buFont typeface="Arial" charset="2"/>
              <a:buChar char="•"/>
            </a:pPr>
            <a:r>
              <a:rPr lang="de-DE" sz="1200" dirty="0"/>
              <a:t>Klasse  "</a:t>
            </a:r>
            <a:r>
              <a:rPr lang="de-DE" sz="1200" dirty="0" err="1"/>
              <a:t>KlasseUnterTest"Test</a:t>
            </a:r>
            <a:endParaRPr lang="de-DE" sz="1200" dirty="0"/>
          </a:p>
          <a:p>
            <a:pPr marL="1085850" lvl="2">
              <a:buFont typeface="Arial" charset="2"/>
              <a:buChar char="•"/>
            </a:pPr>
            <a:r>
              <a:rPr lang="de-DE" sz="1200" dirty="0" err="1"/>
              <a:t>KlasseUnterTest</a:t>
            </a:r>
            <a:r>
              <a:rPr lang="de-DE" sz="1200" dirty="0"/>
              <a:t>: </a:t>
            </a:r>
            <a:r>
              <a:rPr lang="de-DE" sz="1200" dirty="0" err="1"/>
              <a:t>testee</a:t>
            </a:r>
          </a:p>
          <a:p>
            <a:pPr marL="285750" indent="-285750">
              <a:buFont typeface="Arial" charset="2"/>
              <a:buChar char="•"/>
            </a:pPr>
            <a:r>
              <a:rPr lang="de-DE" sz="1600" dirty="0"/>
              <a:t>Pro Test eine Methode mit @Test</a:t>
            </a:r>
          </a:p>
          <a:p>
            <a:pPr marL="285750" indent="-285750">
              <a:buFont typeface="Arial" charset="2"/>
              <a:buChar char="•"/>
            </a:pPr>
            <a:r>
              <a:rPr lang="de-DE" sz="1600" dirty="0"/>
              <a:t>Testaufbau: Given-</a:t>
            </a:r>
            <a:r>
              <a:rPr lang="de-DE" sz="1600" dirty="0" err="1"/>
              <a:t>When</a:t>
            </a:r>
            <a:r>
              <a:rPr lang="de-DE" sz="1600" dirty="0"/>
              <a:t>-</a:t>
            </a:r>
            <a:r>
              <a:rPr lang="de-DE" sz="1600" dirty="0" err="1"/>
              <a:t>Then</a:t>
            </a:r>
          </a:p>
          <a:p>
            <a:pPr marL="685800" lvl="1">
              <a:buFont typeface="Arial" charset="2"/>
              <a:buChar char="•"/>
            </a:pPr>
            <a:r>
              <a:rPr lang="de-DE" sz="1400" dirty="0"/>
              <a:t>Given: Vorbereitung der Testsituation (Annahmen, Daten, Mocks)</a:t>
            </a:r>
          </a:p>
          <a:p>
            <a:pPr marL="685800" lvl="1">
              <a:buFont typeface="Arial" charset="2"/>
              <a:buChar char="•"/>
            </a:pPr>
            <a:r>
              <a:rPr lang="de-DE" sz="1400" dirty="0" err="1"/>
              <a:t>When</a:t>
            </a:r>
            <a:r>
              <a:rPr lang="de-DE" sz="1400" dirty="0"/>
              <a:t>: Aufruf der zu testenden Methode</a:t>
            </a:r>
          </a:p>
          <a:p>
            <a:pPr marL="685800" lvl="1">
              <a:buFont typeface="Arial" charset="2"/>
              <a:buChar char="•"/>
            </a:pPr>
            <a:r>
              <a:rPr lang="de-DE" sz="1400" dirty="0" err="1"/>
              <a:t>Then</a:t>
            </a:r>
            <a:r>
              <a:rPr lang="de-DE" sz="1400" dirty="0"/>
              <a:t>: Prüfungen</a:t>
            </a:r>
          </a:p>
          <a:p>
            <a:pPr marL="285750" indent="-285750">
              <a:buFont typeface="Arial" charset="2"/>
              <a:buChar char="•"/>
            </a:pPr>
            <a:endParaRPr lang="de-DE" sz="1600" dirty="0"/>
          </a:p>
        </p:txBody>
      </p:sp>
    </p:spTree>
    <p:extLst>
      <p:ext uri="{BB962C8B-B14F-4D97-AF65-F5344CB8AC3E}">
        <p14:creationId xmlns:p14="http://schemas.microsoft.com/office/powerpoint/2010/main" val="226138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Fizz Buzz Beispiel – Tests machen den Code besser</a:t>
            </a:r>
            <a:endParaRPr lang="de-DE" dirty="0" err="1"/>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954877"/>
            <a:ext cx="8596668" cy="3473943"/>
          </a:xfrm>
        </p:spPr>
        <p:txBody>
          <a:bodyPr vert="horz" lIns="91440" tIns="45720" rIns="91440" bIns="45720" rtlCol="0" anchor="t">
            <a:normAutofit/>
          </a:bodyPr>
          <a:lstStyle/>
          <a:p>
            <a:pPr marL="0" indent="0">
              <a:buNone/>
            </a:pPr>
            <a:r>
              <a:rPr lang="de-DE" sz="1600" dirty="0">
                <a:ea typeface="+mn-lt"/>
                <a:cs typeface="+mn-lt"/>
              </a:rPr>
              <a:t>Schreibe ein Programm, das für die Zahlen von 1 bis 100 eine Ausgabe erstellt. Bei jeder Zahl, die durch 3 teilbar ist, soll "fizz" ausgegeben werden und bei jeder Zahl, die durch 5 teilbar ist, soll "</a:t>
            </a:r>
            <a:r>
              <a:rPr lang="de-DE" sz="1600" dirty="0" err="1">
                <a:ea typeface="+mn-lt"/>
                <a:cs typeface="+mn-lt"/>
              </a:rPr>
              <a:t>buzz</a:t>
            </a:r>
            <a:r>
              <a:rPr lang="de-DE" sz="1600" dirty="0">
                <a:ea typeface="+mn-lt"/>
                <a:cs typeface="+mn-lt"/>
              </a:rPr>
              <a:t>" ausgegeben werden. Wenn die Zahl sowohl durch 3 als auch durch 5 teilbar ist, soll "fizzbuzz" ausgegeben werden. Andernfalls wird die Zahl selbst ausgegeben.</a:t>
            </a:r>
          </a:p>
          <a:p>
            <a:pPr marL="0" indent="0">
              <a:buNone/>
            </a:pPr>
            <a:r>
              <a:rPr lang="de-DE" sz="1600" dirty="0">
                <a:ea typeface="+mn-lt"/>
                <a:cs typeface="+mn-lt"/>
              </a:rPr>
              <a:t>Das Ergebnis soll in einer Komma-separierten Zeile stehen. Nach dem letzten Element soll kein Komma stehen.</a:t>
            </a:r>
          </a:p>
        </p:txBody>
      </p:sp>
    </p:spTree>
    <p:extLst>
      <p:ext uri="{BB962C8B-B14F-4D97-AF65-F5344CB8AC3E}">
        <p14:creationId xmlns:p14="http://schemas.microsoft.com/office/powerpoint/2010/main" val="932280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Bisher benutzte </a:t>
            </a:r>
            <a:r>
              <a:rPr lang="de-DE" dirty="0" err="1">
                <a:ea typeface="+mj-lt"/>
                <a:cs typeface="+mj-lt"/>
              </a:rPr>
              <a:t>Annotations</a:t>
            </a:r>
            <a:endParaRPr lang="de-DE" dirty="0">
              <a:ea typeface="+mj-lt"/>
              <a:cs typeface="+mj-lt"/>
            </a:endParaRP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de-DE" sz="1600" i="1" dirty="0">
                <a:ea typeface="+mn-lt"/>
                <a:cs typeface="+mn-lt"/>
              </a:rPr>
              <a:t>@Test – </a:t>
            </a:r>
            <a:r>
              <a:rPr lang="de-DE" sz="1600" i="1" dirty="0" err="1">
                <a:ea typeface="+mn-lt"/>
                <a:cs typeface="+mn-lt"/>
              </a:rPr>
              <a:t>define</a:t>
            </a:r>
            <a:r>
              <a:rPr lang="de-DE" sz="1600" i="1" dirty="0">
                <a:ea typeface="+mn-lt"/>
                <a:cs typeface="+mn-lt"/>
              </a:rPr>
              <a:t> Test </a:t>
            </a:r>
            <a:r>
              <a:rPr lang="de-DE" sz="1600" i="1" dirty="0" err="1">
                <a:ea typeface="+mn-lt"/>
                <a:cs typeface="+mn-lt"/>
              </a:rPr>
              <a:t>method</a:t>
            </a:r>
            <a:endParaRPr lang="de-DE" sz="1600" i="1" dirty="0">
              <a:ea typeface="+mn-lt"/>
              <a:cs typeface="+mn-lt"/>
            </a:endParaRPr>
          </a:p>
          <a:p>
            <a:pPr>
              <a:buFont typeface="Wingdings 3"/>
              <a:buChar char=""/>
            </a:pPr>
            <a:r>
              <a:rPr lang="de-DE" sz="1600" i="1" dirty="0">
                <a:ea typeface="+mn-lt"/>
                <a:cs typeface="+mn-lt"/>
              </a:rPr>
              <a:t>@DisplayName </a:t>
            </a:r>
            <a:r>
              <a:rPr lang="de-DE" sz="1600" dirty="0">
                <a:ea typeface="+mn-lt"/>
                <a:cs typeface="+mn-lt"/>
              </a:rPr>
              <a:t>– </a:t>
            </a:r>
            <a:r>
              <a:rPr lang="de-DE" sz="1600" dirty="0" err="1">
                <a:ea typeface="+mn-lt"/>
                <a:cs typeface="+mn-lt"/>
              </a:rPr>
              <a:t>defines</a:t>
            </a:r>
            <a:r>
              <a:rPr lang="de-DE" sz="1600" dirty="0">
                <a:ea typeface="+mn-lt"/>
                <a:cs typeface="+mn-lt"/>
              </a:rPr>
              <a:t> </a:t>
            </a:r>
            <a:r>
              <a:rPr lang="de-DE" sz="1600" dirty="0" err="1">
                <a:ea typeface="+mn-lt"/>
                <a:cs typeface="+mn-lt"/>
              </a:rPr>
              <a:t>custom</a:t>
            </a:r>
            <a:r>
              <a:rPr lang="de-DE" sz="1600" dirty="0">
                <a:ea typeface="+mn-lt"/>
                <a:cs typeface="+mn-lt"/>
              </a:rPr>
              <a:t> </a:t>
            </a:r>
            <a:r>
              <a:rPr lang="de-DE" sz="1600" dirty="0" err="1">
                <a:ea typeface="+mn-lt"/>
                <a:cs typeface="+mn-lt"/>
              </a:rPr>
              <a:t>display</a:t>
            </a:r>
            <a:r>
              <a:rPr lang="de-DE" sz="1600" dirty="0">
                <a:ea typeface="+mn-lt"/>
                <a:cs typeface="+mn-lt"/>
              </a:rPr>
              <a:t> </a:t>
            </a:r>
            <a:r>
              <a:rPr lang="de-DE" sz="1600" dirty="0" err="1">
                <a:ea typeface="+mn-lt"/>
                <a:cs typeface="+mn-lt"/>
              </a:rPr>
              <a:t>name</a:t>
            </a:r>
            <a:r>
              <a:rPr lang="de-DE" sz="1600" dirty="0">
                <a:ea typeface="+mn-lt"/>
                <a:cs typeface="+mn-lt"/>
              </a:rPr>
              <a:t> </a:t>
            </a:r>
            <a:r>
              <a:rPr lang="de-DE" sz="1600" dirty="0" err="1">
                <a:ea typeface="+mn-lt"/>
                <a:cs typeface="+mn-lt"/>
              </a:rPr>
              <a:t>for</a:t>
            </a:r>
            <a:r>
              <a:rPr lang="de-DE" sz="1600" dirty="0">
                <a:ea typeface="+mn-lt"/>
                <a:cs typeface="+mn-lt"/>
              </a:rPr>
              <a:t> a </a:t>
            </a:r>
            <a:r>
              <a:rPr lang="de-DE" sz="1600" dirty="0" err="1">
                <a:ea typeface="+mn-lt"/>
                <a:cs typeface="+mn-lt"/>
              </a:rPr>
              <a:t>test</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or</a:t>
            </a:r>
            <a:r>
              <a:rPr lang="de-DE" sz="1600" dirty="0">
                <a:ea typeface="+mn-lt"/>
                <a:cs typeface="+mn-lt"/>
              </a:rPr>
              <a:t> a </a:t>
            </a:r>
            <a:r>
              <a:rPr lang="de-DE" sz="1600" dirty="0" err="1">
                <a:ea typeface="+mn-lt"/>
                <a:cs typeface="+mn-lt"/>
              </a:rPr>
              <a:t>test</a:t>
            </a:r>
            <a:r>
              <a:rPr lang="de-DE" sz="1600" dirty="0">
                <a:ea typeface="+mn-lt"/>
                <a:cs typeface="+mn-lt"/>
              </a:rPr>
              <a:t> </a:t>
            </a:r>
            <a:r>
              <a:rPr lang="de-DE" sz="1600" dirty="0" err="1">
                <a:ea typeface="+mn-lt"/>
                <a:cs typeface="+mn-lt"/>
              </a:rPr>
              <a:t>method</a:t>
            </a:r>
            <a:endParaRPr lang="de-DE" dirty="0"/>
          </a:p>
          <a:p>
            <a:pPr>
              <a:buFont typeface="Wingdings 3"/>
              <a:buChar char=""/>
            </a:pPr>
            <a:r>
              <a:rPr lang="de-DE" sz="1600" i="1" dirty="0">
                <a:ea typeface="+mn-lt"/>
                <a:cs typeface="+mn-lt"/>
              </a:rPr>
              <a:t>@BeforeEach – </a:t>
            </a:r>
            <a:r>
              <a:rPr lang="de-DE" sz="1600" dirty="0" err="1">
                <a:ea typeface="+mn-lt"/>
                <a:cs typeface="+mn-lt"/>
              </a:rPr>
              <a:t>denotes</a:t>
            </a:r>
            <a:r>
              <a:rPr lang="de-DE" sz="1600" dirty="0">
                <a:ea typeface="+mn-lt"/>
                <a:cs typeface="+mn-lt"/>
              </a:rPr>
              <a:t> </a:t>
            </a:r>
            <a:r>
              <a:rPr lang="de-DE" sz="1600" dirty="0" err="1">
                <a:ea typeface="+mn-lt"/>
                <a:cs typeface="+mn-lt"/>
              </a:rPr>
              <a:t>that</a:t>
            </a:r>
            <a:r>
              <a:rPr lang="de-DE" sz="1600" dirty="0">
                <a:ea typeface="+mn-lt"/>
                <a:cs typeface="+mn-lt"/>
              </a:rPr>
              <a:t> </a:t>
            </a:r>
            <a:r>
              <a:rPr lang="de-DE" sz="1600" dirty="0" err="1">
                <a:ea typeface="+mn-lt"/>
                <a:cs typeface="+mn-lt"/>
              </a:rPr>
              <a:t>the</a:t>
            </a:r>
            <a:r>
              <a:rPr lang="de-DE" sz="1600" dirty="0">
                <a:ea typeface="+mn-lt"/>
                <a:cs typeface="+mn-lt"/>
              </a:rPr>
              <a:t> </a:t>
            </a:r>
            <a:r>
              <a:rPr lang="de-DE" sz="1600" dirty="0" err="1">
                <a:ea typeface="+mn-lt"/>
                <a:cs typeface="+mn-lt"/>
              </a:rPr>
              <a:t>annotated</a:t>
            </a:r>
            <a:r>
              <a:rPr lang="de-DE" sz="1600" dirty="0">
                <a:ea typeface="+mn-lt"/>
                <a:cs typeface="+mn-lt"/>
              </a:rPr>
              <a:t> </a:t>
            </a:r>
            <a:r>
              <a:rPr lang="de-DE" sz="1600" dirty="0" err="1">
                <a:ea typeface="+mn-lt"/>
                <a:cs typeface="+mn-lt"/>
              </a:rPr>
              <a:t>method</a:t>
            </a:r>
            <a:r>
              <a:rPr lang="de-DE" sz="1600" dirty="0">
                <a:ea typeface="+mn-lt"/>
                <a:cs typeface="+mn-lt"/>
              </a:rPr>
              <a:t> will </a:t>
            </a:r>
            <a:r>
              <a:rPr lang="de-DE" sz="1600" dirty="0" err="1">
                <a:ea typeface="+mn-lt"/>
                <a:cs typeface="+mn-lt"/>
              </a:rPr>
              <a:t>be</a:t>
            </a:r>
            <a:r>
              <a:rPr lang="de-DE" sz="1600" dirty="0">
                <a:ea typeface="+mn-lt"/>
                <a:cs typeface="+mn-lt"/>
              </a:rPr>
              <a:t> </a:t>
            </a:r>
            <a:r>
              <a:rPr lang="de-DE" sz="1600" dirty="0" err="1">
                <a:ea typeface="+mn-lt"/>
                <a:cs typeface="+mn-lt"/>
              </a:rPr>
              <a:t>executed</a:t>
            </a:r>
            <a:r>
              <a:rPr lang="de-DE" sz="1600" dirty="0">
                <a:ea typeface="+mn-lt"/>
                <a:cs typeface="+mn-lt"/>
              </a:rPr>
              <a:t> </a:t>
            </a:r>
            <a:r>
              <a:rPr lang="de-DE" sz="1600" dirty="0" err="1">
                <a:ea typeface="+mn-lt"/>
                <a:cs typeface="+mn-lt"/>
              </a:rPr>
              <a:t>before</a:t>
            </a:r>
            <a:r>
              <a:rPr lang="de-DE" sz="1600" dirty="0">
                <a:ea typeface="+mn-lt"/>
                <a:cs typeface="+mn-lt"/>
              </a:rPr>
              <a:t> </a:t>
            </a:r>
            <a:r>
              <a:rPr lang="de-DE" sz="1600" dirty="0" err="1">
                <a:ea typeface="+mn-lt"/>
                <a:cs typeface="+mn-lt"/>
              </a:rPr>
              <a:t>each</a:t>
            </a:r>
            <a:r>
              <a:rPr lang="de-DE" sz="1600" dirty="0">
                <a:ea typeface="+mn-lt"/>
                <a:cs typeface="+mn-lt"/>
              </a:rPr>
              <a:t> </a:t>
            </a:r>
            <a:r>
              <a:rPr lang="de-DE" sz="1600" dirty="0" err="1">
                <a:ea typeface="+mn-lt"/>
                <a:cs typeface="+mn-lt"/>
              </a:rPr>
              <a:t>test</a:t>
            </a:r>
            <a:r>
              <a:rPr lang="de-DE" sz="1600" dirty="0">
                <a:ea typeface="+mn-lt"/>
                <a:cs typeface="+mn-lt"/>
              </a:rPr>
              <a:t> </a:t>
            </a:r>
            <a:r>
              <a:rPr lang="de-DE" sz="1600" dirty="0" err="1">
                <a:ea typeface="+mn-lt"/>
                <a:cs typeface="+mn-lt"/>
              </a:rPr>
              <a:t>method</a:t>
            </a:r>
            <a:r>
              <a:rPr lang="de-DE" sz="1600" dirty="0">
                <a:ea typeface="+mn-lt"/>
                <a:cs typeface="+mn-lt"/>
              </a:rPr>
              <a:t> (</a:t>
            </a:r>
            <a:r>
              <a:rPr lang="de-DE" sz="1600" dirty="0" err="1">
                <a:ea typeface="+mn-lt"/>
                <a:cs typeface="+mn-lt"/>
              </a:rPr>
              <a:t>previously</a:t>
            </a:r>
            <a:r>
              <a:rPr lang="de-DE" sz="1600" dirty="0">
                <a:ea typeface="+mn-lt"/>
                <a:cs typeface="+mn-lt"/>
              </a:rPr>
              <a:t> in </a:t>
            </a:r>
            <a:r>
              <a:rPr lang="de-DE" sz="1600" dirty="0" err="1">
                <a:ea typeface="+mn-lt"/>
                <a:cs typeface="+mn-lt"/>
              </a:rPr>
              <a:t>Junit</a:t>
            </a:r>
            <a:r>
              <a:rPr lang="de-DE" sz="1600" dirty="0">
                <a:ea typeface="+mn-lt"/>
                <a:cs typeface="+mn-lt"/>
              </a:rPr>
              <a:t> 4 </a:t>
            </a:r>
            <a:r>
              <a:rPr lang="de-DE" sz="1600" i="1" dirty="0">
                <a:ea typeface="+mn-lt"/>
                <a:cs typeface="+mn-lt"/>
              </a:rPr>
              <a:t>@Before</a:t>
            </a:r>
            <a:r>
              <a:rPr lang="de-DE" sz="1600" dirty="0">
                <a:ea typeface="+mn-lt"/>
                <a:cs typeface="+mn-lt"/>
              </a:rPr>
              <a:t>)</a:t>
            </a:r>
            <a:endParaRPr lang="de-DE" dirty="0"/>
          </a:p>
          <a:p>
            <a:pPr>
              <a:buFont typeface="Wingdings 3"/>
              <a:buChar char=""/>
            </a:pPr>
            <a:r>
              <a:rPr lang="de-DE" sz="1600" i="1" dirty="0">
                <a:ea typeface="+mn-lt"/>
                <a:cs typeface="+mn-lt"/>
              </a:rPr>
              <a:t>@AfterEach </a:t>
            </a:r>
            <a:r>
              <a:rPr lang="de-DE" sz="1600" dirty="0">
                <a:ea typeface="+mn-lt"/>
                <a:cs typeface="+mn-lt"/>
              </a:rPr>
              <a:t>– </a:t>
            </a:r>
            <a:r>
              <a:rPr lang="de-DE" sz="1600" dirty="0" err="1">
                <a:ea typeface="+mn-lt"/>
                <a:cs typeface="+mn-lt"/>
              </a:rPr>
              <a:t>denotes</a:t>
            </a:r>
            <a:r>
              <a:rPr lang="de-DE" sz="1600" dirty="0">
                <a:ea typeface="+mn-lt"/>
                <a:cs typeface="+mn-lt"/>
              </a:rPr>
              <a:t> </a:t>
            </a:r>
            <a:r>
              <a:rPr lang="de-DE" sz="1600" dirty="0" err="1">
                <a:ea typeface="+mn-lt"/>
                <a:cs typeface="+mn-lt"/>
              </a:rPr>
              <a:t>that</a:t>
            </a:r>
            <a:r>
              <a:rPr lang="de-DE" sz="1600" dirty="0">
                <a:ea typeface="+mn-lt"/>
                <a:cs typeface="+mn-lt"/>
              </a:rPr>
              <a:t> </a:t>
            </a:r>
            <a:r>
              <a:rPr lang="de-DE" sz="1600" dirty="0" err="1">
                <a:ea typeface="+mn-lt"/>
                <a:cs typeface="+mn-lt"/>
              </a:rPr>
              <a:t>the</a:t>
            </a:r>
            <a:r>
              <a:rPr lang="de-DE" sz="1600" dirty="0">
                <a:ea typeface="+mn-lt"/>
                <a:cs typeface="+mn-lt"/>
              </a:rPr>
              <a:t> </a:t>
            </a:r>
            <a:r>
              <a:rPr lang="de-DE" sz="1600" dirty="0" err="1">
                <a:ea typeface="+mn-lt"/>
                <a:cs typeface="+mn-lt"/>
              </a:rPr>
              <a:t>annotated</a:t>
            </a:r>
            <a:r>
              <a:rPr lang="de-DE" sz="1600" dirty="0">
                <a:ea typeface="+mn-lt"/>
                <a:cs typeface="+mn-lt"/>
              </a:rPr>
              <a:t> </a:t>
            </a:r>
            <a:r>
              <a:rPr lang="de-DE" sz="1600" dirty="0" err="1">
                <a:ea typeface="+mn-lt"/>
                <a:cs typeface="+mn-lt"/>
              </a:rPr>
              <a:t>method</a:t>
            </a:r>
            <a:r>
              <a:rPr lang="de-DE" sz="1600" dirty="0">
                <a:ea typeface="+mn-lt"/>
                <a:cs typeface="+mn-lt"/>
              </a:rPr>
              <a:t> will </a:t>
            </a:r>
            <a:r>
              <a:rPr lang="de-DE" sz="1600" dirty="0" err="1">
                <a:ea typeface="+mn-lt"/>
                <a:cs typeface="+mn-lt"/>
              </a:rPr>
              <a:t>be</a:t>
            </a:r>
            <a:r>
              <a:rPr lang="de-DE" sz="1600" dirty="0">
                <a:ea typeface="+mn-lt"/>
                <a:cs typeface="+mn-lt"/>
              </a:rPr>
              <a:t> </a:t>
            </a:r>
            <a:r>
              <a:rPr lang="de-DE" sz="1600" dirty="0" err="1">
                <a:ea typeface="+mn-lt"/>
                <a:cs typeface="+mn-lt"/>
              </a:rPr>
              <a:t>executed</a:t>
            </a:r>
            <a:r>
              <a:rPr lang="de-DE" sz="1600" dirty="0">
                <a:ea typeface="+mn-lt"/>
                <a:cs typeface="+mn-lt"/>
              </a:rPr>
              <a:t> after </a:t>
            </a:r>
            <a:r>
              <a:rPr lang="de-DE" sz="1600" dirty="0" err="1">
                <a:ea typeface="+mn-lt"/>
                <a:cs typeface="+mn-lt"/>
              </a:rPr>
              <a:t>each</a:t>
            </a:r>
            <a:r>
              <a:rPr lang="de-DE" sz="1600" dirty="0">
                <a:ea typeface="+mn-lt"/>
                <a:cs typeface="+mn-lt"/>
              </a:rPr>
              <a:t> </a:t>
            </a:r>
            <a:r>
              <a:rPr lang="de-DE" sz="1600" dirty="0" err="1">
                <a:ea typeface="+mn-lt"/>
                <a:cs typeface="+mn-lt"/>
              </a:rPr>
              <a:t>test</a:t>
            </a:r>
            <a:r>
              <a:rPr lang="de-DE" sz="1600" dirty="0">
                <a:ea typeface="+mn-lt"/>
                <a:cs typeface="+mn-lt"/>
              </a:rPr>
              <a:t> </a:t>
            </a:r>
            <a:r>
              <a:rPr lang="de-DE" sz="1600" dirty="0" err="1">
                <a:ea typeface="+mn-lt"/>
                <a:cs typeface="+mn-lt"/>
              </a:rPr>
              <a:t>method</a:t>
            </a:r>
            <a:r>
              <a:rPr lang="de-DE" sz="1600" dirty="0">
                <a:ea typeface="+mn-lt"/>
                <a:cs typeface="+mn-lt"/>
              </a:rPr>
              <a:t> (</a:t>
            </a:r>
            <a:r>
              <a:rPr lang="de-DE" sz="1600" dirty="0" err="1">
                <a:ea typeface="+mn-lt"/>
                <a:cs typeface="+mn-lt"/>
              </a:rPr>
              <a:t>previously</a:t>
            </a:r>
            <a:r>
              <a:rPr lang="de-DE" sz="1600" dirty="0">
                <a:ea typeface="+mn-lt"/>
                <a:cs typeface="+mn-lt"/>
              </a:rPr>
              <a:t> in </a:t>
            </a:r>
            <a:r>
              <a:rPr lang="de-DE" sz="1600" dirty="0" err="1">
                <a:ea typeface="+mn-lt"/>
                <a:cs typeface="+mn-lt"/>
              </a:rPr>
              <a:t>Junit</a:t>
            </a:r>
            <a:r>
              <a:rPr lang="de-DE" sz="1600" dirty="0">
                <a:ea typeface="+mn-lt"/>
                <a:cs typeface="+mn-lt"/>
              </a:rPr>
              <a:t> 4 </a:t>
            </a:r>
            <a:r>
              <a:rPr lang="de-DE" sz="1600" i="1" dirty="0">
                <a:ea typeface="+mn-lt"/>
                <a:cs typeface="+mn-lt"/>
              </a:rPr>
              <a:t>@After</a:t>
            </a:r>
            <a:r>
              <a:rPr lang="de-DE" sz="1600" dirty="0">
                <a:ea typeface="+mn-lt"/>
                <a:cs typeface="+mn-lt"/>
              </a:rPr>
              <a:t>)</a:t>
            </a:r>
            <a:endParaRPr lang="de-DE" dirty="0"/>
          </a:p>
          <a:p>
            <a:pPr>
              <a:buFont typeface="Wingdings 3"/>
              <a:buChar char=""/>
            </a:pPr>
            <a:r>
              <a:rPr lang="de-DE" sz="1600" i="1" dirty="0">
                <a:ea typeface="+mn-lt"/>
                <a:cs typeface="+mn-lt"/>
              </a:rPr>
              <a:t>@BeforeAll </a:t>
            </a:r>
            <a:r>
              <a:rPr lang="de-DE" sz="1600" dirty="0">
                <a:ea typeface="+mn-lt"/>
                <a:cs typeface="+mn-lt"/>
              </a:rPr>
              <a:t>– </a:t>
            </a:r>
            <a:r>
              <a:rPr lang="de-DE" sz="1600" dirty="0" err="1">
                <a:ea typeface="+mn-lt"/>
                <a:cs typeface="+mn-lt"/>
              </a:rPr>
              <a:t>denotes</a:t>
            </a:r>
            <a:r>
              <a:rPr lang="de-DE" sz="1600" dirty="0">
                <a:ea typeface="+mn-lt"/>
                <a:cs typeface="+mn-lt"/>
              </a:rPr>
              <a:t> </a:t>
            </a:r>
            <a:r>
              <a:rPr lang="de-DE" sz="1600" dirty="0" err="1">
                <a:ea typeface="+mn-lt"/>
                <a:cs typeface="+mn-lt"/>
              </a:rPr>
              <a:t>that</a:t>
            </a:r>
            <a:r>
              <a:rPr lang="de-DE" sz="1600" dirty="0">
                <a:ea typeface="+mn-lt"/>
                <a:cs typeface="+mn-lt"/>
              </a:rPr>
              <a:t> </a:t>
            </a:r>
            <a:r>
              <a:rPr lang="de-DE" sz="1600" dirty="0" err="1">
                <a:ea typeface="+mn-lt"/>
                <a:cs typeface="+mn-lt"/>
              </a:rPr>
              <a:t>the</a:t>
            </a:r>
            <a:r>
              <a:rPr lang="de-DE" sz="1600" dirty="0">
                <a:ea typeface="+mn-lt"/>
                <a:cs typeface="+mn-lt"/>
              </a:rPr>
              <a:t> </a:t>
            </a:r>
            <a:r>
              <a:rPr lang="de-DE" sz="1600" dirty="0" err="1">
                <a:ea typeface="+mn-lt"/>
                <a:cs typeface="+mn-lt"/>
              </a:rPr>
              <a:t>annotated</a:t>
            </a:r>
            <a:r>
              <a:rPr lang="de-DE" sz="1600" dirty="0">
                <a:ea typeface="+mn-lt"/>
                <a:cs typeface="+mn-lt"/>
              </a:rPr>
              <a:t> </a:t>
            </a:r>
            <a:r>
              <a:rPr lang="de-DE" sz="1600" dirty="0" err="1">
                <a:ea typeface="+mn-lt"/>
                <a:cs typeface="+mn-lt"/>
              </a:rPr>
              <a:t>method</a:t>
            </a:r>
            <a:r>
              <a:rPr lang="de-DE" sz="1600" dirty="0">
                <a:ea typeface="+mn-lt"/>
                <a:cs typeface="+mn-lt"/>
              </a:rPr>
              <a:t> will </a:t>
            </a:r>
            <a:r>
              <a:rPr lang="de-DE" sz="1600" dirty="0" err="1">
                <a:ea typeface="+mn-lt"/>
                <a:cs typeface="+mn-lt"/>
              </a:rPr>
              <a:t>be</a:t>
            </a:r>
            <a:r>
              <a:rPr lang="de-DE" sz="1600" dirty="0">
                <a:ea typeface="+mn-lt"/>
                <a:cs typeface="+mn-lt"/>
              </a:rPr>
              <a:t> </a:t>
            </a:r>
            <a:r>
              <a:rPr lang="de-DE" sz="1600" dirty="0" err="1">
                <a:ea typeface="+mn-lt"/>
                <a:cs typeface="+mn-lt"/>
              </a:rPr>
              <a:t>executed</a:t>
            </a:r>
            <a:r>
              <a:rPr lang="de-DE" sz="1600" dirty="0">
                <a:ea typeface="+mn-lt"/>
                <a:cs typeface="+mn-lt"/>
              </a:rPr>
              <a:t> </a:t>
            </a:r>
            <a:r>
              <a:rPr lang="de-DE" sz="1600" dirty="0" err="1">
                <a:ea typeface="+mn-lt"/>
                <a:cs typeface="+mn-lt"/>
              </a:rPr>
              <a:t>before</a:t>
            </a:r>
            <a:r>
              <a:rPr lang="de-DE" sz="1600" dirty="0">
                <a:ea typeface="+mn-lt"/>
                <a:cs typeface="+mn-lt"/>
              </a:rPr>
              <a:t> all </a:t>
            </a:r>
            <a:r>
              <a:rPr lang="de-DE" sz="1600" dirty="0" err="1">
                <a:ea typeface="+mn-lt"/>
                <a:cs typeface="+mn-lt"/>
              </a:rPr>
              <a:t>test</a:t>
            </a:r>
            <a:r>
              <a:rPr lang="de-DE" sz="1600" dirty="0">
                <a:ea typeface="+mn-lt"/>
                <a:cs typeface="+mn-lt"/>
              </a:rPr>
              <a:t> </a:t>
            </a:r>
            <a:r>
              <a:rPr lang="de-DE" sz="1600" dirty="0" err="1">
                <a:ea typeface="+mn-lt"/>
                <a:cs typeface="+mn-lt"/>
              </a:rPr>
              <a:t>methods</a:t>
            </a:r>
            <a:r>
              <a:rPr lang="de-DE" sz="1600" dirty="0">
                <a:ea typeface="+mn-lt"/>
                <a:cs typeface="+mn-lt"/>
              </a:rPr>
              <a:t> in </a:t>
            </a:r>
            <a:r>
              <a:rPr lang="de-DE" sz="1600" dirty="0" err="1">
                <a:ea typeface="+mn-lt"/>
                <a:cs typeface="+mn-lt"/>
              </a:rPr>
              <a:t>the</a:t>
            </a:r>
            <a:r>
              <a:rPr lang="de-DE" sz="1600" dirty="0">
                <a:ea typeface="+mn-lt"/>
                <a:cs typeface="+mn-lt"/>
              </a:rPr>
              <a:t> </a:t>
            </a:r>
            <a:r>
              <a:rPr lang="de-DE" sz="1600" dirty="0" err="1">
                <a:ea typeface="+mn-lt"/>
                <a:cs typeface="+mn-lt"/>
              </a:rPr>
              <a:t>current</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previously</a:t>
            </a:r>
            <a:r>
              <a:rPr lang="de-DE" sz="1600" dirty="0">
                <a:ea typeface="+mn-lt"/>
                <a:cs typeface="+mn-lt"/>
              </a:rPr>
              <a:t> </a:t>
            </a:r>
            <a:r>
              <a:rPr lang="de-DE" sz="1600" i="1" dirty="0">
                <a:ea typeface="+mn-lt"/>
                <a:cs typeface="+mn-lt"/>
              </a:rPr>
              <a:t>@BeforeClass</a:t>
            </a:r>
            <a:r>
              <a:rPr lang="de-DE" sz="1600" dirty="0">
                <a:ea typeface="+mn-lt"/>
                <a:cs typeface="+mn-lt"/>
              </a:rPr>
              <a:t>)</a:t>
            </a:r>
            <a:endParaRPr lang="de-DE" dirty="0"/>
          </a:p>
          <a:p>
            <a:pPr>
              <a:buFont typeface="Wingdings 3"/>
              <a:buChar char=""/>
            </a:pPr>
            <a:r>
              <a:rPr lang="de-DE" sz="1600" i="1" dirty="0">
                <a:ea typeface="+mn-lt"/>
                <a:cs typeface="+mn-lt"/>
              </a:rPr>
              <a:t>@AfterAll</a:t>
            </a:r>
            <a:r>
              <a:rPr lang="de-DE" sz="1600" dirty="0">
                <a:ea typeface="+mn-lt"/>
                <a:cs typeface="+mn-lt"/>
              </a:rPr>
              <a:t> – </a:t>
            </a:r>
            <a:r>
              <a:rPr lang="de-DE" sz="1600" dirty="0" err="1">
                <a:ea typeface="+mn-lt"/>
                <a:cs typeface="+mn-lt"/>
              </a:rPr>
              <a:t>denotes</a:t>
            </a:r>
            <a:r>
              <a:rPr lang="de-DE" sz="1600" dirty="0">
                <a:ea typeface="+mn-lt"/>
                <a:cs typeface="+mn-lt"/>
              </a:rPr>
              <a:t> </a:t>
            </a:r>
            <a:r>
              <a:rPr lang="de-DE" sz="1600" dirty="0" err="1">
                <a:ea typeface="+mn-lt"/>
                <a:cs typeface="+mn-lt"/>
              </a:rPr>
              <a:t>that</a:t>
            </a:r>
            <a:r>
              <a:rPr lang="de-DE" sz="1600" dirty="0">
                <a:ea typeface="+mn-lt"/>
                <a:cs typeface="+mn-lt"/>
              </a:rPr>
              <a:t> </a:t>
            </a:r>
            <a:r>
              <a:rPr lang="de-DE" sz="1600" dirty="0" err="1">
                <a:ea typeface="+mn-lt"/>
                <a:cs typeface="+mn-lt"/>
              </a:rPr>
              <a:t>the</a:t>
            </a:r>
            <a:r>
              <a:rPr lang="de-DE" sz="1600" dirty="0">
                <a:ea typeface="+mn-lt"/>
                <a:cs typeface="+mn-lt"/>
              </a:rPr>
              <a:t> </a:t>
            </a:r>
            <a:r>
              <a:rPr lang="de-DE" sz="1600" dirty="0" err="1">
                <a:ea typeface="+mn-lt"/>
                <a:cs typeface="+mn-lt"/>
              </a:rPr>
              <a:t>annotated</a:t>
            </a:r>
            <a:r>
              <a:rPr lang="de-DE" sz="1600" dirty="0">
                <a:ea typeface="+mn-lt"/>
                <a:cs typeface="+mn-lt"/>
              </a:rPr>
              <a:t> </a:t>
            </a:r>
            <a:r>
              <a:rPr lang="de-DE" sz="1600" dirty="0" err="1">
                <a:ea typeface="+mn-lt"/>
                <a:cs typeface="+mn-lt"/>
              </a:rPr>
              <a:t>method</a:t>
            </a:r>
            <a:r>
              <a:rPr lang="de-DE" sz="1600" dirty="0">
                <a:ea typeface="+mn-lt"/>
                <a:cs typeface="+mn-lt"/>
              </a:rPr>
              <a:t> will </a:t>
            </a:r>
            <a:r>
              <a:rPr lang="de-DE" sz="1600" dirty="0" err="1">
                <a:ea typeface="+mn-lt"/>
                <a:cs typeface="+mn-lt"/>
              </a:rPr>
              <a:t>be</a:t>
            </a:r>
            <a:r>
              <a:rPr lang="de-DE" sz="1600" dirty="0">
                <a:ea typeface="+mn-lt"/>
                <a:cs typeface="+mn-lt"/>
              </a:rPr>
              <a:t> </a:t>
            </a:r>
            <a:r>
              <a:rPr lang="de-DE" sz="1600" dirty="0" err="1">
                <a:ea typeface="+mn-lt"/>
                <a:cs typeface="+mn-lt"/>
              </a:rPr>
              <a:t>executed</a:t>
            </a:r>
            <a:r>
              <a:rPr lang="de-DE" sz="1600" dirty="0">
                <a:ea typeface="+mn-lt"/>
                <a:cs typeface="+mn-lt"/>
              </a:rPr>
              <a:t> after all </a:t>
            </a:r>
            <a:r>
              <a:rPr lang="de-DE" sz="1600" dirty="0" err="1">
                <a:ea typeface="+mn-lt"/>
                <a:cs typeface="+mn-lt"/>
              </a:rPr>
              <a:t>test</a:t>
            </a:r>
            <a:r>
              <a:rPr lang="de-DE" sz="1600" dirty="0">
                <a:ea typeface="+mn-lt"/>
                <a:cs typeface="+mn-lt"/>
              </a:rPr>
              <a:t> </a:t>
            </a:r>
            <a:r>
              <a:rPr lang="de-DE" sz="1600" dirty="0" err="1">
                <a:ea typeface="+mn-lt"/>
                <a:cs typeface="+mn-lt"/>
              </a:rPr>
              <a:t>methods</a:t>
            </a:r>
            <a:r>
              <a:rPr lang="de-DE" sz="1600" dirty="0">
                <a:ea typeface="+mn-lt"/>
                <a:cs typeface="+mn-lt"/>
              </a:rPr>
              <a:t> in </a:t>
            </a:r>
            <a:r>
              <a:rPr lang="de-DE" sz="1600" dirty="0" err="1">
                <a:ea typeface="+mn-lt"/>
                <a:cs typeface="+mn-lt"/>
              </a:rPr>
              <a:t>the</a:t>
            </a:r>
            <a:r>
              <a:rPr lang="de-DE" sz="1600" dirty="0">
                <a:ea typeface="+mn-lt"/>
                <a:cs typeface="+mn-lt"/>
              </a:rPr>
              <a:t> </a:t>
            </a:r>
            <a:r>
              <a:rPr lang="de-DE" sz="1600" dirty="0" err="1">
                <a:ea typeface="+mn-lt"/>
                <a:cs typeface="+mn-lt"/>
              </a:rPr>
              <a:t>current</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previously</a:t>
            </a:r>
            <a:r>
              <a:rPr lang="de-DE" sz="1600" dirty="0">
                <a:ea typeface="+mn-lt"/>
                <a:cs typeface="+mn-lt"/>
              </a:rPr>
              <a:t> </a:t>
            </a:r>
            <a:r>
              <a:rPr lang="de-DE" sz="1600" i="1" dirty="0">
                <a:ea typeface="+mn-lt"/>
                <a:cs typeface="+mn-lt"/>
              </a:rPr>
              <a:t>@AfterClass</a:t>
            </a:r>
            <a:r>
              <a:rPr lang="de-DE" sz="1600" dirty="0">
                <a:ea typeface="+mn-lt"/>
                <a:cs typeface="+mn-lt"/>
              </a:rPr>
              <a:t>)</a:t>
            </a:r>
            <a:endParaRPr lang="de-DE" dirty="0"/>
          </a:p>
          <a:p>
            <a:pPr>
              <a:buFont typeface="Wingdings 3"/>
              <a:buChar char=""/>
            </a:pPr>
            <a:r>
              <a:rPr lang="de-DE" sz="1600" i="1" dirty="0">
                <a:ea typeface="+mn-lt"/>
                <a:cs typeface="+mn-lt"/>
              </a:rPr>
              <a:t>@Disable </a:t>
            </a:r>
            <a:r>
              <a:rPr lang="de-DE" sz="1600" dirty="0">
                <a:ea typeface="+mn-lt"/>
                <a:cs typeface="+mn-lt"/>
              </a:rPr>
              <a:t>– </a:t>
            </a:r>
            <a:r>
              <a:rPr lang="de-DE" sz="1600" dirty="0" err="1">
                <a:ea typeface="+mn-lt"/>
                <a:cs typeface="+mn-lt"/>
              </a:rPr>
              <a:t>it</a:t>
            </a:r>
            <a:r>
              <a:rPr lang="de-DE" sz="1600" dirty="0">
                <a:ea typeface="+mn-lt"/>
                <a:cs typeface="+mn-lt"/>
              </a:rPr>
              <a:t> </a:t>
            </a:r>
            <a:r>
              <a:rPr lang="de-DE" sz="1600" dirty="0" err="1">
                <a:ea typeface="+mn-lt"/>
                <a:cs typeface="+mn-lt"/>
              </a:rPr>
              <a:t>is</a:t>
            </a:r>
            <a:r>
              <a:rPr lang="de-DE" sz="1600" dirty="0">
                <a:ea typeface="+mn-lt"/>
                <a:cs typeface="+mn-lt"/>
              </a:rPr>
              <a:t> </a:t>
            </a:r>
            <a:r>
              <a:rPr lang="de-DE" sz="1600" dirty="0" err="1">
                <a:ea typeface="+mn-lt"/>
                <a:cs typeface="+mn-lt"/>
              </a:rPr>
              <a:t>used</a:t>
            </a:r>
            <a:r>
              <a:rPr lang="de-DE" sz="1600" dirty="0">
                <a:ea typeface="+mn-lt"/>
                <a:cs typeface="+mn-lt"/>
              </a:rPr>
              <a:t> </a:t>
            </a:r>
            <a:r>
              <a:rPr lang="de-DE" sz="1600" dirty="0" err="1">
                <a:ea typeface="+mn-lt"/>
                <a:cs typeface="+mn-lt"/>
              </a:rPr>
              <a:t>to</a:t>
            </a:r>
            <a:r>
              <a:rPr lang="de-DE" sz="1600" dirty="0">
                <a:ea typeface="+mn-lt"/>
                <a:cs typeface="+mn-lt"/>
              </a:rPr>
              <a:t> </a:t>
            </a:r>
            <a:r>
              <a:rPr lang="de-DE" sz="1600" dirty="0" err="1">
                <a:ea typeface="+mn-lt"/>
                <a:cs typeface="+mn-lt"/>
              </a:rPr>
              <a:t>disable</a:t>
            </a:r>
            <a:r>
              <a:rPr lang="de-DE" sz="1600" dirty="0">
                <a:ea typeface="+mn-lt"/>
                <a:cs typeface="+mn-lt"/>
              </a:rPr>
              <a:t> a </a:t>
            </a:r>
            <a:r>
              <a:rPr lang="de-DE" sz="1600" dirty="0" err="1">
                <a:ea typeface="+mn-lt"/>
                <a:cs typeface="+mn-lt"/>
              </a:rPr>
              <a:t>test</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or</a:t>
            </a:r>
            <a:r>
              <a:rPr lang="de-DE" sz="1600" dirty="0">
                <a:ea typeface="+mn-lt"/>
                <a:cs typeface="+mn-lt"/>
              </a:rPr>
              <a:t> </a:t>
            </a:r>
            <a:r>
              <a:rPr lang="de-DE" sz="1600" dirty="0" err="1">
                <a:ea typeface="+mn-lt"/>
                <a:cs typeface="+mn-lt"/>
              </a:rPr>
              <a:t>method</a:t>
            </a:r>
            <a:r>
              <a:rPr lang="de-DE" sz="1600" dirty="0">
                <a:ea typeface="+mn-lt"/>
                <a:cs typeface="+mn-lt"/>
              </a:rPr>
              <a:t> (</a:t>
            </a:r>
            <a:r>
              <a:rPr lang="de-DE" sz="1600" dirty="0" err="1">
                <a:ea typeface="+mn-lt"/>
                <a:cs typeface="+mn-lt"/>
              </a:rPr>
              <a:t>previously</a:t>
            </a:r>
            <a:r>
              <a:rPr lang="de-DE" sz="1600" dirty="0">
                <a:ea typeface="+mn-lt"/>
                <a:cs typeface="+mn-lt"/>
              </a:rPr>
              <a:t> </a:t>
            </a:r>
            <a:r>
              <a:rPr lang="de-DE" sz="1600" i="1" dirty="0">
                <a:ea typeface="+mn-lt"/>
                <a:cs typeface="+mn-lt"/>
              </a:rPr>
              <a:t>@Ignore</a:t>
            </a:r>
            <a:r>
              <a:rPr lang="de-DE" sz="1600" dirty="0">
                <a:ea typeface="+mn-lt"/>
                <a:cs typeface="+mn-lt"/>
              </a:rPr>
              <a:t>)</a:t>
            </a:r>
          </a:p>
          <a:p>
            <a:pPr>
              <a:buFont typeface="Wingdings 3"/>
              <a:buChar char=""/>
            </a:pPr>
            <a:r>
              <a:rPr lang="de-DE" sz="1800" i="1" dirty="0">
                <a:ea typeface="+mn-lt"/>
                <a:cs typeface="+mn-lt"/>
              </a:rPr>
              <a:t>@TestInstance(TestInstance.Lifecycle.PER_METHOD) – </a:t>
            </a:r>
            <a:r>
              <a:rPr lang="de-DE" sz="1800" i="1" dirty="0" err="1">
                <a:ea typeface="+mn-lt"/>
                <a:cs typeface="+mn-lt"/>
              </a:rPr>
              <a:t>default</a:t>
            </a:r>
            <a:r>
              <a:rPr lang="de-DE" sz="1800" i="1" dirty="0">
                <a:ea typeface="+mn-lt"/>
                <a:cs typeface="+mn-lt"/>
              </a:rPr>
              <a:t> – </a:t>
            </a:r>
            <a:r>
              <a:rPr lang="de-DE" sz="1800" i="1" dirty="0" err="1">
                <a:ea typeface="+mn-lt"/>
                <a:cs typeface="+mn-lt"/>
              </a:rPr>
              <a:t>new</a:t>
            </a:r>
            <a:r>
              <a:rPr lang="de-DE" sz="1800" i="1" dirty="0">
                <a:ea typeface="+mn-lt"/>
                <a:cs typeface="+mn-lt"/>
              </a:rPr>
              <a:t> </a:t>
            </a:r>
            <a:r>
              <a:rPr lang="de-DE" sz="1800" i="1" dirty="0" err="1">
                <a:ea typeface="+mn-lt"/>
                <a:cs typeface="+mn-lt"/>
              </a:rPr>
              <a:t>test</a:t>
            </a:r>
            <a:r>
              <a:rPr lang="de-DE" sz="1800" i="1" dirty="0">
                <a:ea typeface="+mn-lt"/>
                <a:cs typeface="+mn-lt"/>
              </a:rPr>
              <a:t> </a:t>
            </a:r>
            <a:r>
              <a:rPr lang="de-DE" sz="1800" i="1" dirty="0" err="1">
                <a:ea typeface="+mn-lt"/>
                <a:cs typeface="+mn-lt"/>
              </a:rPr>
              <a:t>instance</a:t>
            </a:r>
            <a:r>
              <a:rPr lang="de-DE" sz="1800" i="1" dirty="0">
                <a:ea typeface="+mn-lt"/>
                <a:cs typeface="+mn-lt"/>
              </a:rPr>
              <a:t> </a:t>
            </a:r>
            <a:r>
              <a:rPr lang="de-DE" sz="1800" i="1" dirty="0" err="1">
                <a:ea typeface="+mn-lt"/>
                <a:cs typeface="+mn-lt"/>
              </a:rPr>
              <a:t>before</a:t>
            </a:r>
            <a:r>
              <a:rPr lang="de-DE" sz="1800" i="1" dirty="0">
                <a:ea typeface="+mn-lt"/>
                <a:cs typeface="+mn-lt"/>
              </a:rPr>
              <a:t> </a:t>
            </a:r>
            <a:r>
              <a:rPr lang="de-DE" sz="1800" i="1" dirty="0" err="1">
                <a:ea typeface="+mn-lt"/>
                <a:cs typeface="+mn-lt"/>
              </a:rPr>
              <a:t>each</a:t>
            </a:r>
            <a:r>
              <a:rPr lang="de-DE" sz="1800" i="1" dirty="0">
                <a:ea typeface="+mn-lt"/>
                <a:cs typeface="+mn-lt"/>
              </a:rPr>
              <a:t> </a:t>
            </a:r>
            <a:r>
              <a:rPr lang="de-DE" sz="1800" i="1" dirty="0" err="1">
                <a:ea typeface="+mn-lt"/>
                <a:cs typeface="+mn-lt"/>
              </a:rPr>
              <a:t>method</a:t>
            </a:r>
            <a:r>
              <a:rPr lang="de-DE" sz="1800" i="1" dirty="0">
                <a:ea typeface="+mn-lt"/>
                <a:cs typeface="+mn-lt"/>
              </a:rPr>
              <a:t> (</a:t>
            </a:r>
            <a:r>
              <a:rPr lang="de-DE" sz="1800" i="1" dirty="0" err="1">
                <a:ea typeface="+mn-lt"/>
                <a:cs typeface="+mn-lt"/>
              </a:rPr>
              <a:t>test</a:t>
            </a:r>
            <a:r>
              <a:rPr lang="de-DE" sz="1800" i="1" dirty="0">
                <a:ea typeface="+mn-lt"/>
                <a:cs typeface="+mn-lt"/>
              </a:rPr>
              <a:t>)</a:t>
            </a:r>
          </a:p>
          <a:p>
            <a:pPr>
              <a:buFont typeface="Wingdings 3"/>
              <a:buChar char=""/>
            </a:pPr>
            <a:endParaRPr lang="de-DE" dirty="0"/>
          </a:p>
          <a:p>
            <a:pPr marL="0" indent="0">
              <a:buNone/>
            </a:pPr>
            <a:endParaRPr lang="de-DE" sz="1600" dirty="0"/>
          </a:p>
        </p:txBody>
      </p:sp>
    </p:spTree>
    <p:extLst>
      <p:ext uri="{BB962C8B-B14F-4D97-AF65-F5344CB8AC3E}">
        <p14:creationId xmlns:p14="http://schemas.microsoft.com/office/powerpoint/2010/main" val="3344873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Bisher benutzte </a:t>
            </a:r>
            <a:r>
              <a:rPr lang="de-DE" dirty="0" err="1">
                <a:ea typeface="+mj-lt"/>
                <a:cs typeface="+mj-lt"/>
              </a:rPr>
              <a:t>Assertions</a:t>
            </a:r>
            <a:endParaRPr lang="de-DE" dirty="0">
              <a:ea typeface="+mj-lt"/>
              <a:cs typeface="+mj-lt"/>
            </a:endParaRP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fontScale="92500" lnSpcReduction="20000"/>
          </a:bodyPr>
          <a:lstStyle/>
          <a:p>
            <a:pPr marL="0" indent="0" algn="l">
              <a:buNone/>
            </a:pPr>
            <a:r>
              <a:rPr lang="de-DE" sz="1600" b="0" i="0" dirty="0" err="1">
                <a:effectLst/>
                <a:latin typeface="Söhne"/>
              </a:rPr>
              <a:t>Assertions</a:t>
            </a:r>
            <a:r>
              <a:rPr lang="de-DE" sz="1600" b="0" i="0" dirty="0">
                <a:effectLst/>
                <a:latin typeface="Söhne"/>
              </a:rPr>
              <a:t> sind Aussagen, die während des Testlaufs überprüft werden, um sicherzustellen, dass die Software wie erwartet funktioniert. </a:t>
            </a:r>
            <a:r>
              <a:rPr lang="de-DE" sz="1600" b="1" i="0" dirty="0">
                <a:effectLst/>
                <a:latin typeface="Söhne"/>
              </a:rPr>
              <a:t>Überprüfung der Korrektheit</a:t>
            </a:r>
            <a:r>
              <a:rPr lang="de-DE" sz="1600" b="0" i="0" dirty="0">
                <a:effectLst/>
                <a:latin typeface="Söhne"/>
              </a:rPr>
              <a:t>: </a:t>
            </a:r>
            <a:r>
              <a:rPr lang="de-DE" sz="1600" b="0" i="0" dirty="0" err="1">
                <a:effectLst/>
                <a:latin typeface="Söhne"/>
              </a:rPr>
              <a:t>Assertions</a:t>
            </a:r>
            <a:r>
              <a:rPr lang="de-DE" sz="1600" b="0" i="0" dirty="0">
                <a:effectLst/>
                <a:latin typeface="Söhne"/>
              </a:rPr>
              <a:t> ermöglichen es, zu überprüfen, ob die Methode oder Klasse, die getestet wird, die erwarteten Ergebnisse liefert.</a:t>
            </a:r>
          </a:p>
          <a:p>
            <a:r>
              <a:rPr lang="de-DE" sz="1600" b="1" i="0" dirty="0">
                <a:effectLst/>
                <a:latin typeface="Söhne"/>
              </a:rPr>
              <a:t>Fehleridentifizierung</a:t>
            </a:r>
            <a:r>
              <a:rPr lang="de-DE" sz="1600" b="0" i="0" dirty="0">
                <a:effectLst/>
                <a:latin typeface="Söhne"/>
              </a:rPr>
              <a:t>: Wenn eine Assertion fehlschlägt, liefert </a:t>
            </a:r>
            <a:r>
              <a:rPr lang="de-DE" sz="1600" b="0" i="0" dirty="0" err="1">
                <a:effectLst/>
                <a:latin typeface="Söhne"/>
              </a:rPr>
              <a:t>JUnit</a:t>
            </a:r>
            <a:r>
              <a:rPr lang="de-DE" sz="1600" b="0" i="0" dirty="0">
                <a:effectLst/>
                <a:latin typeface="Söhne"/>
              </a:rPr>
              <a:t> eine detaillierte Fehlermeldung, die bei der Identifizierung und Behebung von Problemen in der Codebasis hilft.</a:t>
            </a:r>
          </a:p>
          <a:p>
            <a:r>
              <a:rPr lang="de-DE" sz="1600" b="1" i="0" dirty="0">
                <a:effectLst/>
                <a:latin typeface="Söhne"/>
              </a:rPr>
              <a:t>Dokumentation und Lesbarkeit</a:t>
            </a:r>
            <a:r>
              <a:rPr lang="de-DE" sz="1600" b="0" i="0" dirty="0">
                <a:effectLst/>
                <a:latin typeface="Söhne"/>
              </a:rPr>
              <a:t>: </a:t>
            </a:r>
            <a:r>
              <a:rPr lang="de-DE" sz="1600" b="0" i="0" dirty="0" err="1">
                <a:effectLst/>
                <a:latin typeface="Söhne"/>
              </a:rPr>
              <a:t>Assertions</a:t>
            </a:r>
            <a:r>
              <a:rPr lang="de-DE" sz="1600" b="0" i="0" dirty="0">
                <a:effectLst/>
                <a:latin typeface="Söhne"/>
              </a:rPr>
              <a:t> können auch dazu dienen, den beabsichtigten Gebrauch und das erwartete Verhalten von Code zu dokumentieren, was die Lesbarkeit und Wartbarkeit des Codes verbessert.</a:t>
            </a:r>
          </a:p>
          <a:p>
            <a:r>
              <a:rPr lang="de-DE" sz="1600" b="1" i="0" dirty="0">
                <a:effectLst/>
                <a:latin typeface="Söhne"/>
              </a:rPr>
              <a:t>Verbesserte Testqualität</a:t>
            </a:r>
            <a:r>
              <a:rPr lang="de-DE" sz="1600" b="0" i="0" dirty="0">
                <a:effectLst/>
                <a:latin typeface="Söhne"/>
              </a:rPr>
              <a:t>: Mit </a:t>
            </a:r>
            <a:r>
              <a:rPr lang="de-DE" sz="1600" b="0" i="0" dirty="0" err="1">
                <a:effectLst/>
                <a:latin typeface="Söhne"/>
              </a:rPr>
              <a:t>Assertions</a:t>
            </a:r>
            <a:r>
              <a:rPr lang="de-DE" sz="1600" b="0" i="0" dirty="0">
                <a:effectLst/>
                <a:latin typeface="Söhne"/>
              </a:rPr>
              <a:t> können komplexe Bedingungen und Szenarien getestet werden, was zu einer umfassenderen und gründlicheren Testabdeckung führt.</a:t>
            </a:r>
          </a:p>
          <a:p>
            <a:r>
              <a:rPr lang="de-DE" sz="1600" b="1" i="0" dirty="0">
                <a:effectLst/>
                <a:latin typeface="Söhne"/>
              </a:rPr>
              <a:t>Flexible Testgestaltung</a:t>
            </a:r>
            <a:r>
              <a:rPr lang="de-DE" sz="1600" b="0" i="0" dirty="0">
                <a:effectLst/>
                <a:latin typeface="Söhne"/>
              </a:rPr>
              <a:t>: </a:t>
            </a:r>
            <a:r>
              <a:rPr lang="de-DE" sz="1600" b="0" i="0" dirty="0" err="1">
                <a:effectLst/>
                <a:latin typeface="Söhne"/>
              </a:rPr>
              <a:t>JUnit</a:t>
            </a:r>
            <a:r>
              <a:rPr lang="de-DE" sz="1600" b="0" i="0" dirty="0">
                <a:effectLst/>
                <a:latin typeface="Söhne"/>
              </a:rPr>
              <a:t> 5 bietet eine Vielzahl von </a:t>
            </a:r>
            <a:r>
              <a:rPr lang="de-DE" sz="1600" b="0" i="0" dirty="0" err="1">
                <a:effectLst/>
                <a:latin typeface="Söhne"/>
              </a:rPr>
              <a:t>Assertions</a:t>
            </a:r>
            <a:r>
              <a:rPr lang="de-DE" sz="1600" b="0" i="0" dirty="0">
                <a:effectLst/>
                <a:latin typeface="Söhne"/>
              </a:rPr>
              <a:t>, die für unterschiedliche Testanforderungen geeignet sind, wie z.B. Gleichheit, Wahrheitswerte, </a:t>
            </a:r>
            <a:r>
              <a:rPr lang="de-DE" sz="1600" b="0" i="0" dirty="0" err="1">
                <a:effectLst/>
                <a:latin typeface="Söhne"/>
              </a:rPr>
              <a:t>Exceptions</a:t>
            </a:r>
            <a:r>
              <a:rPr lang="de-DE" sz="1600" b="0" i="0" dirty="0">
                <a:effectLst/>
                <a:latin typeface="Söhne"/>
              </a:rPr>
              <a:t> und zeitbasierte Bedingungen.</a:t>
            </a:r>
          </a:p>
          <a:p>
            <a:pPr>
              <a:buFont typeface="Wingdings 3"/>
              <a:buChar char=""/>
            </a:pPr>
            <a:r>
              <a:rPr lang="de-DE" sz="1600" dirty="0">
                <a:latin typeface="Söhne"/>
              </a:rPr>
              <a:t>Wir haben bisher kennengelernt:</a:t>
            </a:r>
          </a:p>
          <a:p>
            <a:pPr lvl="1">
              <a:buFont typeface="Wingdings 3"/>
              <a:buChar char=""/>
            </a:pPr>
            <a:r>
              <a:rPr lang="de-DE" sz="1400" i="1" dirty="0" err="1">
                <a:ea typeface="+mn-lt"/>
                <a:cs typeface="+mn-lt"/>
              </a:rPr>
              <a:t>assertTrue</a:t>
            </a:r>
            <a:r>
              <a:rPr lang="de-DE" sz="1400" i="1" dirty="0">
                <a:ea typeface="+mn-lt"/>
                <a:cs typeface="+mn-lt"/>
              </a:rPr>
              <a:t> – </a:t>
            </a:r>
            <a:r>
              <a:rPr lang="de-DE" sz="1400" i="1" dirty="0" err="1">
                <a:ea typeface="+mn-lt"/>
                <a:cs typeface="+mn-lt"/>
              </a:rPr>
              <a:t>method</a:t>
            </a:r>
            <a:r>
              <a:rPr lang="de-DE" sz="1400" i="1" dirty="0">
                <a:ea typeface="+mn-lt"/>
                <a:cs typeface="+mn-lt"/>
              </a:rPr>
              <a:t> </a:t>
            </a:r>
            <a:r>
              <a:rPr lang="de-DE" sz="1400" i="1" dirty="0" err="1">
                <a:ea typeface="+mn-lt"/>
                <a:cs typeface="+mn-lt"/>
              </a:rPr>
              <a:t>or</a:t>
            </a:r>
            <a:r>
              <a:rPr lang="de-DE" sz="1400" i="1" dirty="0">
                <a:ea typeface="+mn-lt"/>
                <a:cs typeface="+mn-lt"/>
              </a:rPr>
              <a:t> </a:t>
            </a:r>
            <a:r>
              <a:rPr lang="de-DE" sz="1400" i="1" dirty="0" err="1">
                <a:ea typeface="+mn-lt"/>
                <a:cs typeface="+mn-lt"/>
              </a:rPr>
              <a:t>statement</a:t>
            </a:r>
            <a:r>
              <a:rPr lang="de-DE" sz="1400" i="1" dirty="0">
                <a:ea typeface="+mn-lt"/>
                <a:cs typeface="+mn-lt"/>
              </a:rPr>
              <a:t> </a:t>
            </a:r>
            <a:r>
              <a:rPr lang="de-DE" sz="1400" i="1" dirty="0" err="1">
                <a:ea typeface="+mn-lt"/>
                <a:cs typeface="+mn-lt"/>
              </a:rPr>
              <a:t>returns</a:t>
            </a:r>
            <a:r>
              <a:rPr lang="de-DE" sz="1400" i="1" dirty="0">
                <a:ea typeface="+mn-lt"/>
                <a:cs typeface="+mn-lt"/>
              </a:rPr>
              <a:t> </a:t>
            </a:r>
            <a:r>
              <a:rPr lang="de-DE" sz="1400" i="1" dirty="0" err="1">
                <a:ea typeface="+mn-lt"/>
                <a:cs typeface="+mn-lt"/>
              </a:rPr>
              <a:t>boolean</a:t>
            </a:r>
            <a:r>
              <a:rPr lang="de-DE" sz="1400" i="1" dirty="0">
                <a:ea typeface="+mn-lt"/>
                <a:cs typeface="+mn-lt"/>
              </a:rPr>
              <a:t> </a:t>
            </a:r>
            <a:r>
              <a:rPr lang="de-DE" sz="1400" i="1" dirty="0" err="1">
                <a:ea typeface="+mn-lt"/>
                <a:cs typeface="+mn-lt"/>
              </a:rPr>
              <a:t>true</a:t>
            </a:r>
            <a:endParaRPr lang="de-DE" sz="1400" i="1" dirty="0">
              <a:ea typeface="+mn-lt"/>
              <a:cs typeface="+mn-lt"/>
            </a:endParaRPr>
          </a:p>
          <a:p>
            <a:pPr lvl="1">
              <a:buFont typeface="Wingdings 3"/>
              <a:buChar char=""/>
            </a:pPr>
            <a:r>
              <a:rPr lang="de-DE" sz="1400" i="1" dirty="0" err="1">
                <a:ea typeface="+mn-lt"/>
                <a:cs typeface="+mn-lt"/>
              </a:rPr>
              <a:t>assertFalse</a:t>
            </a:r>
            <a:r>
              <a:rPr lang="de-DE" sz="1400" i="1" dirty="0">
                <a:ea typeface="+mn-lt"/>
                <a:cs typeface="+mn-lt"/>
              </a:rPr>
              <a:t> – </a:t>
            </a:r>
            <a:r>
              <a:rPr lang="de-DE" sz="1400" i="1" dirty="0" err="1">
                <a:ea typeface="+mn-lt"/>
                <a:cs typeface="+mn-lt"/>
              </a:rPr>
              <a:t>method</a:t>
            </a:r>
            <a:r>
              <a:rPr lang="de-DE" sz="1400" i="1" dirty="0">
                <a:ea typeface="+mn-lt"/>
                <a:cs typeface="+mn-lt"/>
              </a:rPr>
              <a:t> </a:t>
            </a:r>
            <a:r>
              <a:rPr lang="de-DE" sz="1400" i="1" dirty="0" err="1">
                <a:ea typeface="+mn-lt"/>
                <a:cs typeface="+mn-lt"/>
              </a:rPr>
              <a:t>or</a:t>
            </a:r>
            <a:r>
              <a:rPr lang="de-DE" sz="1400" i="1" dirty="0">
                <a:ea typeface="+mn-lt"/>
                <a:cs typeface="+mn-lt"/>
              </a:rPr>
              <a:t> </a:t>
            </a:r>
            <a:r>
              <a:rPr lang="de-DE" sz="1400" i="1" dirty="0" err="1">
                <a:ea typeface="+mn-lt"/>
                <a:cs typeface="+mn-lt"/>
              </a:rPr>
              <a:t>statement</a:t>
            </a:r>
            <a:r>
              <a:rPr lang="de-DE" sz="1400" i="1" dirty="0">
                <a:ea typeface="+mn-lt"/>
                <a:cs typeface="+mn-lt"/>
              </a:rPr>
              <a:t> </a:t>
            </a:r>
            <a:r>
              <a:rPr lang="de-DE" sz="1400" i="1" dirty="0" err="1">
                <a:ea typeface="+mn-lt"/>
                <a:cs typeface="+mn-lt"/>
              </a:rPr>
              <a:t>returns</a:t>
            </a:r>
            <a:r>
              <a:rPr lang="de-DE" sz="1400" i="1" dirty="0">
                <a:ea typeface="+mn-lt"/>
                <a:cs typeface="+mn-lt"/>
              </a:rPr>
              <a:t> </a:t>
            </a:r>
            <a:r>
              <a:rPr lang="de-DE" sz="1400" i="1" dirty="0" err="1">
                <a:ea typeface="+mn-lt"/>
                <a:cs typeface="+mn-lt"/>
              </a:rPr>
              <a:t>boolean</a:t>
            </a:r>
            <a:r>
              <a:rPr lang="de-DE" sz="1400" i="1" dirty="0">
                <a:ea typeface="+mn-lt"/>
                <a:cs typeface="+mn-lt"/>
              </a:rPr>
              <a:t> </a:t>
            </a:r>
            <a:r>
              <a:rPr lang="de-DE" sz="1400" i="1" dirty="0" err="1">
                <a:ea typeface="+mn-lt"/>
                <a:cs typeface="+mn-lt"/>
              </a:rPr>
              <a:t>false</a:t>
            </a:r>
            <a:endParaRPr lang="de-DE" sz="1400" i="1" dirty="0">
              <a:ea typeface="+mn-lt"/>
              <a:cs typeface="+mn-lt"/>
            </a:endParaRPr>
          </a:p>
          <a:p>
            <a:pPr lvl="1">
              <a:buFont typeface="Wingdings 3"/>
              <a:buChar char=""/>
            </a:pPr>
            <a:r>
              <a:rPr lang="de-DE" sz="1400" i="1" dirty="0" err="1">
                <a:ea typeface="+mn-lt"/>
                <a:cs typeface="+mn-lt"/>
              </a:rPr>
              <a:t>assertEquals</a:t>
            </a:r>
            <a:r>
              <a:rPr lang="de-DE" sz="1400" i="1" dirty="0">
                <a:ea typeface="+mn-lt"/>
                <a:cs typeface="+mn-lt"/>
              </a:rPr>
              <a:t> – </a:t>
            </a:r>
            <a:r>
              <a:rPr lang="de-DE" sz="1400" i="1" dirty="0" err="1">
                <a:ea typeface="+mn-lt"/>
                <a:cs typeface="+mn-lt"/>
              </a:rPr>
              <a:t>expected</a:t>
            </a:r>
            <a:r>
              <a:rPr lang="de-DE" sz="1400" i="1" dirty="0">
                <a:ea typeface="+mn-lt"/>
                <a:cs typeface="+mn-lt"/>
              </a:rPr>
              <a:t> and </a:t>
            </a:r>
            <a:r>
              <a:rPr lang="de-DE" sz="1400" i="1" dirty="0" err="1">
                <a:ea typeface="+mn-lt"/>
                <a:cs typeface="+mn-lt"/>
              </a:rPr>
              <a:t>actual</a:t>
            </a:r>
            <a:r>
              <a:rPr lang="de-DE" sz="1400" i="1" dirty="0">
                <a:ea typeface="+mn-lt"/>
                <a:cs typeface="+mn-lt"/>
              </a:rPr>
              <a:t> </a:t>
            </a:r>
            <a:r>
              <a:rPr lang="de-DE" sz="1400" i="1" dirty="0" err="1">
                <a:ea typeface="+mn-lt"/>
                <a:cs typeface="+mn-lt"/>
              </a:rPr>
              <a:t>are</a:t>
            </a:r>
            <a:r>
              <a:rPr lang="de-DE" sz="1400" i="1" dirty="0">
                <a:ea typeface="+mn-lt"/>
                <a:cs typeface="+mn-lt"/>
              </a:rPr>
              <a:t> </a:t>
            </a:r>
            <a:r>
              <a:rPr lang="de-DE" sz="1400" i="1" dirty="0" err="1">
                <a:ea typeface="+mn-lt"/>
                <a:cs typeface="+mn-lt"/>
              </a:rPr>
              <a:t>equal</a:t>
            </a:r>
            <a:endParaRPr lang="de-DE" sz="1400" i="1" dirty="0">
              <a:ea typeface="+mn-lt"/>
              <a:cs typeface="+mn-lt"/>
            </a:endParaRPr>
          </a:p>
          <a:p>
            <a:pPr marL="0" indent="0">
              <a:buNone/>
            </a:pPr>
            <a:endParaRPr lang="de-DE" sz="1600" dirty="0"/>
          </a:p>
        </p:txBody>
      </p:sp>
    </p:spTree>
    <p:extLst>
      <p:ext uri="{BB962C8B-B14F-4D97-AF65-F5344CB8AC3E}">
        <p14:creationId xmlns:p14="http://schemas.microsoft.com/office/powerpoint/2010/main" val="4068602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774357"/>
          </a:xfrm>
        </p:spPr>
        <p:txBody>
          <a:bodyPr/>
          <a:lstStyle/>
          <a:p>
            <a:r>
              <a:rPr lang="de-DE" dirty="0" err="1">
                <a:ea typeface="+mj-lt"/>
                <a:cs typeface="+mj-lt"/>
              </a:rPr>
              <a:t>Assertions</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pPr marL="285750" indent="-285750">
              <a:buFont typeface="Arial" charset="2"/>
              <a:buChar char="•"/>
            </a:pPr>
            <a:r>
              <a:rPr lang="de-DE" sz="1600" dirty="0">
                <a:ea typeface="+mn-lt"/>
                <a:cs typeface="+mn-lt"/>
                <a:hlinkClick r:id="rId2"/>
              </a:rPr>
              <a:t>https://www.petrikainulainen.net/programming/testing/junit-5-tutorial-writing-assertions-with-junit-5-api/</a:t>
            </a:r>
            <a:endParaRPr lang="de-DE" dirty="0"/>
          </a:p>
          <a:p>
            <a:pPr marL="285750" indent="-285750">
              <a:buFont typeface="Arial" charset="2"/>
              <a:buChar char="•"/>
            </a:pPr>
            <a:endParaRPr lang="de-DE" sz="1600" dirty="0"/>
          </a:p>
          <a:p>
            <a:pPr marL="285750" indent="-285750">
              <a:buFont typeface="Arial" charset="2"/>
              <a:buChar char="•"/>
            </a:pPr>
            <a:r>
              <a:rPr lang="de-DE" sz="1600" dirty="0">
                <a:ea typeface="+mn-lt"/>
                <a:cs typeface="+mn-lt"/>
                <a:hlinkClick r:id="rId3"/>
              </a:rPr>
              <a:t>https://junit.org/junit5/docs/current/user-guide/#writing-tests-assertions</a:t>
            </a:r>
            <a:endParaRPr lang="de-DE" sz="1600" dirty="0">
              <a:ea typeface="+mn-lt"/>
              <a:cs typeface="+mn-lt"/>
            </a:endParaRPr>
          </a:p>
          <a:p>
            <a:pPr marL="285750" indent="-285750">
              <a:buFont typeface="Arial" charset="2"/>
              <a:buChar char="•"/>
            </a:pPr>
            <a:endParaRPr lang="de-DE" sz="1600" dirty="0">
              <a:ea typeface="+mn-lt"/>
              <a:cs typeface="+mn-lt"/>
            </a:endParaRPr>
          </a:p>
          <a:p>
            <a:pPr marL="285750" indent="-285750">
              <a:buFont typeface="Arial" charset="2"/>
              <a:buChar char="•"/>
            </a:pPr>
            <a:r>
              <a:rPr lang="de-DE" sz="1600" dirty="0"/>
              <a:t>Unterordner: </a:t>
            </a:r>
            <a:r>
              <a:rPr lang="de-DE" sz="1600" dirty="0" err="1"/>
              <a:t>assertions</a:t>
            </a:r>
            <a:endParaRPr lang="de-DE" sz="1600" dirty="0"/>
          </a:p>
          <a:p>
            <a:pPr marL="285750" indent="-285750">
              <a:buFont typeface="Arial" charset="2"/>
              <a:buChar char="•"/>
            </a:pPr>
            <a:endParaRPr lang="de-DE" sz="1600" dirty="0"/>
          </a:p>
        </p:txBody>
      </p:sp>
    </p:spTree>
    <p:extLst>
      <p:ext uri="{BB962C8B-B14F-4D97-AF65-F5344CB8AC3E}">
        <p14:creationId xmlns:p14="http://schemas.microsoft.com/office/powerpoint/2010/main" val="3411281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Weitere </a:t>
            </a:r>
            <a:r>
              <a:rPr lang="de-DE" dirty="0" err="1">
                <a:ea typeface="+mj-lt"/>
                <a:cs typeface="+mj-lt"/>
              </a:rPr>
              <a:t>Assertions</a:t>
            </a:r>
            <a:r>
              <a:rPr lang="de-DE" dirty="0">
                <a:ea typeface="+mj-lt"/>
                <a:cs typeface="+mj-lt"/>
              </a:rPr>
              <a:t> und </a:t>
            </a:r>
            <a:r>
              <a:rPr lang="de-DE" dirty="0" err="1">
                <a:ea typeface="+mj-lt"/>
                <a:cs typeface="+mj-lt"/>
              </a:rPr>
              <a:t>Annotations</a:t>
            </a:r>
            <a:endParaRPr lang="de-DE" dirty="0">
              <a:ea typeface="+mj-lt"/>
              <a:cs typeface="+mj-lt"/>
            </a:endParaRP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de-DE" sz="1600" i="1" dirty="0" err="1">
                <a:ea typeface="+mn-lt"/>
                <a:cs typeface="+mn-lt"/>
              </a:rPr>
              <a:t>assertIterableEquals</a:t>
            </a:r>
            <a:r>
              <a:rPr lang="de-DE" sz="1600" i="1" dirty="0">
                <a:ea typeface="+mn-lt"/>
                <a:cs typeface="+mn-lt"/>
              </a:rPr>
              <a:t> – 2 </a:t>
            </a:r>
            <a:r>
              <a:rPr lang="de-DE" sz="1600" i="1" dirty="0" err="1">
                <a:ea typeface="+mn-lt"/>
                <a:cs typeface="+mn-lt"/>
              </a:rPr>
              <a:t>Iterables</a:t>
            </a:r>
            <a:r>
              <a:rPr lang="de-DE" sz="1600" i="1" dirty="0">
                <a:ea typeface="+mn-lt"/>
                <a:cs typeface="+mn-lt"/>
              </a:rPr>
              <a:t> </a:t>
            </a:r>
            <a:r>
              <a:rPr lang="de-DE" sz="1600" i="1" dirty="0" err="1">
                <a:ea typeface="+mn-lt"/>
                <a:cs typeface="+mn-lt"/>
              </a:rPr>
              <a:t>are</a:t>
            </a:r>
            <a:r>
              <a:rPr lang="de-DE" sz="1600" i="1" dirty="0">
                <a:ea typeface="+mn-lt"/>
                <a:cs typeface="+mn-lt"/>
              </a:rPr>
              <a:t> </a:t>
            </a:r>
            <a:r>
              <a:rPr lang="de-DE" sz="1600" i="1" dirty="0" err="1">
                <a:ea typeface="+mn-lt"/>
                <a:cs typeface="+mn-lt"/>
              </a:rPr>
              <a:t>equal</a:t>
            </a:r>
            <a:endParaRPr lang="de-DE" sz="1600" i="1" dirty="0">
              <a:ea typeface="+mn-lt"/>
              <a:cs typeface="+mn-lt"/>
            </a:endParaRPr>
          </a:p>
          <a:p>
            <a:pPr>
              <a:buFont typeface="Wingdings 3"/>
              <a:buChar char=""/>
            </a:pPr>
            <a:r>
              <a:rPr lang="de-DE" sz="1600" i="1" dirty="0" err="1">
                <a:ea typeface="+mn-lt"/>
                <a:cs typeface="+mn-lt"/>
              </a:rPr>
              <a:t>assertArrayEquals</a:t>
            </a:r>
            <a:r>
              <a:rPr lang="de-DE" sz="1600" i="1" dirty="0">
                <a:ea typeface="+mn-lt"/>
                <a:cs typeface="+mn-lt"/>
              </a:rPr>
              <a:t> – 2 Arrays </a:t>
            </a:r>
            <a:r>
              <a:rPr lang="de-DE" sz="1600" i="1" dirty="0" err="1">
                <a:ea typeface="+mn-lt"/>
                <a:cs typeface="+mn-lt"/>
              </a:rPr>
              <a:t>are</a:t>
            </a:r>
            <a:r>
              <a:rPr lang="de-DE" sz="1600" i="1" dirty="0">
                <a:ea typeface="+mn-lt"/>
                <a:cs typeface="+mn-lt"/>
              </a:rPr>
              <a:t> </a:t>
            </a:r>
            <a:r>
              <a:rPr lang="de-DE" sz="1600" i="1" dirty="0" err="1">
                <a:ea typeface="+mn-lt"/>
                <a:cs typeface="+mn-lt"/>
              </a:rPr>
              <a:t>equal</a:t>
            </a:r>
            <a:endParaRPr lang="de-DE" sz="1600" i="1" dirty="0">
              <a:ea typeface="+mn-lt"/>
              <a:cs typeface="+mn-lt"/>
            </a:endParaRPr>
          </a:p>
          <a:p>
            <a:pPr>
              <a:buFont typeface="Wingdings 3"/>
              <a:buChar char=""/>
            </a:pPr>
            <a:r>
              <a:rPr lang="de-DE" sz="1600" i="1" dirty="0" err="1">
                <a:ea typeface="+mn-lt"/>
                <a:cs typeface="+mn-lt"/>
              </a:rPr>
              <a:t>assertNull</a:t>
            </a:r>
            <a:r>
              <a:rPr lang="de-DE" sz="1600" i="1" dirty="0">
                <a:ea typeface="+mn-lt"/>
                <a:cs typeface="+mn-lt"/>
              </a:rPr>
              <a:t> – </a:t>
            </a:r>
            <a:r>
              <a:rPr lang="de-DE" sz="1600" i="1" dirty="0" err="1">
                <a:ea typeface="+mn-lt"/>
                <a:cs typeface="+mn-lt"/>
              </a:rPr>
              <a:t>reference</a:t>
            </a:r>
            <a:r>
              <a:rPr lang="de-DE" sz="1600" i="1" dirty="0">
                <a:ea typeface="+mn-lt"/>
                <a:cs typeface="+mn-lt"/>
              </a:rPr>
              <a:t> </a:t>
            </a:r>
            <a:r>
              <a:rPr lang="de-DE" sz="1600" i="1" dirty="0" err="1">
                <a:ea typeface="+mn-lt"/>
                <a:cs typeface="+mn-lt"/>
              </a:rPr>
              <a:t>is</a:t>
            </a:r>
            <a:r>
              <a:rPr lang="de-DE" sz="1600" i="1" dirty="0">
                <a:ea typeface="+mn-lt"/>
                <a:cs typeface="+mn-lt"/>
              </a:rPr>
              <a:t> null</a:t>
            </a:r>
          </a:p>
          <a:p>
            <a:pPr>
              <a:buFont typeface="Wingdings 3"/>
              <a:buChar char=""/>
            </a:pPr>
            <a:r>
              <a:rPr lang="de-DE" sz="1600" i="1" dirty="0" err="1">
                <a:ea typeface="+mn-lt"/>
                <a:cs typeface="+mn-lt"/>
              </a:rPr>
              <a:t>assertNotNull</a:t>
            </a:r>
            <a:r>
              <a:rPr lang="de-DE" sz="1600" i="1" dirty="0">
                <a:ea typeface="+mn-lt"/>
                <a:cs typeface="+mn-lt"/>
              </a:rPr>
              <a:t> – </a:t>
            </a:r>
            <a:r>
              <a:rPr lang="de-DE" sz="1600" i="1" dirty="0" err="1">
                <a:ea typeface="+mn-lt"/>
                <a:cs typeface="+mn-lt"/>
              </a:rPr>
              <a:t>reference</a:t>
            </a:r>
            <a:r>
              <a:rPr lang="de-DE" sz="1600" i="1" dirty="0">
                <a:ea typeface="+mn-lt"/>
                <a:cs typeface="+mn-lt"/>
              </a:rPr>
              <a:t> </a:t>
            </a:r>
            <a:r>
              <a:rPr lang="de-DE" sz="1600" i="1" dirty="0" err="1">
                <a:ea typeface="+mn-lt"/>
                <a:cs typeface="+mn-lt"/>
              </a:rPr>
              <a:t>is</a:t>
            </a:r>
            <a:r>
              <a:rPr lang="de-DE" sz="1600" i="1" dirty="0">
                <a:ea typeface="+mn-lt"/>
                <a:cs typeface="+mn-lt"/>
              </a:rPr>
              <a:t> not null</a:t>
            </a:r>
          </a:p>
          <a:p>
            <a:pPr>
              <a:buFont typeface="Wingdings 3"/>
              <a:buChar char=""/>
            </a:pPr>
            <a:r>
              <a:rPr lang="de-DE" sz="1600" i="1" dirty="0" err="1">
                <a:ea typeface="+mn-lt"/>
                <a:cs typeface="+mn-lt"/>
              </a:rPr>
              <a:t>assertSame</a:t>
            </a:r>
            <a:r>
              <a:rPr lang="de-DE" sz="1600" i="1" dirty="0">
                <a:ea typeface="+mn-lt"/>
                <a:cs typeface="+mn-lt"/>
              </a:rPr>
              <a:t> - </a:t>
            </a:r>
            <a:r>
              <a:rPr lang="de-DE" sz="1600" i="1" dirty="0" err="1">
                <a:ea typeface="+mn-lt"/>
                <a:cs typeface="+mn-lt"/>
              </a:rPr>
              <a:t>reference</a:t>
            </a:r>
            <a:r>
              <a:rPr lang="de-DE" sz="1600" i="1" dirty="0">
                <a:ea typeface="+mn-lt"/>
                <a:cs typeface="+mn-lt"/>
              </a:rPr>
              <a:t> </a:t>
            </a:r>
            <a:r>
              <a:rPr lang="de-DE" sz="1600" i="1" dirty="0" err="1">
                <a:ea typeface="+mn-lt"/>
                <a:cs typeface="+mn-lt"/>
              </a:rPr>
              <a:t>is</a:t>
            </a:r>
            <a:r>
              <a:rPr lang="de-DE" sz="1600" i="1" dirty="0">
                <a:ea typeface="+mn-lt"/>
                <a:cs typeface="+mn-lt"/>
              </a:rPr>
              <a:t> </a:t>
            </a:r>
            <a:r>
              <a:rPr lang="de-DE" sz="1600" i="1" dirty="0" err="1">
                <a:ea typeface="+mn-lt"/>
                <a:cs typeface="+mn-lt"/>
              </a:rPr>
              <a:t>identical</a:t>
            </a:r>
            <a:endParaRPr lang="de-DE" sz="1600" i="1" dirty="0">
              <a:ea typeface="+mn-lt"/>
              <a:cs typeface="+mn-lt"/>
            </a:endParaRPr>
          </a:p>
          <a:p>
            <a:pPr>
              <a:buFont typeface="Wingdings 3"/>
              <a:buChar char=""/>
            </a:pPr>
            <a:r>
              <a:rPr lang="de-DE" sz="1600" i="1" dirty="0" err="1">
                <a:ea typeface="+mn-lt"/>
                <a:cs typeface="+mn-lt"/>
              </a:rPr>
              <a:t>assertNotSame</a:t>
            </a:r>
            <a:r>
              <a:rPr lang="de-DE" sz="1600" i="1" dirty="0">
                <a:ea typeface="+mn-lt"/>
                <a:cs typeface="+mn-lt"/>
              </a:rPr>
              <a:t> - </a:t>
            </a:r>
            <a:r>
              <a:rPr lang="de-DE" sz="1600" i="1" dirty="0" err="1">
                <a:ea typeface="+mn-lt"/>
                <a:cs typeface="+mn-lt"/>
              </a:rPr>
              <a:t>reference</a:t>
            </a:r>
            <a:r>
              <a:rPr lang="de-DE" sz="1600" i="1" dirty="0">
                <a:ea typeface="+mn-lt"/>
                <a:cs typeface="+mn-lt"/>
              </a:rPr>
              <a:t> </a:t>
            </a:r>
            <a:r>
              <a:rPr lang="de-DE" sz="1600" i="1" dirty="0" err="1">
                <a:ea typeface="+mn-lt"/>
                <a:cs typeface="+mn-lt"/>
              </a:rPr>
              <a:t>is</a:t>
            </a:r>
            <a:r>
              <a:rPr lang="de-DE" sz="1600" i="1" dirty="0">
                <a:ea typeface="+mn-lt"/>
                <a:cs typeface="+mn-lt"/>
              </a:rPr>
              <a:t> not </a:t>
            </a:r>
            <a:r>
              <a:rPr lang="de-DE" sz="1600" i="1" dirty="0" err="1">
                <a:ea typeface="+mn-lt"/>
                <a:cs typeface="+mn-lt"/>
              </a:rPr>
              <a:t>identical</a:t>
            </a:r>
            <a:endParaRPr lang="de-DE" sz="1600" i="1" dirty="0">
              <a:ea typeface="+mn-lt"/>
              <a:cs typeface="+mn-lt"/>
            </a:endParaRPr>
          </a:p>
          <a:p>
            <a:pPr>
              <a:buFont typeface="Wingdings 3"/>
              <a:buChar char=""/>
            </a:pPr>
            <a:endParaRPr lang="de-DE" sz="1600" i="1" dirty="0">
              <a:ea typeface="+mn-lt"/>
              <a:cs typeface="+mn-lt"/>
            </a:endParaRPr>
          </a:p>
          <a:p>
            <a:pPr>
              <a:buFont typeface="Wingdings 3"/>
              <a:buChar char=""/>
            </a:pPr>
            <a:r>
              <a:rPr lang="de-DE" sz="1600" i="1" dirty="0">
                <a:ea typeface="+mn-lt"/>
                <a:cs typeface="+mn-lt"/>
              </a:rPr>
              <a:t>@Nested - </a:t>
            </a:r>
            <a:r>
              <a:rPr lang="de-DE" sz="1600" dirty="0" err="1">
                <a:ea typeface="+mn-lt"/>
                <a:cs typeface="+mn-lt"/>
              </a:rPr>
              <a:t>denotes</a:t>
            </a:r>
            <a:r>
              <a:rPr lang="de-DE" sz="1600" dirty="0">
                <a:ea typeface="+mn-lt"/>
                <a:cs typeface="+mn-lt"/>
              </a:rPr>
              <a:t> </a:t>
            </a:r>
            <a:r>
              <a:rPr lang="de-DE" sz="1600" dirty="0" err="1">
                <a:ea typeface="+mn-lt"/>
                <a:cs typeface="+mn-lt"/>
              </a:rPr>
              <a:t>that</a:t>
            </a:r>
            <a:r>
              <a:rPr lang="de-DE" sz="1600" dirty="0">
                <a:ea typeface="+mn-lt"/>
                <a:cs typeface="+mn-lt"/>
              </a:rPr>
              <a:t> </a:t>
            </a:r>
            <a:r>
              <a:rPr lang="de-DE" sz="1600" dirty="0" err="1">
                <a:ea typeface="+mn-lt"/>
                <a:cs typeface="+mn-lt"/>
              </a:rPr>
              <a:t>the</a:t>
            </a:r>
            <a:r>
              <a:rPr lang="de-DE" sz="1600" dirty="0">
                <a:ea typeface="+mn-lt"/>
                <a:cs typeface="+mn-lt"/>
              </a:rPr>
              <a:t> </a:t>
            </a:r>
            <a:r>
              <a:rPr lang="de-DE" sz="1600" dirty="0" err="1">
                <a:ea typeface="+mn-lt"/>
                <a:cs typeface="+mn-lt"/>
              </a:rPr>
              <a:t>annotated</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is</a:t>
            </a:r>
            <a:r>
              <a:rPr lang="de-DE" sz="1600" dirty="0">
                <a:ea typeface="+mn-lt"/>
                <a:cs typeface="+mn-lt"/>
              </a:rPr>
              <a:t> a </a:t>
            </a:r>
            <a:r>
              <a:rPr lang="de-DE" sz="1600" dirty="0" err="1">
                <a:ea typeface="+mn-lt"/>
                <a:cs typeface="+mn-lt"/>
              </a:rPr>
              <a:t>nested</a:t>
            </a:r>
            <a:r>
              <a:rPr lang="de-DE" sz="1600" dirty="0">
                <a:ea typeface="+mn-lt"/>
                <a:cs typeface="+mn-lt"/>
              </a:rPr>
              <a:t>, non-</a:t>
            </a:r>
            <a:r>
              <a:rPr lang="de-DE" sz="1600" dirty="0" err="1">
                <a:ea typeface="+mn-lt"/>
                <a:cs typeface="+mn-lt"/>
              </a:rPr>
              <a:t>static</a:t>
            </a:r>
            <a:r>
              <a:rPr lang="de-DE" sz="1600" dirty="0">
                <a:ea typeface="+mn-lt"/>
                <a:cs typeface="+mn-lt"/>
              </a:rPr>
              <a:t> </a:t>
            </a:r>
            <a:r>
              <a:rPr lang="de-DE" sz="1600" dirty="0" err="1">
                <a:ea typeface="+mn-lt"/>
                <a:cs typeface="+mn-lt"/>
              </a:rPr>
              <a:t>test</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sub</a:t>
            </a:r>
            <a:r>
              <a:rPr lang="de-DE" sz="1600" dirty="0">
                <a:ea typeface="+mn-lt"/>
                <a:cs typeface="+mn-lt"/>
              </a:rPr>
              <a:t> </a:t>
            </a:r>
            <a:r>
              <a:rPr lang="de-DE" sz="1600" dirty="0" err="1">
                <a:ea typeface="+mn-lt"/>
                <a:cs typeface="+mn-lt"/>
              </a:rPr>
              <a:t>structure</a:t>
            </a:r>
            <a:r>
              <a:rPr lang="de-DE" sz="1600" dirty="0">
                <a:ea typeface="+mn-lt"/>
                <a:cs typeface="+mn-lt"/>
              </a:rPr>
              <a:t>)</a:t>
            </a:r>
            <a:endParaRPr lang="de-DE" sz="1600" i="1" dirty="0">
              <a:ea typeface="+mn-lt"/>
              <a:cs typeface="+mn-lt"/>
            </a:endParaRPr>
          </a:p>
          <a:p>
            <a:pPr>
              <a:buFont typeface="Wingdings 3"/>
              <a:buChar char=""/>
            </a:pPr>
            <a:endParaRPr lang="de-DE" sz="1600" i="1" dirty="0">
              <a:ea typeface="+mn-lt"/>
              <a:cs typeface="+mn-lt"/>
            </a:endParaRPr>
          </a:p>
          <a:p>
            <a:pPr>
              <a:buFont typeface="Wingdings 3"/>
              <a:buChar char=""/>
            </a:pPr>
            <a:endParaRPr lang="de-DE" sz="1600" dirty="0"/>
          </a:p>
        </p:txBody>
      </p:sp>
    </p:spTree>
    <p:extLst>
      <p:ext uri="{BB962C8B-B14F-4D97-AF65-F5344CB8AC3E}">
        <p14:creationId xmlns:p14="http://schemas.microsoft.com/office/powerpoint/2010/main" val="610498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FFD7A30A-D837-EF45-8103-4C59C5C16382}"/>
              </a:ext>
            </a:extLst>
          </p:cNvPr>
          <p:cNvGraphicFramePr>
            <a:graphicFrameLocks noChangeAspect="1"/>
          </p:cNvGraphicFramePr>
          <p:nvPr>
            <p:custDataLst>
              <p:tags r:id="rId1"/>
            </p:custDataLst>
            <p:extLst>
              <p:ext uri="{D42A27DB-BD31-4B8C-83A1-F6EECF244321}">
                <p14:modId xmlns:p14="http://schemas.microsoft.com/office/powerpoint/2010/main" val="159988816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vert="horz"/>
          <a:lstStyle/>
          <a:p>
            <a:r>
              <a:rPr lang="de-DE" dirty="0" err="1">
                <a:ea typeface="+mj-lt"/>
                <a:cs typeface="+mj-lt"/>
              </a:rPr>
              <a:t>Assumptions</a:t>
            </a:r>
            <a:r>
              <a:rPr lang="de-DE" dirty="0">
                <a:ea typeface="+mj-lt"/>
                <a:cs typeface="+mj-lt"/>
              </a:rPr>
              <a:t> and </a:t>
            </a:r>
            <a:r>
              <a:rPr lang="de-DE" dirty="0" err="1">
                <a:ea typeface="+mj-lt"/>
                <a:cs typeface="+mj-lt"/>
              </a:rPr>
              <a:t>Conditions</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lnSpcReduction="10000"/>
          </a:bodyPr>
          <a:lstStyle/>
          <a:p>
            <a:r>
              <a:rPr lang="de-DE" sz="1600" b="1" i="0" dirty="0" err="1">
                <a:solidFill>
                  <a:srgbClr val="0F0F0F"/>
                </a:solidFill>
                <a:effectLst/>
                <a:latin typeface="Söhne"/>
              </a:rPr>
              <a:t>Assumptions</a:t>
            </a:r>
            <a:r>
              <a:rPr lang="de-DE" sz="1600" b="0" i="0" dirty="0">
                <a:solidFill>
                  <a:srgbClr val="0F0F0F"/>
                </a:solidFill>
                <a:effectLst/>
                <a:latin typeface="Söhne"/>
              </a:rPr>
              <a:t> in </a:t>
            </a:r>
            <a:r>
              <a:rPr lang="de-DE" sz="1600" b="0" i="0" dirty="0" err="1">
                <a:solidFill>
                  <a:srgbClr val="0F0F0F"/>
                </a:solidFill>
                <a:effectLst/>
                <a:latin typeface="Söhne"/>
              </a:rPr>
              <a:t>JUnit</a:t>
            </a:r>
            <a:r>
              <a:rPr lang="de-DE" sz="1600" b="0" i="0" dirty="0">
                <a:solidFill>
                  <a:srgbClr val="0F0F0F"/>
                </a:solidFill>
                <a:effectLst/>
                <a:latin typeface="Söhne"/>
              </a:rPr>
              <a:t> 5 sind Bedingungen, die erfüllt sein müssen, damit ein Test ausgeführt wird. Wenn eine Annahme nicht erfüllt ist, wird der Test als "nicht durchgeführt" markiert, nicht als "fehlgeschlagen". Das heißt, </a:t>
            </a:r>
            <a:r>
              <a:rPr lang="de-DE" sz="1600" b="0" i="0" dirty="0" err="1">
                <a:solidFill>
                  <a:srgbClr val="0F0F0F"/>
                </a:solidFill>
                <a:effectLst/>
                <a:latin typeface="Söhne"/>
              </a:rPr>
              <a:t>Assumptions</a:t>
            </a:r>
            <a:r>
              <a:rPr lang="de-DE" sz="1600" b="0" i="0" dirty="0">
                <a:solidFill>
                  <a:srgbClr val="0F0F0F"/>
                </a:solidFill>
                <a:effectLst/>
                <a:latin typeface="Söhne"/>
              </a:rPr>
              <a:t> ermöglichen es, Tests unter bestimmten Bedingungen zu überspringen. Sie sind nützlich in Situationen, in denen Tests nur in bestimmten Umgebungen oder unter bestimmten Voraussetzungen sinnvoll sind.</a:t>
            </a:r>
            <a:endParaRPr lang="de-DE" sz="1600" dirty="0">
              <a:ea typeface="+mn-lt"/>
              <a:cs typeface="+mn-lt"/>
              <a:hlinkClick r:id="rId5"/>
            </a:endParaRPr>
          </a:p>
          <a:p>
            <a:r>
              <a:rPr lang="de-DE" sz="1600" b="1" dirty="0" err="1">
                <a:solidFill>
                  <a:srgbClr val="0F0F0F"/>
                </a:solidFill>
                <a:latin typeface="Söhne"/>
              </a:rPr>
              <a:t>Conditions</a:t>
            </a:r>
            <a:r>
              <a:rPr lang="de-DE" sz="1600" dirty="0">
                <a:solidFill>
                  <a:srgbClr val="0F0F0F"/>
                </a:solidFill>
                <a:latin typeface="Söhne"/>
              </a:rPr>
              <a:t> in </a:t>
            </a:r>
            <a:r>
              <a:rPr lang="de-DE" sz="1600" dirty="0" err="1">
                <a:solidFill>
                  <a:srgbClr val="0F0F0F"/>
                </a:solidFill>
                <a:latin typeface="Söhne"/>
              </a:rPr>
              <a:t>JUnit</a:t>
            </a:r>
            <a:r>
              <a:rPr lang="de-DE" sz="1600" dirty="0">
                <a:solidFill>
                  <a:srgbClr val="0F0F0F"/>
                </a:solidFill>
                <a:latin typeface="Söhne"/>
              </a:rPr>
              <a:t> 5 beziehen sich im Allgemeinen auf die Fähigkeit, Tests basierend auf bestimmten Zuständen oder Eigenschaften zu aktivieren oder zu deaktivieren. Dies wird typischerweise durch </a:t>
            </a:r>
            <a:r>
              <a:rPr lang="de-DE" sz="1600" dirty="0" err="1">
                <a:solidFill>
                  <a:srgbClr val="0F0F0F"/>
                </a:solidFill>
                <a:latin typeface="Söhne"/>
              </a:rPr>
              <a:t>Annotations</a:t>
            </a:r>
            <a:r>
              <a:rPr lang="de-DE" sz="1600" dirty="0">
                <a:solidFill>
                  <a:srgbClr val="0F0F0F"/>
                </a:solidFill>
                <a:latin typeface="Söhne"/>
              </a:rPr>
              <a:t> wie @EnabledOnOs, @DisabledOnOs, @EnabledIf, @DisabledIf usw. erreicht. </a:t>
            </a:r>
            <a:r>
              <a:rPr lang="de-DE" sz="1600" dirty="0" err="1">
                <a:solidFill>
                  <a:srgbClr val="0F0F0F"/>
                </a:solidFill>
                <a:latin typeface="Söhne"/>
              </a:rPr>
              <a:t>Conditions</a:t>
            </a:r>
            <a:r>
              <a:rPr lang="de-DE" sz="1600" dirty="0">
                <a:solidFill>
                  <a:srgbClr val="0F0F0F"/>
                </a:solidFill>
                <a:latin typeface="Söhne"/>
              </a:rPr>
              <a:t> werden oft verwendet, um Tests abhängig von der Plattform, der Java-Version oder anderen Umgebungsbedingungen zu steuern.</a:t>
            </a:r>
            <a:endParaRPr lang="de-DE" sz="1500" dirty="0">
              <a:solidFill>
                <a:srgbClr val="0F0F0F"/>
              </a:solidFill>
              <a:latin typeface="Söhne"/>
            </a:endParaRPr>
          </a:p>
          <a:p>
            <a:endParaRPr lang="de-DE" sz="1500" dirty="0">
              <a:solidFill>
                <a:srgbClr val="0F0F0F"/>
              </a:solidFill>
              <a:latin typeface="Söhne"/>
              <a:hlinkClick r:id="rId5">
                <a:extLst>
                  <a:ext uri="{A12FA001-AC4F-418D-AE19-62706E023703}">
                    <ahyp:hlinkClr xmlns:ahyp="http://schemas.microsoft.com/office/drawing/2018/hyperlinkcolor" val="tx"/>
                  </a:ext>
                </a:extLst>
              </a:hlinkClick>
            </a:endParaRPr>
          </a:p>
          <a:p>
            <a:r>
              <a:rPr lang="de-DE" sz="1600" dirty="0">
                <a:ea typeface="+mn-lt"/>
                <a:cs typeface="+mn-lt"/>
                <a:hlinkClick r:id="rId5"/>
              </a:rPr>
              <a:t>https://junit.org/junit5/docs/current/user-guide/#writing-tests-assumptions</a:t>
            </a:r>
            <a:endParaRPr lang="de-DE" sz="1600" dirty="0">
              <a:ea typeface="+mn-lt"/>
              <a:cs typeface="+mn-lt"/>
            </a:endParaRPr>
          </a:p>
          <a:p>
            <a:r>
              <a:rPr lang="de-DE" sz="1600" dirty="0">
                <a:ea typeface="+mn-lt"/>
                <a:cs typeface="+mn-lt"/>
                <a:hlinkClick r:id="rId6"/>
              </a:rPr>
              <a:t>https://junit.org/junit5/docs/current/user-guide/#writing-tests-disabling</a:t>
            </a:r>
            <a:endParaRPr lang="de-DE" sz="1600" dirty="0">
              <a:ea typeface="+mn-lt"/>
              <a:cs typeface="+mn-lt"/>
            </a:endParaRPr>
          </a:p>
          <a:p>
            <a:r>
              <a:rPr lang="de-DE" sz="1600" dirty="0">
                <a:ea typeface="+mn-lt"/>
                <a:cs typeface="+mn-lt"/>
                <a:hlinkClick r:id="rId7"/>
              </a:rPr>
              <a:t>https://junit.org/junit5/docs/current/user-guide/#writing-tests-conditional-execution</a:t>
            </a:r>
            <a:endParaRPr lang="de-DE" sz="1600" dirty="0">
              <a:ea typeface="+mn-lt"/>
              <a:cs typeface="+mn-lt"/>
            </a:endParaRPr>
          </a:p>
          <a:p>
            <a:r>
              <a:rPr lang="de-DE" sz="1600" dirty="0"/>
              <a:t>Unterordner: </a:t>
            </a:r>
            <a:r>
              <a:rPr lang="de-DE" sz="1600" dirty="0" err="1"/>
              <a:t>assumptions</a:t>
            </a:r>
            <a:endParaRPr lang="de-DE" sz="1600" dirty="0"/>
          </a:p>
          <a:p>
            <a:endParaRPr lang="de-DE" sz="1600" dirty="0"/>
          </a:p>
        </p:txBody>
      </p:sp>
    </p:spTree>
    <p:extLst>
      <p:ext uri="{BB962C8B-B14F-4D97-AF65-F5344CB8AC3E}">
        <p14:creationId xmlns:p14="http://schemas.microsoft.com/office/powerpoint/2010/main" val="9842373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Assumptions</a:t>
            </a:r>
            <a:r>
              <a:rPr lang="de-DE" dirty="0">
                <a:ea typeface="+mj-lt"/>
                <a:cs typeface="+mj-lt"/>
              </a:rPr>
              <a:t> and </a:t>
            </a:r>
            <a:r>
              <a:rPr lang="de-DE" dirty="0" err="1">
                <a:ea typeface="+mj-lt"/>
                <a:cs typeface="+mj-lt"/>
              </a:rPr>
              <a:t>Conditions</a:t>
            </a:r>
            <a:endParaRPr lang="de-DE" dirty="0">
              <a:ea typeface="+mj-lt"/>
              <a:cs typeface="+mj-lt"/>
            </a:endParaRP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de-DE" sz="1600" i="1" dirty="0">
                <a:ea typeface="+mn-lt"/>
                <a:cs typeface="+mn-lt"/>
              </a:rPr>
              <a:t>@EnabledOnOs – </a:t>
            </a:r>
            <a:r>
              <a:rPr lang="de-DE" sz="1600" i="1" dirty="0" err="1">
                <a:ea typeface="+mn-lt"/>
                <a:cs typeface="+mn-lt"/>
              </a:rPr>
              <a:t>run</a:t>
            </a:r>
            <a:r>
              <a:rPr lang="de-DE" sz="1600" i="1" dirty="0">
                <a:ea typeface="+mn-lt"/>
                <a:cs typeface="+mn-lt"/>
              </a:rPr>
              <a:t> </a:t>
            </a:r>
            <a:r>
              <a:rPr lang="de-DE" sz="1600" i="1" dirty="0" err="1">
                <a:ea typeface="+mn-lt"/>
                <a:cs typeface="+mn-lt"/>
              </a:rPr>
              <a:t>only</a:t>
            </a:r>
            <a:r>
              <a:rPr lang="de-DE" sz="1600" i="1" dirty="0">
                <a:ea typeface="+mn-lt"/>
                <a:cs typeface="+mn-lt"/>
              </a:rPr>
              <a:t> on </a:t>
            </a:r>
            <a:r>
              <a:rPr lang="de-DE" sz="1600" i="1" dirty="0" err="1">
                <a:ea typeface="+mn-lt"/>
                <a:cs typeface="+mn-lt"/>
              </a:rPr>
              <a:t>specific</a:t>
            </a:r>
            <a:r>
              <a:rPr lang="de-DE" sz="1600" i="1" dirty="0">
                <a:ea typeface="+mn-lt"/>
                <a:cs typeface="+mn-lt"/>
              </a:rPr>
              <a:t> OS</a:t>
            </a:r>
          </a:p>
          <a:p>
            <a:pPr>
              <a:buFont typeface="Wingdings 3"/>
              <a:buChar char=""/>
            </a:pPr>
            <a:r>
              <a:rPr lang="de-DE" sz="1600" i="1" dirty="0">
                <a:ea typeface="+mn-lt"/>
                <a:cs typeface="+mn-lt"/>
              </a:rPr>
              <a:t>@EnabledOnJre – </a:t>
            </a:r>
            <a:r>
              <a:rPr lang="de-DE" sz="1600" i="1" dirty="0" err="1">
                <a:ea typeface="+mn-lt"/>
                <a:cs typeface="+mn-lt"/>
              </a:rPr>
              <a:t>run</a:t>
            </a:r>
            <a:r>
              <a:rPr lang="de-DE" sz="1600" i="1" dirty="0">
                <a:ea typeface="+mn-lt"/>
                <a:cs typeface="+mn-lt"/>
              </a:rPr>
              <a:t> </a:t>
            </a:r>
            <a:r>
              <a:rPr lang="de-DE" sz="1600" i="1" dirty="0" err="1">
                <a:ea typeface="+mn-lt"/>
                <a:cs typeface="+mn-lt"/>
              </a:rPr>
              <a:t>only</a:t>
            </a:r>
            <a:r>
              <a:rPr lang="de-DE" sz="1600" i="1" dirty="0">
                <a:ea typeface="+mn-lt"/>
                <a:cs typeface="+mn-lt"/>
              </a:rPr>
              <a:t> on </a:t>
            </a:r>
            <a:r>
              <a:rPr lang="de-DE" sz="1600" i="1" dirty="0" err="1">
                <a:ea typeface="+mn-lt"/>
                <a:cs typeface="+mn-lt"/>
              </a:rPr>
              <a:t>specific</a:t>
            </a:r>
            <a:r>
              <a:rPr lang="de-DE" sz="1600" i="1" dirty="0">
                <a:ea typeface="+mn-lt"/>
                <a:cs typeface="+mn-lt"/>
              </a:rPr>
              <a:t> JRE</a:t>
            </a:r>
          </a:p>
          <a:p>
            <a:pPr>
              <a:buFont typeface="Wingdings 3"/>
              <a:buChar char=""/>
            </a:pPr>
            <a:r>
              <a:rPr lang="de-DE" sz="1600" i="1" dirty="0">
                <a:ea typeface="+mn-lt"/>
                <a:cs typeface="+mn-lt"/>
              </a:rPr>
              <a:t>@EnabledIf – </a:t>
            </a:r>
            <a:r>
              <a:rPr lang="de-DE" sz="1600" i="1" dirty="0" err="1">
                <a:ea typeface="+mn-lt"/>
                <a:cs typeface="+mn-lt"/>
              </a:rPr>
              <a:t>run</a:t>
            </a:r>
            <a:r>
              <a:rPr lang="de-DE" sz="1600" i="1" dirty="0">
                <a:ea typeface="+mn-lt"/>
                <a:cs typeface="+mn-lt"/>
              </a:rPr>
              <a:t> </a:t>
            </a:r>
            <a:r>
              <a:rPr lang="de-DE" sz="1600" i="1" dirty="0" err="1">
                <a:ea typeface="+mn-lt"/>
                <a:cs typeface="+mn-lt"/>
              </a:rPr>
              <a:t>only</a:t>
            </a:r>
            <a:r>
              <a:rPr lang="de-DE" sz="1600" i="1" dirty="0">
                <a:ea typeface="+mn-lt"/>
                <a:cs typeface="+mn-lt"/>
              </a:rPr>
              <a:t> </a:t>
            </a:r>
            <a:r>
              <a:rPr lang="de-DE" sz="1600" i="1" dirty="0" err="1">
                <a:ea typeface="+mn-lt"/>
                <a:cs typeface="+mn-lt"/>
              </a:rPr>
              <a:t>if</a:t>
            </a:r>
            <a:r>
              <a:rPr lang="de-DE" sz="1600" i="1" dirty="0">
                <a:ea typeface="+mn-lt"/>
                <a:cs typeface="+mn-lt"/>
              </a:rPr>
              <a:t> </a:t>
            </a:r>
            <a:r>
              <a:rPr lang="de-DE" sz="1600" i="1" dirty="0" err="1">
                <a:ea typeface="+mn-lt"/>
                <a:cs typeface="+mn-lt"/>
              </a:rPr>
              <a:t>given</a:t>
            </a:r>
            <a:r>
              <a:rPr lang="de-DE" sz="1600" i="1" dirty="0">
                <a:ea typeface="+mn-lt"/>
                <a:cs typeface="+mn-lt"/>
              </a:rPr>
              <a:t> </a:t>
            </a:r>
            <a:r>
              <a:rPr lang="de-DE" sz="1600" i="1" dirty="0" err="1">
                <a:ea typeface="+mn-lt"/>
                <a:cs typeface="+mn-lt"/>
              </a:rPr>
              <a:t>method</a:t>
            </a:r>
            <a:r>
              <a:rPr lang="de-DE" sz="1600" i="1" dirty="0">
                <a:ea typeface="+mn-lt"/>
                <a:cs typeface="+mn-lt"/>
              </a:rPr>
              <a:t> </a:t>
            </a:r>
            <a:r>
              <a:rPr lang="de-DE" sz="1600" i="1" dirty="0" err="1">
                <a:ea typeface="+mn-lt"/>
                <a:cs typeface="+mn-lt"/>
              </a:rPr>
              <a:t>returns</a:t>
            </a:r>
            <a:r>
              <a:rPr lang="de-DE" sz="1600" i="1" dirty="0">
                <a:ea typeface="+mn-lt"/>
                <a:cs typeface="+mn-lt"/>
              </a:rPr>
              <a:t> </a:t>
            </a:r>
            <a:r>
              <a:rPr lang="de-DE" sz="1600" i="1" dirty="0" err="1">
                <a:ea typeface="+mn-lt"/>
                <a:cs typeface="+mn-lt"/>
              </a:rPr>
              <a:t>true</a:t>
            </a:r>
            <a:endParaRPr lang="de-DE" sz="1600" i="1" dirty="0">
              <a:ea typeface="+mn-lt"/>
              <a:cs typeface="+mn-lt"/>
            </a:endParaRPr>
          </a:p>
          <a:p>
            <a:pPr>
              <a:buFont typeface="Wingdings 3"/>
              <a:buChar char=""/>
            </a:pPr>
            <a:r>
              <a:rPr lang="de-DE" sz="1600" i="1" dirty="0">
                <a:ea typeface="+mn-lt"/>
                <a:cs typeface="+mn-lt"/>
              </a:rPr>
              <a:t> </a:t>
            </a:r>
            <a:r>
              <a:rPr lang="de-DE" sz="1600" i="1" dirty="0" err="1">
                <a:ea typeface="+mn-lt"/>
                <a:cs typeface="+mn-lt"/>
              </a:rPr>
              <a:t>assumeTrue</a:t>
            </a:r>
            <a:r>
              <a:rPr lang="de-DE" sz="1600" i="1" dirty="0">
                <a:ea typeface="+mn-lt"/>
                <a:cs typeface="+mn-lt"/>
              </a:rPr>
              <a:t> – </a:t>
            </a:r>
            <a:r>
              <a:rPr lang="de-DE" sz="1600" i="1" dirty="0" err="1">
                <a:ea typeface="+mn-lt"/>
                <a:cs typeface="+mn-lt"/>
              </a:rPr>
              <a:t>run</a:t>
            </a:r>
            <a:r>
              <a:rPr lang="de-DE" sz="1600" i="1" dirty="0">
                <a:ea typeface="+mn-lt"/>
                <a:cs typeface="+mn-lt"/>
              </a:rPr>
              <a:t> </a:t>
            </a:r>
            <a:r>
              <a:rPr lang="de-DE" sz="1600" i="1" dirty="0" err="1">
                <a:ea typeface="+mn-lt"/>
                <a:cs typeface="+mn-lt"/>
              </a:rPr>
              <a:t>the</a:t>
            </a:r>
            <a:r>
              <a:rPr lang="de-DE" sz="1600" i="1" dirty="0">
                <a:ea typeface="+mn-lt"/>
                <a:cs typeface="+mn-lt"/>
              </a:rPr>
              <a:t> code after </a:t>
            </a:r>
            <a:r>
              <a:rPr lang="de-DE" sz="1600" i="1" dirty="0" err="1">
                <a:ea typeface="+mn-lt"/>
                <a:cs typeface="+mn-lt"/>
              </a:rPr>
              <a:t>this</a:t>
            </a:r>
            <a:r>
              <a:rPr lang="de-DE" sz="1600" i="1" dirty="0">
                <a:ea typeface="+mn-lt"/>
                <a:cs typeface="+mn-lt"/>
              </a:rPr>
              <a:t> </a:t>
            </a:r>
            <a:r>
              <a:rPr lang="de-DE" sz="1600" i="1" dirty="0" err="1">
                <a:ea typeface="+mn-lt"/>
                <a:cs typeface="+mn-lt"/>
              </a:rPr>
              <a:t>method</a:t>
            </a:r>
            <a:r>
              <a:rPr lang="de-DE" sz="1600" i="1" dirty="0">
                <a:ea typeface="+mn-lt"/>
                <a:cs typeface="+mn-lt"/>
              </a:rPr>
              <a:t> </a:t>
            </a:r>
            <a:r>
              <a:rPr lang="de-DE" sz="1600" i="1" dirty="0" err="1">
                <a:ea typeface="+mn-lt"/>
                <a:cs typeface="+mn-lt"/>
              </a:rPr>
              <a:t>call</a:t>
            </a:r>
            <a:r>
              <a:rPr lang="de-DE" sz="1600" i="1" dirty="0">
                <a:ea typeface="+mn-lt"/>
                <a:cs typeface="+mn-lt"/>
              </a:rPr>
              <a:t> </a:t>
            </a:r>
            <a:r>
              <a:rPr lang="de-DE" sz="1600" i="1" dirty="0" err="1">
                <a:ea typeface="+mn-lt"/>
                <a:cs typeface="+mn-lt"/>
              </a:rPr>
              <a:t>only</a:t>
            </a:r>
            <a:r>
              <a:rPr lang="de-DE" sz="1600" i="1" dirty="0">
                <a:ea typeface="+mn-lt"/>
                <a:cs typeface="+mn-lt"/>
              </a:rPr>
              <a:t> </a:t>
            </a:r>
            <a:r>
              <a:rPr lang="de-DE" sz="1600" i="1" dirty="0" err="1">
                <a:ea typeface="+mn-lt"/>
                <a:cs typeface="+mn-lt"/>
              </a:rPr>
              <a:t>if</a:t>
            </a:r>
            <a:r>
              <a:rPr lang="de-DE" sz="1600" i="1" dirty="0">
                <a:ea typeface="+mn-lt"/>
                <a:cs typeface="+mn-lt"/>
              </a:rPr>
              <a:t> </a:t>
            </a:r>
            <a:r>
              <a:rPr lang="de-DE" sz="1600" i="1" dirty="0" err="1">
                <a:ea typeface="+mn-lt"/>
                <a:cs typeface="+mn-lt"/>
              </a:rPr>
              <a:t>assumption</a:t>
            </a:r>
            <a:r>
              <a:rPr lang="de-DE" sz="1600" i="1" dirty="0">
                <a:ea typeface="+mn-lt"/>
                <a:cs typeface="+mn-lt"/>
              </a:rPr>
              <a:t> </a:t>
            </a:r>
            <a:r>
              <a:rPr lang="de-DE" sz="1600" i="1" dirty="0" err="1">
                <a:ea typeface="+mn-lt"/>
                <a:cs typeface="+mn-lt"/>
              </a:rPr>
              <a:t>is</a:t>
            </a:r>
            <a:r>
              <a:rPr lang="de-DE" sz="1600" i="1" dirty="0">
                <a:ea typeface="+mn-lt"/>
                <a:cs typeface="+mn-lt"/>
              </a:rPr>
              <a:t> </a:t>
            </a:r>
            <a:r>
              <a:rPr lang="de-DE" sz="1600" i="1" dirty="0" err="1">
                <a:ea typeface="+mn-lt"/>
                <a:cs typeface="+mn-lt"/>
              </a:rPr>
              <a:t>true</a:t>
            </a:r>
            <a:endParaRPr lang="de-DE" sz="1600" i="1" dirty="0">
              <a:ea typeface="+mn-lt"/>
              <a:cs typeface="+mn-lt"/>
            </a:endParaRPr>
          </a:p>
          <a:p>
            <a:pPr>
              <a:buFont typeface="Wingdings 3"/>
              <a:buChar char=""/>
            </a:pPr>
            <a:endParaRPr lang="de-DE" sz="1600" dirty="0"/>
          </a:p>
        </p:txBody>
      </p:sp>
    </p:spTree>
    <p:extLst>
      <p:ext uri="{BB962C8B-B14F-4D97-AF65-F5344CB8AC3E}">
        <p14:creationId xmlns:p14="http://schemas.microsoft.com/office/powerpoint/2010/main" val="1230482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Write </a:t>
            </a:r>
            <a:r>
              <a:rPr lang="de-DE" dirty="0" err="1">
                <a:ea typeface="+mj-lt"/>
                <a:cs typeface="+mj-lt"/>
              </a:rPr>
              <a:t>tests</a:t>
            </a:r>
            <a:r>
              <a:rPr lang="de-DE" dirty="0">
                <a:ea typeface="+mj-lt"/>
                <a:cs typeface="+mj-lt"/>
              </a:rPr>
              <a:t> </a:t>
            </a:r>
            <a:r>
              <a:rPr lang="de-DE" dirty="0" err="1">
                <a:ea typeface="+mj-lt"/>
                <a:cs typeface="+mj-lt"/>
              </a:rPr>
              <a:t>for</a:t>
            </a:r>
            <a:r>
              <a:rPr lang="de-DE" dirty="0">
                <a:ea typeface="+mj-lt"/>
                <a:cs typeface="+mj-lt"/>
              </a:rPr>
              <a:t> </a:t>
            </a:r>
            <a:r>
              <a:rPr lang="de-DE" dirty="0" err="1">
                <a:ea typeface="+mj-lt"/>
                <a:cs typeface="+mj-lt"/>
              </a:rPr>
              <a:t>calculator</a:t>
            </a:r>
            <a:endParaRPr lang="de-DE" dirty="0">
              <a:ea typeface="+mj-lt"/>
              <a:cs typeface="+mj-lt"/>
            </a:endParaRP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61984"/>
            <a:ext cx="8596668" cy="4420847"/>
          </a:xfrm>
        </p:spPr>
        <p:txBody>
          <a:bodyPr vert="horz" lIns="91440" tIns="45720" rIns="91440" bIns="45720" rtlCol="0" anchor="t">
            <a:normAutofit/>
          </a:bodyPr>
          <a:lstStyle/>
          <a:p>
            <a:pPr>
              <a:buFont typeface="Wingdings 3"/>
              <a:buChar char=""/>
            </a:pPr>
            <a:r>
              <a:rPr lang="de-DE" sz="1600" dirty="0"/>
              <a:t>Use </a:t>
            </a:r>
            <a:r>
              <a:rPr lang="de-DE" sz="1600" dirty="0" err="1"/>
              <a:t>everything</a:t>
            </a:r>
            <a:r>
              <a:rPr lang="de-DE" sz="1600" dirty="0"/>
              <a:t> </a:t>
            </a:r>
            <a:r>
              <a:rPr lang="de-DE" sz="1600" dirty="0" err="1"/>
              <a:t>you</a:t>
            </a:r>
            <a:r>
              <a:rPr lang="de-DE" sz="1600" dirty="0"/>
              <a:t> </a:t>
            </a:r>
            <a:r>
              <a:rPr lang="de-DE" sz="1600" dirty="0" err="1"/>
              <a:t>learned</a:t>
            </a:r>
            <a:endParaRPr lang="de-DE" sz="1600" dirty="0"/>
          </a:p>
          <a:p>
            <a:pPr>
              <a:buFont typeface="Wingdings 3"/>
              <a:buChar char=""/>
            </a:pPr>
            <a:r>
              <a:rPr lang="de-DE" sz="1600" dirty="0" err="1"/>
              <a:t>Improve</a:t>
            </a:r>
            <a:r>
              <a:rPr lang="de-DE" sz="1600" dirty="0"/>
              <a:t> </a:t>
            </a:r>
            <a:r>
              <a:rPr lang="de-DE" sz="1600" dirty="0" err="1"/>
              <a:t>the</a:t>
            </a:r>
            <a:r>
              <a:rPr lang="de-DE" sz="1600" dirty="0"/>
              <a:t> </a:t>
            </a:r>
            <a:r>
              <a:rPr lang="de-DE" sz="1600" dirty="0" err="1"/>
              <a:t>class</a:t>
            </a:r>
            <a:r>
              <a:rPr lang="de-DE" sz="1600" dirty="0"/>
              <a:t> </a:t>
            </a:r>
            <a:r>
              <a:rPr lang="de-DE" sz="1600" dirty="0" err="1"/>
              <a:t>if</a:t>
            </a:r>
            <a:r>
              <a:rPr lang="de-DE" sz="1600" dirty="0"/>
              <a:t> </a:t>
            </a:r>
            <a:r>
              <a:rPr lang="de-DE" sz="1600" dirty="0" err="1"/>
              <a:t>your</a:t>
            </a:r>
            <a:r>
              <a:rPr lang="de-DE" sz="1600" dirty="0"/>
              <a:t> </a:t>
            </a:r>
            <a:r>
              <a:rPr lang="de-DE" sz="1600" dirty="0" err="1"/>
              <a:t>tests</a:t>
            </a:r>
            <a:r>
              <a:rPr lang="de-DE" sz="1600" dirty="0"/>
              <a:t> </a:t>
            </a:r>
            <a:r>
              <a:rPr lang="de-DE" sz="1600" dirty="0" err="1"/>
              <a:t>encounter</a:t>
            </a:r>
            <a:r>
              <a:rPr lang="de-DE" sz="1600" dirty="0"/>
              <a:t> </a:t>
            </a:r>
            <a:r>
              <a:rPr lang="de-DE" sz="1600" dirty="0" err="1"/>
              <a:t>bugs</a:t>
            </a:r>
            <a:r>
              <a:rPr lang="de-DE" sz="1600" dirty="0"/>
              <a:t>.</a:t>
            </a:r>
          </a:p>
        </p:txBody>
      </p:sp>
    </p:spTree>
    <p:extLst>
      <p:ext uri="{BB962C8B-B14F-4D97-AF65-F5344CB8AC3E}">
        <p14:creationId xmlns:p14="http://schemas.microsoft.com/office/powerpoint/2010/main" val="1189248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8" name="Rechteck 5"/>
          <p:cNvSpPr>
            <a:spLocks noChangeArrowheads="1"/>
          </p:cNvSpPr>
          <p:nvPr/>
        </p:nvSpPr>
        <p:spPr bwMode="auto">
          <a:xfrm>
            <a:off x="1061203" y="1813345"/>
            <a:ext cx="7775575" cy="4635115"/>
          </a:xfrm>
          <a:prstGeom prst="rect">
            <a:avLst/>
          </a:prstGeom>
          <a:noFill/>
          <a:ln w="9525">
            <a:noFill/>
            <a:miter lim="800000"/>
            <a:headEnd/>
            <a:tailEnd/>
          </a:ln>
        </p:spPr>
        <p:txBody>
          <a:bodyPr>
            <a:spAutoFit/>
          </a:bodyPr>
          <a:lstStyle/>
          <a:p>
            <a:pPr marL="342900" indent="-342900">
              <a:spcBef>
                <a:spcPct val="20000"/>
              </a:spcBef>
              <a:buClr>
                <a:srgbClr val="000000"/>
              </a:buClr>
              <a:buFont typeface="Wingdings" pitchFamily="2" charset="2"/>
              <a:buChar char="§"/>
            </a:pPr>
            <a:r>
              <a:rPr lang="de-DE" dirty="0"/>
              <a:t>Gibt es seit 2001</a:t>
            </a:r>
          </a:p>
          <a:p>
            <a:pPr marL="342900" indent="-342900">
              <a:spcBef>
                <a:spcPct val="20000"/>
              </a:spcBef>
              <a:buClr>
                <a:srgbClr val="000000"/>
              </a:buClr>
              <a:buFont typeface="Wingdings" pitchFamily="2" charset="2"/>
              <a:buChar char="§"/>
            </a:pPr>
            <a:r>
              <a:rPr lang="de-DE" dirty="0" err="1"/>
              <a:t>Build</a:t>
            </a:r>
            <a:r>
              <a:rPr lang="de-DE" dirty="0"/>
              <a:t>-System</a:t>
            </a:r>
          </a:p>
          <a:p>
            <a:pPr marL="800100" lvl="1" indent="-342900">
              <a:spcBef>
                <a:spcPct val="20000"/>
              </a:spcBef>
              <a:buClr>
                <a:srgbClr val="000000"/>
              </a:buClr>
              <a:buFont typeface="Wingdings" pitchFamily="2" charset="2"/>
              <a:buChar char="§"/>
            </a:pPr>
            <a:r>
              <a:rPr lang="de-DE" dirty="0"/>
              <a:t>Definiert einen Projekt-Lifecycle</a:t>
            </a:r>
          </a:p>
          <a:p>
            <a:pPr marL="800100" lvl="1" indent="-342900">
              <a:spcBef>
                <a:spcPct val="20000"/>
              </a:spcBef>
              <a:buClr>
                <a:srgbClr val="000000"/>
              </a:buClr>
              <a:buFont typeface="Wingdings" pitchFamily="2" charset="2"/>
              <a:buChar char="§"/>
            </a:pPr>
            <a:r>
              <a:rPr lang="de-DE" dirty="0"/>
              <a:t>Trennung zwischen Produktions- und Testdateien</a:t>
            </a:r>
          </a:p>
          <a:p>
            <a:pPr marL="800100" lvl="1" indent="-342900">
              <a:spcBef>
                <a:spcPct val="20000"/>
              </a:spcBef>
              <a:buClr>
                <a:srgbClr val="000000"/>
              </a:buClr>
              <a:buFont typeface="Wingdings" pitchFamily="2" charset="2"/>
              <a:buChar char="§"/>
            </a:pPr>
            <a:r>
              <a:rPr lang="de-DE" dirty="0"/>
              <a:t>Kompilieren, Testen, Verpacken, Ins Repository hochladen</a:t>
            </a:r>
          </a:p>
          <a:p>
            <a:pPr marL="342900" indent="-342900">
              <a:spcBef>
                <a:spcPct val="20000"/>
              </a:spcBef>
              <a:buClr>
                <a:srgbClr val="000000"/>
              </a:buClr>
              <a:buFont typeface="Wingdings" pitchFamily="2" charset="2"/>
              <a:buChar char="§"/>
            </a:pPr>
            <a:r>
              <a:rPr lang="de-DE" dirty="0" err="1"/>
              <a:t>Dependency</a:t>
            </a:r>
            <a:r>
              <a:rPr lang="de-DE" dirty="0"/>
              <a:t>-Management</a:t>
            </a:r>
          </a:p>
          <a:p>
            <a:pPr marL="800100" lvl="1" indent="-342900">
              <a:spcBef>
                <a:spcPct val="20000"/>
              </a:spcBef>
              <a:buClr>
                <a:srgbClr val="000000"/>
              </a:buClr>
              <a:buFont typeface="Wingdings" pitchFamily="2" charset="2"/>
              <a:buChar char="§"/>
            </a:pPr>
            <a:r>
              <a:rPr lang="de-DE" dirty="0"/>
              <a:t>Verwaltet die </a:t>
            </a:r>
            <a:r>
              <a:rPr lang="de-DE" dirty="0" err="1"/>
              <a:t>libraries</a:t>
            </a:r>
            <a:r>
              <a:rPr lang="de-DE" dirty="0"/>
              <a:t> und deren Versionen, die das Projekt verwendet</a:t>
            </a:r>
          </a:p>
          <a:p>
            <a:pPr marL="800100" lvl="1" indent="-342900">
              <a:spcBef>
                <a:spcPct val="20000"/>
              </a:spcBef>
              <a:buClr>
                <a:srgbClr val="000000"/>
              </a:buClr>
              <a:buFont typeface="Wingdings" pitchFamily="2" charset="2"/>
              <a:buChar char="§"/>
            </a:pPr>
            <a:r>
              <a:rPr lang="de-DE" dirty="0"/>
              <a:t>Trennung zwischen Produktions- und </a:t>
            </a:r>
            <a:r>
              <a:rPr lang="de-DE" dirty="0" err="1"/>
              <a:t>Testlibs</a:t>
            </a:r>
            <a:endParaRPr lang="de-DE" dirty="0"/>
          </a:p>
          <a:p>
            <a:pPr marL="800100" lvl="1" indent="-342900">
              <a:spcBef>
                <a:spcPct val="20000"/>
              </a:spcBef>
              <a:buClr>
                <a:srgbClr val="000000"/>
              </a:buClr>
              <a:buFont typeface="Wingdings" pitchFamily="2" charset="2"/>
              <a:buChar char="§"/>
            </a:pPr>
            <a:r>
              <a:rPr lang="de-DE" dirty="0"/>
              <a:t>Unterschiedliche Scopes (z.B. </a:t>
            </a:r>
            <a:r>
              <a:rPr lang="de-DE" dirty="0" err="1"/>
              <a:t>Compile</a:t>
            </a:r>
            <a:r>
              <a:rPr lang="de-DE" dirty="0"/>
              <a:t>-/</a:t>
            </a:r>
            <a:r>
              <a:rPr lang="de-DE" dirty="0" err="1"/>
              <a:t>Runtime</a:t>
            </a:r>
            <a:r>
              <a:rPr lang="de-DE" dirty="0"/>
              <a:t>)</a:t>
            </a:r>
          </a:p>
          <a:p>
            <a:pPr marL="342900" indent="-342900">
              <a:spcBef>
                <a:spcPct val="20000"/>
              </a:spcBef>
              <a:buClr>
                <a:srgbClr val="000000"/>
              </a:buClr>
              <a:buFont typeface="Wingdings" pitchFamily="2" charset="2"/>
              <a:buChar char="§"/>
            </a:pPr>
            <a:r>
              <a:rPr lang="de-DE" dirty="0"/>
              <a:t>Erweiterbarkeit</a:t>
            </a:r>
          </a:p>
          <a:p>
            <a:pPr marL="800100" lvl="1" indent="-342900">
              <a:spcBef>
                <a:spcPct val="20000"/>
              </a:spcBef>
              <a:buClr>
                <a:srgbClr val="000000"/>
              </a:buClr>
              <a:buFont typeface="Wingdings" pitchFamily="2" charset="2"/>
              <a:buChar char="§"/>
            </a:pPr>
            <a:r>
              <a:rPr lang="de-DE" dirty="0"/>
              <a:t>Durch </a:t>
            </a:r>
            <a:r>
              <a:rPr lang="de-DE" dirty="0" err="1"/>
              <a:t>PlugIns</a:t>
            </a:r>
            <a:endParaRPr lang="de-DE" dirty="0"/>
          </a:p>
          <a:p>
            <a:pPr marL="342900" indent="-342900">
              <a:spcBef>
                <a:spcPct val="20000"/>
              </a:spcBef>
              <a:buClr>
                <a:srgbClr val="000000"/>
              </a:buClr>
              <a:buFont typeface="Wingdings" pitchFamily="2" charset="2"/>
              <a:buChar char="§"/>
            </a:pPr>
            <a:r>
              <a:rPr lang="de-DE" dirty="0"/>
              <a:t>Alternative: </a:t>
            </a:r>
            <a:r>
              <a:rPr lang="de-DE" dirty="0" err="1"/>
              <a:t>gradle</a:t>
            </a:r>
            <a:endParaRPr lang="de-DE" dirty="0"/>
          </a:p>
          <a:p>
            <a:pPr>
              <a:spcBef>
                <a:spcPct val="20000"/>
              </a:spcBef>
              <a:buClr>
                <a:srgbClr val="000000"/>
              </a:buClr>
            </a:pPr>
            <a:endParaRPr lang="de-DE" dirty="0"/>
          </a:p>
        </p:txBody>
      </p:sp>
      <p:sp>
        <p:nvSpPr>
          <p:cNvPr id="2" name="Titel 1">
            <a:extLst>
              <a:ext uri="{FF2B5EF4-FFF2-40B4-BE49-F238E27FC236}">
                <a16:creationId xmlns:a16="http://schemas.microsoft.com/office/drawing/2014/main" id="{0E28F61D-012B-C143-731E-BDFC11AAAD23}"/>
              </a:ext>
            </a:extLst>
          </p:cNvPr>
          <p:cNvSpPr>
            <a:spLocks noGrp="1"/>
          </p:cNvSpPr>
          <p:nvPr>
            <p:ph type="title"/>
          </p:nvPr>
        </p:nvSpPr>
        <p:spPr>
          <a:xfrm>
            <a:off x="677334" y="609600"/>
            <a:ext cx="8596668" cy="618907"/>
          </a:xfrm>
        </p:spPr>
        <p:txBody>
          <a:bodyPr vert="horz">
            <a:normAutofit fontScale="90000"/>
          </a:bodyPr>
          <a:lstStyle/>
          <a:p>
            <a:r>
              <a:rPr lang="de-DE" dirty="0"/>
              <a:t>Exkurs: Apache Maven</a:t>
            </a:r>
          </a:p>
        </p:txBody>
      </p:sp>
    </p:spTree>
    <p:extLst>
      <p:ext uri="{BB962C8B-B14F-4D97-AF65-F5344CB8AC3E}">
        <p14:creationId xmlns:p14="http://schemas.microsoft.com/office/powerpoint/2010/main" val="3449227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b="1" dirty="0"/>
              <a:t>Grundlagen</a:t>
            </a:r>
          </a:p>
          <a:p>
            <a:r>
              <a:rPr lang="de-DE" dirty="0" err="1"/>
              <a:t>JUnit</a:t>
            </a:r>
            <a:r>
              <a:rPr lang="de-DE" dirty="0"/>
              <a:t> Framework</a:t>
            </a:r>
          </a:p>
          <a:p>
            <a:r>
              <a:rPr lang="de-DE" dirty="0"/>
              <a:t>Mock-Objekte mit </a:t>
            </a:r>
            <a:r>
              <a:rPr lang="de-DE"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827446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29EDCA0C-C7F8-4E1D-A121-3D85FC534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020" y="1476489"/>
            <a:ext cx="3312368" cy="4479420"/>
          </a:xfrm>
          <a:prstGeom prst="rect">
            <a:avLst/>
          </a:prstGeom>
        </p:spPr>
      </p:pic>
      <p:sp>
        <p:nvSpPr>
          <p:cNvPr id="2" name="Titel 1">
            <a:extLst>
              <a:ext uri="{FF2B5EF4-FFF2-40B4-BE49-F238E27FC236}">
                <a16:creationId xmlns:a16="http://schemas.microsoft.com/office/drawing/2014/main" id="{179BC490-C946-E720-124A-991411C20A3F}"/>
              </a:ext>
            </a:extLst>
          </p:cNvPr>
          <p:cNvSpPr>
            <a:spLocks noGrp="1"/>
          </p:cNvSpPr>
          <p:nvPr>
            <p:ph type="title"/>
          </p:nvPr>
        </p:nvSpPr>
        <p:spPr>
          <a:xfrm>
            <a:off x="677334" y="609600"/>
            <a:ext cx="8596668" cy="618907"/>
          </a:xfrm>
        </p:spPr>
        <p:txBody>
          <a:bodyPr vert="horz">
            <a:normAutofit fontScale="90000"/>
          </a:bodyPr>
          <a:lstStyle/>
          <a:p>
            <a:r>
              <a:rPr lang="de-DE" dirty="0"/>
              <a:t>Exkurs: Maven Ordnerstruktur</a:t>
            </a:r>
          </a:p>
        </p:txBody>
      </p:sp>
      <p:sp>
        <p:nvSpPr>
          <p:cNvPr id="4" name="Textfeld 3">
            <a:extLst>
              <a:ext uri="{FF2B5EF4-FFF2-40B4-BE49-F238E27FC236}">
                <a16:creationId xmlns:a16="http://schemas.microsoft.com/office/drawing/2014/main" id="{43F8ED8B-EB29-C6F7-9BF0-A1F20A6B4721}"/>
              </a:ext>
            </a:extLst>
          </p:cNvPr>
          <p:cNvSpPr txBox="1"/>
          <p:nvPr/>
        </p:nvSpPr>
        <p:spPr>
          <a:xfrm>
            <a:off x="5141494" y="1756611"/>
            <a:ext cx="3441031" cy="923330"/>
          </a:xfrm>
          <a:prstGeom prst="rect">
            <a:avLst/>
          </a:prstGeom>
          <a:noFill/>
        </p:spPr>
        <p:txBody>
          <a:bodyPr wrap="square" rtlCol="0">
            <a:spAutoFit/>
          </a:bodyPr>
          <a:lstStyle/>
          <a:p>
            <a:r>
              <a:rPr lang="de-DE" dirty="0"/>
              <a:t>Sourcen aufgeteilt nach </a:t>
            </a:r>
            <a:r>
              <a:rPr lang="de-DE" dirty="0" err="1"/>
              <a:t>Prod</a:t>
            </a:r>
            <a:r>
              <a:rPr lang="de-DE" dirty="0"/>
              <a:t> und Test sowie Quellcode und anderen </a:t>
            </a:r>
            <a:r>
              <a:rPr lang="de-DE" dirty="0" err="1"/>
              <a:t>resources</a:t>
            </a:r>
            <a:endParaRPr lang="de-DE" dirty="0"/>
          </a:p>
        </p:txBody>
      </p:sp>
      <p:sp>
        <p:nvSpPr>
          <p:cNvPr id="5" name="Textfeld 4">
            <a:extLst>
              <a:ext uri="{FF2B5EF4-FFF2-40B4-BE49-F238E27FC236}">
                <a16:creationId xmlns:a16="http://schemas.microsoft.com/office/drawing/2014/main" id="{669CF521-56D1-1E0E-312C-DB5F3FE3C9EA}"/>
              </a:ext>
            </a:extLst>
          </p:cNvPr>
          <p:cNvSpPr txBox="1"/>
          <p:nvPr/>
        </p:nvSpPr>
        <p:spPr>
          <a:xfrm>
            <a:off x="5141493" y="5077327"/>
            <a:ext cx="3441031" cy="923330"/>
          </a:xfrm>
          <a:prstGeom prst="rect">
            <a:avLst/>
          </a:prstGeom>
          <a:noFill/>
        </p:spPr>
        <p:txBody>
          <a:bodyPr wrap="square" rtlCol="0">
            <a:spAutoFit/>
          </a:bodyPr>
          <a:lstStyle/>
          <a:p>
            <a:r>
              <a:rPr lang="de-DE" dirty="0"/>
              <a:t>Kompilierte Dateien</a:t>
            </a:r>
          </a:p>
          <a:p>
            <a:endParaRPr lang="de-DE" dirty="0"/>
          </a:p>
          <a:p>
            <a:r>
              <a:rPr lang="de-DE" dirty="0"/>
              <a:t>Konfigurationsdatei</a:t>
            </a:r>
          </a:p>
        </p:txBody>
      </p:sp>
      <p:cxnSp>
        <p:nvCxnSpPr>
          <p:cNvPr id="7" name="Gerade Verbindung mit Pfeil 6">
            <a:extLst>
              <a:ext uri="{FF2B5EF4-FFF2-40B4-BE49-F238E27FC236}">
                <a16:creationId xmlns:a16="http://schemas.microsoft.com/office/drawing/2014/main" id="{5901A9B9-5E41-91B4-906C-E272D52D1362}"/>
              </a:ext>
            </a:extLst>
          </p:cNvPr>
          <p:cNvCxnSpPr/>
          <p:nvPr/>
        </p:nvCxnSpPr>
        <p:spPr>
          <a:xfrm flipH="1">
            <a:off x="3136926" y="2149642"/>
            <a:ext cx="1838742"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D1A9F0AE-A056-C856-0C92-C3990324D77D}"/>
              </a:ext>
            </a:extLst>
          </p:cNvPr>
          <p:cNvCxnSpPr/>
          <p:nvPr/>
        </p:nvCxnSpPr>
        <p:spPr>
          <a:xfrm flipH="1">
            <a:off x="3136926" y="5293895"/>
            <a:ext cx="1838742"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5217B6B1-F376-850F-2075-785E159B1C3B}"/>
              </a:ext>
            </a:extLst>
          </p:cNvPr>
          <p:cNvCxnSpPr/>
          <p:nvPr/>
        </p:nvCxnSpPr>
        <p:spPr>
          <a:xfrm flipH="1">
            <a:off x="3136926" y="5775158"/>
            <a:ext cx="1838742"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952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C3AA396-B3C9-48C6-958E-6E1843CEEA8D}"/>
              </a:ext>
            </a:extLst>
          </p:cNvPr>
          <p:cNvPicPr>
            <a:picLocks noChangeAspect="1"/>
          </p:cNvPicPr>
          <p:nvPr/>
        </p:nvPicPr>
        <p:blipFill rotWithShape="1">
          <a:blip r:embed="rId2">
            <a:extLst>
              <a:ext uri="{28A0092B-C50C-407E-A947-70E740481C1C}">
                <a14:useLocalDpi xmlns:a14="http://schemas.microsoft.com/office/drawing/2010/main" val="0"/>
              </a:ext>
            </a:extLst>
          </a:blip>
          <a:srcRect l="36956" r="35870" b="35319"/>
          <a:stretch/>
        </p:blipFill>
        <p:spPr>
          <a:xfrm>
            <a:off x="3694221" y="1764796"/>
            <a:ext cx="2578242" cy="4270598"/>
          </a:xfrm>
          <a:prstGeom prst="rect">
            <a:avLst/>
          </a:prstGeom>
        </p:spPr>
      </p:pic>
      <p:sp>
        <p:nvSpPr>
          <p:cNvPr id="5" name="Textfeld 4">
            <a:extLst>
              <a:ext uri="{FF2B5EF4-FFF2-40B4-BE49-F238E27FC236}">
                <a16:creationId xmlns:a16="http://schemas.microsoft.com/office/drawing/2014/main" id="{45F5AD4F-D86E-48C3-9794-A26DCC1DAB32}"/>
              </a:ext>
            </a:extLst>
          </p:cNvPr>
          <p:cNvSpPr txBox="1"/>
          <p:nvPr/>
        </p:nvSpPr>
        <p:spPr>
          <a:xfrm>
            <a:off x="940888" y="1764796"/>
            <a:ext cx="3023691" cy="2585323"/>
          </a:xfrm>
          <a:prstGeom prst="rect">
            <a:avLst/>
          </a:prstGeom>
          <a:noFill/>
        </p:spPr>
        <p:txBody>
          <a:bodyPr wrap="square" rtlCol="0">
            <a:spAutoFit/>
          </a:bodyPr>
          <a:lstStyle/>
          <a:p>
            <a:r>
              <a:rPr lang="de-DE" dirty="0">
                <a:latin typeface="Comic Sans MS" panose="030F0702030302020204" pitchFamily="66" charset="0"/>
              </a:rPr>
              <a:t>Clean (eigener Befehl)</a:t>
            </a:r>
          </a:p>
          <a:p>
            <a:endParaRPr lang="de-DE" dirty="0">
              <a:latin typeface="Comic Sans MS" panose="030F0702030302020204" pitchFamily="66" charset="0"/>
            </a:endParaRPr>
          </a:p>
          <a:p>
            <a:r>
              <a:rPr lang="de-DE" dirty="0" err="1">
                <a:latin typeface="Comic Sans MS" panose="030F0702030302020204" pitchFamily="66" charset="0"/>
              </a:rPr>
              <a:t>Validate</a:t>
            </a:r>
            <a:endParaRPr lang="de-DE" dirty="0">
              <a:latin typeface="Comic Sans MS" panose="030F0702030302020204" pitchFamily="66" charset="0"/>
            </a:endParaRPr>
          </a:p>
          <a:p>
            <a:r>
              <a:rPr lang="de-DE" dirty="0" err="1">
                <a:latin typeface="Comic Sans MS" panose="030F0702030302020204" pitchFamily="66" charset="0"/>
              </a:rPr>
              <a:t>Compile</a:t>
            </a:r>
            <a:endParaRPr lang="de-DE" dirty="0">
              <a:latin typeface="Comic Sans MS" panose="030F0702030302020204" pitchFamily="66" charset="0"/>
            </a:endParaRPr>
          </a:p>
          <a:p>
            <a:r>
              <a:rPr lang="de-DE" dirty="0">
                <a:latin typeface="Comic Sans MS" panose="030F0702030302020204" pitchFamily="66" charset="0"/>
              </a:rPr>
              <a:t>Test</a:t>
            </a:r>
          </a:p>
          <a:p>
            <a:r>
              <a:rPr lang="de-DE" dirty="0">
                <a:latin typeface="Comic Sans MS" panose="030F0702030302020204" pitchFamily="66" charset="0"/>
              </a:rPr>
              <a:t>Package</a:t>
            </a:r>
          </a:p>
          <a:p>
            <a:r>
              <a:rPr lang="de-DE" dirty="0" err="1">
                <a:latin typeface="Comic Sans MS" panose="030F0702030302020204" pitchFamily="66" charset="0"/>
              </a:rPr>
              <a:t>Verify</a:t>
            </a:r>
            <a:endParaRPr lang="de-DE" dirty="0">
              <a:latin typeface="Comic Sans MS" panose="030F0702030302020204" pitchFamily="66" charset="0"/>
            </a:endParaRPr>
          </a:p>
          <a:p>
            <a:r>
              <a:rPr lang="de-DE" dirty="0" err="1">
                <a:latin typeface="Comic Sans MS" panose="030F0702030302020204" pitchFamily="66" charset="0"/>
              </a:rPr>
              <a:t>Install</a:t>
            </a:r>
            <a:endParaRPr lang="de-DE" dirty="0">
              <a:latin typeface="Comic Sans MS" panose="030F0702030302020204" pitchFamily="66" charset="0"/>
            </a:endParaRPr>
          </a:p>
          <a:p>
            <a:r>
              <a:rPr lang="de-DE" dirty="0">
                <a:latin typeface="Comic Sans MS" panose="030F0702030302020204" pitchFamily="66" charset="0"/>
              </a:rPr>
              <a:t>Deploy</a:t>
            </a:r>
          </a:p>
        </p:txBody>
      </p:sp>
      <p:pic>
        <p:nvPicPr>
          <p:cNvPr id="2" name="Grafik 1">
            <a:extLst>
              <a:ext uri="{FF2B5EF4-FFF2-40B4-BE49-F238E27FC236}">
                <a16:creationId xmlns:a16="http://schemas.microsoft.com/office/drawing/2014/main" id="{4EE87619-83F0-CF5F-C329-C8273639EA71}"/>
              </a:ext>
            </a:extLst>
          </p:cNvPr>
          <p:cNvPicPr>
            <a:picLocks noChangeAspect="1"/>
          </p:cNvPicPr>
          <p:nvPr/>
        </p:nvPicPr>
        <p:blipFill rotWithShape="1">
          <a:blip r:embed="rId2">
            <a:extLst>
              <a:ext uri="{28A0092B-C50C-407E-A947-70E740481C1C}">
                <a14:useLocalDpi xmlns:a14="http://schemas.microsoft.com/office/drawing/2010/main" val="0"/>
              </a:ext>
            </a:extLst>
          </a:blip>
          <a:srcRect l="36956" t="64921" r="35870"/>
          <a:stretch/>
        </p:blipFill>
        <p:spPr>
          <a:xfrm>
            <a:off x="6302701" y="1787574"/>
            <a:ext cx="2723095" cy="2446257"/>
          </a:xfrm>
          <a:prstGeom prst="rect">
            <a:avLst/>
          </a:prstGeom>
        </p:spPr>
      </p:pic>
      <p:sp>
        <p:nvSpPr>
          <p:cNvPr id="3" name="Titel 1">
            <a:extLst>
              <a:ext uri="{FF2B5EF4-FFF2-40B4-BE49-F238E27FC236}">
                <a16:creationId xmlns:a16="http://schemas.microsoft.com/office/drawing/2014/main" id="{2BA7B0EB-BDE0-AE27-E275-74F18B29D0FC}"/>
              </a:ext>
            </a:extLst>
          </p:cNvPr>
          <p:cNvSpPr>
            <a:spLocks noGrp="1"/>
          </p:cNvSpPr>
          <p:nvPr>
            <p:ph type="title"/>
          </p:nvPr>
        </p:nvSpPr>
        <p:spPr>
          <a:xfrm>
            <a:off x="677334" y="609600"/>
            <a:ext cx="8596668" cy="618907"/>
          </a:xfrm>
        </p:spPr>
        <p:txBody>
          <a:bodyPr vert="horz">
            <a:normAutofit fontScale="90000"/>
          </a:bodyPr>
          <a:lstStyle/>
          <a:p>
            <a:r>
              <a:rPr lang="de-DE" dirty="0"/>
              <a:t>Exkurs: Maven </a:t>
            </a:r>
            <a:r>
              <a:rPr lang="de-DE" dirty="0" err="1"/>
              <a:t>Build</a:t>
            </a:r>
            <a:r>
              <a:rPr lang="de-DE" dirty="0"/>
              <a:t> Lifecycle</a:t>
            </a:r>
          </a:p>
        </p:txBody>
      </p:sp>
      <p:cxnSp>
        <p:nvCxnSpPr>
          <p:cNvPr id="7" name="Verbinder: gewinkelt 6">
            <a:extLst>
              <a:ext uri="{FF2B5EF4-FFF2-40B4-BE49-F238E27FC236}">
                <a16:creationId xmlns:a16="http://schemas.microsoft.com/office/drawing/2014/main" id="{36B8154A-656D-B10A-1EEB-643149DD4EC7}"/>
              </a:ext>
            </a:extLst>
          </p:cNvPr>
          <p:cNvCxnSpPr>
            <a:cxnSpLocks/>
            <a:stCxn id="4" idx="2"/>
            <a:endCxn id="2" idx="0"/>
          </p:cNvCxnSpPr>
          <p:nvPr/>
        </p:nvCxnSpPr>
        <p:spPr>
          <a:xfrm rot="5400000" flipH="1" flipV="1">
            <a:off x="4199885" y="2571030"/>
            <a:ext cx="4247820" cy="2680907"/>
          </a:xfrm>
          <a:prstGeom prst="bentConnector5">
            <a:avLst>
              <a:gd name="adj1" fmla="val -5382"/>
              <a:gd name="adj2" fmla="val 48649"/>
              <a:gd name="adj3" fmla="val 1053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C7EAB699-F398-02DA-57DE-0349472A48A1}"/>
              </a:ext>
            </a:extLst>
          </p:cNvPr>
          <p:cNvSpPr txBox="1"/>
          <p:nvPr/>
        </p:nvSpPr>
        <p:spPr>
          <a:xfrm>
            <a:off x="930442" y="4724400"/>
            <a:ext cx="3039979" cy="923330"/>
          </a:xfrm>
          <a:prstGeom prst="rect">
            <a:avLst/>
          </a:prstGeom>
          <a:noFill/>
        </p:spPr>
        <p:txBody>
          <a:bodyPr wrap="square" rtlCol="0">
            <a:spAutoFit/>
          </a:bodyPr>
          <a:lstStyle/>
          <a:p>
            <a:r>
              <a:rPr lang="de-DE" dirty="0"/>
              <a:t>Der Prozess durchläuft immer alle Schritte bis zum angegebenem Ziel</a:t>
            </a:r>
          </a:p>
        </p:txBody>
      </p:sp>
    </p:spTree>
    <p:extLst>
      <p:ext uri="{BB962C8B-B14F-4D97-AF65-F5344CB8AC3E}">
        <p14:creationId xmlns:p14="http://schemas.microsoft.com/office/powerpoint/2010/main" val="33078143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2BA7B0EB-BDE0-AE27-E275-74F18B29D0FC}"/>
              </a:ext>
            </a:extLst>
          </p:cNvPr>
          <p:cNvSpPr>
            <a:spLocks noGrp="1"/>
          </p:cNvSpPr>
          <p:nvPr>
            <p:ph type="title"/>
          </p:nvPr>
        </p:nvSpPr>
        <p:spPr>
          <a:xfrm>
            <a:off x="677334" y="609600"/>
            <a:ext cx="8596668" cy="618907"/>
          </a:xfrm>
        </p:spPr>
        <p:txBody>
          <a:bodyPr vert="horz">
            <a:normAutofit fontScale="90000"/>
          </a:bodyPr>
          <a:lstStyle/>
          <a:p>
            <a:r>
              <a:rPr lang="de-DE" dirty="0"/>
              <a:t>Exkurs: Maven Repo Setup</a:t>
            </a:r>
          </a:p>
        </p:txBody>
      </p:sp>
      <p:sp>
        <p:nvSpPr>
          <p:cNvPr id="16" name="Scrollen: vertikal 15">
            <a:extLst>
              <a:ext uri="{FF2B5EF4-FFF2-40B4-BE49-F238E27FC236}">
                <a16:creationId xmlns:a16="http://schemas.microsoft.com/office/drawing/2014/main" id="{1053E5A0-EE9C-6A1A-1EDD-0AD733230B97}"/>
              </a:ext>
            </a:extLst>
          </p:cNvPr>
          <p:cNvSpPr/>
          <p:nvPr/>
        </p:nvSpPr>
        <p:spPr>
          <a:xfrm>
            <a:off x="825190" y="2542478"/>
            <a:ext cx="1568605" cy="1955181"/>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Pom.xml</a:t>
            </a:r>
          </a:p>
          <a:p>
            <a:pPr algn="ctr"/>
            <a:r>
              <a:rPr lang="de-DE" dirty="0"/>
              <a:t>Lokales Projekt</a:t>
            </a:r>
          </a:p>
        </p:txBody>
      </p:sp>
      <p:sp>
        <p:nvSpPr>
          <p:cNvPr id="17" name="Flussdiagramm: Magnetplattenspeicher 16">
            <a:extLst>
              <a:ext uri="{FF2B5EF4-FFF2-40B4-BE49-F238E27FC236}">
                <a16:creationId xmlns:a16="http://schemas.microsoft.com/office/drawing/2014/main" id="{394DAD15-0971-DABE-3D61-577D6E10E677}"/>
              </a:ext>
            </a:extLst>
          </p:cNvPr>
          <p:cNvSpPr/>
          <p:nvPr/>
        </p:nvSpPr>
        <p:spPr>
          <a:xfrm>
            <a:off x="2951748" y="2701529"/>
            <a:ext cx="1703202" cy="1635233"/>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Lokales </a:t>
            </a:r>
          </a:p>
          <a:p>
            <a:pPr algn="ctr"/>
            <a:r>
              <a:rPr lang="de-DE" dirty="0"/>
              <a:t>.m2</a:t>
            </a:r>
          </a:p>
          <a:p>
            <a:pPr algn="ctr"/>
            <a:r>
              <a:rPr lang="de-DE" dirty="0"/>
              <a:t> (User Home)</a:t>
            </a:r>
          </a:p>
        </p:txBody>
      </p:sp>
      <p:sp>
        <p:nvSpPr>
          <p:cNvPr id="18" name="Eckige Klammer links 17">
            <a:extLst>
              <a:ext uri="{FF2B5EF4-FFF2-40B4-BE49-F238E27FC236}">
                <a16:creationId xmlns:a16="http://schemas.microsoft.com/office/drawing/2014/main" id="{078040DD-7D64-286A-D6E4-FD5373C3C4CF}"/>
              </a:ext>
            </a:extLst>
          </p:cNvPr>
          <p:cNvSpPr/>
          <p:nvPr/>
        </p:nvSpPr>
        <p:spPr>
          <a:xfrm>
            <a:off x="5402470" y="2661424"/>
            <a:ext cx="237893" cy="1888274"/>
          </a:xfrm>
          <a:prstGeom prst="leftBracket">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9" name="Eckige Klammer rechts 18">
            <a:extLst>
              <a:ext uri="{FF2B5EF4-FFF2-40B4-BE49-F238E27FC236}">
                <a16:creationId xmlns:a16="http://schemas.microsoft.com/office/drawing/2014/main" id="{9E0B5A93-83CB-464E-FEC9-5A0415D8A4F0}"/>
              </a:ext>
            </a:extLst>
          </p:cNvPr>
          <p:cNvSpPr/>
          <p:nvPr/>
        </p:nvSpPr>
        <p:spPr>
          <a:xfrm>
            <a:off x="7579107" y="2659327"/>
            <a:ext cx="237893" cy="1888274"/>
          </a:xfrm>
          <a:prstGeom prst="rightBracket">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1" name="Flussdiagramm: Magnetplattenspeicher 20">
            <a:extLst>
              <a:ext uri="{FF2B5EF4-FFF2-40B4-BE49-F238E27FC236}">
                <a16:creationId xmlns:a16="http://schemas.microsoft.com/office/drawing/2014/main" id="{8C779DCD-1768-2101-0ABB-85D4857A7C8A}"/>
              </a:ext>
            </a:extLst>
          </p:cNvPr>
          <p:cNvSpPr/>
          <p:nvPr/>
        </p:nvSpPr>
        <p:spPr>
          <a:xfrm>
            <a:off x="5759505" y="2243029"/>
            <a:ext cx="1703202" cy="2554077"/>
          </a:xfrm>
          <a:prstGeom prst="flowChartMagneticDisk">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Zentrales </a:t>
            </a:r>
          </a:p>
          <a:p>
            <a:pPr algn="ctr"/>
            <a:r>
              <a:rPr lang="de-DE" dirty="0"/>
              <a:t>Firmen</a:t>
            </a:r>
          </a:p>
          <a:p>
            <a:pPr algn="ctr"/>
            <a:r>
              <a:rPr lang="de-DE" dirty="0"/>
              <a:t>Repo</a:t>
            </a:r>
          </a:p>
          <a:p>
            <a:pPr algn="ctr"/>
            <a:r>
              <a:rPr lang="de-DE" dirty="0"/>
              <a:t> (z.B. Nexus)</a:t>
            </a:r>
          </a:p>
        </p:txBody>
      </p:sp>
      <p:sp>
        <p:nvSpPr>
          <p:cNvPr id="22" name="Flussdiagramm: Magnetplattenspeicher 21">
            <a:extLst>
              <a:ext uri="{FF2B5EF4-FFF2-40B4-BE49-F238E27FC236}">
                <a16:creationId xmlns:a16="http://schemas.microsoft.com/office/drawing/2014/main" id="{D05EBB7F-CB64-AFE6-C983-DFA10978979F}"/>
              </a:ext>
            </a:extLst>
          </p:cNvPr>
          <p:cNvSpPr/>
          <p:nvPr/>
        </p:nvSpPr>
        <p:spPr>
          <a:xfrm>
            <a:off x="8154472" y="1267325"/>
            <a:ext cx="1703202" cy="4475747"/>
          </a:xfrm>
          <a:prstGeom prst="flowChartMagneticDisk">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Zentrales </a:t>
            </a:r>
          </a:p>
          <a:p>
            <a:pPr algn="ctr"/>
            <a:r>
              <a:rPr lang="de-DE" dirty="0"/>
              <a:t>Welt</a:t>
            </a:r>
          </a:p>
          <a:p>
            <a:pPr algn="ctr"/>
            <a:r>
              <a:rPr lang="de-DE" dirty="0"/>
              <a:t>Repo</a:t>
            </a:r>
          </a:p>
          <a:p>
            <a:pPr algn="ctr"/>
            <a:r>
              <a:rPr lang="de-DE" dirty="0"/>
              <a:t> (</a:t>
            </a:r>
            <a:r>
              <a:rPr lang="de-DE" dirty="0" err="1"/>
              <a:t>maven</a:t>
            </a:r>
            <a:r>
              <a:rPr lang="de-DE" dirty="0"/>
              <a:t> </a:t>
            </a:r>
            <a:r>
              <a:rPr lang="de-DE" dirty="0" err="1"/>
              <a:t>central</a:t>
            </a:r>
            <a:r>
              <a:rPr lang="de-DE" dirty="0"/>
              <a:t>)</a:t>
            </a:r>
          </a:p>
        </p:txBody>
      </p:sp>
      <p:cxnSp>
        <p:nvCxnSpPr>
          <p:cNvPr id="24" name="Gerade Verbindung mit Pfeil 23">
            <a:extLst>
              <a:ext uri="{FF2B5EF4-FFF2-40B4-BE49-F238E27FC236}">
                <a16:creationId xmlns:a16="http://schemas.microsoft.com/office/drawing/2014/main" id="{0EE98F76-4752-B374-2828-04ACAED8EE00}"/>
              </a:ext>
            </a:extLst>
          </p:cNvPr>
          <p:cNvCxnSpPr>
            <a:stCxn id="16" idx="3"/>
            <a:endCxn id="17" idx="2"/>
          </p:cNvCxnSpPr>
          <p:nvPr/>
        </p:nvCxnSpPr>
        <p:spPr>
          <a:xfrm flipV="1">
            <a:off x="2197719" y="3519146"/>
            <a:ext cx="754029" cy="923"/>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B120E4BB-CFE8-FF6C-3DDB-6431FCEF783E}"/>
              </a:ext>
            </a:extLst>
          </p:cNvPr>
          <p:cNvCxnSpPr>
            <a:cxnSpLocks/>
            <a:stCxn id="17" idx="4"/>
            <a:endCxn id="21" idx="2"/>
          </p:cNvCxnSpPr>
          <p:nvPr/>
        </p:nvCxnSpPr>
        <p:spPr>
          <a:xfrm>
            <a:off x="4654950" y="3519146"/>
            <a:ext cx="1104555" cy="922"/>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F5074BDF-1C42-B239-F34C-E080CC510158}"/>
              </a:ext>
            </a:extLst>
          </p:cNvPr>
          <p:cNvCxnSpPr>
            <a:cxnSpLocks/>
            <a:stCxn id="21" idx="4"/>
            <a:endCxn id="22" idx="2"/>
          </p:cNvCxnSpPr>
          <p:nvPr/>
        </p:nvCxnSpPr>
        <p:spPr>
          <a:xfrm flipV="1">
            <a:off x="7462707" y="3505199"/>
            <a:ext cx="691765" cy="14869"/>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368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ED7E8-A52D-7A5F-DB5A-34FD7542E94A}"/>
              </a:ext>
            </a:extLst>
          </p:cNvPr>
          <p:cNvSpPr>
            <a:spLocks noGrp="1"/>
          </p:cNvSpPr>
          <p:nvPr>
            <p:ph type="title"/>
          </p:nvPr>
        </p:nvSpPr>
        <p:spPr/>
        <p:txBody>
          <a:bodyPr/>
          <a:lstStyle/>
          <a:p>
            <a:r>
              <a:rPr lang="de-DE" dirty="0"/>
              <a:t>Die weiteren Projekte sind Maven Module</a:t>
            </a:r>
          </a:p>
        </p:txBody>
      </p:sp>
      <p:sp>
        <p:nvSpPr>
          <p:cNvPr id="3" name="Inhaltsplatzhalter 2">
            <a:extLst>
              <a:ext uri="{FF2B5EF4-FFF2-40B4-BE49-F238E27FC236}">
                <a16:creationId xmlns:a16="http://schemas.microsoft.com/office/drawing/2014/main" id="{3F4993A7-93D7-B1D9-F89A-514A5E102D45}"/>
              </a:ext>
            </a:extLst>
          </p:cNvPr>
          <p:cNvSpPr>
            <a:spLocks noGrp="1"/>
          </p:cNvSpPr>
          <p:nvPr>
            <p:ph idx="1"/>
          </p:nvPr>
        </p:nvSpPr>
        <p:spPr/>
        <p:txBody>
          <a:bodyPr/>
          <a:lstStyle/>
          <a:p>
            <a:r>
              <a:rPr lang="de-DE" dirty="0"/>
              <a:t>Man kann weiterhin jedes Projekt einzeln öffnen </a:t>
            </a:r>
          </a:p>
          <a:p>
            <a:r>
              <a:rPr lang="de-DE" dirty="0"/>
              <a:t>Oder man öffnet das Hauptprojekt</a:t>
            </a:r>
          </a:p>
          <a:p>
            <a:r>
              <a:rPr lang="de-DE" dirty="0"/>
              <a:t>Dann muss man nur beim Befehle geben aufpassen, dass man das richtige Projekt erwischt</a:t>
            </a:r>
          </a:p>
        </p:txBody>
      </p:sp>
    </p:spTree>
    <p:extLst>
      <p:ext uri="{BB962C8B-B14F-4D97-AF65-F5344CB8AC3E}">
        <p14:creationId xmlns:p14="http://schemas.microsoft.com/office/powerpoint/2010/main" val="4176099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B6FCDE-B9BD-E010-2958-BECACCA22E20}"/>
              </a:ext>
            </a:extLst>
          </p:cNvPr>
          <p:cNvSpPr>
            <a:spLocks noGrp="1"/>
          </p:cNvSpPr>
          <p:nvPr>
            <p:ph type="title"/>
          </p:nvPr>
        </p:nvSpPr>
        <p:spPr/>
        <p:txBody>
          <a:bodyPr/>
          <a:lstStyle/>
          <a:p>
            <a:r>
              <a:rPr lang="de-DE" dirty="0"/>
              <a:t>Test </a:t>
            </a:r>
            <a:r>
              <a:rPr lang="de-DE" dirty="0" err="1"/>
              <a:t>Suites</a:t>
            </a:r>
            <a:endParaRPr lang="de-DE" dirty="0"/>
          </a:p>
        </p:txBody>
      </p:sp>
      <p:sp>
        <p:nvSpPr>
          <p:cNvPr id="3" name="Inhaltsplatzhalter 2">
            <a:extLst>
              <a:ext uri="{FF2B5EF4-FFF2-40B4-BE49-F238E27FC236}">
                <a16:creationId xmlns:a16="http://schemas.microsoft.com/office/drawing/2014/main" id="{EF321110-0D7A-1D32-7954-F8EDA518D074}"/>
              </a:ext>
            </a:extLst>
          </p:cNvPr>
          <p:cNvSpPr>
            <a:spLocks noGrp="1"/>
          </p:cNvSpPr>
          <p:nvPr>
            <p:ph idx="1"/>
          </p:nvPr>
        </p:nvSpPr>
        <p:spPr/>
        <p:txBody>
          <a:bodyPr>
            <a:normAutofit fontScale="77500" lnSpcReduction="20000"/>
          </a:bodyPr>
          <a:lstStyle/>
          <a:p>
            <a:pPr marL="0" indent="0" algn="l">
              <a:buNone/>
            </a:pPr>
            <a:r>
              <a:rPr lang="de-DE" b="0" i="0" dirty="0">
                <a:effectLst/>
                <a:latin typeface="Söhne"/>
              </a:rPr>
              <a:t>In </a:t>
            </a:r>
            <a:r>
              <a:rPr lang="de-DE" b="0" i="0" dirty="0" err="1">
                <a:effectLst/>
                <a:latin typeface="Söhne"/>
              </a:rPr>
              <a:t>JUnit</a:t>
            </a:r>
            <a:r>
              <a:rPr lang="de-DE" b="0" i="0" dirty="0">
                <a:effectLst/>
                <a:latin typeface="Söhne"/>
              </a:rPr>
              <a:t> 5 dienen Test </a:t>
            </a:r>
            <a:r>
              <a:rPr lang="de-DE" b="0" i="0" dirty="0" err="1">
                <a:effectLst/>
                <a:latin typeface="Söhne"/>
              </a:rPr>
              <a:t>Suites</a:t>
            </a:r>
            <a:r>
              <a:rPr lang="de-DE" b="0" i="0" dirty="0">
                <a:effectLst/>
                <a:latin typeface="Söhne"/>
              </a:rPr>
              <a:t> dazu, mehrere Testklassen zu gruppieren und gemeinsam auszuführen. Dies ist besonders nützlich in größeren Projekten, in denen Tests in verschiedene Kategorien oder Module unterteilt sind. Hier sind einige Gründe, warum Test </a:t>
            </a:r>
            <a:r>
              <a:rPr lang="de-DE" b="0" i="0" dirty="0" err="1">
                <a:effectLst/>
                <a:latin typeface="Söhne"/>
              </a:rPr>
              <a:t>Suites</a:t>
            </a:r>
            <a:r>
              <a:rPr lang="de-DE" b="0" i="0" dirty="0">
                <a:effectLst/>
                <a:latin typeface="Söhne"/>
              </a:rPr>
              <a:t> in </a:t>
            </a:r>
            <a:r>
              <a:rPr lang="de-DE" b="0" i="0" dirty="0" err="1">
                <a:effectLst/>
                <a:latin typeface="Söhne"/>
              </a:rPr>
              <a:t>JUnit</a:t>
            </a:r>
            <a:r>
              <a:rPr lang="de-DE" b="0" i="0" dirty="0">
                <a:effectLst/>
                <a:latin typeface="Söhne"/>
              </a:rPr>
              <a:t> 5 verwendet werden:</a:t>
            </a:r>
          </a:p>
          <a:p>
            <a:pPr algn="l">
              <a:buFont typeface="+mj-lt"/>
              <a:buAutoNum type="arabicPeriod"/>
            </a:pPr>
            <a:r>
              <a:rPr lang="de-DE" b="1" i="0" dirty="0">
                <a:effectLst/>
                <a:latin typeface="Söhne"/>
              </a:rPr>
              <a:t>Organisation</a:t>
            </a:r>
            <a:r>
              <a:rPr lang="de-DE" b="0" i="0" dirty="0">
                <a:effectLst/>
                <a:latin typeface="Söhne"/>
              </a:rPr>
              <a:t>: Test </a:t>
            </a:r>
            <a:r>
              <a:rPr lang="de-DE" b="0" i="0" dirty="0" err="1">
                <a:effectLst/>
                <a:latin typeface="Söhne"/>
              </a:rPr>
              <a:t>Suites</a:t>
            </a:r>
            <a:r>
              <a:rPr lang="de-DE" b="0" i="0" dirty="0">
                <a:effectLst/>
                <a:latin typeface="Söhne"/>
              </a:rPr>
              <a:t> ermöglichen eine bessere Organisation von Tests. Sie können Tests nach Funktionalität, Modul oder anderen Kriterien gruppieren.</a:t>
            </a:r>
          </a:p>
          <a:p>
            <a:pPr algn="l">
              <a:buFont typeface="+mj-lt"/>
              <a:buAutoNum type="arabicPeriod"/>
            </a:pPr>
            <a:r>
              <a:rPr lang="de-DE" b="1" i="0" dirty="0">
                <a:effectLst/>
                <a:latin typeface="Söhne"/>
              </a:rPr>
              <a:t>Effizienz bei der Ausführung</a:t>
            </a:r>
            <a:r>
              <a:rPr lang="de-DE" b="0" i="0" dirty="0">
                <a:effectLst/>
                <a:latin typeface="Söhne"/>
              </a:rPr>
              <a:t>: Anstatt einzelne Testklassen manuell auszuführen, können Sie eine ganze Gruppe von Tests auf einmal ausführen, was Zeit spart.</a:t>
            </a:r>
          </a:p>
          <a:p>
            <a:pPr algn="l">
              <a:buFont typeface="+mj-lt"/>
              <a:buAutoNum type="arabicPeriod"/>
            </a:pPr>
            <a:r>
              <a:rPr lang="de-DE" b="1" i="0" dirty="0">
                <a:effectLst/>
                <a:latin typeface="Söhne"/>
              </a:rPr>
              <a:t>Selektive Testausführung</a:t>
            </a:r>
            <a:r>
              <a:rPr lang="de-DE" b="0" i="0" dirty="0">
                <a:effectLst/>
                <a:latin typeface="Söhne"/>
              </a:rPr>
              <a:t>: Sie können spezifische Test </a:t>
            </a:r>
            <a:r>
              <a:rPr lang="de-DE" b="0" i="0" dirty="0" err="1">
                <a:effectLst/>
                <a:latin typeface="Söhne"/>
              </a:rPr>
              <a:t>Suites</a:t>
            </a:r>
            <a:r>
              <a:rPr lang="de-DE" b="0" i="0" dirty="0">
                <a:effectLst/>
                <a:latin typeface="Söhne"/>
              </a:rPr>
              <a:t> für bestimmte Zwecke definieren, z. B. schnelle Tests für die Entwicklung und umfassendere Tests für die Integration.</a:t>
            </a:r>
          </a:p>
          <a:p>
            <a:pPr algn="l">
              <a:buFont typeface="+mj-lt"/>
              <a:buAutoNum type="arabicPeriod"/>
            </a:pPr>
            <a:r>
              <a:rPr lang="de-DE" b="1" i="0" dirty="0">
                <a:effectLst/>
                <a:latin typeface="Söhne"/>
              </a:rPr>
              <a:t>Anpassung an verschiedene Umgebungen</a:t>
            </a:r>
            <a:r>
              <a:rPr lang="de-DE" b="0" i="0" dirty="0">
                <a:effectLst/>
                <a:latin typeface="Söhne"/>
              </a:rPr>
              <a:t>: Test </a:t>
            </a:r>
            <a:r>
              <a:rPr lang="de-DE" b="0" i="0" dirty="0" err="1">
                <a:effectLst/>
                <a:latin typeface="Söhne"/>
              </a:rPr>
              <a:t>Suites</a:t>
            </a:r>
            <a:r>
              <a:rPr lang="de-DE" b="0" i="0" dirty="0">
                <a:effectLst/>
                <a:latin typeface="Söhne"/>
              </a:rPr>
              <a:t> können dazu verwendet werden, unterschiedliche Sets von Tests für verschiedene Umgebungen wie Entwicklung, Test und Produktion zu definieren.</a:t>
            </a:r>
          </a:p>
          <a:p>
            <a:pPr algn="l">
              <a:buFont typeface="+mj-lt"/>
              <a:buAutoNum type="arabicPeriod"/>
            </a:pPr>
            <a:r>
              <a:rPr lang="de-DE" b="1" i="0" dirty="0">
                <a:effectLst/>
                <a:latin typeface="Söhne"/>
              </a:rPr>
              <a:t>Integration mit </a:t>
            </a:r>
            <a:r>
              <a:rPr lang="de-DE" b="1" i="0" dirty="0" err="1">
                <a:effectLst/>
                <a:latin typeface="Söhne"/>
              </a:rPr>
              <a:t>Build</a:t>
            </a:r>
            <a:r>
              <a:rPr lang="de-DE" b="1" i="0" dirty="0">
                <a:effectLst/>
                <a:latin typeface="Söhne"/>
              </a:rPr>
              <a:t>-Tools</a:t>
            </a:r>
            <a:r>
              <a:rPr lang="de-DE" b="0" i="0" dirty="0">
                <a:effectLst/>
                <a:latin typeface="Söhne"/>
              </a:rPr>
              <a:t>: Test </a:t>
            </a:r>
            <a:r>
              <a:rPr lang="de-DE" b="0" i="0" dirty="0" err="1">
                <a:effectLst/>
                <a:latin typeface="Söhne"/>
              </a:rPr>
              <a:t>Suites</a:t>
            </a:r>
            <a:r>
              <a:rPr lang="de-DE" b="0" i="0" dirty="0">
                <a:effectLst/>
                <a:latin typeface="Söhne"/>
              </a:rPr>
              <a:t> können in </a:t>
            </a:r>
            <a:r>
              <a:rPr lang="de-DE" b="0" i="0" dirty="0" err="1">
                <a:effectLst/>
                <a:latin typeface="Söhne"/>
              </a:rPr>
              <a:t>Build</a:t>
            </a:r>
            <a:r>
              <a:rPr lang="de-DE" b="0" i="0" dirty="0">
                <a:effectLst/>
                <a:latin typeface="Söhne"/>
              </a:rPr>
              <a:t>- und </a:t>
            </a:r>
            <a:r>
              <a:rPr lang="de-DE" b="0" i="0" dirty="0" err="1">
                <a:effectLst/>
                <a:latin typeface="Söhne"/>
              </a:rPr>
              <a:t>Continuous</a:t>
            </a:r>
            <a:r>
              <a:rPr lang="de-DE" b="0" i="0" dirty="0">
                <a:effectLst/>
                <a:latin typeface="Söhne"/>
              </a:rPr>
              <a:t> Integration Prozesse integriert werden, um bestimmte Tests bei jedem </a:t>
            </a:r>
            <a:r>
              <a:rPr lang="de-DE" b="0" i="0" dirty="0" err="1">
                <a:effectLst/>
                <a:latin typeface="Söhne"/>
              </a:rPr>
              <a:t>Build</a:t>
            </a:r>
            <a:r>
              <a:rPr lang="de-DE" b="0" i="0" dirty="0">
                <a:effectLst/>
                <a:latin typeface="Söhne"/>
              </a:rPr>
              <a:t> automatisch auszuführen.</a:t>
            </a:r>
          </a:p>
          <a:p>
            <a:pPr algn="l">
              <a:buFont typeface="+mj-lt"/>
              <a:buAutoNum type="arabicPeriod"/>
            </a:pPr>
            <a:r>
              <a:rPr lang="de-DE" b="1" i="0" dirty="0">
                <a:effectLst/>
                <a:latin typeface="Söhne"/>
              </a:rPr>
              <a:t>Erleichterung der Wartung</a:t>
            </a:r>
            <a:r>
              <a:rPr lang="de-DE" b="0" i="0" dirty="0">
                <a:effectLst/>
                <a:latin typeface="Söhne"/>
              </a:rPr>
              <a:t>: Durch die Gruppierung verwandter Tests in </a:t>
            </a:r>
            <a:r>
              <a:rPr lang="de-DE" b="0" i="0" dirty="0" err="1">
                <a:effectLst/>
                <a:latin typeface="Söhne"/>
              </a:rPr>
              <a:t>Suites</a:t>
            </a:r>
            <a:r>
              <a:rPr lang="de-DE" b="0" i="0" dirty="0">
                <a:effectLst/>
                <a:latin typeface="Söhne"/>
              </a:rPr>
              <a:t> wird die Wartung und das Auffinden von Tests einfacher.</a:t>
            </a:r>
          </a:p>
          <a:p>
            <a:pPr algn="l">
              <a:buFont typeface="+mj-lt"/>
              <a:buAutoNum type="arabicPeriod"/>
            </a:pPr>
            <a:r>
              <a:rPr lang="de-DE" b="1" i="0" dirty="0">
                <a:effectLst/>
                <a:latin typeface="Söhne"/>
              </a:rPr>
              <a:t>Reporting</a:t>
            </a:r>
            <a:r>
              <a:rPr lang="de-DE" b="0" i="0" dirty="0">
                <a:effectLst/>
                <a:latin typeface="Söhne"/>
              </a:rPr>
              <a:t>: Test </a:t>
            </a:r>
            <a:r>
              <a:rPr lang="de-DE" b="0" i="0" dirty="0" err="1">
                <a:effectLst/>
                <a:latin typeface="Söhne"/>
              </a:rPr>
              <a:t>Suites</a:t>
            </a:r>
            <a:r>
              <a:rPr lang="de-DE" b="0" i="0" dirty="0">
                <a:effectLst/>
                <a:latin typeface="Söhne"/>
              </a:rPr>
              <a:t> erleichtern die Erstellung von Testberichten für spezifische Testgruppen.</a:t>
            </a:r>
          </a:p>
          <a:p>
            <a:endParaRPr lang="de-DE" dirty="0"/>
          </a:p>
        </p:txBody>
      </p:sp>
    </p:spTree>
    <p:extLst>
      <p:ext uri="{BB962C8B-B14F-4D97-AF65-F5344CB8AC3E}">
        <p14:creationId xmlns:p14="http://schemas.microsoft.com/office/powerpoint/2010/main" val="3887251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B6FCDE-B9BD-E010-2958-BECACCA22E20}"/>
              </a:ext>
            </a:extLst>
          </p:cNvPr>
          <p:cNvSpPr>
            <a:spLocks noGrp="1"/>
          </p:cNvSpPr>
          <p:nvPr>
            <p:ph type="title"/>
          </p:nvPr>
        </p:nvSpPr>
        <p:spPr/>
        <p:txBody>
          <a:bodyPr/>
          <a:lstStyle/>
          <a:p>
            <a:r>
              <a:rPr lang="de-DE" dirty="0" err="1"/>
              <a:t>Grouping</a:t>
            </a:r>
            <a:endParaRPr lang="de-DE" dirty="0"/>
          </a:p>
        </p:txBody>
      </p:sp>
      <p:sp>
        <p:nvSpPr>
          <p:cNvPr id="3" name="Inhaltsplatzhalter 2">
            <a:extLst>
              <a:ext uri="{FF2B5EF4-FFF2-40B4-BE49-F238E27FC236}">
                <a16:creationId xmlns:a16="http://schemas.microsoft.com/office/drawing/2014/main" id="{EF321110-0D7A-1D32-7954-F8EDA518D074}"/>
              </a:ext>
            </a:extLst>
          </p:cNvPr>
          <p:cNvSpPr>
            <a:spLocks noGrp="1"/>
          </p:cNvSpPr>
          <p:nvPr>
            <p:ph idx="1"/>
          </p:nvPr>
        </p:nvSpPr>
        <p:spPr>
          <a:xfrm>
            <a:off x="677334" y="1464277"/>
            <a:ext cx="8596668" cy="4577086"/>
          </a:xfrm>
        </p:spPr>
        <p:txBody>
          <a:bodyPr>
            <a:noAutofit/>
          </a:bodyPr>
          <a:lstStyle/>
          <a:p>
            <a:pPr marL="0" indent="0" algn="l">
              <a:buNone/>
            </a:pPr>
            <a:r>
              <a:rPr lang="de-DE" sz="1200" b="0" i="0" dirty="0">
                <a:effectLst/>
                <a:latin typeface="Söhne"/>
              </a:rPr>
              <a:t>In </a:t>
            </a:r>
            <a:r>
              <a:rPr lang="de-DE" sz="1200" b="0" i="0" dirty="0" err="1">
                <a:effectLst/>
                <a:latin typeface="Söhne"/>
              </a:rPr>
              <a:t>JUnit</a:t>
            </a:r>
            <a:r>
              <a:rPr lang="de-DE" sz="1200" b="0" i="0" dirty="0">
                <a:effectLst/>
                <a:latin typeface="Söhne"/>
              </a:rPr>
              <a:t> 5 dienen Gruppierungen, oft auch als "Tagging" bezeichnet, dazu, Tests mit bestimmten Tags oder Labels zu versehen. Diese Tags ermöglichen es, Tests basierend auf verschiedenen Kriterien zu filtern und selektiv auszuführen. Hier sind einige wichtige Gründe und Anwendungsfälle für die Verwendung von Gruppierungen:</a:t>
            </a:r>
          </a:p>
          <a:p>
            <a:r>
              <a:rPr lang="de-DE" sz="1200" b="1" dirty="0"/>
              <a:t>Selektive Testausführung</a:t>
            </a:r>
            <a:r>
              <a:rPr lang="de-DE" sz="1200" dirty="0"/>
              <a:t>: Durch das Hinzufügen von Tags zu Tests können Sie bestimmte Tests oder Testgruppen auswählen, die in bestimmten Szenarien ausgeführt werden sollen. Dies ist besonders nützlich in </a:t>
            </a:r>
            <a:r>
              <a:rPr lang="de-DE" sz="1200" dirty="0" err="1"/>
              <a:t>Continuous</a:t>
            </a:r>
            <a:r>
              <a:rPr lang="de-DE" sz="1200" dirty="0"/>
              <a:t> Integration (CI) Pipelines und beim lokalen Entwicklungsprozess.</a:t>
            </a:r>
          </a:p>
          <a:p>
            <a:r>
              <a:rPr lang="de-DE" sz="1200" b="1" dirty="0"/>
              <a:t>Unterscheidung nach Testart</a:t>
            </a:r>
            <a:r>
              <a:rPr lang="de-DE" sz="1200" dirty="0"/>
              <a:t>: Sie können Tags verwenden, um zwischen verschiedenen Arten von Tests zu unterscheiden, z.B. @Tag("unit") für Unit-Tests, @Tag("integration") für Integrationstests und @Tag("performance") für Leistungstests.</a:t>
            </a:r>
          </a:p>
          <a:p>
            <a:r>
              <a:rPr lang="de-DE" sz="1200" b="1" dirty="0"/>
              <a:t>Umfeldspezifische Tests</a:t>
            </a:r>
            <a:r>
              <a:rPr lang="de-DE" sz="1200" dirty="0"/>
              <a:t>: Tags können dazu verwendet werden, Tests zu kennzeichnen, die nur in bestimmten Umgebungen ausgeführt werden sollen, wie @Tag("prod") für Produktionstests oder @Tag("dev") für Entwicklertests.</a:t>
            </a:r>
          </a:p>
          <a:p>
            <a:r>
              <a:rPr lang="de-DE" sz="1200" b="1" dirty="0"/>
              <a:t>Testpriorisierung:</a:t>
            </a:r>
            <a:r>
              <a:rPr lang="de-DE" sz="1200" dirty="0"/>
              <a:t> Tags können helfen, Tests nach ihrer Priorität zu kennzeichnen, wie @Tag("high") für hohe Priorität und @Tag("low") für niedrige Priorität.</a:t>
            </a:r>
          </a:p>
          <a:p>
            <a:r>
              <a:rPr lang="de-DE" sz="1200" b="1" dirty="0"/>
              <a:t>Ausschluss von Tests</a:t>
            </a:r>
            <a:r>
              <a:rPr lang="de-DE" sz="1200" dirty="0"/>
              <a:t>: Tags können auch dazu verwendet werden, bestimmte Tests von der Ausführung auszuschließen, ohne den </a:t>
            </a:r>
            <a:r>
              <a:rPr lang="de-DE" sz="1200" dirty="0" err="1"/>
              <a:t>Testcode</a:t>
            </a:r>
            <a:r>
              <a:rPr lang="de-DE" sz="1200" dirty="0"/>
              <a:t> zu ändern.</a:t>
            </a:r>
          </a:p>
          <a:p>
            <a:r>
              <a:rPr lang="de-DE" sz="1200" b="1" dirty="0"/>
              <a:t>Einfachere Wartung und Organisation</a:t>
            </a:r>
            <a:r>
              <a:rPr lang="de-DE" sz="1200" dirty="0"/>
              <a:t>: Tags helfen bei der Organisation von Testfällen, was die Wartung und das Management großer Test-Suiten erleichtert.</a:t>
            </a:r>
          </a:p>
          <a:p>
            <a:r>
              <a:rPr lang="de-DE" sz="1200" b="1" dirty="0"/>
              <a:t>Berichterstattung und Analyse</a:t>
            </a:r>
            <a:r>
              <a:rPr lang="de-DE" sz="1200" dirty="0"/>
              <a:t>: Mit Tags ist es einfacher, Berichte zu generieren und Analysen für spezifische Gruppen von Tests durchzuführen.</a:t>
            </a:r>
          </a:p>
        </p:txBody>
      </p:sp>
    </p:spTree>
    <p:extLst>
      <p:ext uri="{BB962C8B-B14F-4D97-AF65-F5344CB8AC3E}">
        <p14:creationId xmlns:p14="http://schemas.microsoft.com/office/powerpoint/2010/main" val="232663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C1F400-1DBC-7E53-7EE2-AC0000A096E6}"/>
              </a:ext>
            </a:extLst>
          </p:cNvPr>
          <p:cNvSpPr>
            <a:spLocks noGrp="1"/>
          </p:cNvSpPr>
          <p:nvPr>
            <p:ph type="title"/>
          </p:nvPr>
        </p:nvSpPr>
        <p:spPr/>
        <p:txBody>
          <a:bodyPr/>
          <a:lstStyle/>
          <a:p>
            <a:r>
              <a:rPr lang="de-DE" dirty="0"/>
              <a:t>Reihenfolge in Tests</a:t>
            </a:r>
          </a:p>
        </p:txBody>
      </p:sp>
      <p:sp>
        <p:nvSpPr>
          <p:cNvPr id="3" name="Inhaltsplatzhalter 2">
            <a:extLst>
              <a:ext uri="{FF2B5EF4-FFF2-40B4-BE49-F238E27FC236}">
                <a16:creationId xmlns:a16="http://schemas.microsoft.com/office/drawing/2014/main" id="{2C394CFC-0627-386F-C82F-E3CC67A37D08}"/>
              </a:ext>
            </a:extLst>
          </p:cNvPr>
          <p:cNvSpPr>
            <a:spLocks noGrp="1"/>
          </p:cNvSpPr>
          <p:nvPr>
            <p:ph idx="1"/>
          </p:nvPr>
        </p:nvSpPr>
        <p:spPr>
          <a:xfrm>
            <a:off x="677334" y="1594024"/>
            <a:ext cx="8596668" cy="803188"/>
          </a:xfrm>
        </p:spPr>
        <p:txBody>
          <a:bodyPr>
            <a:normAutofit/>
          </a:bodyPr>
          <a:lstStyle/>
          <a:p>
            <a:pPr marL="0" indent="0">
              <a:buNone/>
            </a:pPr>
            <a:r>
              <a:rPr lang="de-DE" sz="1400" b="0" i="0" dirty="0">
                <a:solidFill>
                  <a:srgbClr val="0F0F0F"/>
                </a:solidFill>
                <a:effectLst/>
                <a:latin typeface="Söhne"/>
              </a:rPr>
              <a:t>Das In-Reihe-Bringen von Tests, also das Erzwingen einer bestimmten Reihenfolge, in der Tests ausgeführt werden, wird oft als Anti-Pattern angesehen, vor allem in der Welt der Unit-Tests. Hier sind einige Gründe, warum es als Anti-Pattern gilt und in welchen Fällen es trotzdem gerechtfertigt sein könnte:</a:t>
            </a:r>
            <a:endParaRPr lang="de-DE" sz="1400" dirty="0"/>
          </a:p>
        </p:txBody>
      </p:sp>
      <p:sp>
        <p:nvSpPr>
          <p:cNvPr id="4" name="Textfeld 3">
            <a:extLst>
              <a:ext uri="{FF2B5EF4-FFF2-40B4-BE49-F238E27FC236}">
                <a16:creationId xmlns:a16="http://schemas.microsoft.com/office/drawing/2014/main" id="{FB99C977-F460-44E6-A716-C7E0770D131D}"/>
              </a:ext>
            </a:extLst>
          </p:cNvPr>
          <p:cNvSpPr txBox="1"/>
          <p:nvPr/>
        </p:nvSpPr>
        <p:spPr>
          <a:xfrm>
            <a:off x="852616" y="2669059"/>
            <a:ext cx="4040660" cy="3600986"/>
          </a:xfrm>
          <a:prstGeom prst="rect">
            <a:avLst/>
          </a:prstGeom>
          <a:noFill/>
        </p:spPr>
        <p:txBody>
          <a:bodyPr wrap="square" rtlCol="0">
            <a:spAutoFit/>
          </a:bodyPr>
          <a:lstStyle/>
          <a:p>
            <a:pPr algn="l"/>
            <a:r>
              <a:rPr lang="de-DE" sz="1200" b="1" i="0" dirty="0">
                <a:effectLst/>
                <a:latin typeface="Söhne"/>
              </a:rPr>
              <a:t>Warum es als Anti-Pattern gilt:</a:t>
            </a:r>
          </a:p>
          <a:p>
            <a:pPr algn="l">
              <a:buFont typeface="+mj-lt"/>
              <a:buAutoNum type="arabicPeriod"/>
            </a:pPr>
            <a:r>
              <a:rPr lang="de-DE" sz="1200" b="1" i="0" dirty="0">
                <a:effectLst/>
                <a:latin typeface="Söhne"/>
              </a:rPr>
              <a:t>Abhängigkeiten zwischen Tests</a:t>
            </a:r>
            <a:r>
              <a:rPr lang="de-DE" sz="1200" b="0" i="0" dirty="0">
                <a:effectLst/>
                <a:latin typeface="Söhne"/>
              </a:rPr>
              <a:t>: Tests sollten idealerweise unabhängig voneinander sein. Wenn die Ausführung eines Tests von der vorherigen Ausführung eines anderen Tests abhängt, kann dies zu fragilen und schwer zu wartenden Test-</a:t>
            </a:r>
            <a:r>
              <a:rPr lang="de-DE" sz="1200" b="0" i="0" dirty="0" err="1">
                <a:effectLst/>
                <a:latin typeface="Söhne"/>
              </a:rPr>
              <a:t>Suites</a:t>
            </a:r>
            <a:r>
              <a:rPr lang="de-DE" sz="1200" b="0" i="0" dirty="0">
                <a:effectLst/>
                <a:latin typeface="Söhne"/>
              </a:rPr>
              <a:t> führen.</a:t>
            </a:r>
          </a:p>
          <a:p>
            <a:pPr algn="l">
              <a:buFont typeface="+mj-lt"/>
              <a:buAutoNum type="arabicPeriod"/>
            </a:pPr>
            <a:r>
              <a:rPr lang="de-DE" sz="1200" b="1" i="0" dirty="0">
                <a:effectLst/>
                <a:latin typeface="Söhne"/>
              </a:rPr>
              <a:t>Verborgene Fehler</a:t>
            </a:r>
            <a:r>
              <a:rPr lang="de-DE" sz="1200" b="0" i="0" dirty="0">
                <a:effectLst/>
                <a:latin typeface="Söhne"/>
              </a:rPr>
              <a:t>: Abhängige Tests können dazu führen, dass Fehler verdeckt werden. Ein Test, der nur in einer bestimmten Reihenfolge erfolgreich ist, kann auf Probleme im Code oder im Test selbst hinweisen.</a:t>
            </a:r>
          </a:p>
          <a:p>
            <a:pPr algn="l">
              <a:buFont typeface="+mj-lt"/>
              <a:buAutoNum type="arabicPeriod"/>
            </a:pPr>
            <a:r>
              <a:rPr lang="de-DE" sz="1200" b="1" i="0" dirty="0">
                <a:effectLst/>
                <a:latin typeface="Söhne"/>
              </a:rPr>
              <a:t>Schwierigkeiten bei der Fehlersuche</a:t>
            </a:r>
            <a:r>
              <a:rPr lang="de-DE" sz="1200" b="0" i="0" dirty="0">
                <a:effectLst/>
                <a:latin typeface="Söhne"/>
              </a:rPr>
              <a:t>: Wenn Tests in einer bestimmten Reihenfolge fehlschlagen, kann es schwierig sein, die Ursache des Fehlers zu identifizieren, da sie von vorhergehenden Tests beeinflusst sein könnte.</a:t>
            </a:r>
          </a:p>
          <a:p>
            <a:pPr algn="l">
              <a:buFont typeface="+mj-lt"/>
              <a:buAutoNum type="arabicPeriod"/>
            </a:pPr>
            <a:r>
              <a:rPr lang="de-DE" sz="1200" b="1" i="0" dirty="0">
                <a:effectLst/>
                <a:latin typeface="Söhne"/>
              </a:rPr>
              <a:t>Parallele Testausführung</a:t>
            </a:r>
            <a:r>
              <a:rPr lang="de-DE" sz="1200" b="0" i="0" dirty="0">
                <a:effectLst/>
                <a:latin typeface="Söhne"/>
              </a:rPr>
              <a:t>: Das In-Reihe-Bringen von Tests schränkt die Möglichkeit ein, Tests parallel auszuführen, was für die Beschleunigung der Testausführung und die Effizienz von </a:t>
            </a:r>
            <a:r>
              <a:rPr lang="de-DE" sz="1200" b="0" i="0" dirty="0" err="1">
                <a:effectLst/>
                <a:latin typeface="Söhne"/>
              </a:rPr>
              <a:t>Continuous</a:t>
            </a:r>
            <a:r>
              <a:rPr lang="de-DE" sz="1200" b="0" i="0" dirty="0">
                <a:effectLst/>
                <a:latin typeface="Söhne"/>
              </a:rPr>
              <a:t> Integration wichtig ist.</a:t>
            </a:r>
          </a:p>
          <a:p>
            <a:endParaRPr lang="de-DE" sz="1200" dirty="0"/>
          </a:p>
        </p:txBody>
      </p:sp>
      <p:sp>
        <p:nvSpPr>
          <p:cNvPr id="5" name="Textfeld 4">
            <a:extLst>
              <a:ext uri="{FF2B5EF4-FFF2-40B4-BE49-F238E27FC236}">
                <a16:creationId xmlns:a16="http://schemas.microsoft.com/office/drawing/2014/main" id="{3A1FEC11-6635-48AA-7BCA-04907D2BE0B6}"/>
              </a:ext>
            </a:extLst>
          </p:cNvPr>
          <p:cNvSpPr txBox="1"/>
          <p:nvPr/>
        </p:nvSpPr>
        <p:spPr>
          <a:xfrm>
            <a:off x="4893276" y="2669059"/>
            <a:ext cx="4040660" cy="2862322"/>
          </a:xfrm>
          <a:prstGeom prst="rect">
            <a:avLst/>
          </a:prstGeom>
          <a:noFill/>
        </p:spPr>
        <p:txBody>
          <a:bodyPr wrap="square" rtlCol="0">
            <a:spAutoFit/>
          </a:bodyPr>
          <a:lstStyle/>
          <a:p>
            <a:pPr algn="l"/>
            <a:r>
              <a:rPr lang="de-DE" sz="1200" b="1" i="0" dirty="0">
                <a:effectLst/>
                <a:latin typeface="Söhne"/>
              </a:rPr>
              <a:t>Fälle, in denen es gerechtfertigt sein könnte:</a:t>
            </a:r>
          </a:p>
          <a:p>
            <a:pPr algn="l">
              <a:buFont typeface="+mj-lt"/>
              <a:buAutoNum type="arabicPeriod"/>
            </a:pPr>
            <a:r>
              <a:rPr lang="de-DE" sz="1200" b="1" i="0" dirty="0">
                <a:effectLst/>
                <a:latin typeface="Söhne"/>
              </a:rPr>
              <a:t>Integrationstests</a:t>
            </a:r>
            <a:r>
              <a:rPr lang="de-DE" sz="1200" b="0" i="0" dirty="0">
                <a:effectLst/>
                <a:latin typeface="Söhne"/>
              </a:rPr>
              <a:t>: Bei Integrationstests oder End-</a:t>
            </a:r>
            <a:r>
              <a:rPr lang="de-DE" sz="1200" b="0" i="0" dirty="0" err="1">
                <a:effectLst/>
                <a:latin typeface="Söhne"/>
              </a:rPr>
              <a:t>to</a:t>
            </a:r>
            <a:r>
              <a:rPr lang="de-DE" sz="1200" b="0" i="0" dirty="0">
                <a:effectLst/>
                <a:latin typeface="Söhne"/>
              </a:rPr>
              <a:t>-End-Tests kann es manchmal notwendig sein, Tests in einer bestimmten Reihenfolge auszuführen, um den Workflow einer Anwendung zu simulieren.</a:t>
            </a:r>
          </a:p>
          <a:p>
            <a:pPr algn="l">
              <a:buFont typeface="+mj-lt"/>
              <a:buAutoNum type="arabicPeriod"/>
            </a:pPr>
            <a:r>
              <a:rPr lang="de-DE" sz="1200" b="1" i="0" dirty="0">
                <a:effectLst/>
                <a:latin typeface="Söhne"/>
              </a:rPr>
              <a:t>Datenbank- oder Umgebungsaufbau</a:t>
            </a:r>
            <a:r>
              <a:rPr lang="de-DE" sz="1200" b="0" i="0" dirty="0">
                <a:effectLst/>
                <a:latin typeface="Söhne"/>
              </a:rPr>
              <a:t>: In einigen Fällen, insbesondere bei Tests, die eine spezielle Umgebung oder Datenbankkonfiguration erfordern, kann es erforderlich sein, Tests in einer bestimmten Reihenfolge durchzuführen, um die Umgebung aufzubauen oder zurückzusetzen.</a:t>
            </a:r>
          </a:p>
          <a:p>
            <a:pPr algn="l">
              <a:buFont typeface="+mj-lt"/>
              <a:buAutoNum type="arabicPeriod"/>
            </a:pPr>
            <a:r>
              <a:rPr lang="de-DE" sz="1200" b="1" i="0" dirty="0">
                <a:effectLst/>
                <a:latin typeface="Söhne"/>
              </a:rPr>
              <a:t>Leistungstests</a:t>
            </a:r>
            <a:r>
              <a:rPr lang="de-DE" sz="1200" b="0" i="0" dirty="0">
                <a:effectLst/>
                <a:latin typeface="Söhne"/>
              </a:rPr>
              <a:t>: Bei bestimmten Arten von Leistungstests kann es sinnvoll sein, Tests in einer festgelegten Reihenfolge durchzuführen, um die Auswirkungen auf die Systemleistung unter verschiedenen Bedingungen zu messen.</a:t>
            </a:r>
          </a:p>
          <a:p>
            <a:endParaRPr lang="de-DE" sz="1200" dirty="0"/>
          </a:p>
        </p:txBody>
      </p:sp>
    </p:spTree>
    <p:extLst>
      <p:ext uri="{BB962C8B-B14F-4D97-AF65-F5344CB8AC3E}">
        <p14:creationId xmlns:p14="http://schemas.microsoft.com/office/powerpoint/2010/main" val="30845074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Grouping, Test Suites, Reihenfolge </a:t>
            </a:r>
            <a:endParaRPr lang="de-DE"/>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pPr marL="285750" indent="-285750">
              <a:buFont typeface="Arial" charset="2"/>
              <a:buChar char="•"/>
            </a:pPr>
            <a:r>
              <a:rPr lang="de-DE" sz="1600" dirty="0">
                <a:ea typeface="+mn-lt"/>
                <a:cs typeface="+mn-lt"/>
                <a:hlinkClick r:id="rId2"/>
              </a:rPr>
              <a:t>https://junit.org/junit5/docs/current/user-guide/#writing-tests-tagging-and-filtering</a:t>
            </a:r>
          </a:p>
          <a:p>
            <a:pPr marL="285750" indent="-285750">
              <a:buFont typeface="Arial" charset="2"/>
              <a:buChar char="•"/>
            </a:pPr>
            <a:endParaRPr lang="de-DE" sz="1600" dirty="0"/>
          </a:p>
          <a:p>
            <a:pPr marL="285750" indent="-285750">
              <a:buFont typeface="Arial" charset="2"/>
              <a:buChar char="•"/>
            </a:pPr>
            <a:r>
              <a:rPr lang="de-DE" sz="1600" dirty="0">
                <a:ea typeface="+mn-lt"/>
                <a:cs typeface="+mn-lt"/>
                <a:hlinkClick r:id="rId3"/>
              </a:rPr>
              <a:t>https://junit.org/junit5/docs/current/user-guide/#writing-tests-test-execution-order</a:t>
            </a:r>
            <a:endParaRPr lang="de-DE" sz="1600" dirty="0">
              <a:ea typeface="+mn-lt"/>
              <a:cs typeface="+mn-lt"/>
            </a:endParaRPr>
          </a:p>
          <a:p>
            <a:pPr marL="285750" indent="-285750">
              <a:buFont typeface="Arial" charset="2"/>
              <a:buChar char="•"/>
            </a:pPr>
            <a:endParaRPr lang="de-DE" sz="1600" dirty="0">
              <a:ea typeface="+mn-lt"/>
              <a:cs typeface="+mn-lt"/>
            </a:endParaRPr>
          </a:p>
          <a:p>
            <a:pPr marL="285750" indent="-285750">
              <a:buFont typeface="Arial" charset="2"/>
              <a:buChar char="•"/>
            </a:pPr>
            <a:r>
              <a:rPr lang="de-DE" sz="1600" dirty="0">
                <a:ea typeface="+mn-lt"/>
                <a:cs typeface="+mn-lt"/>
                <a:hlinkClick r:id="rId4"/>
              </a:rPr>
              <a:t>https://www.petrikainulainen.net/programming/testing/junit-5-tutorial-writing-assertions-with-junit-5-api/</a:t>
            </a:r>
            <a:endParaRPr lang="de-DE" sz="1600" dirty="0">
              <a:ea typeface="+mn-lt"/>
              <a:cs typeface="+mn-lt"/>
            </a:endParaRPr>
          </a:p>
          <a:p>
            <a:pPr marL="285750" indent="-285750">
              <a:buFont typeface="Arial" charset="2"/>
              <a:buChar char="•"/>
            </a:pPr>
            <a:r>
              <a:rPr lang="de-DE" sz="1600" dirty="0" err="1">
                <a:ea typeface="+mn-lt"/>
                <a:cs typeface="+mn-lt"/>
              </a:rPr>
              <a:t>Grouping</a:t>
            </a:r>
            <a:r>
              <a:rPr lang="de-DE" sz="1600" dirty="0">
                <a:ea typeface="+mn-lt"/>
                <a:cs typeface="+mn-lt"/>
              </a:rPr>
              <a:t> </a:t>
            </a:r>
            <a:r>
              <a:rPr lang="de-DE" sz="1600" dirty="0" err="1">
                <a:ea typeface="+mn-lt"/>
                <a:cs typeface="+mn-lt"/>
              </a:rPr>
              <a:t>assertions</a:t>
            </a:r>
            <a:endParaRPr lang="de-DE" sz="1600" dirty="0">
              <a:ea typeface="+mn-lt"/>
              <a:cs typeface="+mn-lt"/>
            </a:endParaRPr>
          </a:p>
          <a:p>
            <a:pPr marL="285750" indent="-285750">
              <a:buFont typeface="Arial" charset="2"/>
              <a:buChar char="•"/>
            </a:pPr>
            <a:r>
              <a:rPr lang="de-DE" sz="1600" dirty="0">
                <a:ea typeface="+mn-lt"/>
                <a:cs typeface="+mn-lt"/>
              </a:rPr>
              <a:t>Legacy </a:t>
            </a:r>
            <a:r>
              <a:rPr lang="de-DE" sz="1600" dirty="0" err="1">
                <a:ea typeface="+mn-lt"/>
                <a:cs typeface="+mn-lt"/>
              </a:rPr>
              <a:t>Junit</a:t>
            </a:r>
            <a:r>
              <a:rPr lang="de-DE" sz="1600" dirty="0">
                <a:ea typeface="+mn-lt"/>
                <a:cs typeface="+mn-lt"/>
              </a:rPr>
              <a:t> 4 mit </a:t>
            </a:r>
            <a:r>
              <a:rPr lang="de-DE" sz="1600" dirty="0" err="1">
                <a:ea typeface="+mn-lt"/>
                <a:cs typeface="+mn-lt"/>
              </a:rPr>
              <a:t>Junit</a:t>
            </a:r>
            <a:r>
              <a:rPr lang="de-DE" sz="1600" dirty="0">
                <a:ea typeface="+mn-lt"/>
                <a:cs typeface="+mn-lt"/>
              </a:rPr>
              <a:t> 5 verwenden</a:t>
            </a:r>
          </a:p>
          <a:p>
            <a:pPr marL="285750" indent="-285750">
              <a:buFont typeface="Arial" charset="2"/>
              <a:buChar char="•"/>
            </a:pPr>
            <a:endParaRPr lang="de-DE" sz="1600" dirty="0">
              <a:ea typeface="+mn-lt"/>
              <a:cs typeface="+mn-lt"/>
            </a:endParaRPr>
          </a:p>
          <a:p>
            <a:pPr marL="285750" indent="-285750">
              <a:buFont typeface="Arial" charset="2"/>
              <a:buChar char="•"/>
            </a:pPr>
            <a:r>
              <a:rPr lang="de-DE" sz="1600" dirty="0">
                <a:ea typeface="+mn-lt"/>
                <a:cs typeface="+mn-lt"/>
              </a:rPr>
              <a:t>Projekt: </a:t>
            </a:r>
            <a:r>
              <a:rPr lang="de-DE" sz="1600" dirty="0" err="1">
                <a:ea typeface="+mn-lt"/>
                <a:cs typeface="+mn-lt"/>
              </a:rPr>
              <a:t>grouptagfilter</a:t>
            </a:r>
            <a:endParaRPr lang="de-DE" sz="1600" dirty="0"/>
          </a:p>
        </p:txBody>
      </p:sp>
    </p:spTree>
    <p:extLst>
      <p:ext uri="{BB962C8B-B14F-4D97-AF65-F5344CB8AC3E}">
        <p14:creationId xmlns:p14="http://schemas.microsoft.com/office/powerpoint/2010/main" val="3633362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err="1">
                <a:ea typeface="+mn-lt"/>
                <a:cs typeface="+mn-lt"/>
              </a:rPr>
              <a:t>assertAll</a:t>
            </a:r>
            <a:r>
              <a:rPr lang="en-US" sz="1600" i="1" dirty="0">
                <a:ea typeface="+mn-lt"/>
                <a:cs typeface="+mn-lt"/>
              </a:rPr>
              <a:t> – all included assertions are run and reported together (does not stop at the first assertion failing)</a:t>
            </a:r>
          </a:p>
          <a:p>
            <a:pPr>
              <a:buFont typeface="Wingdings 3"/>
              <a:buChar char=""/>
            </a:pPr>
            <a:r>
              <a:rPr lang="de-DE" sz="1600" i="1" dirty="0" err="1">
                <a:ea typeface="+mn-lt"/>
                <a:cs typeface="+mn-lt"/>
              </a:rPr>
              <a:t>Some</a:t>
            </a:r>
            <a:r>
              <a:rPr lang="de-DE" sz="1600" i="1" dirty="0">
                <a:ea typeface="+mn-lt"/>
                <a:cs typeface="+mn-lt"/>
              </a:rPr>
              <a:t> </a:t>
            </a:r>
            <a:r>
              <a:rPr lang="de-DE" sz="1600" i="1" dirty="0" err="1">
                <a:ea typeface="+mn-lt"/>
                <a:cs typeface="+mn-lt"/>
              </a:rPr>
              <a:t>old</a:t>
            </a:r>
            <a:r>
              <a:rPr lang="de-DE" sz="1600" i="1" dirty="0">
                <a:ea typeface="+mn-lt"/>
                <a:cs typeface="+mn-lt"/>
              </a:rPr>
              <a:t> </a:t>
            </a:r>
            <a:r>
              <a:rPr lang="de-DE" sz="1600" i="1" dirty="0" err="1">
                <a:ea typeface="+mn-lt"/>
                <a:cs typeface="+mn-lt"/>
              </a:rPr>
              <a:t>JUnit</a:t>
            </a:r>
            <a:r>
              <a:rPr lang="de-DE" sz="1600" i="1" dirty="0">
                <a:ea typeface="+mn-lt"/>
                <a:cs typeface="+mn-lt"/>
              </a:rPr>
              <a:t> 4 </a:t>
            </a:r>
            <a:r>
              <a:rPr lang="de-DE" sz="1600" i="1" dirty="0" err="1">
                <a:ea typeface="+mn-lt"/>
                <a:cs typeface="+mn-lt"/>
              </a:rPr>
              <a:t>stuff</a:t>
            </a:r>
            <a:r>
              <a:rPr lang="de-DE" sz="1600" i="1" dirty="0">
                <a:ea typeface="+mn-lt"/>
                <a:cs typeface="+mn-lt"/>
              </a:rPr>
              <a:t> (@Test,@Before)</a:t>
            </a:r>
          </a:p>
          <a:p>
            <a:pPr>
              <a:buFont typeface="Wingdings 3"/>
              <a:buChar char=""/>
            </a:pPr>
            <a:r>
              <a:rPr lang="en-US" sz="1600" i="1" dirty="0">
                <a:ea typeface="+mn-lt"/>
                <a:cs typeface="+mn-lt"/>
              </a:rPr>
              <a:t>@Suite, @SuiteDisplayName("This is a suite") – definition of a Suite and its name</a:t>
            </a:r>
          </a:p>
          <a:p>
            <a:pPr>
              <a:buFont typeface="Wingdings 3"/>
              <a:buChar char=""/>
            </a:pPr>
            <a:r>
              <a:rPr lang="en-US" sz="1600" i="1" dirty="0">
                <a:ea typeface="+mn-lt"/>
                <a:cs typeface="+mn-lt"/>
              </a:rPr>
              <a:t>@SelectPackages, @SelectClasses – what should be run</a:t>
            </a:r>
          </a:p>
          <a:p>
            <a:pPr>
              <a:buFont typeface="Wingdings 3"/>
              <a:buChar char=""/>
            </a:pPr>
            <a:r>
              <a:rPr lang="en-US" sz="1600" i="1" dirty="0">
                <a:ea typeface="+mn-lt"/>
                <a:cs typeface="+mn-lt"/>
              </a:rPr>
              <a:t>@Tag, @ExcludeTags – what should or should not be run</a:t>
            </a:r>
          </a:p>
          <a:p>
            <a:pPr>
              <a:buFont typeface="Wingdings 3"/>
              <a:buChar char=""/>
            </a:pPr>
            <a:r>
              <a:rPr lang="en-US" sz="1600" i="1" dirty="0">
                <a:ea typeface="+mn-lt"/>
                <a:cs typeface="+mn-lt"/>
              </a:rPr>
              <a:t>Using maven to run only special groups of tests</a:t>
            </a:r>
          </a:p>
          <a:p>
            <a:pPr>
              <a:buFont typeface="Wingdings 3"/>
              <a:buChar char=""/>
            </a:pPr>
            <a:r>
              <a:rPr lang="en-US" sz="1600" i="1" dirty="0">
                <a:ea typeface="+mn-lt"/>
                <a:cs typeface="+mn-lt"/>
              </a:rPr>
              <a:t>@TestMethodOrder, @Order – define ordering of the tests</a:t>
            </a:r>
          </a:p>
          <a:p>
            <a:pPr marL="0" indent="0">
              <a:buNone/>
            </a:pPr>
            <a:endParaRPr lang="en-US" sz="1600" i="1" dirty="0">
              <a:ea typeface="+mn-lt"/>
              <a:cs typeface="+mn-lt"/>
            </a:endParaRPr>
          </a:p>
          <a:p>
            <a:pPr>
              <a:buFont typeface="Wingdings 3"/>
              <a:buChar char=""/>
            </a:pPr>
            <a:endParaRPr lang="de-DE" sz="1600" i="1" dirty="0">
              <a:ea typeface="+mn-lt"/>
              <a:cs typeface="+mn-lt"/>
            </a:endParaRPr>
          </a:p>
          <a:p>
            <a:pPr>
              <a:buFont typeface="Wingdings 3"/>
              <a:buChar char=""/>
            </a:pPr>
            <a:endParaRPr lang="de-DE" sz="1600" dirty="0"/>
          </a:p>
        </p:txBody>
      </p:sp>
    </p:spTree>
    <p:extLst>
      <p:ext uri="{BB962C8B-B14F-4D97-AF65-F5344CB8AC3E}">
        <p14:creationId xmlns:p14="http://schemas.microsoft.com/office/powerpoint/2010/main" val="34871292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4F66A-635B-924E-D5AE-768A07A8C9AC}"/>
              </a:ext>
            </a:extLst>
          </p:cNvPr>
          <p:cNvSpPr>
            <a:spLocks noGrp="1"/>
          </p:cNvSpPr>
          <p:nvPr>
            <p:ph type="title"/>
          </p:nvPr>
        </p:nvSpPr>
        <p:spPr>
          <a:xfrm>
            <a:off x="677334" y="609600"/>
            <a:ext cx="8596668" cy="749643"/>
          </a:xfrm>
        </p:spPr>
        <p:txBody>
          <a:bodyPr/>
          <a:lstStyle/>
          <a:p>
            <a:r>
              <a:rPr lang="de-DE" dirty="0"/>
              <a:t>Write Test </a:t>
            </a:r>
            <a:r>
              <a:rPr lang="de-DE" dirty="0" err="1"/>
              <a:t>for</a:t>
            </a:r>
            <a:r>
              <a:rPr lang="de-DE" dirty="0"/>
              <a:t> Animal</a:t>
            </a:r>
          </a:p>
        </p:txBody>
      </p:sp>
      <p:sp>
        <p:nvSpPr>
          <p:cNvPr id="3" name="Inhaltsplatzhalter 2">
            <a:extLst>
              <a:ext uri="{FF2B5EF4-FFF2-40B4-BE49-F238E27FC236}">
                <a16:creationId xmlns:a16="http://schemas.microsoft.com/office/drawing/2014/main" id="{134796DC-B89F-FB82-128B-BE00DB107C75}"/>
              </a:ext>
            </a:extLst>
          </p:cNvPr>
          <p:cNvSpPr>
            <a:spLocks noGrp="1"/>
          </p:cNvSpPr>
          <p:nvPr>
            <p:ph idx="1"/>
          </p:nvPr>
        </p:nvSpPr>
        <p:spPr/>
        <p:txBody>
          <a:bodyPr/>
          <a:lstStyle/>
          <a:p>
            <a:r>
              <a:rPr lang="de-DE" dirty="0"/>
              <a:t>Test all </a:t>
            </a:r>
            <a:r>
              <a:rPr lang="de-DE" dirty="0" err="1"/>
              <a:t>methods</a:t>
            </a:r>
            <a:r>
              <a:rPr lang="de-DE" dirty="0"/>
              <a:t> and </a:t>
            </a:r>
            <a:r>
              <a:rPr lang="de-DE" dirty="0" err="1"/>
              <a:t>branches</a:t>
            </a:r>
            <a:endParaRPr lang="de-DE" dirty="0"/>
          </a:p>
          <a:p>
            <a:r>
              <a:rPr lang="de-DE" dirty="0"/>
              <a:t>Tag </a:t>
            </a:r>
            <a:r>
              <a:rPr lang="de-DE" dirty="0" err="1"/>
              <a:t>the</a:t>
            </a:r>
            <a:r>
              <a:rPr lang="de-DE" dirty="0"/>
              <a:t> Test </a:t>
            </a:r>
            <a:r>
              <a:rPr lang="de-DE" dirty="0" err="1"/>
              <a:t>with</a:t>
            </a:r>
            <a:r>
              <a:rPr lang="de-DE" dirty="0"/>
              <a:t> a Tag „</a:t>
            </a:r>
            <a:r>
              <a:rPr lang="de-DE" dirty="0" err="1"/>
              <a:t>animal</a:t>
            </a:r>
            <a:r>
              <a:rPr lang="de-DE" dirty="0"/>
              <a:t>“ and </a:t>
            </a:r>
            <a:r>
              <a:rPr lang="de-DE" dirty="0" err="1"/>
              <a:t>let</a:t>
            </a:r>
            <a:r>
              <a:rPr lang="de-DE" dirty="0"/>
              <a:t> </a:t>
            </a:r>
            <a:r>
              <a:rPr lang="de-DE" dirty="0" err="1"/>
              <a:t>it</a:t>
            </a:r>
            <a:r>
              <a:rPr lang="de-DE" dirty="0"/>
              <a:t> </a:t>
            </a:r>
            <a:r>
              <a:rPr lang="de-DE" dirty="0" err="1"/>
              <a:t>run</a:t>
            </a:r>
            <a:r>
              <a:rPr lang="de-DE" dirty="0"/>
              <a:t> </a:t>
            </a:r>
            <a:r>
              <a:rPr lang="de-DE" dirty="0" err="1"/>
              <a:t>as</a:t>
            </a:r>
            <a:r>
              <a:rPr lang="de-DE" dirty="0"/>
              <a:t> </a:t>
            </a:r>
            <a:r>
              <a:rPr lang="de-DE" dirty="0" err="1"/>
              <a:t>only</a:t>
            </a:r>
            <a:r>
              <a:rPr lang="de-DE" dirty="0"/>
              <a:t> Test </a:t>
            </a:r>
            <a:r>
              <a:rPr lang="de-DE" dirty="0" err="1"/>
              <a:t>with</a:t>
            </a:r>
            <a:r>
              <a:rPr lang="de-DE" dirty="0"/>
              <a:t> Maven</a:t>
            </a:r>
          </a:p>
          <a:p>
            <a:r>
              <a:rPr lang="de-DE" dirty="0"/>
              <a:t>Include </a:t>
            </a:r>
            <a:r>
              <a:rPr lang="de-DE" dirty="0" err="1"/>
              <a:t>the</a:t>
            </a:r>
            <a:r>
              <a:rPr lang="de-DE" dirty="0"/>
              <a:t> Test in </a:t>
            </a:r>
            <a:r>
              <a:rPr lang="de-DE" dirty="0" err="1"/>
              <a:t>the</a:t>
            </a:r>
            <a:r>
              <a:rPr lang="de-DE" dirty="0"/>
              <a:t> </a:t>
            </a:r>
            <a:r>
              <a:rPr lang="de-DE" dirty="0" err="1"/>
              <a:t>TestSuite</a:t>
            </a:r>
            <a:endParaRPr lang="de-DE" dirty="0"/>
          </a:p>
        </p:txBody>
      </p:sp>
    </p:spTree>
    <p:extLst>
      <p:ext uri="{BB962C8B-B14F-4D97-AF65-F5344CB8AC3E}">
        <p14:creationId xmlns:p14="http://schemas.microsoft.com/office/powerpoint/2010/main" val="382822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Grundlagen Testen</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pPr marL="285750" indent="-285750">
              <a:buFont typeface="Arial" charset="2"/>
              <a:buChar char="•"/>
            </a:pPr>
            <a:r>
              <a:rPr lang="de-DE" dirty="0">
                <a:ea typeface="+mn-lt"/>
                <a:cs typeface="+mn-lt"/>
              </a:rPr>
              <a:t>Warum ist Testen notwendig? </a:t>
            </a:r>
            <a:endParaRPr lang="de-DE" dirty="0"/>
          </a:p>
          <a:p>
            <a:pPr marL="285750" indent="-285750">
              <a:buFont typeface="Arial" charset="2"/>
              <a:buChar char="•"/>
            </a:pPr>
            <a:r>
              <a:rPr lang="de-DE" dirty="0">
                <a:ea typeface="+mn-lt"/>
                <a:cs typeface="+mn-lt"/>
              </a:rPr>
              <a:t>Wie kann Software getestet werden? </a:t>
            </a:r>
          </a:p>
          <a:p>
            <a:pPr marL="285750" indent="-285750">
              <a:buFont typeface="Arial" charset="2"/>
              <a:buChar char="•"/>
            </a:pPr>
            <a:r>
              <a:rPr lang="de-DE" dirty="0">
                <a:ea typeface="+mn-lt"/>
                <a:cs typeface="+mn-lt"/>
              </a:rPr>
              <a:t>Wie viel Testaufwand ist erforderlich? </a:t>
            </a:r>
          </a:p>
          <a:p>
            <a:pPr marL="285750" indent="-285750">
              <a:buFont typeface="Arial" charset="2"/>
              <a:buChar char="•"/>
            </a:pPr>
            <a:r>
              <a:rPr lang="de-DE" dirty="0">
                <a:ea typeface="+mn-lt"/>
                <a:cs typeface="+mn-lt"/>
              </a:rPr>
              <a:t>Unterschiedliche Teststufen </a:t>
            </a:r>
          </a:p>
          <a:p>
            <a:pPr marL="285750" indent="-285750">
              <a:buFont typeface="Arial" charset="2"/>
              <a:buChar char="•"/>
            </a:pPr>
            <a:r>
              <a:rPr lang="de-DE" dirty="0">
                <a:ea typeface="+mn-lt"/>
                <a:cs typeface="+mn-lt"/>
              </a:rPr>
              <a:t>Test-Driven-Development (TDD)</a:t>
            </a:r>
            <a:endParaRPr lang="de-DE" dirty="0"/>
          </a:p>
        </p:txBody>
      </p:sp>
    </p:spTree>
    <p:extLst>
      <p:ext uri="{BB962C8B-B14F-4D97-AF65-F5344CB8AC3E}">
        <p14:creationId xmlns:p14="http://schemas.microsoft.com/office/powerpoint/2010/main" val="40495809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2D0ED6-CAD2-3BDB-69A7-89EDF2BD6A55}"/>
              </a:ext>
            </a:extLst>
          </p:cNvPr>
          <p:cNvSpPr>
            <a:spLocks noGrp="1"/>
          </p:cNvSpPr>
          <p:nvPr>
            <p:ph type="title"/>
          </p:nvPr>
        </p:nvSpPr>
        <p:spPr/>
        <p:txBody>
          <a:bodyPr/>
          <a:lstStyle/>
          <a:p>
            <a:r>
              <a:rPr lang="de-DE" dirty="0" err="1"/>
              <a:t>Exceptions</a:t>
            </a:r>
            <a:r>
              <a:rPr lang="de-DE" dirty="0"/>
              <a:t> testen</a:t>
            </a:r>
          </a:p>
        </p:txBody>
      </p:sp>
      <p:sp>
        <p:nvSpPr>
          <p:cNvPr id="3" name="Inhaltsplatzhalter 2">
            <a:extLst>
              <a:ext uri="{FF2B5EF4-FFF2-40B4-BE49-F238E27FC236}">
                <a16:creationId xmlns:a16="http://schemas.microsoft.com/office/drawing/2014/main" id="{B5482B4E-6836-1C34-5BF1-26BA5934E22C}"/>
              </a:ext>
            </a:extLst>
          </p:cNvPr>
          <p:cNvSpPr>
            <a:spLocks noGrp="1"/>
          </p:cNvSpPr>
          <p:nvPr>
            <p:ph idx="1"/>
          </p:nvPr>
        </p:nvSpPr>
        <p:spPr/>
        <p:txBody>
          <a:bodyPr>
            <a:normAutofit fontScale="70000" lnSpcReduction="20000"/>
          </a:bodyPr>
          <a:lstStyle/>
          <a:p>
            <a:pPr marL="0" indent="0" algn="l">
              <a:buNone/>
            </a:pPr>
            <a:r>
              <a:rPr lang="de-DE" b="0" i="0" dirty="0">
                <a:effectLst/>
                <a:latin typeface="Söhne"/>
              </a:rPr>
              <a:t>Das Testen von Ausnahmen (</a:t>
            </a:r>
            <a:r>
              <a:rPr lang="de-DE" b="0" i="0" dirty="0" err="1">
                <a:effectLst/>
                <a:latin typeface="Söhne"/>
              </a:rPr>
              <a:t>Exceptions</a:t>
            </a:r>
            <a:r>
              <a:rPr lang="de-DE" b="0" i="0" dirty="0">
                <a:effectLst/>
                <a:latin typeface="Söhne"/>
              </a:rPr>
              <a:t>) ist ein wichtiger Bestandteil des Softwaretests, da es dazu beiträgt, die Robustheit und Zuverlässigkeit der Anwendung zu gewährleisten. Hier sind einige Gründe, warum das Testen von Ausnahmen wichtig ist:</a:t>
            </a:r>
          </a:p>
          <a:p>
            <a:pPr algn="l">
              <a:buFont typeface="+mj-lt"/>
              <a:buAutoNum type="arabicPeriod"/>
            </a:pPr>
            <a:r>
              <a:rPr lang="de-DE" b="1" i="0" dirty="0">
                <a:effectLst/>
                <a:latin typeface="Söhne"/>
              </a:rPr>
              <a:t>Fehlerbehandlung überprüfen</a:t>
            </a:r>
            <a:r>
              <a:rPr lang="de-DE" b="0" i="0" dirty="0">
                <a:effectLst/>
                <a:latin typeface="Söhne"/>
              </a:rPr>
              <a:t>: Durch das Testen von Ausnahmen kann überprüft werden, ob die Software angemessen auf unerwartete Situationen oder Fehlerbedingungen reagiert. Dies umfasst die Überprüfung, ob die richtigen Ausnahmen unter den richtigen Bedingungen geworfen werden.</a:t>
            </a:r>
          </a:p>
          <a:p>
            <a:pPr algn="l">
              <a:buFont typeface="+mj-lt"/>
              <a:buAutoNum type="arabicPeriod"/>
            </a:pPr>
            <a:r>
              <a:rPr lang="de-DE" b="1" i="0" dirty="0">
                <a:effectLst/>
                <a:latin typeface="Söhne"/>
              </a:rPr>
              <a:t>Sicherstellung der Anwendungsstabilität</a:t>
            </a:r>
            <a:r>
              <a:rPr lang="de-DE" b="0" i="0" dirty="0">
                <a:effectLst/>
                <a:latin typeface="Söhne"/>
              </a:rPr>
              <a:t>: Das korrekte Management von Ausnahmen ist entscheidend für die Stabilität der Anwendung. Tests stellen sicher, dass Ausnahmen nicht zu unerwartetem Verhalten oder zum Absturz der Anwendung führen.</a:t>
            </a:r>
          </a:p>
          <a:p>
            <a:pPr algn="l">
              <a:buFont typeface="+mj-lt"/>
              <a:buAutoNum type="arabicPeriod"/>
            </a:pPr>
            <a:r>
              <a:rPr lang="de-DE" b="1" i="0" dirty="0">
                <a:effectLst/>
                <a:latin typeface="Söhne"/>
              </a:rPr>
              <a:t>Verbesserung der Codequalität</a:t>
            </a:r>
            <a:r>
              <a:rPr lang="de-DE" b="0" i="0" dirty="0">
                <a:effectLst/>
                <a:latin typeface="Söhne"/>
              </a:rPr>
              <a:t>: Das Testen von Ausnahmen ermutigt Entwickler dazu, sich Gedanken über verschiedene Fehlerbedingungen und Randfälle zu machen, was oft zu besserem und sichererem Code führt.</a:t>
            </a:r>
          </a:p>
          <a:p>
            <a:pPr algn="l">
              <a:buFont typeface="+mj-lt"/>
              <a:buAutoNum type="arabicPeriod"/>
            </a:pPr>
            <a:r>
              <a:rPr lang="de-DE" b="1" i="0" dirty="0">
                <a:effectLst/>
                <a:latin typeface="Söhne"/>
              </a:rPr>
              <a:t>Erfüllung von Geschäftsanforderungen</a:t>
            </a:r>
            <a:r>
              <a:rPr lang="de-DE" b="0" i="0" dirty="0">
                <a:effectLst/>
                <a:latin typeface="Söhne"/>
              </a:rPr>
              <a:t>: In vielen Fällen sind bestimmte Reaktionen auf Fehlerbedingungen durch Geschäftsanforderungen vorgeschrieben. Das Testen von Ausnahmen hilft sicherzustellen, dass diese Anforderungen erfüllt werden.</a:t>
            </a:r>
          </a:p>
          <a:p>
            <a:pPr algn="l">
              <a:buFont typeface="+mj-lt"/>
              <a:buAutoNum type="arabicPeriod"/>
            </a:pPr>
            <a:r>
              <a:rPr lang="de-DE" b="1" i="0" dirty="0">
                <a:effectLst/>
                <a:latin typeface="Söhne"/>
              </a:rPr>
              <a:t>Benutzerfreundlichkeit und -erfahrung</a:t>
            </a:r>
            <a:r>
              <a:rPr lang="de-DE" b="0" i="0" dirty="0">
                <a:effectLst/>
                <a:latin typeface="Söhne"/>
              </a:rPr>
              <a:t>: Korrekt gehandhabte Ausnahmen können dazu beitragen, die Benutzererfahrung zu verbessern, indem informative Fehlermeldungen bereitgestellt und die Anwendung vor dem vollständigen Absturz geschützt wird.</a:t>
            </a:r>
          </a:p>
          <a:p>
            <a:pPr algn="l">
              <a:buFont typeface="+mj-lt"/>
              <a:buAutoNum type="arabicPeriod"/>
            </a:pPr>
            <a:r>
              <a:rPr lang="de-DE" b="1" i="0" dirty="0">
                <a:effectLst/>
                <a:latin typeface="Söhne"/>
              </a:rPr>
              <a:t>Vermeidung von Sicherheitslücken</a:t>
            </a:r>
            <a:r>
              <a:rPr lang="de-DE" b="0" i="0" dirty="0">
                <a:effectLst/>
                <a:latin typeface="Söhne"/>
              </a:rPr>
              <a:t>: Unzureichend gehandhabte Ausnahmen können Sicherheitslücken in der Software erzeugen. Tests helfen, solche Probleme zu identifizieren und zu beheben.</a:t>
            </a:r>
          </a:p>
          <a:p>
            <a:endParaRPr lang="de-DE" dirty="0"/>
          </a:p>
        </p:txBody>
      </p:sp>
    </p:spTree>
    <p:extLst>
      <p:ext uri="{BB962C8B-B14F-4D97-AF65-F5344CB8AC3E}">
        <p14:creationId xmlns:p14="http://schemas.microsoft.com/office/powerpoint/2010/main" val="7788730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5455A4-2023-D648-8B15-D2939184D412}"/>
              </a:ext>
            </a:extLst>
          </p:cNvPr>
          <p:cNvSpPr>
            <a:spLocks noGrp="1"/>
          </p:cNvSpPr>
          <p:nvPr>
            <p:ph type="title"/>
          </p:nvPr>
        </p:nvSpPr>
        <p:spPr/>
        <p:txBody>
          <a:bodyPr/>
          <a:lstStyle/>
          <a:p>
            <a:r>
              <a:rPr lang="de-DE" dirty="0"/>
              <a:t>Parametrierte Tests</a:t>
            </a:r>
          </a:p>
        </p:txBody>
      </p:sp>
      <p:sp>
        <p:nvSpPr>
          <p:cNvPr id="3" name="Inhaltsplatzhalter 2">
            <a:extLst>
              <a:ext uri="{FF2B5EF4-FFF2-40B4-BE49-F238E27FC236}">
                <a16:creationId xmlns:a16="http://schemas.microsoft.com/office/drawing/2014/main" id="{610E1884-A7DB-1A6D-1E91-D0B6D14D7DA0}"/>
              </a:ext>
            </a:extLst>
          </p:cNvPr>
          <p:cNvSpPr>
            <a:spLocks noGrp="1"/>
          </p:cNvSpPr>
          <p:nvPr>
            <p:ph idx="1"/>
          </p:nvPr>
        </p:nvSpPr>
        <p:spPr/>
        <p:txBody>
          <a:bodyPr>
            <a:normAutofit fontScale="77500" lnSpcReduction="20000"/>
          </a:bodyPr>
          <a:lstStyle/>
          <a:p>
            <a:pPr marL="0" indent="0" algn="l">
              <a:buNone/>
            </a:pPr>
            <a:r>
              <a:rPr lang="de-DE" b="0" i="0" dirty="0">
                <a:effectLst/>
                <a:latin typeface="Söhne"/>
              </a:rPr>
              <a:t>Parametrisierte Tests sind in der Softwareentwicklung ein sehr nützliches Werkzeug. Sie erlauben es, dieselben Testfälle mit unterschiedlichen Eingabewerten durchzuführen, was zu einer umfassenden und effizienten Testabdeckung führt. Hier sind einige der Hauptvorteile und Anwendungsfälle für parametrisierte Tests:</a:t>
            </a:r>
          </a:p>
          <a:p>
            <a:pPr algn="l">
              <a:buFont typeface="+mj-lt"/>
              <a:buAutoNum type="arabicPeriod"/>
            </a:pPr>
            <a:r>
              <a:rPr lang="de-DE" b="1" i="0" dirty="0">
                <a:effectLst/>
                <a:latin typeface="Söhne"/>
              </a:rPr>
              <a:t>Verbesserung der Testabdeckung</a:t>
            </a:r>
            <a:r>
              <a:rPr lang="de-DE" b="0" i="0" dirty="0">
                <a:effectLst/>
                <a:latin typeface="Söhne"/>
              </a:rPr>
              <a:t>: Mit parametrisierten Tests können Sie eine Vielzahl von Szenarien testen, indem Sie verschiedene Datenkombinationen für denselben Test verwenden. Dies führt zu einer gründlicheren Überprüfung des Codes.</a:t>
            </a:r>
          </a:p>
          <a:p>
            <a:pPr algn="l">
              <a:buFont typeface="+mj-lt"/>
              <a:buAutoNum type="arabicPeriod"/>
            </a:pPr>
            <a:r>
              <a:rPr lang="de-DE" b="1" i="0" dirty="0">
                <a:effectLst/>
                <a:latin typeface="Söhne"/>
              </a:rPr>
              <a:t>Reduzierung von Redundanz</a:t>
            </a:r>
            <a:r>
              <a:rPr lang="de-DE" b="0" i="0" dirty="0">
                <a:effectLst/>
                <a:latin typeface="Söhne"/>
              </a:rPr>
              <a:t>: Anstatt für jeden Datensatz einen separaten Test zu schreiben, ermöglichen parametrisierte Tests die Wiederverwendung desselben Testcodes für unterschiedliche Daten, was die Redundanz im </a:t>
            </a:r>
            <a:r>
              <a:rPr lang="de-DE" b="0" i="0" dirty="0" err="1">
                <a:effectLst/>
                <a:latin typeface="Söhne"/>
              </a:rPr>
              <a:t>Testcode</a:t>
            </a:r>
            <a:r>
              <a:rPr lang="de-DE" b="0" i="0" dirty="0">
                <a:effectLst/>
                <a:latin typeface="Söhne"/>
              </a:rPr>
              <a:t> verringert.</a:t>
            </a:r>
          </a:p>
          <a:p>
            <a:pPr algn="l">
              <a:buFont typeface="+mj-lt"/>
              <a:buAutoNum type="arabicPeriod"/>
            </a:pPr>
            <a:r>
              <a:rPr lang="de-DE" b="1" i="0" dirty="0">
                <a:effectLst/>
                <a:latin typeface="Söhne"/>
              </a:rPr>
              <a:t>Einfachere Wartung</a:t>
            </a:r>
            <a:r>
              <a:rPr lang="de-DE" b="0" i="0" dirty="0">
                <a:effectLst/>
                <a:latin typeface="Söhne"/>
              </a:rPr>
              <a:t>: Änderungen müssen nur an einer Stelle vorgenommen werden, da der </a:t>
            </a:r>
            <a:r>
              <a:rPr lang="de-DE" b="0" i="0" dirty="0" err="1">
                <a:effectLst/>
                <a:latin typeface="Söhne"/>
              </a:rPr>
              <a:t>Testcode</a:t>
            </a:r>
            <a:r>
              <a:rPr lang="de-DE" b="0" i="0" dirty="0">
                <a:effectLst/>
                <a:latin typeface="Söhne"/>
              </a:rPr>
              <a:t> zentralisiert ist. Dies macht die Wartung und Aktualisierung von Tests einfacher und weniger fehleranfällig.</a:t>
            </a:r>
          </a:p>
          <a:p>
            <a:pPr algn="l">
              <a:buFont typeface="+mj-lt"/>
              <a:buAutoNum type="arabicPeriod"/>
            </a:pPr>
            <a:r>
              <a:rPr lang="de-DE" b="1" i="0" dirty="0">
                <a:effectLst/>
                <a:latin typeface="Söhne"/>
              </a:rPr>
              <a:t>Erleichterung des Testens von Grenzfällen</a:t>
            </a:r>
            <a:r>
              <a:rPr lang="de-DE" b="0" i="0" dirty="0">
                <a:effectLst/>
                <a:latin typeface="Söhne"/>
              </a:rPr>
              <a:t>: Parametrisierte Tests eignen sich besonders gut, um Grenzfälle und Randbedingungen zu testen, da sie es ermöglichen, schnell eine große Anzahl von Variationen dieser Fälle zu generieren.</a:t>
            </a:r>
          </a:p>
          <a:p>
            <a:pPr algn="l">
              <a:buFont typeface="+mj-lt"/>
              <a:buAutoNum type="arabicPeriod"/>
            </a:pPr>
            <a:r>
              <a:rPr lang="de-DE" b="1" i="0" dirty="0">
                <a:effectLst/>
                <a:latin typeface="Söhne"/>
              </a:rPr>
              <a:t>Datengesteuerte Tests</a:t>
            </a:r>
            <a:r>
              <a:rPr lang="de-DE" b="0" i="0" dirty="0">
                <a:effectLst/>
                <a:latin typeface="Söhne"/>
              </a:rPr>
              <a:t>: Sie ermöglichen ein datengesteuertes Testen, bei dem die Testdaten von externen Quellen wie CSV-Dateien, Datenbanken oder anderen Formaten bezogen werden können.</a:t>
            </a:r>
          </a:p>
          <a:p>
            <a:endParaRPr lang="de-DE" dirty="0"/>
          </a:p>
        </p:txBody>
      </p:sp>
    </p:spTree>
    <p:extLst>
      <p:ext uri="{BB962C8B-B14F-4D97-AF65-F5344CB8AC3E}">
        <p14:creationId xmlns:p14="http://schemas.microsoft.com/office/powerpoint/2010/main" val="33903614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680EC-B7E4-500B-5254-759767C869CF}"/>
              </a:ext>
            </a:extLst>
          </p:cNvPr>
          <p:cNvSpPr>
            <a:spLocks noGrp="1"/>
          </p:cNvSpPr>
          <p:nvPr>
            <p:ph type="title"/>
          </p:nvPr>
        </p:nvSpPr>
        <p:spPr/>
        <p:txBody>
          <a:bodyPr/>
          <a:lstStyle/>
          <a:p>
            <a:r>
              <a:rPr lang="de-DE" dirty="0"/>
              <a:t>Tests wiederholen</a:t>
            </a:r>
          </a:p>
        </p:txBody>
      </p:sp>
      <p:sp>
        <p:nvSpPr>
          <p:cNvPr id="3" name="Inhaltsplatzhalter 2">
            <a:extLst>
              <a:ext uri="{FF2B5EF4-FFF2-40B4-BE49-F238E27FC236}">
                <a16:creationId xmlns:a16="http://schemas.microsoft.com/office/drawing/2014/main" id="{3A740A5E-71A8-AAF9-2CE9-A3E3843858B2}"/>
              </a:ext>
            </a:extLst>
          </p:cNvPr>
          <p:cNvSpPr>
            <a:spLocks noGrp="1"/>
          </p:cNvSpPr>
          <p:nvPr>
            <p:ph idx="1"/>
          </p:nvPr>
        </p:nvSpPr>
        <p:spPr>
          <a:xfrm>
            <a:off x="677334" y="1810265"/>
            <a:ext cx="8596668" cy="4231097"/>
          </a:xfrm>
        </p:spPr>
        <p:txBody>
          <a:bodyPr>
            <a:normAutofit fontScale="62500" lnSpcReduction="20000"/>
          </a:bodyPr>
          <a:lstStyle/>
          <a:p>
            <a:pPr marL="0" indent="0">
              <a:buNone/>
            </a:pPr>
            <a:r>
              <a:rPr lang="de-DE" dirty="0"/>
              <a:t>Die @RepeatedTest Annotation in </a:t>
            </a:r>
            <a:r>
              <a:rPr lang="de-DE" dirty="0" err="1"/>
              <a:t>JUnit</a:t>
            </a:r>
            <a:r>
              <a:rPr lang="de-DE" dirty="0"/>
              <a:t> 5 ist ein nützliches Werkzeug, um einen Test mehrmals mit derselben Konfiguration auszuführen. Dies wird vor allem in folgenden Szenarien verwendet:</a:t>
            </a:r>
          </a:p>
          <a:p>
            <a:pPr marL="0" indent="0">
              <a:buNone/>
            </a:pPr>
            <a:endParaRPr lang="de-DE" dirty="0"/>
          </a:p>
          <a:p>
            <a:pPr marL="0" indent="0">
              <a:buNone/>
            </a:pPr>
            <a:r>
              <a:rPr lang="de-DE" dirty="0"/>
              <a:t>1. </a:t>
            </a:r>
            <a:r>
              <a:rPr lang="de-DE" b="1" dirty="0"/>
              <a:t>Überprüfung der Konsistenz</a:t>
            </a:r>
          </a:p>
          <a:p>
            <a:pPr marL="0" indent="0">
              <a:buNone/>
            </a:pPr>
            <a:r>
              <a:rPr lang="de-DE" dirty="0"/>
              <a:t>Wenn Sie sicherstellen möchten, dass ein Test unter gleichen Bedingungen konsistente Ergebnisse liefert, können Sie ihn mit @RepeatedTest mehrmals ausführen. Dies ist besonders hilfreich, um zufällige oder sporadische Fehler aufzudecken.</a:t>
            </a:r>
          </a:p>
          <a:p>
            <a:pPr marL="0" indent="0">
              <a:buNone/>
            </a:pPr>
            <a:r>
              <a:rPr lang="de-DE" dirty="0"/>
              <a:t>2. </a:t>
            </a:r>
            <a:r>
              <a:rPr lang="de-DE" b="1" dirty="0"/>
              <a:t>Testen von Code mit Zufallselementen</a:t>
            </a:r>
          </a:p>
          <a:p>
            <a:pPr marL="0" indent="0">
              <a:buNone/>
            </a:pPr>
            <a:r>
              <a:rPr lang="de-DE" dirty="0"/>
              <a:t>Für Code, der Zufallszahlen oder andere Zufallselemente verwendet, kann es schwierig sein, alle möglichen Ausgänge mit einem einzigen Testlauf abzudecken. Die wiederholte Ausführung des Tests erhöht die Wahrscheinlichkeit, verschiedene Ausgänge zu testen.</a:t>
            </a:r>
          </a:p>
          <a:p>
            <a:pPr marL="0" indent="0">
              <a:buNone/>
            </a:pPr>
            <a:r>
              <a:rPr lang="de-DE" dirty="0"/>
              <a:t>3. </a:t>
            </a:r>
            <a:r>
              <a:rPr lang="de-DE" b="1" dirty="0"/>
              <a:t>Belastungs- und Leistungstests</a:t>
            </a:r>
          </a:p>
          <a:p>
            <a:pPr marL="0" indent="0">
              <a:buNone/>
            </a:pPr>
            <a:r>
              <a:rPr lang="de-DE" dirty="0"/>
              <a:t>Sie können @RepeatedTest verwenden, um eine Funktion unter Belastung zu testen, z. B. um zu überprüfen, wie sie sich bei wiederholten Aufrufen über einen längeren Zeitraum verhält.</a:t>
            </a:r>
          </a:p>
          <a:p>
            <a:pPr marL="0" indent="0">
              <a:buNone/>
            </a:pPr>
            <a:r>
              <a:rPr lang="de-DE" dirty="0"/>
              <a:t>4. </a:t>
            </a:r>
            <a:r>
              <a:rPr lang="de-DE" b="1" dirty="0"/>
              <a:t>Prüfung der Idempotenz</a:t>
            </a:r>
          </a:p>
          <a:p>
            <a:pPr marL="0" indent="0">
              <a:buNone/>
            </a:pPr>
            <a:r>
              <a:rPr lang="de-DE" dirty="0"/>
              <a:t>Idempotenz ist eine Eigenschaft bestimmter Operationen, bei der mehrfache Anwendungen derselben Operation das gleiche Ergebnis liefern. Dies lässt sich mit @RepeatedTest überprüfen.</a:t>
            </a:r>
          </a:p>
          <a:p>
            <a:pPr marL="0" indent="0">
              <a:buNone/>
            </a:pPr>
            <a:r>
              <a:rPr lang="de-DE" dirty="0"/>
              <a:t>5. </a:t>
            </a:r>
            <a:r>
              <a:rPr lang="de-DE" b="1" dirty="0"/>
              <a:t>Erkennung von Speicherlecks und Ressourcenproblemen</a:t>
            </a:r>
          </a:p>
          <a:p>
            <a:pPr marL="0" indent="0">
              <a:buNone/>
            </a:pPr>
            <a:r>
              <a:rPr lang="de-DE" dirty="0"/>
              <a:t>Wiederholte Ausführungen eines Tests können dabei helfen, Speicherlecks oder Probleme mit der Ressourcenverwaltung aufzudecken, die erst nach mehreren Durchläufen sichtbar werden.</a:t>
            </a:r>
          </a:p>
        </p:txBody>
      </p:sp>
    </p:spTree>
    <p:extLst>
      <p:ext uri="{BB962C8B-B14F-4D97-AF65-F5344CB8AC3E}">
        <p14:creationId xmlns:p14="http://schemas.microsoft.com/office/powerpoint/2010/main" val="36683254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Exceptions</a:t>
            </a:r>
            <a:r>
              <a:rPr lang="de-DE" dirty="0">
                <a:ea typeface="+mj-lt"/>
                <a:cs typeface="+mj-lt"/>
              </a:rPr>
              <a:t>,  </a:t>
            </a:r>
            <a:r>
              <a:rPr lang="de-DE" dirty="0" err="1">
                <a:ea typeface="+mj-lt"/>
                <a:cs typeface="+mj-lt"/>
              </a:rPr>
              <a:t>Repeated</a:t>
            </a:r>
            <a:r>
              <a:rPr lang="de-DE" dirty="0">
                <a:ea typeface="+mj-lt"/>
                <a:cs typeface="+mj-lt"/>
              </a:rPr>
              <a:t>, Parametrisierte Tests</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pPr marL="285750" indent="-285750">
              <a:buFont typeface="Arial" charset="2"/>
              <a:buChar char="•"/>
            </a:pPr>
            <a:r>
              <a:rPr lang="de-DE" sz="1600" dirty="0">
                <a:ea typeface="+mn-lt"/>
                <a:cs typeface="+mn-lt"/>
                <a:hlinkClick r:id="rId2"/>
              </a:rPr>
              <a:t>https://www.petrikainulainen.net/programming/testing/junit-5-tutorial-writing-assertions-with-junit-5-api/</a:t>
            </a:r>
            <a:endParaRPr lang="de-DE" sz="1600" dirty="0"/>
          </a:p>
          <a:p>
            <a:pPr marL="285750" indent="-285750">
              <a:buFont typeface="Arial" charset="2"/>
              <a:buChar char="•"/>
            </a:pPr>
            <a:r>
              <a:rPr lang="de-DE" sz="1600" dirty="0">
                <a:ea typeface="+mn-lt"/>
                <a:cs typeface="+mn-lt"/>
                <a:hlinkClick r:id="rId3"/>
              </a:rPr>
              <a:t>https://junit.org/junit5/docs/current/user-guide/#writing-tests-repeated-tests</a:t>
            </a:r>
            <a:endParaRPr lang="de-DE" sz="1600" dirty="0">
              <a:ea typeface="+mn-lt"/>
              <a:cs typeface="+mn-lt"/>
            </a:endParaRPr>
          </a:p>
          <a:p>
            <a:pPr marL="285750" indent="-285750">
              <a:buFont typeface="Arial" charset="2"/>
              <a:buChar char="•"/>
            </a:pPr>
            <a:r>
              <a:rPr lang="de-DE" sz="1600" dirty="0">
                <a:ea typeface="+mn-lt"/>
                <a:cs typeface="+mn-lt"/>
                <a:hlinkClick r:id="rId4"/>
              </a:rPr>
              <a:t>https://junit.org/junit5/docs/current/user-guide/#writing-tests-parameterized-tests</a:t>
            </a:r>
          </a:p>
          <a:p>
            <a:pPr marL="285750" indent="-285750">
              <a:buFont typeface="Arial,Sans-Serif" charset="2"/>
              <a:buChar char="•"/>
            </a:pPr>
            <a:endParaRPr lang="de-DE" sz="1600" dirty="0">
              <a:ea typeface="+mn-lt"/>
              <a:cs typeface="+mn-lt"/>
            </a:endParaRPr>
          </a:p>
          <a:p>
            <a:pPr marL="285750" indent="-285750">
              <a:buFont typeface="Arial,Sans-Serif" charset="2"/>
              <a:buChar char="•"/>
            </a:pPr>
            <a:endParaRPr lang="de-DE" sz="1600" dirty="0">
              <a:ea typeface="+mn-lt"/>
              <a:cs typeface="+mn-lt"/>
            </a:endParaRPr>
          </a:p>
          <a:p>
            <a:pPr marL="285750" indent="-285750">
              <a:buFont typeface="Arial" charset="2"/>
              <a:buChar char="•"/>
            </a:pPr>
            <a:endParaRPr lang="de-DE" sz="1600" dirty="0"/>
          </a:p>
          <a:p>
            <a:pPr marL="285750" indent="-285750">
              <a:buFont typeface="Arial" charset="2"/>
              <a:buChar char="•"/>
            </a:pPr>
            <a:r>
              <a:rPr lang="de-DE" sz="1600" dirty="0"/>
              <a:t>Projekt: </a:t>
            </a:r>
            <a:r>
              <a:rPr lang="de-DE" sz="1600" dirty="0" err="1"/>
              <a:t>exception_time_param</a:t>
            </a:r>
            <a:endParaRPr lang="de-DE" sz="1600" dirty="0"/>
          </a:p>
        </p:txBody>
      </p:sp>
    </p:spTree>
    <p:extLst>
      <p:ext uri="{BB962C8B-B14F-4D97-AF65-F5344CB8AC3E}">
        <p14:creationId xmlns:p14="http://schemas.microsoft.com/office/powerpoint/2010/main" val="40674606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err="1">
                <a:ea typeface="+mn-lt"/>
                <a:cs typeface="+mn-lt"/>
              </a:rPr>
              <a:t>assertThrows</a:t>
            </a:r>
            <a:r>
              <a:rPr lang="en-US" sz="1600" i="1" dirty="0">
                <a:ea typeface="+mn-lt"/>
                <a:cs typeface="+mn-lt"/>
              </a:rPr>
              <a:t> – expect </a:t>
            </a:r>
            <a:r>
              <a:rPr lang="en-US" sz="1600" i="1" dirty="0" err="1">
                <a:ea typeface="+mn-lt"/>
                <a:cs typeface="+mn-lt"/>
              </a:rPr>
              <a:t>exeptions</a:t>
            </a:r>
            <a:endParaRPr lang="en-US" sz="1600" i="1" dirty="0">
              <a:ea typeface="+mn-lt"/>
              <a:cs typeface="+mn-lt"/>
            </a:endParaRPr>
          </a:p>
          <a:p>
            <a:pPr>
              <a:buFont typeface="Wingdings 3"/>
              <a:buChar char=""/>
            </a:pPr>
            <a:r>
              <a:rPr lang="en-US" sz="1600" i="1" dirty="0">
                <a:ea typeface="+mn-lt"/>
                <a:cs typeface="+mn-lt"/>
              </a:rPr>
              <a:t>Legacy JUnit4-Rule – mechanism to extend JUnit4</a:t>
            </a:r>
          </a:p>
          <a:p>
            <a:pPr lvl="1">
              <a:buFont typeface="Wingdings 3"/>
              <a:buChar char=""/>
            </a:pPr>
            <a:r>
              <a:rPr lang="en-US" sz="1400" i="1" dirty="0" err="1">
                <a:ea typeface="+mn-lt"/>
                <a:cs typeface="+mn-lt"/>
              </a:rPr>
              <a:t>ExpectedException</a:t>
            </a:r>
            <a:r>
              <a:rPr lang="en-US" sz="1400" i="1" dirty="0">
                <a:ea typeface="+mn-lt"/>
                <a:cs typeface="+mn-lt"/>
              </a:rPr>
              <a:t> - expect </a:t>
            </a:r>
            <a:r>
              <a:rPr lang="en-US" sz="1400" i="1" dirty="0" err="1">
                <a:ea typeface="+mn-lt"/>
                <a:cs typeface="+mn-lt"/>
              </a:rPr>
              <a:t>exeptions</a:t>
            </a:r>
            <a:r>
              <a:rPr lang="en-US" sz="1400" i="1" dirty="0">
                <a:ea typeface="+mn-lt"/>
                <a:cs typeface="+mn-lt"/>
              </a:rPr>
              <a:t> (but even with Junit 4 we can get rid of it)</a:t>
            </a:r>
          </a:p>
          <a:p>
            <a:pPr>
              <a:buFont typeface="Wingdings 3"/>
              <a:buChar char=""/>
            </a:pPr>
            <a:r>
              <a:rPr lang="en-US" sz="1600" i="1" dirty="0">
                <a:ea typeface="+mn-lt"/>
                <a:cs typeface="+mn-lt"/>
              </a:rPr>
              <a:t>@ParameterizedTest – needed for parameterized Tests</a:t>
            </a:r>
          </a:p>
          <a:p>
            <a:pPr lvl="1">
              <a:buFont typeface="Wingdings 3"/>
              <a:buChar char=""/>
            </a:pPr>
            <a:r>
              <a:rPr lang="de-DE" sz="1400" i="1" dirty="0">
                <a:ea typeface="+mn-lt"/>
                <a:cs typeface="+mn-lt"/>
              </a:rPr>
              <a:t>@ValueSource – </a:t>
            </a:r>
            <a:r>
              <a:rPr lang="de-DE" sz="1400" i="1" dirty="0" err="1">
                <a:ea typeface="+mn-lt"/>
                <a:cs typeface="+mn-lt"/>
              </a:rPr>
              <a:t>Give</a:t>
            </a:r>
            <a:r>
              <a:rPr lang="de-DE" sz="1400" i="1" dirty="0">
                <a:ea typeface="+mn-lt"/>
                <a:cs typeface="+mn-lt"/>
              </a:rPr>
              <a:t> </a:t>
            </a:r>
            <a:r>
              <a:rPr lang="de-DE" sz="1400" i="1" dirty="0" err="1">
                <a:ea typeface="+mn-lt"/>
                <a:cs typeface="+mn-lt"/>
              </a:rPr>
              <a:t>values</a:t>
            </a:r>
            <a:r>
              <a:rPr lang="de-DE" sz="1400" i="1" dirty="0">
                <a:ea typeface="+mn-lt"/>
                <a:cs typeface="+mn-lt"/>
              </a:rPr>
              <a:t> </a:t>
            </a:r>
            <a:r>
              <a:rPr lang="de-DE" sz="1400" i="1" dirty="0" err="1">
                <a:ea typeface="+mn-lt"/>
                <a:cs typeface="+mn-lt"/>
              </a:rPr>
              <a:t>directly</a:t>
            </a:r>
            <a:endParaRPr lang="de-DE" sz="1400" i="1" dirty="0">
              <a:ea typeface="+mn-lt"/>
              <a:cs typeface="+mn-lt"/>
            </a:endParaRPr>
          </a:p>
          <a:p>
            <a:pPr lvl="1">
              <a:buFont typeface="Wingdings 3"/>
              <a:buChar char=""/>
            </a:pPr>
            <a:r>
              <a:rPr lang="de-DE" sz="1400" i="1" dirty="0">
                <a:ea typeface="+mn-lt"/>
                <a:cs typeface="+mn-lt"/>
              </a:rPr>
              <a:t>@MethodSource – </a:t>
            </a:r>
            <a:r>
              <a:rPr lang="de-DE" sz="1400" i="1" dirty="0" err="1">
                <a:ea typeface="+mn-lt"/>
                <a:cs typeface="+mn-lt"/>
              </a:rPr>
              <a:t>use</a:t>
            </a:r>
            <a:r>
              <a:rPr lang="de-DE" sz="1400" i="1" dirty="0">
                <a:ea typeface="+mn-lt"/>
                <a:cs typeface="+mn-lt"/>
              </a:rPr>
              <a:t> a </a:t>
            </a:r>
            <a:r>
              <a:rPr lang="de-DE" sz="1400" i="1" dirty="0" err="1">
                <a:ea typeface="+mn-lt"/>
                <a:cs typeface="+mn-lt"/>
              </a:rPr>
              <a:t>method</a:t>
            </a:r>
            <a:r>
              <a:rPr lang="de-DE" sz="1400" i="1" dirty="0">
                <a:ea typeface="+mn-lt"/>
                <a:cs typeface="+mn-lt"/>
              </a:rPr>
              <a:t> </a:t>
            </a:r>
            <a:r>
              <a:rPr lang="de-DE" sz="1400" i="1" dirty="0" err="1">
                <a:ea typeface="+mn-lt"/>
                <a:cs typeface="+mn-lt"/>
              </a:rPr>
              <a:t>for</a:t>
            </a:r>
            <a:r>
              <a:rPr lang="de-DE" sz="1400" i="1" dirty="0">
                <a:ea typeface="+mn-lt"/>
                <a:cs typeface="+mn-lt"/>
              </a:rPr>
              <a:t> </a:t>
            </a:r>
            <a:r>
              <a:rPr lang="de-DE" sz="1400" i="1" dirty="0" err="1">
                <a:ea typeface="+mn-lt"/>
                <a:cs typeface="+mn-lt"/>
              </a:rPr>
              <a:t>values</a:t>
            </a:r>
            <a:endParaRPr lang="de-DE" sz="1400" i="1" dirty="0">
              <a:ea typeface="+mn-lt"/>
              <a:cs typeface="+mn-lt"/>
            </a:endParaRPr>
          </a:p>
          <a:p>
            <a:pPr lvl="1">
              <a:buFont typeface="Wingdings 3"/>
              <a:buChar char=""/>
            </a:pPr>
            <a:r>
              <a:rPr lang="de-DE" sz="1400" i="1" dirty="0">
                <a:ea typeface="+mn-lt"/>
                <a:cs typeface="+mn-lt"/>
              </a:rPr>
              <a:t>@CsvSource – </a:t>
            </a:r>
            <a:r>
              <a:rPr lang="de-DE" sz="1400" i="1" dirty="0" err="1">
                <a:ea typeface="+mn-lt"/>
                <a:cs typeface="+mn-lt"/>
              </a:rPr>
              <a:t>give</a:t>
            </a:r>
            <a:r>
              <a:rPr lang="de-DE" sz="1400" i="1" dirty="0">
                <a:ea typeface="+mn-lt"/>
                <a:cs typeface="+mn-lt"/>
              </a:rPr>
              <a:t> </a:t>
            </a:r>
            <a:r>
              <a:rPr lang="de-DE" sz="1400" i="1" dirty="0" err="1">
                <a:ea typeface="+mn-lt"/>
                <a:cs typeface="+mn-lt"/>
              </a:rPr>
              <a:t>values</a:t>
            </a:r>
            <a:r>
              <a:rPr lang="de-DE" sz="1400" i="1" dirty="0">
                <a:ea typeface="+mn-lt"/>
                <a:cs typeface="+mn-lt"/>
              </a:rPr>
              <a:t> in CSV style </a:t>
            </a:r>
            <a:r>
              <a:rPr lang="de-DE" sz="1400" i="1" dirty="0" err="1">
                <a:ea typeface="+mn-lt"/>
                <a:cs typeface="+mn-lt"/>
              </a:rPr>
              <a:t>directly</a:t>
            </a:r>
            <a:endParaRPr lang="de-DE" sz="1400" i="1" dirty="0">
              <a:ea typeface="+mn-lt"/>
              <a:cs typeface="+mn-lt"/>
            </a:endParaRPr>
          </a:p>
          <a:p>
            <a:pPr lvl="1">
              <a:buFont typeface="Wingdings 3"/>
              <a:buChar char=""/>
            </a:pPr>
            <a:r>
              <a:rPr lang="de-DE" sz="1400" i="1" dirty="0">
                <a:ea typeface="+mn-lt"/>
                <a:cs typeface="+mn-lt"/>
              </a:rPr>
              <a:t>@CsvFileSource – </a:t>
            </a:r>
            <a:r>
              <a:rPr lang="de-DE" sz="1400" i="1" dirty="0" err="1">
                <a:ea typeface="+mn-lt"/>
                <a:cs typeface="+mn-lt"/>
              </a:rPr>
              <a:t>use</a:t>
            </a:r>
            <a:r>
              <a:rPr lang="de-DE" sz="1400" i="1" dirty="0">
                <a:ea typeface="+mn-lt"/>
                <a:cs typeface="+mn-lt"/>
              </a:rPr>
              <a:t> a .</a:t>
            </a:r>
            <a:r>
              <a:rPr lang="de-DE" sz="1400" i="1" dirty="0" err="1">
                <a:ea typeface="+mn-lt"/>
                <a:cs typeface="+mn-lt"/>
              </a:rPr>
              <a:t>csv</a:t>
            </a:r>
            <a:r>
              <a:rPr lang="de-DE" sz="1400" i="1" dirty="0">
                <a:ea typeface="+mn-lt"/>
                <a:cs typeface="+mn-lt"/>
              </a:rPr>
              <a:t> </a:t>
            </a:r>
            <a:r>
              <a:rPr lang="de-DE" sz="1400" i="1" dirty="0" err="1">
                <a:ea typeface="+mn-lt"/>
                <a:cs typeface="+mn-lt"/>
              </a:rPr>
              <a:t>file</a:t>
            </a:r>
            <a:r>
              <a:rPr lang="de-DE" sz="1400" i="1" dirty="0">
                <a:ea typeface="+mn-lt"/>
                <a:cs typeface="+mn-lt"/>
              </a:rPr>
              <a:t> </a:t>
            </a:r>
            <a:r>
              <a:rPr lang="de-DE" sz="1400" i="1" dirty="0" err="1">
                <a:ea typeface="+mn-lt"/>
                <a:cs typeface="+mn-lt"/>
              </a:rPr>
              <a:t>for</a:t>
            </a:r>
            <a:r>
              <a:rPr lang="de-DE" sz="1400" i="1" dirty="0">
                <a:ea typeface="+mn-lt"/>
                <a:cs typeface="+mn-lt"/>
              </a:rPr>
              <a:t> </a:t>
            </a:r>
            <a:r>
              <a:rPr lang="de-DE" sz="1400" i="1" dirty="0" err="1">
                <a:ea typeface="+mn-lt"/>
                <a:cs typeface="+mn-lt"/>
              </a:rPr>
              <a:t>values</a:t>
            </a:r>
            <a:endParaRPr lang="de-DE" sz="1400" i="1" dirty="0">
              <a:ea typeface="+mn-lt"/>
              <a:cs typeface="+mn-lt"/>
            </a:endParaRPr>
          </a:p>
          <a:p>
            <a:pPr>
              <a:buFont typeface="Wingdings 3"/>
              <a:buChar char=""/>
            </a:pPr>
            <a:r>
              <a:rPr lang="de-DE" sz="1600" i="1" dirty="0">
                <a:ea typeface="+mn-lt"/>
                <a:cs typeface="+mn-lt"/>
              </a:rPr>
              <a:t>@RepeatedTest – </a:t>
            </a:r>
            <a:r>
              <a:rPr lang="de-DE" sz="1600" i="1" dirty="0" err="1">
                <a:ea typeface="+mn-lt"/>
                <a:cs typeface="+mn-lt"/>
              </a:rPr>
              <a:t>run</a:t>
            </a:r>
            <a:r>
              <a:rPr lang="de-DE" sz="1600" i="1" dirty="0">
                <a:ea typeface="+mn-lt"/>
                <a:cs typeface="+mn-lt"/>
              </a:rPr>
              <a:t> a </a:t>
            </a:r>
            <a:r>
              <a:rPr lang="de-DE" sz="1600" i="1" dirty="0" err="1">
                <a:ea typeface="+mn-lt"/>
                <a:cs typeface="+mn-lt"/>
              </a:rPr>
              <a:t>test</a:t>
            </a:r>
            <a:r>
              <a:rPr lang="de-DE" sz="1600" i="1" dirty="0">
                <a:ea typeface="+mn-lt"/>
                <a:cs typeface="+mn-lt"/>
              </a:rPr>
              <a:t> a </a:t>
            </a:r>
            <a:r>
              <a:rPr lang="de-DE" sz="1600" i="1" dirty="0" err="1">
                <a:ea typeface="+mn-lt"/>
                <a:cs typeface="+mn-lt"/>
              </a:rPr>
              <a:t>repeated</a:t>
            </a:r>
            <a:r>
              <a:rPr lang="de-DE" sz="1600" i="1" dirty="0">
                <a:ea typeface="+mn-lt"/>
                <a:cs typeface="+mn-lt"/>
              </a:rPr>
              <a:t> time</a:t>
            </a:r>
          </a:p>
          <a:p>
            <a:pPr>
              <a:buFont typeface="Wingdings 3"/>
              <a:buChar char=""/>
            </a:pPr>
            <a:endParaRPr lang="en-US" sz="1600" i="1" dirty="0">
              <a:ea typeface="+mn-lt"/>
              <a:cs typeface="+mn-lt"/>
            </a:endParaRPr>
          </a:p>
          <a:p>
            <a:pPr>
              <a:buFont typeface="Wingdings 3"/>
              <a:buChar char=""/>
            </a:pPr>
            <a:endParaRPr lang="de-DE" sz="1600" i="1" dirty="0">
              <a:ea typeface="+mn-lt"/>
              <a:cs typeface="+mn-lt"/>
            </a:endParaRPr>
          </a:p>
          <a:p>
            <a:pPr>
              <a:buFont typeface="Wingdings 3"/>
              <a:buChar char=""/>
            </a:pPr>
            <a:endParaRPr lang="de-DE" sz="1600" dirty="0"/>
          </a:p>
        </p:txBody>
      </p:sp>
    </p:spTree>
    <p:extLst>
      <p:ext uri="{BB962C8B-B14F-4D97-AF65-F5344CB8AC3E}">
        <p14:creationId xmlns:p14="http://schemas.microsoft.com/office/powerpoint/2010/main" val="37085646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4F66A-635B-924E-D5AE-768A07A8C9AC}"/>
              </a:ext>
            </a:extLst>
          </p:cNvPr>
          <p:cNvSpPr>
            <a:spLocks noGrp="1"/>
          </p:cNvSpPr>
          <p:nvPr>
            <p:ph type="title"/>
          </p:nvPr>
        </p:nvSpPr>
        <p:spPr>
          <a:xfrm>
            <a:off x="677334" y="609600"/>
            <a:ext cx="8596668" cy="749643"/>
          </a:xfrm>
        </p:spPr>
        <p:txBody>
          <a:bodyPr>
            <a:normAutofit fontScale="90000"/>
          </a:bodyPr>
          <a:lstStyle/>
          <a:p>
            <a:r>
              <a:rPr lang="de-DE" dirty="0"/>
              <a:t>Write Test </a:t>
            </a:r>
            <a:r>
              <a:rPr lang="de-DE" dirty="0" err="1"/>
              <a:t>with</a:t>
            </a:r>
            <a:r>
              <a:rPr lang="de-DE" dirty="0"/>
              <a:t> </a:t>
            </a:r>
            <a:r>
              <a:rPr lang="de-DE" dirty="0" err="1"/>
              <a:t>CsvFileSource</a:t>
            </a:r>
            <a:r>
              <a:rPr lang="de-DE" dirty="0"/>
              <a:t> </a:t>
            </a:r>
            <a:r>
              <a:rPr lang="de-DE" dirty="0" err="1"/>
              <a:t>for</a:t>
            </a:r>
            <a:r>
              <a:rPr lang="de-DE" dirty="0"/>
              <a:t> </a:t>
            </a:r>
            <a:r>
              <a:rPr lang="de-DE" dirty="0" err="1"/>
              <a:t>FizzBuzz</a:t>
            </a:r>
            <a:endParaRPr lang="de-DE" dirty="0"/>
          </a:p>
        </p:txBody>
      </p:sp>
      <p:sp>
        <p:nvSpPr>
          <p:cNvPr id="3" name="Inhaltsplatzhalter 2">
            <a:extLst>
              <a:ext uri="{FF2B5EF4-FFF2-40B4-BE49-F238E27FC236}">
                <a16:creationId xmlns:a16="http://schemas.microsoft.com/office/drawing/2014/main" id="{134796DC-B89F-FB82-128B-BE00DB107C75}"/>
              </a:ext>
            </a:extLst>
          </p:cNvPr>
          <p:cNvSpPr>
            <a:spLocks noGrp="1"/>
          </p:cNvSpPr>
          <p:nvPr>
            <p:ph idx="1"/>
          </p:nvPr>
        </p:nvSpPr>
        <p:spPr/>
        <p:txBody>
          <a:bodyPr/>
          <a:lstStyle/>
          <a:p>
            <a:r>
              <a:rPr lang="de-DE" dirty="0"/>
              <a:t>Test all </a:t>
            </a:r>
            <a:r>
              <a:rPr lang="de-DE" dirty="0" err="1"/>
              <a:t>lines</a:t>
            </a:r>
            <a:r>
              <a:rPr lang="de-DE" dirty="0"/>
              <a:t> and </a:t>
            </a:r>
            <a:r>
              <a:rPr lang="de-DE" dirty="0" err="1"/>
              <a:t>branches</a:t>
            </a:r>
            <a:endParaRPr lang="de-DE" dirty="0"/>
          </a:p>
        </p:txBody>
      </p:sp>
    </p:spTree>
    <p:extLst>
      <p:ext uri="{BB962C8B-B14F-4D97-AF65-F5344CB8AC3E}">
        <p14:creationId xmlns:p14="http://schemas.microsoft.com/office/powerpoint/2010/main" val="2194128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42B9D7-50B9-05FF-24A6-5A5EC768861D}"/>
              </a:ext>
            </a:extLst>
          </p:cNvPr>
          <p:cNvSpPr>
            <a:spLocks noGrp="1"/>
          </p:cNvSpPr>
          <p:nvPr>
            <p:ph type="title"/>
          </p:nvPr>
        </p:nvSpPr>
        <p:spPr/>
        <p:txBody>
          <a:bodyPr/>
          <a:lstStyle/>
          <a:p>
            <a:r>
              <a:rPr lang="de-DE" dirty="0"/>
              <a:t>Tests mit Timeout</a:t>
            </a:r>
          </a:p>
        </p:txBody>
      </p:sp>
      <p:sp>
        <p:nvSpPr>
          <p:cNvPr id="3" name="Inhaltsplatzhalter 2">
            <a:extLst>
              <a:ext uri="{FF2B5EF4-FFF2-40B4-BE49-F238E27FC236}">
                <a16:creationId xmlns:a16="http://schemas.microsoft.com/office/drawing/2014/main" id="{26FFCE4B-3E85-CC7B-75C9-0E7633B63E8B}"/>
              </a:ext>
            </a:extLst>
          </p:cNvPr>
          <p:cNvSpPr>
            <a:spLocks noGrp="1"/>
          </p:cNvSpPr>
          <p:nvPr>
            <p:ph idx="1"/>
          </p:nvPr>
        </p:nvSpPr>
        <p:spPr/>
        <p:txBody>
          <a:bodyPr>
            <a:noAutofit/>
          </a:bodyPr>
          <a:lstStyle/>
          <a:p>
            <a:pPr marL="0" indent="0">
              <a:buNone/>
            </a:pPr>
            <a:r>
              <a:rPr lang="de-DE" sz="1200" dirty="0"/>
              <a:t>Die Annotation @Timeout in </a:t>
            </a:r>
            <a:r>
              <a:rPr lang="de-DE" sz="1200" dirty="0" err="1"/>
              <a:t>JUnit</a:t>
            </a:r>
            <a:r>
              <a:rPr lang="de-DE" sz="1200" dirty="0"/>
              <a:t> 5 dient dazu, eine maximale Zeitspanne für die Ausführung eines Tests oder einer ganzen Testklasse festzulegen. Wenn der Test die angegebene Zeitgrenze überschreitet, wird er als fehlgeschlagen markiert. Die Nutzung von @Timeout ist aus mehreren Gründen wichtig:</a:t>
            </a:r>
          </a:p>
          <a:p>
            <a:pPr marL="0" indent="0">
              <a:buNone/>
            </a:pPr>
            <a:r>
              <a:rPr lang="de-DE" sz="1200" dirty="0"/>
              <a:t>1. </a:t>
            </a:r>
            <a:r>
              <a:rPr lang="de-DE" sz="1200" b="1" dirty="0"/>
              <a:t>Sicherstellung der Performanz</a:t>
            </a:r>
          </a:p>
          <a:p>
            <a:pPr marL="0" indent="0">
              <a:buNone/>
            </a:pPr>
            <a:r>
              <a:rPr lang="de-DE" sz="1200" dirty="0"/>
              <a:t>Die @Timeout-Annotation hilft sicherzustellen, dass die Tests (und damit indirekt auch die getesteten Methoden) innerhalb einer akzeptablen Zeitspanne abgeschlossen werden. Dies ist besonders wichtig für Leistungs- und Belastungstests.</a:t>
            </a:r>
          </a:p>
          <a:p>
            <a:pPr marL="0" indent="0">
              <a:buNone/>
            </a:pPr>
            <a:r>
              <a:rPr lang="de-DE" sz="1200" dirty="0"/>
              <a:t>2. </a:t>
            </a:r>
            <a:r>
              <a:rPr lang="de-DE" sz="1200" b="1" dirty="0"/>
              <a:t>Vermeidung von Deadlocks</a:t>
            </a:r>
          </a:p>
          <a:p>
            <a:pPr marL="0" indent="0">
              <a:buNone/>
            </a:pPr>
            <a:r>
              <a:rPr lang="de-DE" sz="1200" dirty="0"/>
              <a:t>In </a:t>
            </a:r>
            <a:r>
              <a:rPr lang="de-DE" sz="1200" dirty="0" err="1"/>
              <a:t>multithreaded</a:t>
            </a:r>
            <a:r>
              <a:rPr lang="de-DE" sz="1200" dirty="0"/>
              <a:t> Umgebungen oder bei Integrationstests kann es vorkommen, dass Tests aufgrund von Deadlocks oder anderen Synchronisationsproblemen nicht beendet werden. Ein Timeout hilft dabei, solche Probleme zu identifizieren.</a:t>
            </a:r>
          </a:p>
          <a:p>
            <a:pPr marL="0" indent="0">
              <a:buNone/>
            </a:pPr>
            <a:r>
              <a:rPr lang="de-DE" sz="1200" dirty="0"/>
              <a:t>3. </a:t>
            </a:r>
            <a:r>
              <a:rPr lang="de-DE" sz="1200" b="1" dirty="0"/>
              <a:t>Begrenzung der Testdauer</a:t>
            </a:r>
          </a:p>
          <a:p>
            <a:pPr marL="0" indent="0">
              <a:buNone/>
            </a:pPr>
            <a:r>
              <a:rPr lang="de-DE" sz="1200" dirty="0"/>
              <a:t>In </a:t>
            </a:r>
            <a:r>
              <a:rPr lang="de-DE" sz="1200" dirty="0" err="1"/>
              <a:t>Continuous</a:t>
            </a:r>
            <a:r>
              <a:rPr lang="de-DE" sz="1200" dirty="0"/>
              <a:t> Integration (CI) und anderen automatisierten Testumgebungen ist es wichtig, dass Tests zeitlich effizient ablaufen. @Timeout verhindert, dass Tests unnötig lange laufen und dadurch Ressourcen binden.</a:t>
            </a:r>
          </a:p>
          <a:p>
            <a:pPr marL="0" indent="0">
              <a:buNone/>
            </a:pPr>
            <a:r>
              <a:rPr lang="de-DE" sz="1200" dirty="0"/>
              <a:t>4. </a:t>
            </a:r>
            <a:r>
              <a:rPr lang="de-DE" sz="1200" b="1" dirty="0"/>
              <a:t>Erkennung von Leistungsproblemen</a:t>
            </a:r>
          </a:p>
          <a:p>
            <a:pPr marL="0" indent="0">
              <a:buNone/>
            </a:pPr>
            <a:r>
              <a:rPr lang="de-DE" sz="1200" dirty="0"/>
              <a:t>Wenn ein Test unerwartet die Timeout-Grenze überschreitet, kann dies auf Leistungsprobleme im getesteten Code hinweisen.</a:t>
            </a:r>
          </a:p>
        </p:txBody>
      </p:sp>
    </p:spTree>
    <p:extLst>
      <p:ext uri="{BB962C8B-B14F-4D97-AF65-F5344CB8AC3E}">
        <p14:creationId xmlns:p14="http://schemas.microsoft.com/office/powerpoint/2010/main" val="16483387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0C60E6-203A-5181-E713-94D218C33187}"/>
              </a:ext>
            </a:extLst>
          </p:cNvPr>
          <p:cNvSpPr>
            <a:spLocks noGrp="1"/>
          </p:cNvSpPr>
          <p:nvPr>
            <p:ph type="title"/>
          </p:nvPr>
        </p:nvSpPr>
        <p:spPr/>
        <p:txBody>
          <a:bodyPr/>
          <a:lstStyle/>
          <a:p>
            <a:r>
              <a:rPr lang="de-DE" dirty="0"/>
              <a:t>Parallel nutzen</a:t>
            </a:r>
          </a:p>
        </p:txBody>
      </p:sp>
      <p:sp>
        <p:nvSpPr>
          <p:cNvPr id="3" name="Inhaltsplatzhalter 2">
            <a:extLst>
              <a:ext uri="{FF2B5EF4-FFF2-40B4-BE49-F238E27FC236}">
                <a16:creationId xmlns:a16="http://schemas.microsoft.com/office/drawing/2014/main" id="{2E2EE173-E4B4-423E-96CE-BD5DD43472CA}"/>
              </a:ext>
            </a:extLst>
          </p:cNvPr>
          <p:cNvSpPr>
            <a:spLocks noGrp="1"/>
          </p:cNvSpPr>
          <p:nvPr>
            <p:ph idx="1"/>
          </p:nvPr>
        </p:nvSpPr>
        <p:spPr/>
        <p:txBody>
          <a:bodyPr>
            <a:noAutofit/>
          </a:bodyPr>
          <a:lstStyle/>
          <a:p>
            <a:pPr marL="0" indent="0" algn="l">
              <a:buNone/>
            </a:pPr>
            <a:r>
              <a:rPr lang="de-DE" sz="1200" b="0" i="0" dirty="0">
                <a:effectLst/>
                <a:latin typeface="Söhne"/>
              </a:rPr>
              <a:t>Das Parallel-Feature in </a:t>
            </a:r>
            <a:r>
              <a:rPr lang="de-DE" sz="1200" b="0" i="0" dirty="0" err="1">
                <a:effectLst/>
                <a:latin typeface="Söhne"/>
              </a:rPr>
              <a:t>JUnit</a:t>
            </a:r>
            <a:r>
              <a:rPr lang="de-DE" sz="1200" b="0" i="0" dirty="0">
                <a:effectLst/>
                <a:latin typeface="Söhne"/>
              </a:rPr>
              <a:t> 5 ermöglicht es, Tests gleichzeitig in verschiedenen Threads auszuführen, anstatt sie sequenziell zu verarbeiten. </a:t>
            </a:r>
          </a:p>
          <a:p>
            <a:pPr marL="0" indent="0" algn="l">
              <a:buNone/>
            </a:pPr>
            <a:r>
              <a:rPr lang="de-DE" sz="1200" b="1" i="0" dirty="0">
                <a:effectLst/>
                <a:latin typeface="Söhne"/>
              </a:rPr>
              <a:t>1. Beschleunigung der Testausführung</a:t>
            </a:r>
          </a:p>
          <a:p>
            <a:pPr marL="0" indent="0" algn="l">
              <a:buNone/>
            </a:pPr>
            <a:r>
              <a:rPr lang="de-DE" sz="1200" b="0" i="0" dirty="0">
                <a:effectLst/>
                <a:latin typeface="Söhne"/>
              </a:rPr>
              <a:t>Die parallele Ausführung von Tests kann die Gesamtzeit, die für das Durchführen aller Tests benötigt wird, erheblich reduzieren. Dies ist besonders wichtig in großen Projekten mit umfangreichen Test-Suiten.</a:t>
            </a:r>
          </a:p>
          <a:p>
            <a:pPr marL="0" indent="0" algn="l">
              <a:buNone/>
            </a:pPr>
            <a:r>
              <a:rPr lang="de-DE" sz="1200" b="1" i="0" dirty="0">
                <a:effectLst/>
                <a:latin typeface="Söhne"/>
              </a:rPr>
              <a:t>2. Effizienzsteigerung</a:t>
            </a:r>
          </a:p>
          <a:p>
            <a:pPr marL="0" indent="0" algn="l">
              <a:buNone/>
            </a:pPr>
            <a:r>
              <a:rPr lang="de-DE" sz="1200" b="0" i="0" dirty="0">
                <a:effectLst/>
                <a:latin typeface="Söhne"/>
              </a:rPr>
              <a:t>In modernen Multi-Core-Systemen ermöglicht die Parallelisierung eine effizientere Nutzung der verfügbaren Hardware-Ressourcen, indem mehrere Tests gleichzeitig auf verschiedenen Prozessorkernen ausgeführt werden.</a:t>
            </a:r>
          </a:p>
          <a:p>
            <a:pPr marL="0" indent="0" algn="l">
              <a:buNone/>
            </a:pPr>
            <a:r>
              <a:rPr lang="de-DE" sz="1200" b="1" i="0" dirty="0">
                <a:effectLst/>
                <a:latin typeface="Söhne"/>
              </a:rPr>
              <a:t>3. Verbesserung der Skalierbarkeit</a:t>
            </a:r>
          </a:p>
          <a:p>
            <a:pPr marL="0" indent="0" algn="l">
              <a:buNone/>
            </a:pPr>
            <a:r>
              <a:rPr lang="de-DE" sz="1200" b="0" i="0" dirty="0">
                <a:effectLst/>
                <a:latin typeface="Söhne"/>
              </a:rPr>
              <a:t>Projekte, die kontinuierlich wachsen, profitieren von der Parallelisierung, da sie dazu beiträgt, die Skalierbarkeit der Testprozesse zu verbessern, ohne die Testdauer proportional zur Anzahl der Tests zu erhöhen.</a:t>
            </a:r>
          </a:p>
          <a:p>
            <a:pPr marL="0" indent="0" algn="l">
              <a:buNone/>
            </a:pPr>
            <a:r>
              <a:rPr lang="de-DE" sz="1200" b="1" i="0" dirty="0">
                <a:effectLst/>
                <a:latin typeface="Söhne"/>
              </a:rPr>
              <a:t>4. Realitätsnähere Testbedingungen</a:t>
            </a:r>
          </a:p>
          <a:p>
            <a:pPr marL="0" indent="0" algn="l">
              <a:buNone/>
            </a:pPr>
            <a:r>
              <a:rPr lang="de-DE" sz="1200" b="0" i="0" dirty="0">
                <a:effectLst/>
                <a:latin typeface="Söhne"/>
              </a:rPr>
              <a:t>Die parallele Ausführung kann helfen, ein realistischeres Szenario für Anwendungen zu simulieren, die in einer </a:t>
            </a:r>
            <a:r>
              <a:rPr lang="de-DE" sz="1200" b="0" i="0" dirty="0" err="1">
                <a:effectLst/>
                <a:latin typeface="Söhne"/>
              </a:rPr>
              <a:t>Multithreaded</a:t>
            </a:r>
            <a:r>
              <a:rPr lang="de-DE" sz="1200" b="0" i="0" dirty="0">
                <a:effectLst/>
                <a:latin typeface="Söhne"/>
              </a:rPr>
              <a:t>-Umgebung ausgeführt werden, und so helfen, Probleme wie </a:t>
            </a:r>
            <a:r>
              <a:rPr lang="de-DE" sz="1200" b="0" i="0" dirty="0" err="1">
                <a:effectLst/>
                <a:latin typeface="Söhne"/>
              </a:rPr>
              <a:t>Race</a:t>
            </a:r>
            <a:r>
              <a:rPr lang="de-DE" sz="1200" b="0" i="0" dirty="0">
                <a:effectLst/>
                <a:latin typeface="Söhne"/>
              </a:rPr>
              <a:t> </a:t>
            </a:r>
            <a:r>
              <a:rPr lang="de-DE" sz="1200" b="0" i="0" dirty="0" err="1">
                <a:effectLst/>
                <a:latin typeface="Söhne"/>
              </a:rPr>
              <a:t>Conditions</a:t>
            </a:r>
            <a:r>
              <a:rPr lang="de-DE" sz="1200" b="0" i="0" dirty="0">
                <a:effectLst/>
                <a:latin typeface="Söhne"/>
              </a:rPr>
              <a:t> oder Deadlocks aufzudecken.</a:t>
            </a:r>
          </a:p>
          <a:p>
            <a:pPr marL="0" indent="0">
              <a:buNone/>
            </a:pPr>
            <a:endParaRPr lang="de-DE" sz="1200" dirty="0"/>
          </a:p>
        </p:txBody>
      </p:sp>
    </p:spTree>
    <p:extLst>
      <p:ext uri="{BB962C8B-B14F-4D97-AF65-F5344CB8AC3E}">
        <p14:creationId xmlns:p14="http://schemas.microsoft.com/office/powerpoint/2010/main" val="17151119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Timeouts, Experimental: parallel </a:t>
            </a:r>
            <a:r>
              <a:rPr lang="de-DE" dirty="0" err="1">
                <a:ea typeface="+mj-lt"/>
                <a:cs typeface="+mj-lt"/>
              </a:rPr>
              <a:t>execution</a:t>
            </a:r>
            <a:endParaRPr lang="de-DE" dirty="0">
              <a:ea typeface="+mj-lt"/>
              <a:cs typeface="+mj-lt"/>
            </a:endParaRP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pPr marL="285750" indent="-285750">
              <a:buFont typeface="Arial,Sans-Serif" charset="2"/>
              <a:buChar char="•"/>
            </a:pPr>
            <a:endParaRPr lang="de-DE" sz="1600" dirty="0">
              <a:ea typeface="+mn-lt"/>
              <a:cs typeface="+mn-lt"/>
            </a:endParaRPr>
          </a:p>
          <a:p>
            <a:pPr marL="285750" indent="-285750">
              <a:buFont typeface="Arial,Sans-Serif" charset="2"/>
              <a:buChar char="•"/>
            </a:pPr>
            <a:r>
              <a:rPr lang="de-DE" sz="1600" dirty="0">
                <a:ea typeface="+mn-lt"/>
                <a:cs typeface="+mn-lt"/>
                <a:hlinkClick r:id="rId2"/>
              </a:rPr>
              <a:t>https://junit.org/junit5/docs/current/user-guide/#writing-tests-declarative-timeouts</a:t>
            </a:r>
            <a:endParaRPr lang="de-DE" sz="1600" dirty="0">
              <a:ea typeface="+mn-lt"/>
              <a:cs typeface="+mn-lt"/>
              <a:hlinkClick r:id="rId3"/>
            </a:endParaRPr>
          </a:p>
          <a:p>
            <a:pPr marL="285750" indent="-285750">
              <a:buFont typeface="Arial,Sans-Serif" charset="2"/>
              <a:buChar char="•"/>
            </a:pPr>
            <a:r>
              <a:rPr lang="de-DE" sz="1600" dirty="0">
                <a:ea typeface="+mn-lt"/>
                <a:cs typeface="+mn-lt"/>
                <a:hlinkClick r:id="rId3"/>
              </a:rPr>
              <a:t>https://junit.org/junit5/docs/current/user-guide/#writing-tests-parallel-execution</a:t>
            </a:r>
            <a:endParaRPr lang="de-DE" sz="1600" dirty="0">
              <a:ea typeface="+mn-lt"/>
              <a:cs typeface="+mn-lt"/>
            </a:endParaRPr>
          </a:p>
          <a:p>
            <a:pPr marL="285750" indent="-285750">
              <a:buFont typeface="Arial,Sans-Serif" charset="2"/>
              <a:buChar char="•"/>
            </a:pPr>
            <a:endParaRPr lang="de-DE" sz="1600" dirty="0">
              <a:ea typeface="+mn-lt"/>
              <a:cs typeface="+mn-lt"/>
            </a:endParaRPr>
          </a:p>
          <a:p>
            <a:pPr marL="285750" indent="-285750">
              <a:buFont typeface="Arial" charset="2"/>
              <a:buChar char="•"/>
            </a:pPr>
            <a:endParaRPr lang="de-DE" sz="1600" dirty="0"/>
          </a:p>
          <a:p>
            <a:pPr marL="285750" indent="-285750">
              <a:buFont typeface="Arial" charset="2"/>
              <a:buChar char="•"/>
            </a:pPr>
            <a:r>
              <a:rPr lang="de-DE" sz="1600" dirty="0"/>
              <a:t>Projekt: parallel</a:t>
            </a:r>
          </a:p>
          <a:p>
            <a:pPr marL="285750" indent="-285750">
              <a:buFont typeface="Arial" charset="2"/>
              <a:buChar char="•"/>
            </a:pPr>
            <a:endParaRPr lang="de-DE" sz="1600" dirty="0"/>
          </a:p>
          <a:p>
            <a:pPr marL="285750" indent="-285750">
              <a:buFont typeface="Arial" charset="2"/>
              <a:buChar char="•"/>
            </a:pPr>
            <a:r>
              <a:rPr lang="de-DE" sz="1600" dirty="0"/>
              <a:t>Running parallel </a:t>
            </a:r>
            <a:r>
              <a:rPr lang="de-DE" sz="1600" dirty="0" err="1"/>
              <a:t>with</a:t>
            </a:r>
            <a:r>
              <a:rPr lang="de-DE" sz="1600" dirty="0"/>
              <a:t> </a:t>
            </a:r>
            <a:r>
              <a:rPr lang="de-DE" sz="1600" dirty="0" err="1"/>
              <a:t>maven</a:t>
            </a:r>
            <a:r>
              <a:rPr lang="de-DE" sz="1600" dirty="0"/>
              <a:t>: </a:t>
            </a:r>
            <a:r>
              <a:rPr lang="de-DE" sz="1600" dirty="0">
                <a:hlinkClick r:id="rId4"/>
              </a:rPr>
              <a:t>https://www.baeldung.com/maven-junit-parallel-tests</a:t>
            </a:r>
            <a:endParaRPr lang="de-DE" sz="1600" dirty="0"/>
          </a:p>
          <a:p>
            <a:pPr marL="285750" indent="-285750">
              <a:buFont typeface="Arial" charset="2"/>
              <a:buChar char="•"/>
            </a:pPr>
            <a:endParaRPr lang="de-DE" dirty="0"/>
          </a:p>
        </p:txBody>
      </p:sp>
    </p:spTree>
    <p:extLst>
      <p:ext uri="{BB962C8B-B14F-4D97-AF65-F5344CB8AC3E}">
        <p14:creationId xmlns:p14="http://schemas.microsoft.com/office/powerpoint/2010/main" val="34310244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 @Execution – change the execution mode from “</a:t>
            </a:r>
            <a:r>
              <a:rPr lang="en-US" sz="1600" i="1" dirty="0" err="1">
                <a:ea typeface="+mn-lt"/>
                <a:cs typeface="+mn-lt"/>
              </a:rPr>
              <a:t>SameThread</a:t>
            </a:r>
            <a:r>
              <a:rPr lang="en-US" sz="1600" i="1" dirty="0">
                <a:ea typeface="+mn-lt"/>
                <a:cs typeface="+mn-lt"/>
              </a:rPr>
              <a:t>” to “Concurrent”</a:t>
            </a:r>
          </a:p>
          <a:p>
            <a:pPr>
              <a:buFont typeface="Wingdings 3"/>
              <a:buChar char=""/>
            </a:pPr>
            <a:r>
              <a:rPr lang="de-DE" sz="1600" i="1" dirty="0">
                <a:ea typeface="+mn-lt"/>
                <a:cs typeface="+mn-lt"/>
              </a:rPr>
              <a:t>@Timeout – </a:t>
            </a:r>
            <a:r>
              <a:rPr lang="de-DE" sz="1600" i="1" dirty="0" err="1">
                <a:ea typeface="+mn-lt"/>
                <a:cs typeface="+mn-lt"/>
              </a:rPr>
              <a:t>run</a:t>
            </a:r>
            <a:r>
              <a:rPr lang="de-DE" sz="1600" i="1" dirty="0">
                <a:ea typeface="+mn-lt"/>
                <a:cs typeface="+mn-lt"/>
              </a:rPr>
              <a:t> a Test </a:t>
            </a:r>
            <a:r>
              <a:rPr lang="de-DE" sz="1600" i="1" dirty="0" err="1">
                <a:ea typeface="+mn-lt"/>
                <a:cs typeface="+mn-lt"/>
              </a:rPr>
              <a:t>with</a:t>
            </a:r>
            <a:r>
              <a:rPr lang="de-DE" sz="1600" i="1" dirty="0">
                <a:ea typeface="+mn-lt"/>
                <a:cs typeface="+mn-lt"/>
              </a:rPr>
              <a:t> </a:t>
            </a:r>
            <a:r>
              <a:rPr lang="de-DE" sz="1600" i="1" dirty="0" err="1">
                <a:ea typeface="+mn-lt"/>
                <a:cs typeface="+mn-lt"/>
              </a:rPr>
              <a:t>timeout</a:t>
            </a:r>
            <a:endParaRPr lang="de-DE" sz="1600" i="1" dirty="0">
              <a:ea typeface="+mn-lt"/>
              <a:cs typeface="+mn-lt"/>
            </a:endParaRPr>
          </a:p>
          <a:p>
            <a:pPr>
              <a:buFont typeface="Wingdings 3"/>
              <a:buChar char=""/>
            </a:pPr>
            <a:r>
              <a:rPr lang="en-US" sz="1600" i="1" dirty="0" err="1">
                <a:ea typeface="+mn-lt"/>
                <a:cs typeface="+mn-lt"/>
              </a:rPr>
              <a:t>assertTimeout</a:t>
            </a:r>
            <a:r>
              <a:rPr lang="en-US" sz="1600" i="1" dirty="0">
                <a:ea typeface="+mn-lt"/>
                <a:cs typeface="+mn-lt"/>
              </a:rPr>
              <a:t> – expect timeout</a:t>
            </a:r>
          </a:p>
          <a:p>
            <a:pPr>
              <a:buFont typeface="Wingdings 3"/>
              <a:buChar char=""/>
            </a:pPr>
            <a:endParaRPr lang="de-DE" sz="1600" i="1" dirty="0">
              <a:ea typeface="+mn-lt"/>
              <a:cs typeface="+mn-lt"/>
            </a:endParaRPr>
          </a:p>
          <a:p>
            <a:pPr>
              <a:buFont typeface="Wingdings 3"/>
              <a:buChar char=""/>
            </a:pPr>
            <a:endParaRPr lang="de-DE" sz="1600" dirty="0"/>
          </a:p>
        </p:txBody>
      </p:sp>
    </p:spTree>
    <p:extLst>
      <p:ext uri="{BB962C8B-B14F-4D97-AF65-F5344CB8AC3E}">
        <p14:creationId xmlns:p14="http://schemas.microsoft.com/office/powerpoint/2010/main" val="3151243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6735F0-9BE2-8508-EF72-CF70FF8C7EA4}"/>
              </a:ext>
            </a:extLst>
          </p:cNvPr>
          <p:cNvSpPr>
            <a:spLocks noGrp="1"/>
          </p:cNvSpPr>
          <p:nvPr>
            <p:ph type="title"/>
          </p:nvPr>
        </p:nvSpPr>
        <p:spPr/>
        <p:txBody>
          <a:bodyPr/>
          <a:lstStyle/>
          <a:p>
            <a:r>
              <a:rPr lang="de-DE" dirty="0"/>
              <a:t>Weil Software „Bugs“ hat</a:t>
            </a:r>
          </a:p>
        </p:txBody>
      </p:sp>
      <p:sp>
        <p:nvSpPr>
          <p:cNvPr id="5" name="Textfeld 4">
            <a:extLst>
              <a:ext uri="{FF2B5EF4-FFF2-40B4-BE49-F238E27FC236}">
                <a16:creationId xmlns:a16="http://schemas.microsoft.com/office/drawing/2014/main" id="{79C38DA3-30F9-C075-489E-5CE6796C4334}"/>
              </a:ext>
            </a:extLst>
          </p:cNvPr>
          <p:cNvSpPr txBox="1"/>
          <p:nvPr/>
        </p:nvSpPr>
        <p:spPr>
          <a:xfrm>
            <a:off x="1316053" y="5786734"/>
            <a:ext cx="7776672" cy="461665"/>
          </a:xfrm>
          <a:prstGeom prst="rect">
            <a:avLst/>
          </a:prstGeom>
          <a:noFill/>
        </p:spPr>
        <p:txBody>
          <a:bodyPr wrap="square">
            <a:spAutoFit/>
          </a:bodyPr>
          <a:lstStyle/>
          <a:p>
            <a:pPr algn="l"/>
            <a:r>
              <a:rPr lang="en-US" sz="1200" b="0" i="0" dirty="0">
                <a:solidFill>
                  <a:srgbClr val="121212"/>
                </a:solidFill>
                <a:effectLst/>
                <a:latin typeface="GeographEditWeb"/>
              </a:rPr>
              <a:t>Sep 9, 1947 CE: World’s First Computer Bug</a:t>
            </a:r>
          </a:p>
          <a:p>
            <a:pPr algn="l"/>
            <a:r>
              <a:rPr lang="en-US" sz="1200" b="0" i="0" dirty="0">
                <a:solidFill>
                  <a:srgbClr val="121212"/>
                </a:solidFill>
                <a:effectLst/>
                <a:latin typeface="GeographEditWeb"/>
                <a:hlinkClick r:id="rId2"/>
              </a:rPr>
              <a:t>https://education.nationalgeographic.org/resource/worlds-first-computer-bug/</a:t>
            </a:r>
            <a:endParaRPr lang="en-US" sz="1200" dirty="0">
              <a:solidFill>
                <a:srgbClr val="121212"/>
              </a:solidFill>
              <a:latin typeface="GeographEditWeb"/>
            </a:endParaRPr>
          </a:p>
        </p:txBody>
      </p:sp>
      <p:pic>
        <p:nvPicPr>
          <p:cNvPr id="7" name="Grafik 6">
            <a:extLst>
              <a:ext uri="{FF2B5EF4-FFF2-40B4-BE49-F238E27FC236}">
                <a16:creationId xmlns:a16="http://schemas.microsoft.com/office/drawing/2014/main" id="{17F84567-78D5-1358-69FA-6EDF64B4D633}"/>
              </a:ext>
            </a:extLst>
          </p:cNvPr>
          <p:cNvPicPr>
            <a:picLocks noChangeAspect="1"/>
          </p:cNvPicPr>
          <p:nvPr/>
        </p:nvPicPr>
        <p:blipFill>
          <a:blip r:embed="rId3"/>
          <a:stretch>
            <a:fillRect/>
          </a:stretch>
        </p:blipFill>
        <p:spPr>
          <a:xfrm>
            <a:off x="1316053" y="1530252"/>
            <a:ext cx="5797848" cy="3797495"/>
          </a:xfrm>
          <a:prstGeom prst="rect">
            <a:avLst/>
          </a:prstGeom>
        </p:spPr>
      </p:pic>
    </p:spTree>
    <p:extLst>
      <p:ext uri="{BB962C8B-B14F-4D97-AF65-F5344CB8AC3E}">
        <p14:creationId xmlns:p14="http://schemas.microsoft.com/office/powerpoint/2010/main" val="2963442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980EDE-E2CB-483B-8B33-B70329E03504}"/>
              </a:ext>
            </a:extLst>
          </p:cNvPr>
          <p:cNvSpPr>
            <a:spLocks noGrp="1"/>
          </p:cNvSpPr>
          <p:nvPr>
            <p:ph type="title"/>
          </p:nvPr>
        </p:nvSpPr>
        <p:spPr/>
        <p:txBody>
          <a:bodyPr/>
          <a:lstStyle/>
          <a:p>
            <a:r>
              <a:rPr lang="de-DE" dirty="0"/>
              <a:t>Test </a:t>
            </a:r>
            <a:r>
              <a:rPr lang="de-DE" dirty="0" err="1"/>
              <a:t>coverage</a:t>
            </a:r>
            <a:r>
              <a:rPr lang="de-DE" dirty="0"/>
              <a:t> in </a:t>
            </a:r>
            <a:r>
              <a:rPr lang="de-DE" dirty="0" err="1"/>
              <a:t>builds</a:t>
            </a:r>
            <a:endParaRPr lang="de-DE" dirty="0"/>
          </a:p>
        </p:txBody>
      </p:sp>
      <p:sp>
        <p:nvSpPr>
          <p:cNvPr id="3" name="Inhaltsplatzhalter 2">
            <a:extLst>
              <a:ext uri="{FF2B5EF4-FFF2-40B4-BE49-F238E27FC236}">
                <a16:creationId xmlns:a16="http://schemas.microsoft.com/office/drawing/2014/main" id="{41B4699E-D082-47DF-B435-A31B827D4B8A}"/>
              </a:ext>
            </a:extLst>
          </p:cNvPr>
          <p:cNvSpPr>
            <a:spLocks noGrp="1"/>
          </p:cNvSpPr>
          <p:nvPr>
            <p:ph idx="1"/>
          </p:nvPr>
        </p:nvSpPr>
        <p:spPr/>
        <p:txBody>
          <a:bodyPr>
            <a:normAutofit fontScale="92500" lnSpcReduction="20000"/>
          </a:bodyPr>
          <a:lstStyle/>
          <a:p>
            <a:pPr marL="0" indent="0">
              <a:buNone/>
            </a:pPr>
            <a:r>
              <a:rPr lang="de-DE" b="0" i="0" dirty="0" err="1">
                <a:solidFill>
                  <a:srgbClr val="0F0F0F"/>
                </a:solidFill>
                <a:effectLst/>
                <a:latin typeface="Söhne"/>
              </a:rPr>
              <a:t>JaCoCo</a:t>
            </a:r>
            <a:r>
              <a:rPr lang="de-DE" b="0" i="0" dirty="0">
                <a:solidFill>
                  <a:srgbClr val="0F0F0F"/>
                </a:solidFill>
                <a:effectLst/>
                <a:latin typeface="Söhne"/>
              </a:rPr>
              <a:t> (Java Code Coverage) ist ein Open-Source-Tool zur Messung und Berichterstattung der Codeabdeckung in Java-Projekten.</a:t>
            </a:r>
          </a:p>
          <a:p>
            <a:pPr algn="l">
              <a:buFont typeface="+mj-lt"/>
              <a:buAutoNum type="arabicPeriod"/>
            </a:pPr>
            <a:r>
              <a:rPr lang="de-DE" b="1" i="0" dirty="0">
                <a:effectLst/>
                <a:latin typeface="Söhne"/>
              </a:rPr>
              <a:t>Codeabdeckungsarten</a:t>
            </a:r>
            <a:r>
              <a:rPr lang="de-DE" b="0" i="0" dirty="0">
                <a:effectLst/>
                <a:latin typeface="Söhne"/>
              </a:rPr>
              <a:t>: </a:t>
            </a:r>
            <a:r>
              <a:rPr lang="de-DE" b="0" i="0" dirty="0" err="1">
                <a:effectLst/>
                <a:latin typeface="Söhne"/>
              </a:rPr>
              <a:t>JaCoCo</a:t>
            </a:r>
            <a:r>
              <a:rPr lang="de-DE" b="0" i="0" dirty="0">
                <a:effectLst/>
                <a:latin typeface="Söhne"/>
              </a:rPr>
              <a:t> bietet verschiedene Arten von Codeabdeckung, wie z.B. Zeilenabdeckung, Verzweigungsabdeckung (Branch Coverage), Methodenabdeckung und Klassenabdeckung. Diese Metriken helfen dabei zu verstehen, wie gründlich der Code durch Tests geprüft wird.</a:t>
            </a:r>
          </a:p>
          <a:p>
            <a:pPr algn="l">
              <a:buFont typeface="+mj-lt"/>
              <a:buAutoNum type="arabicPeriod"/>
            </a:pPr>
            <a:r>
              <a:rPr lang="de-DE" b="1" i="0" dirty="0">
                <a:effectLst/>
                <a:latin typeface="Söhne"/>
              </a:rPr>
              <a:t>Integration in </a:t>
            </a:r>
            <a:r>
              <a:rPr lang="de-DE" b="1" i="0" dirty="0" err="1">
                <a:effectLst/>
                <a:latin typeface="Söhne"/>
              </a:rPr>
              <a:t>Build</a:t>
            </a:r>
            <a:r>
              <a:rPr lang="de-DE" b="1" i="0" dirty="0">
                <a:effectLst/>
                <a:latin typeface="Söhne"/>
              </a:rPr>
              <a:t>-Tools</a:t>
            </a:r>
            <a:r>
              <a:rPr lang="de-DE" b="0" i="0" dirty="0">
                <a:effectLst/>
                <a:latin typeface="Söhne"/>
              </a:rPr>
              <a:t>: </a:t>
            </a:r>
            <a:r>
              <a:rPr lang="de-DE" b="0" i="0" dirty="0" err="1">
                <a:effectLst/>
                <a:latin typeface="Söhne"/>
              </a:rPr>
              <a:t>JaCoCo</a:t>
            </a:r>
            <a:r>
              <a:rPr lang="de-DE" b="0" i="0" dirty="0">
                <a:effectLst/>
                <a:latin typeface="Söhne"/>
              </a:rPr>
              <a:t> lässt sich leicht in gängige </a:t>
            </a:r>
            <a:r>
              <a:rPr lang="de-DE" b="0" i="0" dirty="0" err="1">
                <a:effectLst/>
                <a:latin typeface="Söhne"/>
              </a:rPr>
              <a:t>Build</a:t>
            </a:r>
            <a:r>
              <a:rPr lang="de-DE" b="0" i="0" dirty="0">
                <a:effectLst/>
                <a:latin typeface="Söhne"/>
              </a:rPr>
              <a:t>-Tools wie Maven und </a:t>
            </a:r>
            <a:r>
              <a:rPr lang="de-DE" b="0" i="0" dirty="0" err="1">
                <a:effectLst/>
                <a:latin typeface="Söhne"/>
              </a:rPr>
              <a:t>Gradle</a:t>
            </a:r>
            <a:r>
              <a:rPr lang="de-DE" b="0" i="0" dirty="0">
                <a:effectLst/>
                <a:latin typeface="Söhne"/>
              </a:rPr>
              <a:t> integrieren. Dadurch kann die Codeabdeckung als Teil des normalen </a:t>
            </a:r>
            <a:r>
              <a:rPr lang="de-DE" b="0" i="0" dirty="0" err="1">
                <a:effectLst/>
                <a:latin typeface="Söhne"/>
              </a:rPr>
              <a:t>Build</a:t>
            </a:r>
            <a:r>
              <a:rPr lang="de-DE" b="0" i="0" dirty="0">
                <a:effectLst/>
                <a:latin typeface="Söhne"/>
              </a:rPr>
              <a:t>-Prozesses gemessen werden.</a:t>
            </a:r>
          </a:p>
          <a:p>
            <a:pPr algn="l">
              <a:buFont typeface="+mj-lt"/>
              <a:buAutoNum type="arabicPeriod"/>
            </a:pPr>
            <a:r>
              <a:rPr lang="de-DE" b="1" i="0" dirty="0">
                <a:effectLst/>
                <a:latin typeface="Söhne"/>
              </a:rPr>
              <a:t>Berichterstellung</a:t>
            </a:r>
            <a:r>
              <a:rPr lang="de-DE" b="0" i="0" dirty="0">
                <a:effectLst/>
                <a:latin typeface="Söhne"/>
              </a:rPr>
              <a:t>: </a:t>
            </a:r>
            <a:r>
              <a:rPr lang="de-DE" b="0" i="0" dirty="0" err="1">
                <a:effectLst/>
                <a:latin typeface="Söhne"/>
              </a:rPr>
              <a:t>JaCoCo</a:t>
            </a:r>
            <a:r>
              <a:rPr lang="de-DE" b="0" i="0" dirty="0">
                <a:effectLst/>
                <a:latin typeface="Söhne"/>
              </a:rPr>
              <a:t> kann Berichte in verschiedenen Formaten generieren, einschließlich HTML, XML und CSV. Diese Berichte bieten eine detaillierte Übersicht über die Codeabdeckung und können zur weiteren Analyse verwendet werden.</a:t>
            </a:r>
          </a:p>
          <a:p>
            <a:r>
              <a:rPr lang="de-DE" dirty="0" err="1"/>
              <a:t>Jacoco</a:t>
            </a:r>
            <a:r>
              <a:rPr lang="de-DE" dirty="0"/>
              <a:t>: </a:t>
            </a:r>
            <a:r>
              <a:rPr lang="de-DE" dirty="0">
                <a:hlinkClick r:id="rId2"/>
              </a:rPr>
              <a:t>https://www.eclemma.org/jacoco/trunk/doc/maven.html</a:t>
            </a:r>
            <a:endParaRPr lang="de-DE" dirty="0"/>
          </a:p>
          <a:p>
            <a:r>
              <a:rPr lang="de-DE" dirty="0"/>
              <a:t>clean </a:t>
            </a:r>
            <a:r>
              <a:rPr lang="de-DE" dirty="0" err="1"/>
              <a:t>verify</a:t>
            </a:r>
            <a:r>
              <a:rPr lang="de-DE" dirty="0"/>
              <a:t> </a:t>
            </a:r>
            <a:r>
              <a:rPr lang="de-DE" dirty="0" err="1"/>
              <a:t>jacoco:report</a:t>
            </a:r>
            <a:endParaRPr lang="de-DE" dirty="0"/>
          </a:p>
          <a:p>
            <a:endParaRPr lang="de-DE" dirty="0"/>
          </a:p>
        </p:txBody>
      </p:sp>
    </p:spTree>
    <p:extLst>
      <p:ext uri="{BB962C8B-B14F-4D97-AF65-F5344CB8AC3E}">
        <p14:creationId xmlns:p14="http://schemas.microsoft.com/office/powerpoint/2010/main" val="17750886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Hamcrest</a:t>
            </a:r>
            <a:r>
              <a:rPr lang="de-DE" dirty="0">
                <a:ea typeface="+mj-lt"/>
                <a:cs typeface="+mj-lt"/>
              </a:rPr>
              <a:t>, </a:t>
            </a:r>
            <a:r>
              <a:rPr lang="de-DE" dirty="0" err="1">
                <a:ea typeface="+mj-lt"/>
                <a:cs typeface="+mj-lt"/>
              </a:rPr>
              <a:t>AssertJ</a:t>
            </a:r>
            <a:r>
              <a:rPr lang="de-DE" dirty="0">
                <a:ea typeface="+mj-lt"/>
                <a:cs typeface="+mj-lt"/>
              </a:rPr>
              <a:t> et al</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lnSpcReduction="10000"/>
          </a:bodyPr>
          <a:lstStyle/>
          <a:p>
            <a:r>
              <a:rPr lang="de-DE" sz="1600" b="0" i="0" dirty="0" err="1">
                <a:solidFill>
                  <a:srgbClr val="0F0F0F"/>
                </a:solidFill>
                <a:effectLst/>
                <a:latin typeface="Söhne"/>
              </a:rPr>
              <a:t>Hamcrest</a:t>
            </a:r>
            <a:r>
              <a:rPr lang="de-DE" sz="1600" b="0" i="0" dirty="0">
                <a:solidFill>
                  <a:srgbClr val="0F0F0F"/>
                </a:solidFill>
                <a:effectLst/>
                <a:latin typeface="Söhne"/>
              </a:rPr>
              <a:t> und </a:t>
            </a:r>
            <a:r>
              <a:rPr lang="de-DE" sz="1600" b="0" i="0" dirty="0" err="1">
                <a:solidFill>
                  <a:srgbClr val="0F0F0F"/>
                </a:solidFill>
                <a:effectLst/>
                <a:latin typeface="Söhne"/>
              </a:rPr>
              <a:t>AssertJ</a:t>
            </a:r>
            <a:r>
              <a:rPr lang="de-DE" sz="1600" b="0" i="0" dirty="0">
                <a:solidFill>
                  <a:srgbClr val="0F0F0F"/>
                </a:solidFill>
                <a:effectLst/>
                <a:latin typeface="Söhne"/>
              </a:rPr>
              <a:t> sind Bibliotheken für die Erstellung von </a:t>
            </a:r>
            <a:r>
              <a:rPr lang="de-DE" sz="1600" b="0" i="0" dirty="0" err="1">
                <a:solidFill>
                  <a:srgbClr val="0F0F0F"/>
                </a:solidFill>
                <a:effectLst/>
                <a:latin typeface="Söhne"/>
              </a:rPr>
              <a:t>Matcher</a:t>
            </a:r>
            <a:r>
              <a:rPr lang="de-DE" sz="1600" b="0" i="0" dirty="0">
                <a:solidFill>
                  <a:srgbClr val="0F0F0F"/>
                </a:solidFill>
                <a:effectLst/>
                <a:latin typeface="Söhne"/>
              </a:rPr>
              <a:t>-Objekten. </a:t>
            </a:r>
          </a:p>
          <a:p>
            <a:r>
              <a:rPr lang="de-DE" sz="1600" b="0" i="0" dirty="0" err="1">
                <a:solidFill>
                  <a:srgbClr val="0F0F0F"/>
                </a:solidFill>
                <a:effectLst/>
                <a:latin typeface="Söhne"/>
              </a:rPr>
              <a:t>Matcher</a:t>
            </a:r>
            <a:r>
              <a:rPr lang="de-DE" sz="1600" b="0" i="0" dirty="0">
                <a:solidFill>
                  <a:srgbClr val="0F0F0F"/>
                </a:solidFill>
                <a:effectLst/>
                <a:latin typeface="Söhne"/>
              </a:rPr>
              <a:t> sind Ausdrücke, die für die Überprüfung von Bedingungen in Tests verwendet werden und sind besonders nützlich für die Verbesserung der Lesbarkeit und Wartbarkeit von </a:t>
            </a:r>
            <a:r>
              <a:rPr lang="de-DE" sz="1600" b="0" i="0" dirty="0" err="1">
                <a:solidFill>
                  <a:srgbClr val="0F0F0F"/>
                </a:solidFill>
                <a:effectLst/>
                <a:latin typeface="Söhne"/>
              </a:rPr>
              <a:t>Testcode</a:t>
            </a:r>
            <a:endParaRPr lang="de-DE" sz="1600" dirty="0">
              <a:solidFill>
                <a:srgbClr val="0F0F0F"/>
              </a:solidFill>
              <a:latin typeface="Söhne"/>
            </a:endParaRPr>
          </a:p>
          <a:p>
            <a:r>
              <a:rPr lang="de-DE" sz="1600" b="0" i="0" dirty="0" err="1">
                <a:solidFill>
                  <a:srgbClr val="0F0F0F"/>
                </a:solidFill>
                <a:effectLst/>
                <a:latin typeface="Söhne"/>
              </a:rPr>
              <a:t>Hamcrest</a:t>
            </a:r>
            <a:r>
              <a:rPr lang="de-DE" sz="1600" b="0" i="0" dirty="0">
                <a:solidFill>
                  <a:srgbClr val="0F0F0F"/>
                </a:solidFill>
                <a:effectLst/>
                <a:latin typeface="Söhne"/>
              </a:rPr>
              <a:t> war früher in den Anfängen von </a:t>
            </a:r>
            <a:r>
              <a:rPr lang="de-DE" sz="1600" b="0" i="0" dirty="0" err="1">
                <a:solidFill>
                  <a:srgbClr val="0F0F0F"/>
                </a:solidFill>
                <a:effectLst/>
                <a:latin typeface="Söhne"/>
              </a:rPr>
              <a:t>Junit</a:t>
            </a:r>
            <a:r>
              <a:rPr lang="de-DE" sz="1600" b="0" i="0" dirty="0">
                <a:solidFill>
                  <a:srgbClr val="0F0F0F"/>
                </a:solidFill>
                <a:effectLst/>
                <a:latin typeface="Söhne"/>
              </a:rPr>
              <a:t> 4 das Mittel der Wahl (kam als </a:t>
            </a:r>
            <a:r>
              <a:rPr lang="de-DE" sz="1600" b="0" i="0" dirty="0" err="1">
                <a:solidFill>
                  <a:srgbClr val="0F0F0F"/>
                </a:solidFill>
                <a:effectLst/>
                <a:latin typeface="Söhne"/>
              </a:rPr>
              <a:t>dependency</a:t>
            </a:r>
            <a:r>
              <a:rPr lang="de-DE" sz="1600" b="0" i="0" dirty="0">
                <a:solidFill>
                  <a:srgbClr val="0F0F0F"/>
                </a:solidFill>
                <a:effectLst/>
                <a:latin typeface="Söhne"/>
              </a:rPr>
              <a:t> auch mit). </a:t>
            </a:r>
          </a:p>
          <a:p>
            <a:r>
              <a:rPr lang="de-DE" sz="1600" dirty="0">
                <a:solidFill>
                  <a:srgbClr val="0F0F0F"/>
                </a:solidFill>
                <a:latin typeface="Söhne"/>
              </a:rPr>
              <a:t>Mittlerweile ist </a:t>
            </a:r>
            <a:r>
              <a:rPr lang="de-DE" sz="1600" dirty="0" err="1">
                <a:solidFill>
                  <a:srgbClr val="0F0F0F"/>
                </a:solidFill>
                <a:latin typeface="Söhne"/>
              </a:rPr>
              <a:t>assertJ</a:t>
            </a:r>
            <a:r>
              <a:rPr lang="de-DE" sz="1600" dirty="0">
                <a:solidFill>
                  <a:srgbClr val="0F0F0F"/>
                </a:solidFill>
                <a:latin typeface="Söhne"/>
              </a:rPr>
              <a:t> aber lange vorbei gezogen, da es deutlich mächtiger ist und eine </a:t>
            </a:r>
            <a:r>
              <a:rPr lang="de-DE" sz="1600" dirty="0" err="1">
                <a:solidFill>
                  <a:srgbClr val="0F0F0F"/>
                </a:solidFill>
                <a:latin typeface="Söhne"/>
              </a:rPr>
              <a:t>fluent</a:t>
            </a:r>
            <a:r>
              <a:rPr lang="de-DE" sz="1600" dirty="0">
                <a:solidFill>
                  <a:srgbClr val="0F0F0F"/>
                </a:solidFill>
                <a:latin typeface="Söhne"/>
              </a:rPr>
              <a:t> API hat</a:t>
            </a:r>
            <a:endParaRPr lang="de-DE" sz="1600" b="0" i="0" dirty="0">
              <a:solidFill>
                <a:srgbClr val="0F0F0F"/>
              </a:solidFill>
              <a:effectLst/>
              <a:latin typeface="Söhne"/>
            </a:endParaRPr>
          </a:p>
          <a:p>
            <a:endParaRPr lang="de-DE" sz="1600" dirty="0">
              <a:ea typeface="+mn-lt"/>
              <a:cs typeface="+mn-lt"/>
              <a:hlinkClick r:id="rId2"/>
            </a:endParaRPr>
          </a:p>
          <a:p>
            <a:r>
              <a:rPr lang="de-DE" sz="1600" dirty="0">
                <a:ea typeface="+mn-lt"/>
                <a:cs typeface="+mn-lt"/>
                <a:hlinkClick r:id="rId2"/>
              </a:rPr>
              <a:t>http://hamcrest.org/JavaHamcrest/index</a:t>
            </a:r>
            <a:endParaRPr lang="de-DE" sz="1600" dirty="0"/>
          </a:p>
          <a:p>
            <a:r>
              <a:rPr lang="de-DE" sz="1600" dirty="0">
                <a:ea typeface="+mn-lt"/>
                <a:cs typeface="+mn-lt"/>
                <a:hlinkClick r:id="rId3"/>
              </a:rPr>
              <a:t>https://assertj.github.io/doc/</a:t>
            </a:r>
            <a:endParaRPr lang="de-DE" sz="1600" dirty="0">
              <a:ea typeface="+mn-lt"/>
              <a:cs typeface="+mn-lt"/>
            </a:endParaRPr>
          </a:p>
          <a:p>
            <a:r>
              <a:rPr lang="de-DE" sz="1600" dirty="0">
                <a:ea typeface="+mn-lt"/>
                <a:cs typeface="+mn-lt"/>
                <a:hlinkClick r:id="rId4"/>
              </a:rPr>
              <a:t>https://dzone.com/articles/hamcrest-vs-assertj-assertion-frameworks-which-one</a:t>
            </a:r>
            <a:endParaRPr lang="de-DE" sz="1600" dirty="0">
              <a:ea typeface="+mn-lt"/>
              <a:cs typeface="+mn-lt"/>
            </a:endParaRPr>
          </a:p>
          <a:p>
            <a:endParaRPr lang="de-DE" sz="1600" dirty="0">
              <a:ea typeface="+mn-lt"/>
              <a:cs typeface="+mn-lt"/>
            </a:endParaRPr>
          </a:p>
          <a:p>
            <a:r>
              <a:rPr lang="de-DE" sz="1600" dirty="0">
                <a:ea typeface="+mn-lt"/>
                <a:cs typeface="+mn-lt"/>
              </a:rPr>
              <a:t>Projekt: </a:t>
            </a:r>
            <a:r>
              <a:rPr lang="de-DE" sz="1600" dirty="0" err="1">
                <a:ea typeface="+mn-lt"/>
                <a:cs typeface="+mn-lt"/>
              </a:rPr>
              <a:t>assertjdemo</a:t>
            </a:r>
            <a:endParaRPr lang="de-DE" sz="1600" dirty="0"/>
          </a:p>
        </p:txBody>
      </p:sp>
    </p:spTree>
    <p:extLst>
      <p:ext uri="{BB962C8B-B14F-4D97-AF65-F5344CB8AC3E}">
        <p14:creationId xmlns:p14="http://schemas.microsoft.com/office/powerpoint/2010/main" val="27369738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err="1">
                <a:ea typeface="+mn-lt"/>
                <a:cs typeface="+mn-lt"/>
              </a:rPr>
              <a:t>assertThat</a:t>
            </a:r>
            <a:r>
              <a:rPr lang="en-US" sz="1600" i="1" dirty="0">
                <a:ea typeface="+mn-lt"/>
                <a:cs typeface="+mn-lt"/>
              </a:rPr>
              <a:t> – starting fluent assertion</a:t>
            </a:r>
          </a:p>
          <a:p>
            <a:pPr lvl="1">
              <a:buFont typeface="Wingdings 3"/>
              <a:buChar char=""/>
            </a:pPr>
            <a:r>
              <a:rPr lang="de-DE" sz="1400" dirty="0" err="1"/>
              <a:t>isEqualTo</a:t>
            </a:r>
            <a:endParaRPr lang="de-DE" sz="1400" dirty="0"/>
          </a:p>
          <a:p>
            <a:pPr lvl="1">
              <a:buFont typeface="Wingdings 3"/>
              <a:buChar char=""/>
            </a:pPr>
            <a:r>
              <a:rPr lang="de-DE" sz="1400" dirty="0" err="1"/>
              <a:t>isNotEqualTo</a:t>
            </a:r>
            <a:endParaRPr lang="de-DE" sz="1400" dirty="0"/>
          </a:p>
          <a:p>
            <a:pPr lvl="1">
              <a:buFont typeface="Wingdings 3"/>
              <a:buChar char=""/>
            </a:pPr>
            <a:r>
              <a:rPr lang="de-DE" sz="1400" dirty="0" err="1"/>
              <a:t>usingRecursiveComparison</a:t>
            </a:r>
            <a:r>
              <a:rPr lang="de-DE" sz="1400" dirty="0"/>
              <a:t>().</a:t>
            </a:r>
            <a:r>
              <a:rPr lang="de-DE" sz="1400" dirty="0" err="1"/>
              <a:t>ignoringFields</a:t>
            </a:r>
            <a:endParaRPr lang="de-DE" sz="1400" dirty="0"/>
          </a:p>
          <a:p>
            <a:pPr lvl="1">
              <a:buFont typeface="Wingdings 3"/>
              <a:buChar char=""/>
            </a:pPr>
            <a:r>
              <a:rPr lang="de-DE" sz="1400" dirty="0" err="1"/>
              <a:t>isNotEmpty</a:t>
            </a:r>
            <a:endParaRPr lang="de-DE" sz="1400" dirty="0"/>
          </a:p>
          <a:p>
            <a:pPr lvl="1">
              <a:buFont typeface="Wingdings 3"/>
              <a:buChar char=""/>
            </a:pPr>
            <a:r>
              <a:rPr lang="de-DE" sz="1400" dirty="0" err="1"/>
              <a:t>Contains</a:t>
            </a:r>
            <a:endParaRPr lang="de-DE" sz="1400" dirty="0"/>
          </a:p>
          <a:p>
            <a:pPr lvl="1">
              <a:buFont typeface="Wingdings 3"/>
              <a:buChar char=""/>
            </a:pPr>
            <a:r>
              <a:rPr lang="de-DE" sz="1400" dirty="0" err="1"/>
              <a:t>startsWith</a:t>
            </a:r>
            <a:endParaRPr lang="de-DE" sz="1400" dirty="0"/>
          </a:p>
          <a:p>
            <a:pPr lvl="1">
              <a:buFont typeface="Wingdings 3"/>
              <a:buChar char=""/>
            </a:pPr>
            <a:r>
              <a:rPr lang="de-DE" sz="1400" dirty="0" err="1"/>
              <a:t>doesNotContainNull</a:t>
            </a:r>
            <a:endParaRPr lang="de-DE" sz="1400" dirty="0"/>
          </a:p>
          <a:p>
            <a:pPr lvl="1">
              <a:buFont typeface="Wingdings 3"/>
              <a:buChar char=""/>
            </a:pPr>
            <a:r>
              <a:rPr lang="de-DE" sz="1400" dirty="0" err="1"/>
              <a:t>containsSequence</a:t>
            </a:r>
            <a:endParaRPr lang="de-DE" sz="1400" dirty="0"/>
          </a:p>
          <a:p>
            <a:pPr lvl="1">
              <a:buFont typeface="Wingdings 3"/>
              <a:buChar char=""/>
            </a:pPr>
            <a:r>
              <a:rPr lang="de-DE" sz="1400" dirty="0" err="1"/>
              <a:t>isGreaterThanOrEqualTo</a:t>
            </a:r>
            <a:endParaRPr lang="de-DE" sz="1400" dirty="0"/>
          </a:p>
          <a:p>
            <a:pPr lvl="1">
              <a:buFont typeface="Wingdings 3"/>
              <a:buChar char=""/>
            </a:pPr>
            <a:r>
              <a:rPr lang="de-DE" sz="1400" dirty="0"/>
              <a:t>And </a:t>
            </a:r>
            <a:r>
              <a:rPr lang="de-DE" sz="1400" dirty="0" err="1"/>
              <a:t>many</a:t>
            </a:r>
            <a:r>
              <a:rPr lang="de-DE" sz="1400" dirty="0"/>
              <a:t> </a:t>
            </a:r>
            <a:r>
              <a:rPr lang="de-DE" sz="1400" dirty="0" err="1"/>
              <a:t>many</a:t>
            </a:r>
            <a:r>
              <a:rPr lang="de-DE" sz="1400" dirty="0"/>
              <a:t> </a:t>
            </a:r>
            <a:r>
              <a:rPr lang="de-DE" sz="1400" dirty="0" err="1"/>
              <a:t>more</a:t>
            </a:r>
            <a:endParaRPr lang="de-DE" sz="1400" dirty="0"/>
          </a:p>
        </p:txBody>
      </p:sp>
    </p:spTree>
    <p:extLst>
      <p:ext uri="{BB962C8B-B14F-4D97-AF65-F5344CB8AC3E}">
        <p14:creationId xmlns:p14="http://schemas.microsoft.com/office/powerpoint/2010/main" val="12603878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34682-5CFF-7011-4659-A456788CCA94}"/>
              </a:ext>
            </a:extLst>
          </p:cNvPr>
          <p:cNvSpPr>
            <a:spLocks noGrp="1"/>
          </p:cNvSpPr>
          <p:nvPr>
            <p:ph type="title"/>
          </p:nvPr>
        </p:nvSpPr>
        <p:spPr/>
        <p:txBody>
          <a:bodyPr/>
          <a:lstStyle/>
          <a:p>
            <a:r>
              <a:rPr lang="de-DE" dirty="0"/>
              <a:t>Exkurs: </a:t>
            </a:r>
            <a:r>
              <a:rPr lang="de-DE" dirty="0" err="1"/>
              <a:t>docker</a:t>
            </a:r>
            <a:endParaRPr lang="de-DE" dirty="0"/>
          </a:p>
        </p:txBody>
      </p:sp>
      <p:sp>
        <p:nvSpPr>
          <p:cNvPr id="3" name="Inhaltsplatzhalter 2">
            <a:extLst>
              <a:ext uri="{FF2B5EF4-FFF2-40B4-BE49-F238E27FC236}">
                <a16:creationId xmlns:a16="http://schemas.microsoft.com/office/drawing/2014/main" id="{AF336426-C4F2-1490-36EF-703BBFBBA737}"/>
              </a:ext>
            </a:extLst>
          </p:cNvPr>
          <p:cNvSpPr>
            <a:spLocks noGrp="1"/>
          </p:cNvSpPr>
          <p:nvPr>
            <p:ph idx="1"/>
          </p:nvPr>
        </p:nvSpPr>
        <p:spPr/>
        <p:txBody>
          <a:bodyPr/>
          <a:lstStyle/>
          <a:p>
            <a:r>
              <a:rPr lang="de-DE" b="0" i="0" dirty="0">
                <a:solidFill>
                  <a:srgbClr val="374151"/>
                </a:solidFill>
                <a:effectLst/>
                <a:latin typeface="Söhne"/>
              </a:rPr>
              <a:t>Docker ist eine Plattform für das Entwickeln, Verschicken und Ausführen von Anwendungen in Containern. </a:t>
            </a:r>
          </a:p>
          <a:p>
            <a:r>
              <a:rPr lang="de-DE" b="0" i="0" dirty="0">
                <a:solidFill>
                  <a:srgbClr val="374151"/>
                </a:solidFill>
                <a:effectLst/>
                <a:latin typeface="Söhne"/>
              </a:rPr>
              <a:t>Ein Container ist eine standardisierte, isolierte Einheit, die Code, Laufzeitumgebung, Systemtools, Bibliotheken und Einstellungen kombiniert. </a:t>
            </a:r>
          </a:p>
          <a:p>
            <a:r>
              <a:rPr lang="de-DE" b="0" i="0" dirty="0">
                <a:solidFill>
                  <a:srgbClr val="374151"/>
                </a:solidFill>
                <a:effectLst/>
                <a:latin typeface="Söhne"/>
              </a:rPr>
              <a:t>Dies gewährleistet, dass die Anwendung immer auf die gleiche Weise läuft, unabhängig von der Umgebung, in der sie ausgeführt wird. </a:t>
            </a:r>
            <a:endParaRPr lang="de-DE" dirty="0"/>
          </a:p>
        </p:txBody>
      </p:sp>
    </p:spTree>
    <p:extLst>
      <p:ext uri="{BB962C8B-B14F-4D97-AF65-F5344CB8AC3E}">
        <p14:creationId xmlns:p14="http://schemas.microsoft.com/office/powerpoint/2010/main" val="29125651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34682-5CFF-7011-4659-A456788CCA94}"/>
              </a:ext>
            </a:extLst>
          </p:cNvPr>
          <p:cNvSpPr>
            <a:spLocks noGrp="1"/>
          </p:cNvSpPr>
          <p:nvPr>
            <p:ph type="title"/>
          </p:nvPr>
        </p:nvSpPr>
        <p:spPr/>
        <p:txBody>
          <a:bodyPr/>
          <a:lstStyle/>
          <a:p>
            <a:r>
              <a:rPr lang="de-DE" dirty="0"/>
              <a:t>Exkurs: </a:t>
            </a:r>
            <a:r>
              <a:rPr lang="de-DE" dirty="0" err="1"/>
              <a:t>docker</a:t>
            </a:r>
            <a:r>
              <a:rPr lang="de-DE" dirty="0"/>
              <a:t> Merkmale</a:t>
            </a:r>
          </a:p>
        </p:txBody>
      </p:sp>
      <p:sp>
        <p:nvSpPr>
          <p:cNvPr id="3" name="Inhaltsplatzhalter 2">
            <a:extLst>
              <a:ext uri="{FF2B5EF4-FFF2-40B4-BE49-F238E27FC236}">
                <a16:creationId xmlns:a16="http://schemas.microsoft.com/office/drawing/2014/main" id="{AF336426-C4F2-1490-36EF-703BBFBBA737}"/>
              </a:ext>
            </a:extLst>
          </p:cNvPr>
          <p:cNvSpPr>
            <a:spLocks noGrp="1"/>
          </p:cNvSpPr>
          <p:nvPr>
            <p:ph idx="1"/>
          </p:nvPr>
        </p:nvSpPr>
        <p:spPr/>
        <p:txBody>
          <a:bodyPr>
            <a:normAutofit fontScale="92500"/>
          </a:bodyPr>
          <a:lstStyle/>
          <a:p>
            <a:r>
              <a:rPr lang="de-DE" b="1" i="0" dirty="0">
                <a:solidFill>
                  <a:srgbClr val="374151"/>
                </a:solidFill>
                <a:effectLst/>
                <a:latin typeface="Söhne"/>
              </a:rPr>
              <a:t>Isolation</a:t>
            </a:r>
            <a:r>
              <a:rPr lang="de-DE" b="0" i="0" dirty="0">
                <a:solidFill>
                  <a:srgbClr val="374151"/>
                </a:solidFill>
                <a:effectLst/>
                <a:latin typeface="Söhne"/>
              </a:rPr>
              <a:t>: Docker-Container isolieren die Anwendung und ihre Abhängigkeiten von der zugrundeliegenden Infrastruktur und von anderen Containern. Das sorgt für Konsistenz über verschiedene Umgebungen und Entwicklungszyklen hinweg.</a:t>
            </a:r>
          </a:p>
          <a:p>
            <a:r>
              <a:rPr lang="de-DE" b="1" i="0" dirty="0">
                <a:solidFill>
                  <a:srgbClr val="374151"/>
                </a:solidFill>
                <a:effectLst/>
                <a:latin typeface="Söhne"/>
              </a:rPr>
              <a:t>Leichtigkeit</a:t>
            </a:r>
            <a:r>
              <a:rPr lang="de-DE" b="0" i="0" dirty="0">
                <a:solidFill>
                  <a:srgbClr val="374151"/>
                </a:solidFill>
                <a:effectLst/>
                <a:latin typeface="Söhne"/>
              </a:rPr>
              <a:t>: Docker-Container sind leichtgewichtig, da sie die zugrundeliegende OS-Kernel gemeinsam nutzen, anstatt ein vollständiges Betriebssystem zu emulieren.</a:t>
            </a:r>
          </a:p>
          <a:p>
            <a:r>
              <a:rPr lang="de-DE" b="1" i="0" dirty="0">
                <a:solidFill>
                  <a:srgbClr val="374151"/>
                </a:solidFill>
                <a:effectLst/>
                <a:latin typeface="Söhne"/>
              </a:rPr>
              <a:t>Portabilität</a:t>
            </a:r>
            <a:r>
              <a:rPr lang="de-DE" b="0" i="0" dirty="0">
                <a:solidFill>
                  <a:srgbClr val="374151"/>
                </a:solidFill>
                <a:effectLst/>
                <a:latin typeface="Söhne"/>
              </a:rPr>
              <a:t>: Dank Docker-Containern kann eine Anwendung in jeder Umgebung laufen, die Docker unterstützt – sei es ein Entwickler-Laptop, ein Testserver oder eine Cloud-Umgebung.</a:t>
            </a:r>
          </a:p>
          <a:p>
            <a:r>
              <a:rPr lang="de-DE" b="1" i="0" dirty="0">
                <a:solidFill>
                  <a:srgbClr val="374151"/>
                </a:solidFill>
                <a:effectLst/>
                <a:latin typeface="Söhne"/>
              </a:rPr>
              <a:t>Versionskontrolle mit Docker Images</a:t>
            </a:r>
            <a:r>
              <a:rPr lang="de-DE" b="0" i="0" dirty="0">
                <a:solidFill>
                  <a:srgbClr val="374151"/>
                </a:solidFill>
                <a:effectLst/>
                <a:latin typeface="Söhne"/>
              </a:rPr>
              <a:t>: Docker verwendet Images, um Container zu erstellen. Ein Docker Image ist eine leichtgewichtige, eigenständige, ausführbare Software-Paketeinheit, die alles enthält, was sie zum Laufen braucht: Code, Laufzeitumgebung, Systemtools, Bibliotheken und Einstellungen. Docker Images sind unveränderlich und bieten so Konsistenz über den gesamten Lebenszyklus einer Anwendung.</a:t>
            </a:r>
          </a:p>
        </p:txBody>
      </p:sp>
    </p:spTree>
    <p:extLst>
      <p:ext uri="{BB962C8B-B14F-4D97-AF65-F5344CB8AC3E}">
        <p14:creationId xmlns:p14="http://schemas.microsoft.com/office/powerpoint/2010/main" val="38000063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34682-5CFF-7011-4659-A456788CCA94}"/>
              </a:ext>
            </a:extLst>
          </p:cNvPr>
          <p:cNvSpPr>
            <a:spLocks noGrp="1"/>
          </p:cNvSpPr>
          <p:nvPr>
            <p:ph type="title"/>
          </p:nvPr>
        </p:nvSpPr>
        <p:spPr/>
        <p:txBody>
          <a:bodyPr/>
          <a:lstStyle/>
          <a:p>
            <a:r>
              <a:rPr lang="de-DE" dirty="0"/>
              <a:t>Exkurs: </a:t>
            </a:r>
            <a:r>
              <a:rPr lang="de-DE" dirty="0" err="1"/>
              <a:t>docker</a:t>
            </a:r>
            <a:r>
              <a:rPr lang="de-DE" dirty="0"/>
              <a:t> Merkmale 2</a:t>
            </a:r>
          </a:p>
        </p:txBody>
      </p:sp>
      <p:sp>
        <p:nvSpPr>
          <p:cNvPr id="3" name="Inhaltsplatzhalter 2">
            <a:extLst>
              <a:ext uri="{FF2B5EF4-FFF2-40B4-BE49-F238E27FC236}">
                <a16:creationId xmlns:a16="http://schemas.microsoft.com/office/drawing/2014/main" id="{AF336426-C4F2-1490-36EF-703BBFBBA737}"/>
              </a:ext>
            </a:extLst>
          </p:cNvPr>
          <p:cNvSpPr>
            <a:spLocks noGrp="1"/>
          </p:cNvSpPr>
          <p:nvPr>
            <p:ph idx="1"/>
          </p:nvPr>
        </p:nvSpPr>
        <p:spPr/>
        <p:txBody>
          <a:bodyPr>
            <a:normAutofit/>
          </a:bodyPr>
          <a:lstStyle/>
          <a:p>
            <a:r>
              <a:rPr lang="de-DE" b="1" i="0" dirty="0">
                <a:solidFill>
                  <a:srgbClr val="374151"/>
                </a:solidFill>
                <a:effectLst/>
                <a:latin typeface="Söhne"/>
              </a:rPr>
              <a:t>Docker Hub &amp; </a:t>
            </a:r>
            <a:r>
              <a:rPr lang="de-DE" b="1" i="0" dirty="0" err="1">
                <a:solidFill>
                  <a:srgbClr val="374151"/>
                </a:solidFill>
                <a:effectLst/>
                <a:latin typeface="Söhne"/>
              </a:rPr>
              <a:t>Repositories</a:t>
            </a:r>
            <a:r>
              <a:rPr lang="de-DE" b="0" i="0" dirty="0">
                <a:solidFill>
                  <a:srgbClr val="374151"/>
                </a:solidFill>
                <a:effectLst/>
                <a:latin typeface="Söhne"/>
              </a:rPr>
              <a:t>: Docker Hub ist ein cloudbasierter Registry-Service, der es Entwicklern ermöglicht, Docker Images zu verlinken, zu versionieren, zu speichern und zu verteilen. Es gibt sowohl öffentliche als auch private </a:t>
            </a:r>
            <a:r>
              <a:rPr lang="de-DE" b="0" i="0" dirty="0" err="1">
                <a:solidFill>
                  <a:srgbClr val="374151"/>
                </a:solidFill>
                <a:effectLst/>
                <a:latin typeface="Söhne"/>
              </a:rPr>
              <a:t>Repositories</a:t>
            </a:r>
            <a:r>
              <a:rPr lang="de-DE" b="0" i="0" dirty="0">
                <a:solidFill>
                  <a:srgbClr val="374151"/>
                </a:solidFill>
                <a:effectLst/>
                <a:latin typeface="Söhne"/>
              </a:rPr>
              <a:t>.</a:t>
            </a:r>
          </a:p>
          <a:p>
            <a:r>
              <a:rPr lang="de-DE" b="1" i="0" dirty="0">
                <a:solidFill>
                  <a:srgbClr val="374151"/>
                </a:solidFill>
                <a:effectLst/>
                <a:latin typeface="Söhne"/>
              </a:rPr>
              <a:t>Microservices-Architektur</a:t>
            </a:r>
            <a:r>
              <a:rPr lang="de-DE" b="0" i="0" dirty="0">
                <a:solidFill>
                  <a:srgbClr val="374151"/>
                </a:solidFill>
                <a:effectLst/>
                <a:latin typeface="Söhne"/>
              </a:rPr>
              <a:t>: Docker eignet sich besonders gut für Mikroservices, da jede Dienstinstanz in einem separaten Container laufen kann, was die Skalierung und Wartung von Anwendungen vereinfacht.</a:t>
            </a:r>
          </a:p>
          <a:p>
            <a:r>
              <a:rPr lang="de-DE" b="1" i="0" dirty="0">
                <a:solidFill>
                  <a:srgbClr val="374151"/>
                </a:solidFill>
                <a:effectLst/>
                <a:latin typeface="Söhne"/>
              </a:rPr>
              <a:t>Integrations- und </a:t>
            </a:r>
            <a:r>
              <a:rPr lang="de-DE" b="1" i="0" dirty="0" err="1">
                <a:solidFill>
                  <a:srgbClr val="374151"/>
                </a:solidFill>
                <a:effectLst/>
                <a:latin typeface="Söhne"/>
              </a:rPr>
              <a:t>Deployment</a:t>
            </a:r>
            <a:r>
              <a:rPr lang="de-DE" b="1" i="0" dirty="0">
                <a:solidFill>
                  <a:srgbClr val="374151"/>
                </a:solidFill>
                <a:effectLst/>
                <a:latin typeface="Söhne"/>
              </a:rPr>
              <a:t>-Automatisierung</a:t>
            </a:r>
            <a:r>
              <a:rPr lang="de-DE" b="0" i="0" dirty="0">
                <a:solidFill>
                  <a:srgbClr val="374151"/>
                </a:solidFill>
                <a:effectLst/>
                <a:latin typeface="Söhne"/>
              </a:rPr>
              <a:t>: Docker kann leicht in gängige CI/CD-Tools (</a:t>
            </a:r>
            <a:r>
              <a:rPr lang="de-DE" b="0" i="0" dirty="0" err="1">
                <a:solidFill>
                  <a:srgbClr val="374151"/>
                </a:solidFill>
                <a:effectLst/>
                <a:latin typeface="Söhne"/>
              </a:rPr>
              <a:t>Continuous</a:t>
            </a:r>
            <a:r>
              <a:rPr lang="de-DE" b="0" i="0" dirty="0">
                <a:solidFill>
                  <a:srgbClr val="374151"/>
                </a:solidFill>
                <a:effectLst/>
                <a:latin typeface="Söhne"/>
              </a:rPr>
              <a:t> Integration/</a:t>
            </a:r>
            <a:r>
              <a:rPr lang="de-DE" b="0" i="0" dirty="0" err="1">
                <a:solidFill>
                  <a:srgbClr val="374151"/>
                </a:solidFill>
                <a:effectLst/>
                <a:latin typeface="Söhne"/>
              </a:rPr>
              <a:t>Continuous</a:t>
            </a:r>
            <a:r>
              <a:rPr lang="de-DE" b="0" i="0" dirty="0">
                <a:solidFill>
                  <a:srgbClr val="374151"/>
                </a:solidFill>
                <a:effectLst/>
                <a:latin typeface="Söhne"/>
              </a:rPr>
              <a:t> </a:t>
            </a:r>
            <a:r>
              <a:rPr lang="de-DE" b="0" i="0" dirty="0" err="1">
                <a:solidFill>
                  <a:srgbClr val="374151"/>
                </a:solidFill>
                <a:effectLst/>
                <a:latin typeface="Söhne"/>
              </a:rPr>
              <a:t>Deployment</a:t>
            </a:r>
            <a:r>
              <a:rPr lang="de-DE" b="0" i="0" dirty="0">
                <a:solidFill>
                  <a:srgbClr val="374151"/>
                </a:solidFill>
                <a:effectLst/>
                <a:latin typeface="Söhne"/>
              </a:rPr>
              <a:t>) integriert werden.</a:t>
            </a:r>
          </a:p>
          <a:p>
            <a:r>
              <a:rPr lang="de-DE" b="1" i="0" dirty="0">
                <a:solidFill>
                  <a:srgbClr val="374151"/>
                </a:solidFill>
                <a:effectLst/>
                <a:latin typeface="Söhne"/>
              </a:rPr>
              <a:t>Ökosystem und Community</a:t>
            </a:r>
            <a:r>
              <a:rPr lang="de-DE" b="0" i="0" dirty="0">
                <a:solidFill>
                  <a:srgbClr val="374151"/>
                </a:solidFill>
                <a:effectLst/>
                <a:latin typeface="Söhne"/>
              </a:rPr>
              <a:t>: Es gibt eine große und aktive Community rund um Docker, die viele Plugins, Erweiterungen und zusätzliche Tools entwickelt hat.</a:t>
            </a:r>
          </a:p>
        </p:txBody>
      </p:sp>
    </p:spTree>
    <p:extLst>
      <p:ext uri="{BB962C8B-B14F-4D97-AF65-F5344CB8AC3E}">
        <p14:creationId xmlns:p14="http://schemas.microsoft.com/office/powerpoint/2010/main" val="20666550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34682-5CFF-7011-4659-A456788CCA94}"/>
              </a:ext>
            </a:extLst>
          </p:cNvPr>
          <p:cNvSpPr>
            <a:spLocks noGrp="1"/>
          </p:cNvSpPr>
          <p:nvPr>
            <p:ph type="title"/>
          </p:nvPr>
        </p:nvSpPr>
        <p:spPr/>
        <p:txBody>
          <a:bodyPr/>
          <a:lstStyle/>
          <a:p>
            <a:r>
              <a:rPr lang="de-DE" dirty="0"/>
              <a:t>Exkurs: </a:t>
            </a:r>
            <a:r>
              <a:rPr lang="de-DE" dirty="0" err="1"/>
              <a:t>docker</a:t>
            </a:r>
            <a:r>
              <a:rPr lang="de-DE" dirty="0"/>
              <a:t> für </a:t>
            </a:r>
            <a:r>
              <a:rPr lang="de-DE" dirty="0" err="1"/>
              <a:t>windows</a:t>
            </a:r>
            <a:endParaRPr lang="de-DE" dirty="0"/>
          </a:p>
        </p:txBody>
      </p:sp>
      <p:sp>
        <p:nvSpPr>
          <p:cNvPr id="3" name="Inhaltsplatzhalter 2">
            <a:extLst>
              <a:ext uri="{FF2B5EF4-FFF2-40B4-BE49-F238E27FC236}">
                <a16:creationId xmlns:a16="http://schemas.microsoft.com/office/drawing/2014/main" id="{AF336426-C4F2-1490-36EF-703BBFBBA737}"/>
              </a:ext>
            </a:extLst>
          </p:cNvPr>
          <p:cNvSpPr>
            <a:spLocks noGrp="1"/>
          </p:cNvSpPr>
          <p:nvPr>
            <p:ph idx="1"/>
          </p:nvPr>
        </p:nvSpPr>
        <p:spPr/>
        <p:txBody>
          <a:bodyPr>
            <a:normAutofit/>
          </a:bodyPr>
          <a:lstStyle/>
          <a:p>
            <a:r>
              <a:rPr lang="de-DE" i="0" dirty="0">
                <a:solidFill>
                  <a:srgbClr val="374151"/>
                </a:solidFill>
                <a:effectLst/>
                <a:latin typeface="Söhne"/>
              </a:rPr>
              <a:t>Nativ läuft </a:t>
            </a:r>
            <a:r>
              <a:rPr lang="de-DE" i="0" dirty="0" err="1">
                <a:solidFill>
                  <a:srgbClr val="374151"/>
                </a:solidFill>
                <a:effectLst/>
                <a:latin typeface="Söhne"/>
              </a:rPr>
              <a:t>docker</a:t>
            </a:r>
            <a:r>
              <a:rPr lang="de-DE" i="0" dirty="0">
                <a:solidFill>
                  <a:srgbClr val="374151"/>
                </a:solidFill>
                <a:effectLst/>
                <a:latin typeface="Söhne"/>
              </a:rPr>
              <a:t> nur unter Linux</a:t>
            </a:r>
          </a:p>
          <a:p>
            <a:r>
              <a:rPr lang="de-DE" dirty="0">
                <a:solidFill>
                  <a:srgbClr val="374151"/>
                </a:solidFill>
                <a:latin typeface="Söhne"/>
              </a:rPr>
              <a:t>Für Windows braucht man </a:t>
            </a:r>
            <a:r>
              <a:rPr lang="de-DE" dirty="0" err="1">
                <a:solidFill>
                  <a:srgbClr val="374151"/>
                </a:solidFill>
                <a:latin typeface="Söhne"/>
              </a:rPr>
              <a:t>docker</a:t>
            </a:r>
            <a:r>
              <a:rPr lang="de-DE" dirty="0">
                <a:solidFill>
                  <a:srgbClr val="374151"/>
                </a:solidFill>
                <a:latin typeface="Söhne"/>
              </a:rPr>
              <a:t> </a:t>
            </a:r>
            <a:r>
              <a:rPr lang="de-DE" dirty="0" err="1">
                <a:solidFill>
                  <a:srgbClr val="374151"/>
                </a:solidFill>
                <a:latin typeface="Söhne"/>
              </a:rPr>
              <a:t>desktop</a:t>
            </a:r>
            <a:r>
              <a:rPr lang="de-DE" dirty="0">
                <a:solidFill>
                  <a:srgbClr val="374151"/>
                </a:solidFill>
                <a:latin typeface="Söhne"/>
              </a:rPr>
              <a:t> (Lizenz für Business Anwendung)</a:t>
            </a:r>
          </a:p>
          <a:p>
            <a:r>
              <a:rPr lang="de-DE" i="0" dirty="0">
                <a:solidFill>
                  <a:srgbClr val="374151"/>
                </a:solidFill>
                <a:effectLst/>
                <a:latin typeface="Söhne"/>
              </a:rPr>
              <a:t>In Windows muss außerdem Virtualisierung im BIOS erlaubt sein</a:t>
            </a:r>
          </a:p>
          <a:p>
            <a:r>
              <a:rPr lang="de-DE" dirty="0">
                <a:solidFill>
                  <a:srgbClr val="374151"/>
                </a:solidFill>
                <a:latin typeface="Söhne"/>
              </a:rPr>
              <a:t>In der älteren Variante wird Hyper-V verwendet</a:t>
            </a:r>
          </a:p>
          <a:p>
            <a:r>
              <a:rPr lang="de-DE" i="0" dirty="0">
                <a:solidFill>
                  <a:srgbClr val="374151"/>
                </a:solidFill>
                <a:effectLst/>
                <a:latin typeface="Söhne"/>
              </a:rPr>
              <a:t>Performanter ist aber die neue Variante, die auf WSL (</a:t>
            </a:r>
            <a:r>
              <a:rPr lang="de-DE" b="0" i="0" dirty="0">
                <a:solidFill>
                  <a:srgbClr val="374151"/>
                </a:solidFill>
                <a:effectLst/>
                <a:latin typeface="Söhne"/>
              </a:rPr>
              <a:t>Windows Subsystem </a:t>
            </a:r>
            <a:r>
              <a:rPr lang="de-DE" b="0" i="0" dirty="0" err="1">
                <a:solidFill>
                  <a:srgbClr val="374151"/>
                </a:solidFill>
                <a:effectLst/>
                <a:latin typeface="Söhne"/>
              </a:rPr>
              <a:t>for</a:t>
            </a:r>
            <a:r>
              <a:rPr lang="de-DE" b="0" i="0" dirty="0">
                <a:solidFill>
                  <a:srgbClr val="374151"/>
                </a:solidFill>
                <a:effectLst/>
                <a:latin typeface="Söhne"/>
              </a:rPr>
              <a:t> Linux </a:t>
            </a:r>
            <a:r>
              <a:rPr lang="de-DE" i="0" dirty="0">
                <a:solidFill>
                  <a:srgbClr val="374151"/>
                </a:solidFill>
                <a:effectLst/>
                <a:latin typeface="Söhne"/>
              </a:rPr>
              <a:t>) 2 aufsetzt</a:t>
            </a:r>
          </a:p>
        </p:txBody>
      </p:sp>
    </p:spTree>
    <p:extLst>
      <p:ext uri="{BB962C8B-B14F-4D97-AF65-F5344CB8AC3E}">
        <p14:creationId xmlns:p14="http://schemas.microsoft.com/office/powerpoint/2010/main" val="27831429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4AA653-D02B-C7A6-D84C-D3881F84DA64}"/>
              </a:ext>
            </a:extLst>
          </p:cNvPr>
          <p:cNvSpPr>
            <a:spLocks noGrp="1"/>
          </p:cNvSpPr>
          <p:nvPr>
            <p:ph type="title"/>
          </p:nvPr>
        </p:nvSpPr>
        <p:spPr/>
        <p:txBody>
          <a:bodyPr/>
          <a:lstStyle/>
          <a:p>
            <a:r>
              <a:rPr lang="de-DE" dirty="0" err="1"/>
              <a:t>Sonarqube</a:t>
            </a:r>
            <a:endParaRPr lang="de-DE" dirty="0"/>
          </a:p>
        </p:txBody>
      </p:sp>
      <p:sp>
        <p:nvSpPr>
          <p:cNvPr id="3" name="Inhaltsplatzhalter 2">
            <a:extLst>
              <a:ext uri="{FF2B5EF4-FFF2-40B4-BE49-F238E27FC236}">
                <a16:creationId xmlns:a16="http://schemas.microsoft.com/office/drawing/2014/main" id="{A4182515-22A8-7048-9916-5F8EDCD2983D}"/>
              </a:ext>
            </a:extLst>
          </p:cNvPr>
          <p:cNvSpPr>
            <a:spLocks noGrp="1"/>
          </p:cNvSpPr>
          <p:nvPr>
            <p:ph idx="1"/>
          </p:nvPr>
        </p:nvSpPr>
        <p:spPr/>
        <p:txBody>
          <a:bodyPr>
            <a:normAutofit fontScale="85000" lnSpcReduction="10000"/>
          </a:bodyPr>
          <a:lstStyle/>
          <a:p>
            <a:r>
              <a:rPr lang="de-DE" b="0" i="0" dirty="0" err="1">
                <a:solidFill>
                  <a:srgbClr val="0F0F0F"/>
                </a:solidFill>
                <a:effectLst/>
                <a:latin typeface="Söhne"/>
              </a:rPr>
              <a:t>SonarQube</a:t>
            </a:r>
            <a:r>
              <a:rPr lang="de-DE" b="0" i="0" dirty="0">
                <a:solidFill>
                  <a:srgbClr val="0F0F0F"/>
                </a:solidFill>
                <a:effectLst/>
                <a:latin typeface="Söhne"/>
              </a:rPr>
              <a:t> ist ein Open-Source-Werkzeug zur kontinuierlichen Überprüfung der Codequalität. Es wird verwendet, um den Quellcode auf verschiedene Arten von Fehlern, Bugs, Sicherheitslücken und schlechten Programmierpraktiken zu analysieren. </a:t>
            </a:r>
            <a:r>
              <a:rPr lang="de-DE" dirty="0">
                <a:hlinkClick r:id="rId2"/>
              </a:rPr>
              <a:t>https://www.sonarqube.org/</a:t>
            </a:r>
            <a:endParaRPr lang="de-DE" b="0" i="0" dirty="0">
              <a:solidFill>
                <a:srgbClr val="0F0F0F"/>
              </a:solidFill>
              <a:effectLst/>
              <a:latin typeface="Söhne"/>
            </a:endParaRPr>
          </a:p>
          <a:p>
            <a:pPr algn="l">
              <a:buFont typeface="+mj-lt"/>
              <a:buAutoNum type="arabicPeriod"/>
            </a:pPr>
            <a:r>
              <a:rPr lang="de-DE" b="1" i="0" dirty="0">
                <a:effectLst/>
                <a:latin typeface="Söhne"/>
              </a:rPr>
              <a:t>Statische Codeanalyse</a:t>
            </a:r>
            <a:r>
              <a:rPr lang="de-DE" b="0" i="0" dirty="0">
                <a:effectLst/>
                <a:latin typeface="Söhne"/>
              </a:rPr>
              <a:t>: </a:t>
            </a:r>
            <a:r>
              <a:rPr lang="de-DE" b="0" i="0" dirty="0" err="1">
                <a:effectLst/>
                <a:latin typeface="Söhne"/>
              </a:rPr>
              <a:t>SonarQube</a:t>
            </a:r>
            <a:r>
              <a:rPr lang="de-DE" b="0" i="0" dirty="0">
                <a:effectLst/>
                <a:latin typeface="Söhne"/>
              </a:rPr>
              <a:t> führt eine statische Analyse des Quellcodes durch, um Programmierfehler, Bugs, Sicherheitslücken und Codegerüche (code </a:t>
            </a:r>
            <a:r>
              <a:rPr lang="de-DE" b="0" i="0" dirty="0" err="1">
                <a:effectLst/>
                <a:latin typeface="Söhne"/>
              </a:rPr>
              <a:t>smells</a:t>
            </a:r>
            <a:r>
              <a:rPr lang="de-DE" b="0" i="0" dirty="0">
                <a:effectLst/>
                <a:latin typeface="Söhne"/>
              </a:rPr>
              <a:t>) zu identifizieren.</a:t>
            </a:r>
          </a:p>
          <a:p>
            <a:pPr algn="l">
              <a:buFont typeface="+mj-lt"/>
              <a:buAutoNum type="arabicPeriod"/>
            </a:pPr>
            <a:r>
              <a:rPr lang="de-DE" b="1" i="0" dirty="0" err="1">
                <a:effectLst/>
                <a:latin typeface="Söhne"/>
              </a:rPr>
              <a:t>Codequalitätsmetriken</a:t>
            </a:r>
            <a:r>
              <a:rPr lang="de-DE" b="0" i="0" dirty="0">
                <a:effectLst/>
                <a:latin typeface="Söhne"/>
              </a:rPr>
              <a:t>: Es bietet Metriken zur Beurteilung der Qualität des Codes, einschließlich Komplexität, Duplizierung, Testabdeckung, Einhaltung von Codierungsstandards und vielem mehr.</a:t>
            </a:r>
          </a:p>
          <a:p>
            <a:pPr algn="l">
              <a:buFont typeface="+mj-lt"/>
              <a:buAutoNum type="arabicPeriod"/>
            </a:pPr>
            <a:r>
              <a:rPr lang="de-DE" b="1" i="0" dirty="0">
                <a:effectLst/>
                <a:latin typeface="Söhne"/>
              </a:rPr>
              <a:t>Unterstützung vieler Programmiersprachen</a:t>
            </a:r>
            <a:r>
              <a:rPr lang="de-DE" b="0" i="0" dirty="0">
                <a:effectLst/>
                <a:latin typeface="Söhne"/>
              </a:rPr>
              <a:t>: </a:t>
            </a:r>
            <a:r>
              <a:rPr lang="de-DE" b="0" i="0" dirty="0" err="1">
                <a:effectLst/>
                <a:latin typeface="Söhne"/>
              </a:rPr>
              <a:t>SonarQube</a:t>
            </a:r>
            <a:r>
              <a:rPr lang="de-DE" b="0" i="0" dirty="0">
                <a:effectLst/>
                <a:latin typeface="Söhne"/>
              </a:rPr>
              <a:t> unterstützt eine breite Palette von Programmiersprachen, darunter Java, C#, Python, JavaScript und viele andere.</a:t>
            </a:r>
          </a:p>
          <a:p>
            <a:pPr algn="l">
              <a:buFont typeface="+mj-lt"/>
              <a:buAutoNum type="arabicPeriod"/>
            </a:pPr>
            <a:r>
              <a:rPr lang="de-DE" b="1" i="0" dirty="0">
                <a:effectLst/>
                <a:latin typeface="Söhne"/>
              </a:rPr>
              <a:t>Integration in CI/CD-Pipelines</a:t>
            </a:r>
            <a:r>
              <a:rPr lang="de-DE" b="0" i="0" dirty="0">
                <a:effectLst/>
                <a:latin typeface="Söhne"/>
              </a:rPr>
              <a:t>: Es lässt sich in </a:t>
            </a:r>
            <a:r>
              <a:rPr lang="de-DE" b="0" i="0" dirty="0" err="1">
                <a:effectLst/>
                <a:latin typeface="Söhne"/>
              </a:rPr>
              <a:t>Continuous</a:t>
            </a:r>
            <a:r>
              <a:rPr lang="de-DE" b="0" i="0" dirty="0">
                <a:effectLst/>
                <a:latin typeface="Söhne"/>
              </a:rPr>
              <a:t> Integration/</a:t>
            </a:r>
            <a:r>
              <a:rPr lang="de-DE" b="0" i="0" dirty="0" err="1">
                <a:effectLst/>
                <a:latin typeface="Söhne"/>
              </a:rPr>
              <a:t>Continuous</a:t>
            </a:r>
            <a:r>
              <a:rPr lang="de-DE" b="0" i="0" dirty="0">
                <a:effectLst/>
                <a:latin typeface="Söhne"/>
              </a:rPr>
              <a:t> </a:t>
            </a:r>
            <a:r>
              <a:rPr lang="de-DE" b="0" i="0" dirty="0" err="1">
                <a:effectLst/>
                <a:latin typeface="Söhne"/>
              </a:rPr>
              <a:t>Deployment</a:t>
            </a:r>
            <a:r>
              <a:rPr lang="de-DE" b="0" i="0" dirty="0">
                <a:effectLst/>
                <a:latin typeface="Söhne"/>
              </a:rPr>
              <a:t> (CI/CD)-Pipelines integrieren, um automatisierte Qualitätsprüfungen bei jedem Code-Commit durchzuführen.</a:t>
            </a:r>
          </a:p>
          <a:p>
            <a:pPr algn="l">
              <a:buFont typeface="+mj-lt"/>
              <a:buAutoNum type="arabicPeriod"/>
            </a:pPr>
            <a:r>
              <a:rPr lang="de-DE" b="1" i="0" dirty="0">
                <a:effectLst/>
                <a:latin typeface="Söhne"/>
              </a:rPr>
              <a:t>Dashboards und Berichte</a:t>
            </a:r>
            <a:r>
              <a:rPr lang="de-DE" b="0" i="0" dirty="0">
                <a:effectLst/>
                <a:latin typeface="Söhne"/>
              </a:rPr>
              <a:t>: </a:t>
            </a:r>
            <a:r>
              <a:rPr lang="de-DE" b="0" i="0" dirty="0" err="1">
                <a:effectLst/>
                <a:latin typeface="Söhne"/>
              </a:rPr>
              <a:t>SonarQube</a:t>
            </a:r>
            <a:r>
              <a:rPr lang="de-DE" b="0" i="0" dirty="0">
                <a:effectLst/>
                <a:latin typeface="Söhne"/>
              </a:rPr>
              <a:t> bietet interaktive Dashboards und detaillierte Berichte, die Einblicke in die Codequalität geben und dabei helfen, Bereiche für Verbesserungen zu identifizieren.</a:t>
            </a:r>
            <a:endParaRPr lang="de-DE" dirty="0"/>
          </a:p>
        </p:txBody>
      </p:sp>
    </p:spTree>
    <p:extLst>
      <p:ext uri="{BB962C8B-B14F-4D97-AF65-F5344CB8AC3E}">
        <p14:creationId xmlns:p14="http://schemas.microsoft.com/office/powerpoint/2010/main" val="33671192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980EDE-E2CB-483B-8B33-B70329E03504}"/>
              </a:ext>
            </a:extLst>
          </p:cNvPr>
          <p:cNvSpPr>
            <a:spLocks noGrp="1"/>
          </p:cNvSpPr>
          <p:nvPr>
            <p:ph type="title"/>
          </p:nvPr>
        </p:nvSpPr>
        <p:spPr/>
        <p:txBody>
          <a:bodyPr/>
          <a:lstStyle/>
          <a:p>
            <a:r>
              <a:rPr lang="de-DE" dirty="0" err="1"/>
              <a:t>Sonarqube</a:t>
            </a:r>
            <a:r>
              <a:rPr lang="de-DE" dirty="0"/>
              <a:t> einrichten</a:t>
            </a:r>
          </a:p>
        </p:txBody>
      </p:sp>
      <p:sp>
        <p:nvSpPr>
          <p:cNvPr id="3" name="Inhaltsplatzhalter 2">
            <a:extLst>
              <a:ext uri="{FF2B5EF4-FFF2-40B4-BE49-F238E27FC236}">
                <a16:creationId xmlns:a16="http://schemas.microsoft.com/office/drawing/2014/main" id="{41B4699E-D082-47DF-B435-A31B827D4B8A}"/>
              </a:ext>
            </a:extLst>
          </p:cNvPr>
          <p:cNvSpPr>
            <a:spLocks noGrp="1"/>
          </p:cNvSpPr>
          <p:nvPr>
            <p:ph idx="1"/>
          </p:nvPr>
        </p:nvSpPr>
        <p:spPr>
          <a:xfrm>
            <a:off x="677334" y="2160590"/>
            <a:ext cx="4327435" cy="3402592"/>
          </a:xfrm>
        </p:spPr>
        <p:txBody>
          <a:bodyPr>
            <a:normAutofit/>
          </a:bodyPr>
          <a:lstStyle/>
          <a:p>
            <a:r>
              <a:rPr lang="de-DE" dirty="0"/>
              <a:t>Docker-</a:t>
            </a:r>
            <a:r>
              <a:rPr lang="de-DE" dirty="0" err="1"/>
              <a:t>compose</a:t>
            </a:r>
            <a:r>
              <a:rPr lang="de-DE" dirty="0"/>
              <a:t> </a:t>
            </a:r>
            <a:r>
              <a:rPr lang="de-DE" dirty="0" err="1"/>
              <a:t>up</a:t>
            </a:r>
            <a:r>
              <a:rPr lang="de-DE" dirty="0"/>
              <a:t> im </a:t>
            </a:r>
            <a:r>
              <a:rPr lang="de-DE" dirty="0" err="1"/>
              <a:t>assertJ</a:t>
            </a:r>
            <a:r>
              <a:rPr lang="de-DE" dirty="0"/>
              <a:t> Projekt</a:t>
            </a:r>
          </a:p>
          <a:p>
            <a:r>
              <a:rPr lang="de-DE" dirty="0"/>
              <a:t>Localhost:9000 – neues Passwort vergeben, </a:t>
            </a:r>
            <a:r>
              <a:rPr lang="de-DE" dirty="0" err="1"/>
              <a:t>default</a:t>
            </a:r>
            <a:r>
              <a:rPr lang="de-DE" dirty="0"/>
              <a:t>: </a:t>
            </a:r>
            <a:r>
              <a:rPr lang="de-DE" dirty="0" err="1"/>
              <a:t>admin:admin</a:t>
            </a:r>
            <a:endParaRPr lang="de-DE" dirty="0"/>
          </a:p>
          <a:p>
            <a:r>
              <a:rPr lang="de-DE" dirty="0" err="1"/>
              <a:t>ForceUserAuth</a:t>
            </a:r>
            <a:r>
              <a:rPr lang="de-DE" dirty="0"/>
              <a:t> ausschalten (nur in der Schulung ;-))</a:t>
            </a:r>
          </a:p>
          <a:p>
            <a:endParaRPr lang="de-DE" dirty="0"/>
          </a:p>
          <a:p>
            <a:endParaRPr lang="de-DE" dirty="0"/>
          </a:p>
        </p:txBody>
      </p:sp>
      <p:pic>
        <p:nvPicPr>
          <p:cNvPr id="7" name="Grafik 6">
            <a:extLst>
              <a:ext uri="{FF2B5EF4-FFF2-40B4-BE49-F238E27FC236}">
                <a16:creationId xmlns:a16="http://schemas.microsoft.com/office/drawing/2014/main" id="{DA0AD226-CB38-BC34-CC9E-F5D413782820}"/>
              </a:ext>
            </a:extLst>
          </p:cNvPr>
          <p:cNvPicPr>
            <a:picLocks noChangeAspect="1"/>
          </p:cNvPicPr>
          <p:nvPr/>
        </p:nvPicPr>
        <p:blipFill>
          <a:blip r:embed="rId2"/>
          <a:stretch>
            <a:fillRect/>
          </a:stretch>
        </p:blipFill>
        <p:spPr>
          <a:xfrm>
            <a:off x="5004769" y="1738937"/>
            <a:ext cx="4039384" cy="4664707"/>
          </a:xfrm>
          <a:prstGeom prst="rect">
            <a:avLst/>
          </a:prstGeom>
        </p:spPr>
      </p:pic>
    </p:spTree>
    <p:extLst>
      <p:ext uri="{BB962C8B-B14F-4D97-AF65-F5344CB8AC3E}">
        <p14:creationId xmlns:p14="http://schemas.microsoft.com/office/powerpoint/2010/main" val="1305713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dirty="0" err="1"/>
              <a:t>JUnit</a:t>
            </a:r>
            <a:r>
              <a:rPr lang="de-DE" dirty="0"/>
              <a:t> Framework</a:t>
            </a:r>
          </a:p>
          <a:p>
            <a:r>
              <a:rPr lang="de-DE" dirty="0"/>
              <a:t>Mock-Objekte mit </a:t>
            </a:r>
            <a:r>
              <a:rPr lang="de-DE"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238490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60B7873-8288-394D-9D0F-0A6422899751}"/>
              </a:ext>
            </a:extLst>
          </p:cNvPr>
          <p:cNvGraphicFramePr>
            <a:graphicFrameLocks noChangeAspect="1"/>
          </p:cNvGraphicFramePr>
          <p:nvPr>
            <p:custDataLst>
              <p:tags r:id="rId1"/>
            </p:custDataLst>
            <p:extLst>
              <p:ext uri="{D42A27DB-BD31-4B8C-83A1-F6EECF244321}">
                <p14:modId xmlns:p14="http://schemas.microsoft.com/office/powerpoint/2010/main" val="19790273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851452"/>
          </a:xfrm>
        </p:spPr>
        <p:txBody>
          <a:bodyPr vert="horz"/>
          <a:lstStyle/>
          <a:p>
            <a:r>
              <a:rPr lang="de-DE" dirty="0"/>
              <a:t>Weitere Berüchtigte Bugs</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719471"/>
            <a:ext cx="8596668" cy="4321892"/>
          </a:xfrm>
        </p:spPr>
        <p:txBody>
          <a:bodyPr vert="horz" lIns="91440" tIns="45720" rIns="91440" bIns="45720" rtlCol="0" anchor="t">
            <a:normAutofit/>
          </a:bodyPr>
          <a:lstStyle/>
          <a:p>
            <a:r>
              <a:rPr lang="de-DE" b="1" dirty="0"/>
              <a:t>Therac-25 (1985-1987): </a:t>
            </a:r>
            <a:r>
              <a:rPr lang="de-DE" dirty="0"/>
              <a:t>Ein medizinisches Strahlentherapiegerät, der Therac-25, war wegen Software-Fehlern für mindestens sechs bekannte Fälle von Überbestrahlung verantwortlich, von denen einige tödlich endeten. Der Fehler lag in der Software, die die Dosierung der Strahlentherapie steuerte. Es gab keine Hardware-Sicherheitsvorkehrungen, und die Software war nicht ausreichend getestet worden.</a:t>
            </a:r>
          </a:p>
          <a:p>
            <a:endParaRPr lang="de-DE" dirty="0"/>
          </a:p>
          <a:p>
            <a:r>
              <a:rPr lang="de-DE" b="1" i="0" dirty="0">
                <a:effectLst/>
                <a:latin typeface="Söhne"/>
              </a:rPr>
              <a:t>Ariane-5-Flug 501 (1996)</a:t>
            </a:r>
            <a:r>
              <a:rPr lang="de-DE" b="0" i="0" dirty="0">
                <a:solidFill>
                  <a:srgbClr val="0F0F0F"/>
                </a:solidFill>
                <a:effectLst/>
                <a:latin typeface="Söhne"/>
              </a:rPr>
              <a:t>: Die erste Ariane-5-Rakete explodierte kurz nach dem Start aufgrund eines Software-Fehlers in ihrem Trägheitsnavigationssystem. Der Fehler trat auf, als ein 64-Bit-Fließkommawert in eine 16-Bit-Ganzzahl ohne angemessene Fehlerprüfung konvertiert wurde. Dieser Fehler wurde während der Softwaretests nicht entdeckt, da die Tests mit der Hardware der vorherigen Ariane-4-Rakete durchgeführt wurden, die sich von der Ariane-5 unterschied.</a:t>
            </a:r>
            <a:endParaRPr lang="de-DE" dirty="0"/>
          </a:p>
          <a:p>
            <a:pPr marL="285750" indent="-285750">
              <a:buFont typeface="Arial" charset="2"/>
              <a:buChar char="•"/>
            </a:pPr>
            <a:endParaRPr lang="de-DE" dirty="0"/>
          </a:p>
        </p:txBody>
      </p:sp>
    </p:spTree>
    <p:extLst>
      <p:ext uri="{BB962C8B-B14F-4D97-AF65-F5344CB8AC3E}">
        <p14:creationId xmlns:p14="http://schemas.microsoft.com/office/powerpoint/2010/main" val="16193370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450D6E-826A-4893-95A4-84F3F636666F}"/>
              </a:ext>
            </a:extLst>
          </p:cNvPr>
          <p:cNvSpPr>
            <a:spLocks noGrp="1"/>
          </p:cNvSpPr>
          <p:nvPr>
            <p:ph type="title"/>
          </p:nvPr>
        </p:nvSpPr>
        <p:spPr/>
        <p:txBody>
          <a:bodyPr/>
          <a:lstStyle/>
          <a:p>
            <a:r>
              <a:rPr lang="de-DE" dirty="0"/>
              <a:t>Wiederholung</a:t>
            </a:r>
          </a:p>
        </p:txBody>
      </p:sp>
      <p:sp>
        <p:nvSpPr>
          <p:cNvPr id="3" name="Inhaltsplatzhalter 2">
            <a:extLst>
              <a:ext uri="{FF2B5EF4-FFF2-40B4-BE49-F238E27FC236}">
                <a16:creationId xmlns:a16="http://schemas.microsoft.com/office/drawing/2014/main" id="{2B1906F6-C3E2-41D3-9DAA-A22BD60B0DA8}"/>
              </a:ext>
            </a:extLst>
          </p:cNvPr>
          <p:cNvSpPr>
            <a:spLocks noGrp="1"/>
          </p:cNvSpPr>
          <p:nvPr>
            <p:ph idx="1"/>
          </p:nvPr>
        </p:nvSpPr>
        <p:spPr/>
        <p:txBody>
          <a:bodyPr/>
          <a:lstStyle/>
          <a:p>
            <a:r>
              <a:rPr lang="de-DE" dirty="0"/>
              <a:t>Projekt </a:t>
            </a:r>
            <a:r>
              <a:rPr lang="de-DE" dirty="0" err="1"/>
              <a:t>recap</a:t>
            </a:r>
            <a:endParaRPr lang="de-DE" dirty="0"/>
          </a:p>
          <a:p>
            <a:r>
              <a:rPr lang="de-DE" dirty="0"/>
              <a:t>Schreibe Tests für die Klassen Account, </a:t>
            </a:r>
            <a:r>
              <a:rPr lang="de-DE" dirty="0" err="1"/>
              <a:t>StringHelper</a:t>
            </a:r>
            <a:r>
              <a:rPr lang="de-DE" dirty="0"/>
              <a:t>, </a:t>
            </a:r>
            <a:r>
              <a:rPr lang="de-DE" dirty="0" err="1"/>
              <a:t>ToDoList</a:t>
            </a:r>
            <a:endParaRPr lang="de-DE" dirty="0"/>
          </a:p>
          <a:p>
            <a:r>
              <a:rPr lang="de-DE" dirty="0"/>
              <a:t>Du hast JUnit5, </a:t>
            </a:r>
            <a:r>
              <a:rPr lang="de-DE" dirty="0" err="1"/>
              <a:t>junit-param</a:t>
            </a:r>
            <a:r>
              <a:rPr lang="de-DE" dirty="0"/>
              <a:t> und </a:t>
            </a:r>
            <a:r>
              <a:rPr lang="de-DE" dirty="0" err="1"/>
              <a:t>assertJ</a:t>
            </a:r>
            <a:r>
              <a:rPr lang="de-DE" dirty="0"/>
              <a:t> zur Verfügung</a:t>
            </a:r>
          </a:p>
        </p:txBody>
      </p:sp>
    </p:spTree>
    <p:extLst>
      <p:ext uri="{BB962C8B-B14F-4D97-AF65-F5344CB8AC3E}">
        <p14:creationId xmlns:p14="http://schemas.microsoft.com/office/powerpoint/2010/main" val="1651987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de-DE" sz="1600" i="1" dirty="0">
                <a:ea typeface="+mn-lt"/>
                <a:cs typeface="+mn-lt"/>
              </a:rPr>
              <a:t>@TestInstance(TestInstance.Lifecycle.PER_CLASS) – </a:t>
            </a:r>
            <a:r>
              <a:rPr lang="de-DE" sz="1600" i="1" dirty="0" err="1">
                <a:ea typeface="+mn-lt"/>
                <a:cs typeface="+mn-lt"/>
              </a:rPr>
              <a:t>use</a:t>
            </a:r>
            <a:r>
              <a:rPr lang="de-DE" sz="1600" i="1" dirty="0">
                <a:ea typeface="+mn-lt"/>
                <a:cs typeface="+mn-lt"/>
              </a:rPr>
              <a:t> </a:t>
            </a:r>
            <a:r>
              <a:rPr lang="de-DE" sz="1600" i="1" dirty="0" err="1">
                <a:ea typeface="+mn-lt"/>
                <a:cs typeface="+mn-lt"/>
              </a:rPr>
              <a:t>class</a:t>
            </a:r>
            <a:r>
              <a:rPr lang="de-DE" sz="1600" i="1" dirty="0">
                <a:ea typeface="+mn-lt"/>
                <a:cs typeface="+mn-lt"/>
              </a:rPr>
              <a:t> and non-</a:t>
            </a:r>
            <a:r>
              <a:rPr lang="de-DE" sz="1600" i="1" dirty="0" err="1">
                <a:ea typeface="+mn-lt"/>
                <a:cs typeface="+mn-lt"/>
              </a:rPr>
              <a:t>static</a:t>
            </a:r>
            <a:r>
              <a:rPr lang="de-DE" sz="1600" i="1" dirty="0">
                <a:ea typeface="+mn-lt"/>
                <a:cs typeface="+mn-lt"/>
              </a:rPr>
              <a:t> </a:t>
            </a:r>
            <a:r>
              <a:rPr lang="de-DE" sz="1600" i="1" dirty="0" err="1">
                <a:ea typeface="+mn-lt"/>
                <a:cs typeface="+mn-lt"/>
              </a:rPr>
              <a:t>testee</a:t>
            </a:r>
            <a:r>
              <a:rPr lang="de-DE" sz="1600" i="1" dirty="0">
                <a:ea typeface="+mn-lt"/>
                <a:cs typeface="+mn-lt"/>
              </a:rPr>
              <a:t> </a:t>
            </a:r>
            <a:r>
              <a:rPr lang="de-DE" sz="1600" i="1" dirty="0" err="1">
                <a:ea typeface="+mn-lt"/>
                <a:cs typeface="+mn-lt"/>
              </a:rPr>
              <a:t>for</a:t>
            </a:r>
            <a:r>
              <a:rPr lang="de-DE" sz="1600" i="1" dirty="0">
                <a:ea typeface="+mn-lt"/>
                <a:cs typeface="+mn-lt"/>
              </a:rPr>
              <a:t> all </a:t>
            </a:r>
            <a:r>
              <a:rPr lang="de-DE" sz="1600" i="1" dirty="0" err="1">
                <a:ea typeface="+mn-lt"/>
                <a:cs typeface="+mn-lt"/>
              </a:rPr>
              <a:t>tests</a:t>
            </a:r>
            <a:endParaRPr lang="de-DE" sz="1600" i="1" dirty="0">
              <a:ea typeface="+mn-lt"/>
              <a:cs typeface="+mn-lt"/>
            </a:endParaRPr>
          </a:p>
        </p:txBody>
      </p:sp>
    </p:spTree>
    <p:extLst>
      <p:ext uri="{BB962C8B-B14F-4D97-AF65-F5344CB8AC3E}">
        <p14:creationId xmlns:p14="http://schemas.microsoft.com/office/powerpoint/2010/main" val="13359015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dirty="0" err="1"/>
              <a:t>JUnit</a:t>
            </a:r>
            <a:r>
              <a:rPr lang="de-DE" dirty="0"/>
              <a:t> Framework</a:t>
            </a:r>
          </a:p>
          <a:p>
            <a:r>
              <a:rPr lang="de-DE" b="1" dirty="0"/>
              <a:t>Mock-Objekte mit </a:t>
            </a:r>
            <a:r>
              <a:rPr lang="de-DE" b="1"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41821474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D41747-5466-C209-E5D8-E45E7963E509}"/>
              </a:ext>
            </a:extLst>
          </p:cNvPr>
          <p:cNvSpPr>
            <a:spLocks noGrp="1"/>
          </p:cNvSpPr>
          <p:nvPr>
            <p:ph type="title"/>
          </p:nvPr>
        </p:nvSpPr>
        <p:spPr/>
        <p:txBody>
          <a:bodyPr/>
          <a:lstStyle/>
          <a:p>
            <a:r>
              <a:rPr lang="de-DE" dirty="0"/>
              <a:t>Mock Objekte</a:t>
            </a:r>
          </a:p>
        </p:txBody>
      </p:sp>
      <p:sp>
        <p:nvSpPr>
          <p:cNvPr id="3" name="Inhaltsplatzhalter 2">
            <a:extLst>
              <a:ext uri="{FF2B5EF4-FFF2-40B4-BE49-F238E27FC236}">
                <a16:creationId xmlns:a16="http://schemas.microsoft.com/office/drawing/2014/main" id="{63DD51EF-5E6C-D864-9FB7-F211487DAA66}"/>
              </a:ext>
            </a:extLst>
          </p:cNvPr>
          <p:cNvSpPr>
            <a:spLocks noGrp="1"/>
          </p:cNvSpPr>
          <p:nvPr>
            <p:ph idx="1"/>
          </p:nvPr>
        </p:nvSpPr>
        <p:spPr/>
        <p:txBody>
          <a:bodyPr/>
          <a:lstStyle/>
          <a:p>
            <a:r>
              <a:rPr lang="de-DE" b="0" i="0" dirty="0">
                <a:solidFill>
                  <a:srgbClr val="0F0F0F"/>
                </a:solidFill>
                <a:effectLst/>
                <a:latin typeface="Söhne"/>
              </a:rPr>
              <a:t>Mock-Objekte sind simulierte Objekte, die das Verhalten echter Objekte in kontrollierten Wegen nachahmen.</a:t>
            </a:r>
          </a:p>
          <a:p>
            <a:r>
              <a:rPr lang="de-DE" b="0" i="0" dirty="0">
                <a:solidFill>
                  <a:srgbClr val="0F0F0F"/>
                </a:solidFill>
                <a:effectLst/>
                <a:latin typeface="Söhne"/>
              </a:rPr>
              <a:t>Sie werden häufig beim Unit </a:t>
            </a:r>
            <a:r>
              <a:rPr lang="de-DE" b="0" i="0" dirty="0" err="1">
                <a:solidFill>
                  <a:srgbClr val="0F0F0F"/>
                </a:solidFill>
                <a:effectLst/>
                <a:latin typeface="Söhne"/>
              </a:rPr>
              <a:t>Testing</a:t>
            </a:r>
            <a:r>
              <a:rPr lang="de-DE" b="0" i="0" dirty="0">
                <a:solidFill>
                  <a:srgbClr val="0F0F0F"/>
                </a:solidFill>
                <a:effectLst/>
                <a:latin typeface="Söhne"/>
              </a:rPr>
              <a:t> benutzt, um die Interaktionen mit externen Systemen oder komplexen Objekten zu simulieren. </a:t>
            </a:r>
          </a:p>
          <a:p>
            <a:r>
              <a:rPr lang="de-DE" b="0" i="0" dirty="0">
                <a:solidFill>
                  <a:srgbClr val="0F0F0F"/>
                </a:solidFill>
                <a:effectLst/>
                <a:latin typeface="Söhne"/>
              </a:rPr>
              <a:t>Mock-Objekte sind besonders nützlich, wenn die echten Objekte schwer zu konfigurieren, langsam, nicht vorhanden, schwer zu provozieren oder zu beobachten sind, oder wenn sie Nebenwirkungen haben, die vermieden werden sollen.</a:t>
            </a:r>
            <a:endParaRPr lang="de-DE" dirty="0"/>
          </a:p>
        </p:txBody>
      </p:sp>
    </p:spTree>
    <p:extLst>
      <p:ext uri="{BB962C8B-B14F-4D97-AF65-F5344CB8AC3E}">
        <p14:creationId xmlns:p14="http://schemas.microsoft.com/office/powerpoint/2010/main" val="15434780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87CD52-214E-2585-52BE-4F2601C3703D}"/>
              </a:ext>
            </a:extLst>
          </p:cNvPr>
          <p:cNvSpPr>
            <a:spLocks noGrp="1"/>
          </p:cNvSpPr>
          <p:nvPr>
            <p:ph type="title"/>
          </p:nvPr>
        </p:nvSpPr>
        <p:spPr/>
        <p:txBody>
          <a:bodyPr/>
          <a:lstStyle/>
          <a:p>
            <a:r>
              <a:rPr lang="de-DE" dirty="0"/>
              <a:t>Vorteile von Mock Objekten</a:t>
            </a:r>
          </a:p>
        </p:txBody>
      </p:sp>
      <p:sp>
        <p:nvSpPr>
          <p:cNvPr id="3" name="Inhaltsplatzhalter 2">
            <a:extLst>
              <a:ext uri="{FF2B5EF4-FFF2-40B4-BE49-F238E27FC236}">
                <a16:creationId xmlns:a16="http://schemas.microsoft.com/office/drawing/2014/main" id="{4489A585-3331-CA69-9F98-C9F0BC796319}"/>
              </a:ext>
            </a:extLst>
          </p:cNvPr>
          <p:cNvSpPr>
            <a:spLocks noGrp="1"/>
          </p:cNvSpPr>
          <p:nvPr>
            <p:ph idx="1"/>
          </p:nvPr>
        </p:nvSpPr>
        <p:spPr/>
        <p:txBody>
          <a:bodyPr>
            <a:normAutofit fontScale="92500"/>
          </a:bodyPr>
          <a:lstStyle/>
          <a:p>
            <a:pPr algn="l">
              <a:buFont typeface="+mj-lt"/>
              <a:buAutoNum type="arabicPeriod"/>
            </a:pPr>
            <a:r>
              <a:rPr lang="de-DE" b="1" i="0" dirty="0">
                <a:effectLst/>
                <a:latin typeface="Söhne"/>
              </a:rPr>
              <a:t>Isolation der Testumgebung</a:t>
            </a:r>
            <a:r>
              <a:rPr lang="de-DE" b="0" i="0" dirty="0">
                <a:effectLst/>
                <a:latin typeface="Söhne"/>
              </a:rPr>
              <a:t>: Mock-Objekte isolieren den zu testenden Code von externen Abhängigkeiten. Beispielsweise kann ein Mock-Objekt verwendet werden, um eine Datenbank, ein Netzwerk, eine Dateisystem-Interaktion oder eine andere externe Schnittstelle zu simulieren.</a:t>
            </a:r>
          </a:p>
          <a:p>
            <a:pPr algn="l">
              <a:buFont typeface="+mj-lt"/>
              <a:buAutoNum type="arabicPeriod"/>
            </a:pPr>
            <a:r>
              <a:rPr lang="de-DE" b="1" i="0" dirty="0">
                <a:effectLst/>
                <a:latin typeface="Söhne"/>
              </a:rPr>
              <a:t>Kontrolle über das Testverhalten</a:t>
            </a:r>
            <a:r>
              <a:rPr lang="de-DE" b="0" i="0" dirty="0">
                <a:effectLst/>
                <a:latin typeface="Söhne"/>
              </a:rPr>
              <a:t>: Durch Mocks können bestimmte Bedingungen und Szenarien leichter hergestellt werden, wie z.B. das Auslösen von Fehlern oder Ausnahmen, die in realen Umgebungen schwer zu erreichen sind.</a:t>
            </a:r>
          </a:p>
          <a:p>
            <a:pPr algn="l">
              <a:buFont typeface="+mj-lt"/>
              <a:buAutoNum type="arabicPeriod"/>
            </a:pPr>
            <a:r>
              <a:rPr lang="de-DE" b="1" i="0" dirty="0">
                <a:effectLst/>
                <a:latin typeface="Söhne"/>
              </a:rPr>
              <a:t>Überprüfung der Interaktionen</a:t>
            </a:r>
            <a:r>
              <a:rPr lang="de-DE" b="0" i="0" dirty="0">
                <a:effectLst/>
                <a:latin typeface="Söhne"/>
              </a:rPr>
              <a:t>: Mit Mocks können Sie überprüfen, ob der getestete Code die Methoden der abhängigen Objekte wie erwartet aufruft. Dies umfasst die Überprüfung der Anzahl der Aufrufe, der Reihenfolge der Aufrufe und der übergebenen Argumente.</a:t>
            </a:r>
          </a:p>
          <a:p>
            <a:pPr algn="l">
              <a:buFont typeface="+mj-lt"/>
              <a:buAutoNum type="arabicPeriod"/>
            </a:pPr>
            <a:r>
              <a:rPr lang="de-DE" b="1" i="0" dirty="0">
                <a:effectLst/>
                <a:latin typeface="Söhne"/>
              </a:rPr>
              <a:t>Vereinfachung und Beschleunigung von Tests</a:t>
            </a:r>
            <a:r>
              <a:rPr lang="de-DE" b="0" i="0" dirty="0">
                <a:effectLst/>
                <a:latin typeface="Söhne"/>
              </a:rPr>
              <a:t>: Da Mocks externe Abhängigkeiten und Systeme ersetzen, können sie die Ausführung von Tests beschleunigen und deren Komplexität reduzieren.</a:t>
            </a:r>
          </a:p>
          <a:p>
            <a:endParaRPr lang="de-DE" dirty="0"/>
          </a:p>
        </p:txBody>
      </p:sp>
    </p:spTree>
    <p:extLst>
      <p:ext uri="{BB962C8B-B14F-4D97-AF65-F5344CB8AC3E}">
        <p14:creationId xmlns:p14="http://schemas.microsoft.com/office/powerpoint/2010/main" val="32178178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F47ECD-46AF-4164-9BB4-28F0055DAD00}"/>
              </a:ext>
            </a:extLst>
          </p:cNvPr>
          <p:cNvSpPr>
            <a:spLocks noGrp="1"/>
          </p:cNvSpPr>
          <p:nvPr>
            <p:ph type="title"/>
          </p:nvPr>
        </p:nvSpPr>
        <p:spPr/>
        <p:txBody>
          <a:bodyPr/>
          <a:lstStyle/>
          <a:p>
            <a:r>
              <a:rPr lang="de-DE" dirty="0"/>
              <a:t>Test-Objekte im Vergleich</a:t>
            </a:r>
          </a:p>
        </p:txBody>
      </p:sp>
      <p:sp>
        <p:nvSpPr>
          <p:cNvPr id="3" name="Inhaltsplatzhalter 2">
            <a:extLst>
              <a:ext uri="{FF2B5EF4-FFF2-40B4-BE49-F238E27FC236}">
                <a16:creationId xmlns:a16="http://schemas.microsoft.com/office/drawing/2014/main" id="{B39998BB-0930-4337-9A38-CD3DFA1AE2D8}"/>
              </a:ext>
            </a:extLst>
          </p:cNvPr>
          <p:cNvSpPr>
            <a:spLocks noGrp="1"/>
          </p:cNvSpPr>
          <p:nvPr>
            <p:ph idx="1"/>
          </p:nvPr>
        </p:nvSpPr>
        <p:spPr/>
        <p:txBody>
          <a:bodyPr>
            <a:normAutofit lnSpcReduction="10000"/>
          </a:bodyPr>
          <a:lstStyle/>
          <a:p>
            <a:r>
              <a:rPr lang="en-US" dirty="0"/>
              <a:t>A </a:t>
            </a:r>
            <a:r>
              <a:rPr lang="en-US" i="1" dirty="0"/>
              <a:t>dummy object</a:t>
            </a:r>
            <a:r>
              <a:rPr lang="en-US" dirty="0"/>
              <a:t> is passed around but never used, i.e., its methods are never called. Such an object can for example be used to fill the parameter list of a method.</a:t>
            </a:r>
          </a:p>
          <a:p>
            <a:r>
              <a:rPr lang="en-US" i="1" dirty="0"/>
              <a:t>Fake</a:t>
            </a:r>
            <a:r>
              <a:rPr lang="en-US" dirty="0"/>
              <a:t> objects have working implementations, but are usually simplified. For example, they use an in memory database and not a real database.</a:t>
            </a:r>
          </a:p>
          <a:p>
            <a:r>
              <a:rPr lang="en-US" dirty="0"/>
              <a:t>A </a:t>
            </a:r>
            <a:r>
              <a:rPr lang="en-US" i="1" dirty="0"/>
              <a:t>stub</a:t>
            </a:r>
            <a:r>
              <a:rPr lang="en-US" dirty="0"/>
              <a:t> class is an partial implementation for an interface or class with the purpose of using an instance of this stub class during testing. Stubs usually don’t respond to anything outside what’s programmed in for the test. Stubs may also record information about calls.</a:t>
            </a:r>
          </a:p>
          <a:p>
            <a:r>
              <a:rPr lang="en-US" dirty="0"/>
              <a:t>A </a:t>
            </a:r>
            <a:r>
              <a:rPr lang="en-US" i="1" dirty="0"/>
              <a:t>mock object</a:t>
            </a:r>
            <a:r>
              <a:rPr lang="en-US" dirty="0"/>
              <a:t> is a dummy implementation for an interface or a class in which you define the output of certain method calls. Mock objects are configured to perform a certain behavior during a test. They typically record the interaction with the system and tests can validate that.</a:t>
            </a:r>
          </a:p>
          <a:p>
            <a:endParaRPr lang="de-DE" dirty="0"/>
          </a:p>
        </p:txBody>
      </p:sp>
    </p:spTree>
    <p:extLst>
      <p:ext uri="{BB962C8B-B14F-4D97-AF65-F5344CB8AC3E}">
        <p14:creationId xmlns:p14="http://schemas.microsoft.com/office/powerpoint/2010/main" val="3421325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Mock-Objekte mit </a:t>
            </a:r>
            <a:r>
              <a:rPr lang="de-DE" dirty="0" err="1">
                <a:ea typeface="+mj-lt"/>
                <a:cs typeface="+mj-lt"/>
              </a:rPr>
              <a:t>Mockito</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pPr marL="0" indent="0">
              <a:buNone/>
            </a:pPr>
            <a:r>
              <a:rPr lang="de-DE" dirty="0">
                <a:ea typeface="+mn-lt"/>
                <a:cs typeface="+mn-lt"/>
              </a:rPr>
              <a:t>• Erzeugen von Mock-Objekte</a:t>
            </a:r>
          </a:p>
          <a:p>
            <a:pPr marL="0" indent="0">
              <a:buNone/>
            </a:pPr>
            <a:r>
              <a:rPr lang="de-DE" dirty="0">
                <a:ea typeface="+mn-lt"/>
                <a:cs typeface="+mn-lt"/>
              </a:rPr>
              <a:t>• Anzahl von Methodenaufrufe prüfen </a:t>
            </a:r>
            <a:endParaRPr lang="de-DE" dirty="0" err="1">
              <a:ea typeface="+mn-lt"/>
              <a:cs typeface="+mn-lt"/>
            </a:endParaRPr>
          </a:p>
          <a:p>
            <a:pPr marL="0" indent="0">
              <a:buNone/>
            </a:pPr>
            <a:r>
              <a:rPr lang="de-DE" dirty="0">
                <a:ea typeface="+mn-lt"/>
                <a:cs typeface="+mn-lt"/>
              </a:rPr>
              <a:t>• </a:t>
            </a:r>
            <a:r>
              <a:rPr lang="de-DE" dirty="0" err="1">
                <a:ea typeface="+mn-lt"/>
                <a:cs typeface="+mn-lt"/>
              </a:rPr>
              <a:t>Exceptions</a:t>
            </a:r>
            <a:r>
              <a:rPr lang="de-DE" dirty="0">
                <a:ea typeface="+mn-lt"/>
                <a:cs typeface="+mn-lt"/>
              </a:rPr>
              <a:t> von Mock-Objekten auslösen </a:t>
            </a:r>
          </a:p>
          <a:p>
            <a:pPr marL="0" indent="0">
              <a:buNone/>
            </a:pPr>
            <a:r>
              <a:rPr lang="de-DE" dirty="0">
                <a:ea typeface="+mn-lt"/>
                <a:cs typeface="+mn-lt"/>
              </a:rPr>
              <a:t>• </a:t>
            </a:r>
            <a:r>
              <a:rPr lang="de-DE" dirty="0" err="1">
                <a:ea typeface="+mn-lt"/>
                <a:cs typeface="+mn-lt"/>
              </a:rPr>
              <a:t>Callbacks</a:t>
            </a:r>
            <a:endParaRPr lang="de-DE" dirty="0">
              <a:ea typeface="+mn-lt"/>
              <a:cs typeface="+mn-lt"/>
            </a:endParaRPr>
          </a:p>
          <a:p>
            <a:pPr marL="0" indent="0">
              <a:buNone/>
            </a:pPr>
            <a:endParaRPr lang="de-DE" dirty="0">
              <a:ea typeface="+mn-lt"/>
              <a:cs typeface="+mn-lt"/>
            </a:endParaRPr>
          </a:p>
          <a:p>
            <a:pPr marL="0" indent="0">
              <a:buNone/>
            </a:pPr>
            <a:r>
              <a:rPr lang="de-DE" dirty="0">
                <a:hlinkClick r:id="rId2"/>
              </a:rPr>
              <a:t>https://site.mockito.org/</a:t>
            </a:r>
            <a:endParaRPr lang="de-DE" dirty="0"/>
          </a:p>
        </p:txBody>
      </p:sp>
    </p:spTree>
    <p:extLst>
      <p:ext uri="{BB962C8B-B14F-4D97-AF65-F5344CB8AC3E}">
        <p14:creationId xmlns:p14="http://schemas.microsoft.com/office/powerpoint/2010/main" val="32673072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FD6BE1-2A1B-4296-9E24-E363541F514A}"/>
              </a:ext>
            </a:extLst>
          </p:cNvPr>
          <p:cNvSpPr>
            <a:spLocks noGrp="1"/>
          </p:cNvSpPr>
          <p:nvPr>
            <p:ph type="title"/>
          </p:nvPr>
        </p:nvSpPr>
        <p:spPr/>
        <p:txBody>
          <a:bodyPr/>
          <a:lstStyle/>
          <a:p>
            <a:r>
              <a:rPr lang="de-DE" dirty="0" err="1"/>
              <a:t>Mockito</a:t>
            </a:r>
            <a:r>
              <a:rPr lang="de-DE" dirty="0"/>
              <a:t> – Grundlegende Elemente</a:t>
            </a:r>
          </a:p>
        </p:txBody>
      </p:sp>
      <p:sp>
        <p:nvSpPr>
          <p:cNvPr id="3" name="Inhaltsplatzhalter 2">
            <a:extLst>
              <a:ext uri="{FF2B5EF4-FFF2-40B4-BE49-F238E27FC236}">
                <a16:creationId xmlns:a16="http://schemas.microsoft.com/office/drawing/2014/main" id="{F6BB3107-1D71-43F1-8A3E-6DE4AB07317A}"/>
              </a:ext>
            </a:extLst>
          </p:cNvPr>
          <p:cNvSpPr>
            <a:spLocks noGrp="1"/>
          </p:cNvSpPr>
          <p:nvPr>
            <p:ph idx="1"/>
          </p:nvPr>
        </p:nvSpPr>
        <p:spPr/>
        <p:txBody>
          <a:bodyPr/>
          <a:lstStyle/>
          <a:p>
            <a:r>
              <a:rPr lang="de-DE" dirty="0"/>
              <a:t>Verhalten spezifizieren </a:t>
            </a:r>
          </a:p>
          <a:p>
            <a:pPr lvl="1"/>
            <a:r>
              <a:rPr lang="de-DE" dirty="0" err="1"/>
              <a:t>when</a:t>
            </a:r>
            <a:r>
              <a:rPr lang="de-DE" dirty="0"/>
              <a:t>(</a:t>
            </a:r>
            <a:r>
              <a:rPr lang="de-DE" dirty="0" err="1"/>
              <a:t>mock.method</a:t>
            </a:r>
            <a:r>
              <a:rPr lang="de-DE" dirty="0"/>
              <a:t>()).</a:t>
            </a:r>
            <a:r>
              <a:rPr lang="de-DE" dirty="0" err="1"/>
              <a:t>thenReturn</a:t>
            </a:r>
            <a:r>
              <a:rPr lang="de-DE" dirty="0"/>
              <a:t>(</a:t>
            </a:r>
            <a:r>
              <a:rPr lang="de-DE" dirty="0" err="1"/>
              <a:t>result</a:t>
            </a:r>
            <a:r>
              <a:rPr lang="de-DE" dirty="0"/>
              <a:t>)</a:t>
            </a:r>
          </a:p>
          <a:p>
            <a:r>
              <a:rPr lang="de-DE" dirty="0"/>
              <a:t>Aufrufe erwarten</a:t>
            </a:r>
          </a:p>
          <a:p>
            <a:pPr lvl="1"/>
            <a:r>
              <a:rPr lang="de-DE" dirty="0" err="1"/>
              <a:t>verify</a:t>
            </a:r>
            <a:r>
              <a:rPr lang="de-DE" dirty="0"/>
              <a:t>(</a:t>
            </a:r>
            <a:r>
              <a:rPr lang="de-DE" dirty="0" err="1"/>
              <a:t>mock</a:t>
            </a:r>
            <a:r>
              <a:rPr lang="de-DE" dirty="0"/>
              <a:t>, </a:t>
            </a:r>
            <a:r>
              <a:rPr lang="de-DE" dirty="0" err="1"/>
              <a:t>times</a:t>
            </a:r>
            <a:r>
              <a:rPr lang="de-DE" dirty="0"/>
              <a:t>(2)).</a:t>
            </a:r>
            <a:r>
              <a:rPr lang="de-DE" dirty="0" err="1"/>
              <a:t>method</a:t>
            </a:r>
            <a:r>
              <a:rPr lang="de-DE" dirty="0"/>
              <a:t>();</a:t>
            </a:r>
          </a:p>
          <a:p>
            <a:r>
              <a:rPr lang="de-DE" dirty="0" err="1"/>
              <a:t>Exceptions</a:t>
            </a:r>
            <a:r>
              <a:rPr lang="de-DE" dirty="0"/>
              <a:t> spezifizieren</a:t>
            </a:r>
          </a:p>
          <a:p>
            <a:pPr lvl="1"/>
            <a:r>
              <a:rPr lang="de-DE" dirty="0" err="1"/>
              <a:t>doThrow</a:t>
            </a:r>
            <a:r>
              <a:rPr lang="de-DE" dirty="0"/>
              <a:t>(</a:t>
            </a:r>
            <a:r>
              <a:rPr lang="de-DE" dirty="0" err="1"/>
              <a:t>Exception.class</a:t>
            </a:r>
            <a:r>
              <a:rPr lang="de-DE" dirty="0"/>
              <a:t>).</a:t>
            </a:r>
            <a:r>
              <a:rPr lang="de-DE" dirty="0" err="1"/>
              <a:t>when</a:t>
            </a:r>
            <a:r>
              <a:rPr lang="de-DE" dirty="0"/>
              <a:t>(</a:t>
            </a:r>
            <a:r>
              <a:rPr lang="de-DE" dirty="0" err="1"/>
              <a:t>mock</a:t>
            </a:r>
            <a:r>
              <a:rPr lang="de-DE" dirty="0"/>
              <a:t>).</a:t>
            </a:r>
            <a:r>
              <a:rPr lang="de-DE" dirty="0" err="1"/>
              <a:t>method</a:t>
            </a:r>
            <a:r>
              <a:rPr lang="de-DE" dirty="0"/>
              <a:t>();</a:t>
            </a:r>
          </a:p>
          <a:p>
            <a:endParaRPr lang="de-DE" dirty="0"/>
          </a:p>
          <a:p>
            <a:r>
              <a:rPr lang="de-DE" dirty="0"/>
              <a:t>Projekt: </a:t>
            </a:r>
            <a:r>
              <a:rPr lang="de-DE" dirty="0" err="1"/>
              <a:t>mocks</a:t>
            </a:r>
            <a:endParaRPr lang="de-DE" dirty="0"/>
          </a:p>
        </p:txBody>
      </p:sp>
      <p:pic>
        <p:nvPicPr>
          <p:cNvPr id="5" name="Grafik 4">
            <a:extLst>
              <a:ext uri="{FF2B5EF4-FFF2-40B4-BE49-F238E27FC236}">
                <a16:creationId xmlns:a16="http://schemas.microsoft.com/office/drawing/2014/main" id="{C309751E-DEDD-A6A2-90DA-86C89905424B}"/>
              </a:ext>
            </a:extLst>
          </p:cNvPr>
          <p:cNvPicPr>
            <a:picLocks noChangeAspect="1"/>
          </p:cNvPicPr>
          <p:nvPr/>
        </p:nvPicPr>
        <p:blipFill rotWithShape="1">
          <a:blip r:embed="rId2"/>
          <a:srcRect l="-761" t="14814" r="27552" b="6980"/>
          <a:stretch/>
        </p:blipFill>
        <p:spPr>
          <a:xfrm>
            <a:off x="3136541" y="4497858"/>
            <a:ext cx="5346374" cy="1822623"/>
          </a:xfrm>
          <a:prstGeom prst="rect">
            <a:avLst/>
          </a:prstGeom>
        </p:spPr>
      </p:pic>
    </p:spTree>
    <p:extLst>
      <p:ext uri="{BB962C8B-B14F-4D97-AF65-F5344CB8AC3E}">
        <p14:creationId xmlns:p14="http://schemas.microsoft.com/office/powerpoint/2010/main" val="40533464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C5B520-238A-F173-2AF8-A281184D77C8}"/>
              </a:ext>
            </a:extLst>
          </p:cNvPr>
          <p:cNvSpPr>
            <a:spLocks noGrp="1"/>
          </p:cNvSpPr>
          <p:nvPr>
            <p:ph type="title"/>
          </p:nvPr>
        </p:nvSpPr>
        <p:spPr/>
        <p:txBody>
          <a:bodyPr/>
          <a:lstStyle/>
          <a:p>
            <a:r>
              <a:rPr lang="de-DE" dirty="0"/>
              <a:t>Code – </a:t>
            </a:r>
            <a:r>
              <a:rPr lang="de-DE" dirty="0" err="1"/>
              <a:t>basics</a:t>
            </a:r>
            <a:r>
              <a:rPr lang="de-DE" dirty="0"/>
              <a:t>, </a:t>
            </a:r>
            <a:r>
              <a:rPr lang="de-DE" dirty="0" err="1"/>
              <a:t>exceptions</a:t>
            </a:r>
            <a:r>
              <a:rPr lang="de-DE" dirty="0"/>
              <a:t> and </a:t>
            </a:r>
            <a:r>
              <a:rPr lang="de-DE" dirty="0" err="1"/>
              <a:t>answer</a:t>
            </a:r>
            <a:endParaRPr lang="de-DE" dirty="0"/>
          </a:p>
        </p:txBody>
      </p:sp>
      <p:sp>
        <p:nvSpPr>
          <p:cNvPr id="3" name="Inhaltsplatzhalter 2">
            <a:extLst>
              <a:ext uri="{FF2B5EF4-FFF2-40B4-BE49-F238E27FC236}">
                <a16:creationId xmlns:a16="http://schemas.microsoft.com/office/drawing/2014/main" id="{3F20A0C9-0014-44AA-7873-F6EF2BDB2B35}"/>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739994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mock() – create a mock from the type</a:t>
            </a:r>
          </a:p>
          <a:p>
            <a:pPr>
              <a:buFont typeface="Wingdings 3"/>
              <a:buChar char=""/>
            </a:pPr>
            <a:r>
              <a:rPr lang="en-US" sz="1600" i="1" dirty="0">
                <a:ea typeface="+mn-lt"/>
                <a:cs typeface="+mn-lt"/>
              </a:rPr>
              <a:t>@Mock – create a mock by annotation</a:t>
            </a:r>
          </a:p>
          <a:p>
            <a:pPr lvl="1">
              <a:buFont typeface="Wingdings 3"/>
              <a:buChar char=""/>
            </a:pPr>
            <a:r>
              <a:rPr lang="en-US" sz="1400" i="1" dirty="0" err="1">
                <a:ea typeface="+mn-lt"/>
                <a:cs typeface="+mn-lt"/>
              </a:rPr>
              <a:t>MockitoAnnotations.openMocks</a:t>
            </a:r>
            <a:r>
              <a:rPr lang="en-US" sz="1400" i="1" dirty="0">
                <a:ea typeface="+mn-lt"/>
                <a:cs typeface="+mn-lt"/>
              </a:rPr>
              <a:t>(this) to create all annotated Mocks</a:t>
            </a:r>
          </a:p>
          <a:p>
            <a:pPr>
              <a:buFont typeface="Wingdings 3"/>
              <a:buChar char=""/>
            </a:pPr>
            <a:r>
              <a:rPr lang="en-US" sz="1600" i="1" dirty="0">
                <a:ea typeface="+mn-lt"/>
                <a:cs typeface="+mn-lt"/>
              </a:rPr>
              <a:t>When() – specify </a:t>
            </a:r>
            <a:r>
              <a:rPr lang="en-US" sz="1600" i="1" dirty="0" err="1">
                <a:ea typeface="+mn-lt"/>
                <a:cs typeface="+mn-lt"/>
              </a:rPr>
              <a:t>behaviour</a:t>
            </a:r>
            <a:endParaRPr lang="en-US" sz="1600" i="1" dirty="0">
              <a:ea typeface="+mn-lt"/>
              <a:cs typeface="+mn-lt"/>
            </a:endParaRPr>
          </a:p>
          <a:p>
            <a:pPr lvl="1">
              <a:buFont typeface="Wingdings 3"/>
              <a:buChar char=""/>
            </a:pPr>
            <a:r>
              <a:rPr lang="en-US" sz="1400" i="1" dirty="0" err="1">
                <a:ea typeface="+mn-lt"/>
                <a:cs typeface="+mn-lt"/>
              </a:rPr>
              <a:t>thenReturn</a:t>
            </a:r>
            <a:r>
              <a:rPr lang="en-US" sz="1400" i="1" dirty="0">
                <a:ea typeface="+mn-lt"/>
                <a:cs typeface="+mn-lt"/>
              </a:rPr>
              <a:t> – return Object</a:t>
            </a:r>
          </a:p>
          <a:p>
            <a:pPr lvl="1">
              <a:buFont typeface="Wingdings 3"/>
              <a:buChar char=""/>
            </a:pPr>
            <a:r>
              <a:rPr lang="en-US" sz="1400" i="1" dirty="0" err="1">
                <a:ea typeface="+mn-lt"/>
                <a:cs typeface="+mn-lt"/>
              </a:rPr>
              <a:t>thenThrow</a:t>
            </a:r>
            <a:r>
              <a:rPr lang="en-US" sz="1400" i="1" dirty="0">
                <a:ea typeface="+mn-lt"/>
                <a:cs typeface="+mn-lt"/>
              </a:rPr>
              <a:t>() – test exception</a:t>
            </a:r>
          </a:p>
          <a:p>
            <a:pPr lvl="1">
              <a:buFont typeface="Wingdings 3"/>
              <a:buChar char=""/>
            </a:pPr>
            <a:r>
              <a:rPr lang="en-US" sz="1400" i="1" dirty="0" err="1">
                <a:ea typeface="+mn-lt"/>
                <a:cs typeface="+mn-lt"/>
              </a:rPr>
              <a:t>thenAnswer</a:t>
            </a:r>
            <a:r>
              <a:rPr lang="en-US" sz="1400" i="1" dirty="0">
                <a:ea typeface="+mn-lt"/>
                <a:cs typeface="+mn-lt"/>
              </a:rPr>
              <a:t> – create answer on the fly (Callback)</a:t>
            </a:r>
          </a:p>
          <a:p>
            <a:pPr lvl="1">
              <a:buFont typeface="Wingdings 3"/>
              <a:buChar char=""/>
            </a:pPr>
            <a:r>
              <a:rPr lang="en-US" sz="1400" i="1" dirty="0" err="1">
                <a:ea typeface="+mn-lt"/>
                <a:cs typeface="+mn-lt"/>
              </a:rPr>
              <a:t>AdditionalAnswers.returnsFirstArg</a:t>
            </a:r>
            <a:r>
              <a:rPr lang="en-US" sz="1400" i="1" dirty="0">
                <a:ea typeface="+mn-lt"/>
                <a:cs typeface="+mn-lt"/>
              </a:rPr>
              <a:t>() – return first Argument</a:t>
            </a:r>
          </a:p>
          <a:p>
            <a:pPr>
              <a:buFont typeface="Wingdings 3"/>
              <a:buChar char=""/>
            </a:pPr>
            <a:r>
              <a:rPr lang="en-US" sz="1600" i="1" dirty="0" err="1">
                <a:ea typeface="+mn-lt"/>
                <a:cs typeface="+mn-lt"/>
              </a:rPr>
              <a:t>doReturn</a:t>
            </a:r>
            <a:r>
              <a:rPr lang="en-US" sz="1600" i="1" dirty="0">
                <a:ea typeface="+mn-lt"/>
                <a:cs typeface="+mn-lt"/>
              </a:rPr>
              <a:t>().when() – Use do avoid side effects</a:t>
            </a:r>
          </a:p>
          <a:p>
            <a:pPr>
              <a:buFont typeface="Wingdings 3"/>
              <a:buChar char=""/>
            </a:pPr>
            <a:r>
              <a:rPr lang="de-DE" sz="1600" i="1" dirty="0" err="1">
                <a:ea typeface="+mn-lt"/>
                <a:cs typeface="+mn-lt"/>
              </a:rPr>
              <a:t>verify</a:t>
            </a:r>
            <a:r>
              <a:rPr lang="de-DE" sz="1600" i="1" dirty="0">
                <a:ea typeface="+mn-lt"/>
                <a:cs typeface="+mn-lt"/>
              </a:rPr>
              <a:t> – check </a:t>
            </a:r>
            <a:r>
              <a:rPr lang="de-DE" sz="1600" i="1" dirty="0" err="1">
                <a:ea typeface="+mn-lt"/>
                <a:cs typeface="+mn-lt"/>
              </a:rPr>
              <a:t>that</a:t>
            </a:r>
            <a:r>
              <a:rPr lang="de-DE" sz="1600" i="1" dirty="0">
                <a:ea typeface="+mn-lt"/>
                <a:cs typeface="+mn-lt"/>
              </a:rPr>
              <a:t> a </a:t>
            </a:r>
            <a:r>
              <a:rPr lang="de-DE" sz="1600" i="1" dirty="0" err="1">
                <a:ea typeface="+mn-lt"/>
                <a:cs typeface="+mn-lt"/>
              </a:rPr>
              <a:t>specific</a:t>
            </a:r>
            <a:r>
              <a:rPr lang="de-DE" sz="1600" i="1" dirty="0">
                <a:ea typeface="+mn-lt"/>
                <a:cs typeface="+mn-lt"/>
              </a:rPr>
              <a:t> </a:t>
            </a:r>
            <a:r>
              <a:rPr lang="de-DE" sz="1600" i="1" dirty="0" err="1">
                <a:ea typeface="+mn-lt"/>
                <a:cs typeface="+mn-lt"/>
              </a:rPr>
              <a:t>call</a:t>
            </a:r>
            <a:r>
              <a:rPr lang="de-DE" sz="1600" i="1" dirty="0">
                <a:ea typeface="+mn-lt"/>
                <a:cs typeface="+mn-lt"/>
              </a:rPr>
              <a:t> </a:t>
            </a:r>
            <a:r>
              <a:rPr lang="de-DE" sz="1600" i="1" dirty="0" err="1">
                <a:ea typeface="+mn-lt"/>
                <a:cs typeface="+mn-lt"/>
              </a:rPr>
              <a:t>has</a:t>
            </a:r>
            <a:r>
              <a:rPr lang="de-DE" sz="1600" i="1" dirty="0">
                <a:ea typeface="+mn-lt"/>
                <a:cs typeface="+mn-lt"/>
              </a:rPr>
              <a:t> </a:t>
            </a:r>
            <a:r>
              <a:rPr lang="de-DE" sz="1600" i="1" dirty="0" err="1">
                <a:ea typeface="+mn-lt"/>
                <a:cs typeface="+mn-lt"/>
              </a:rPr>
              <a:t>happended</a:t>
            </a:r>
            <a:endParaRPr lang="de-DE" sz="1600" i="1" dirty="0">
              <a:ea typeface="+mn-lt"/>
              <a:cs typeface="+mn-lt"/>
            </a:endParaRPr>
          </a:p>
          <a:p>
            <a:pPr lvl="2">
              <a:buFont typeface="Wingdings 3"/>
              <a:buChar char=""/>
            </a:pPr>
            <a:endParaRPr lang="de-DE" sz="1200" i="1" dirty="0">
              <a:ea typeface="+mn-lt"/>
              <a:cs typeface="+mn-lt"/>
            </a:endParaRPr>
          </a:p>
        </p:txBody>
      </p:sp>
    </p:spTree>
    <p:extLst>
      <p:ext uri="{BB962C8B-B14F-4D97-AF65-F5344CB8AC3E}">
        <p14:creationId xmlns:p14="http://schemas.microsoft.com/office/powerpoint/2010/main" val="2301244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60B7873-8288-394D-9D0F-0A642289975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E60B7873-8288-394D-9D0F-0A64228997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851452"/>
          </a:xfrm>
        </p:spPr>
        <p:txBody>
          <a:bodyPr vert="horz"/>
          <a:lstStyle/>
          <a:p>
            <a:r>
              <a:rPr lang="de-DE" dirty="0"/>
              <a:t>Weitere Berüchtigte Bugs 2</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719471"/>
            <a:ext cx="8596668" cy="4321892"/>
          </a:xfrm>
        </p:spPr>
        <p:txBody>
          <a:bodyPr vert="horz" lIns="91440" tIns="45720" rIns="91440" bIns="45720" rtlCol="0" anchor="t">
            <a:normAutofit/>
          </a:bodyPr>
          <a:lstStyle/>
          <a:p>
            <a:pPr algn="l"/>
            <a:r>
              <a:rPr lang="de-DE" b="1" i="0" dirty="0">
                <a:effectLst/>
                <a:latin typeface="Söhne"/>
              </a:rPr>
              <a:t>Patriot-Abwehrsystem</a:t>
            </a:r>
            <a:r>
              <a:rPr lang="de-DE" b="0" i="0" dirty="0">
                <a:effectLst/>
                <a:latin typeface="Söhne"/>
              </a:rPr>
              <a:t>: Im 1. Golfkrieg starben 28 amerikanische Soldaten, weil der Patriot-Computer die Zeit seit dem Start in Zehntelsekunden als eine 24-Bit-Gleitkommazahl berechnete. Das führte zu kleinen Rundungsfehlern. Dieser Fehler war minimal bei der Berechnung einer einzelnen Zehntelsekunde, aber über die Stunden akkumulierte sich der Fehler. Am Tag des Angriffs war das System über 100 Stunden ohne Neustart in Betrieb </a:t>
            </a:r>
            <a:r>
              <a:rPr lang="de-DE" dirty="0">
                <a:latin typeface="Söhne"/>
              </a:rPr>
              <a:t>der Fehler </a:t>
            </a:r>
            <a:r>
              <a:rPr lang="de-DE" b="0" i="0" dirty="0">
                <a:effectLst/>
                <a:latin typeface="Söhne"/>
              </a:rPr>
              <a:t>akkumulierte sich zu etwa 0,34 Sekunden. Dies führte dazu, dass das System die Position der Scud-Rakete falsch berechnete. Als Ergebnis war das Patriot-System nicht in der Lage, die Rakete zu verfolgen und abzufangen. Eine Untersuchung nach dem Vorfall zeigte, dass eine genauere 64-Bit-Berechnung, die keine solche Akkumulation von Rundungsfehlern aufwies, das System in der Lage gewesen wäre, die Rakete korrekt zu verfolgen.</a:t>
            </a:r>
          </a:p>
          <a:p>
            <a:pPr marL="285750" indent="-285750">
              <a:buFont typeface="Arial" charset="2"/>
              <a:buChar char="•"/>
            </a:pPr>
            <a:endParaRPr lang="de-DE" dirty="0"/>
          </a:p>
        </p:txBody>
      </p:sp>
    </p:spTree>
    <p:extLst>
      <p:ext uri="{BB962C8B-B14F-4D97-AF65-F5344CB8AC3E}">
        <p14:creationId xmlns:p14="http://schemas.microsoft.com/office/powerpoint/2010/main" val="30965254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FD6BE1-2A1B-4296-9E24-E363541F514A}"/>
              </a:ext>
            </a:extLst>
          </p:cNvPr>
          <p:cNvSpPr>
            <a:spLocks noGrp="1"/>
          </p:cNvSpPr>
          <p:nvPr>
            <p:ph type="title"/>
          </p:nvPr>
        </p:nvSpPr>
        <p:spPr/>
        <p:txBody>
          <a:bodyPr/>
          <a:lstStyle/>
          <a:p>
            <a:r>
              <a:rPr lang="de-DE" dirty="0" err="1"/>
              <a:t>Callbacks</a:t>
            </a:r>
            <a:endParaRPr lang="de-DE" dirty="0"/>
          </a:p>
        </p:txBody>
      </p:sp>
      <p:sp>
        <p:nvSpPr>
          <p:cNvPr id="3" name="Inhaltsplatzhalter 2">
            <a:extLst>
              <a:ext uri="{FF2B5EF4-FFF2-40B4-BE49-F238E27FC236}">
                <a16:creationId xmlns:a16="http://schemas.microsoft.com/office/drawing/2014/main" id="{F6BB3107-1D71-43F1-8A3E-6DE4AB07317A}"/>
              </a:ext>
            </a:extLst>
          </p:cNvPr>
          <p:cNvSpPr>
            <a:spLocks noGrp="1"/>
          </p:cNvSpPr>
          <p:nvPr>
            <p:ph idx="1"/>
          </p:nvPr>
        </p:nvSpPr>
        <p:spPr/>
        <p:txBody>
          <a:bodyPr>
            <a:normAutofit fontScale="85000" lnSpcReduction="10000"/>
          </a:bodyPr>
          <a:lstStyle/>
          <a:p>
            <a:r>
              <a:rPr lang="de-DE" dirty="0" err="1"/>
              <a:t>Callbacks</a:t>
            </a:r>
            <a:r>
              <a:rPr lang="de-DE" dirty="0"/>
              <a:t> ermöglichen eine fortgeschrittene Anpassung des Verhaltens von Mock-Objekten</a:t>
            </a:r>
          </a:p>
          <a:p>
            <a:r>
              <a:rPr lang="de-DE" dirty="0"/>
              <a:t>Ein Callback in </a:t>
            </a:r>
            <a:r>
              <a:rPr lang="de-DE" dirty="0" err="1"/>
              <a:t>Mockito</a:t>
            </a:r>
            <a:r>
              <a:rPr lang="de-DE" dirty="0"/>
              <a:t> wird normalerweise mit der </a:t>
            </a:r>
            <a:r>
              <a:rPr lang="de-DE" dirty="0" err="1"/>
              <a:t>thenAnswer</a:t>
            </a:r>
            <a:r>
              <a:rPr lang="de-DE" dirty="0"/>
              <a:t>-Methode verwendet, die es Ihnen erlaubt, eine eigene Antwortlogik für einen Mock zu definieren.</a:t>
            </a:r>
          </a:p>
          <a:p>
            <a:r>
              <a:rPr lang="de-DE" dirty="0"/>
              <a:t>Dies ist besonders nützlich, wenn Sie komplexere Reaktionen simulieren müssen, die nicht mit einfachen Antwortwerten oder Ausnahmen abgedeckt werden können.</a:t>
            </a:r>
          </a:p>
          <a:p>
            <a:r>
              <a:rPr lang="de-DE" dirty="0"/>
              <a:t>Ein Callback in </a:t>
            </a:r>
            <a:r>
              <a:rPr lang="de-DE" dirty="0" err="1"/>
              <a:t>Mockito</a:t>
            </a:r>
            <a:r>
              <a:rPr lang="de-DE" dirty="0"/>
              <a:t> wird durch die Implementierung des </a:t>
            </a:r>
            <a:r>
              <a:rPr lang="de-DE" dirty="0" err="1"/>
              <a:t>Answer</a:t>
            </a:r>
            <a:r>
              <a:rPr lang="de-DE" dirty="0"/>
              <a:t>-Interfaces realisiert</a:t>
            </a:r>
          </a:p>
          <a:p>
            <a:r>
              <a:rPr lang="de-DE" dirty="0"/>
              <a:t>Innerhalb der </a:t>
            </a:r>
            <a:r>
              <a:rPr lang="de-DE" dirty="0" err="1"/>
              <a:t>answer</a:t>
            </a:r>
            <a:r>
              <a:rPr lang="de-DE" dirty="0"/>
              <a:t>-Methode dieses Interfaces können Sie die Logik definieren, die ausgeführt wird, wenn die </a:t>
            </a:r>
            <a:r>
              <a:rPr lang="de-DE" dirty="0" err="1"/>
              <a:t>gemockte</a:t>
            </a:r>
            <a:r>
              <a:rPr lang="de-DE" dirty="0"/>
              <a:t> Methode aufgerufen wird. </a:t>
            </a:r>
          </a:p>
          <a:p>
            <a:r>
              <a:rPr lang="de-DE" dirty="0"/>
              <a:t>Dies kann beinhalten:</a:t>
            </a:r>
          </a:p>
          <a:p>
            <a:pPr lvl="1"/>
            <a:r>
              <a:rPr lang="de-DE" dirty="0"/>
              <a:t>Dynamische Berechnung des Rückgabewertes basierend auf den übergebenen Argumenten.</a:t>
            </a:r>
          </a:p>
          <a:p>
            <a:pPr lvl="1"/>
            <a:r>
              <a:rPr lang="de-DE" dirty="0"/>
              <a:t>Ausführen zusätzlicher Aktionen, wie das Loggen oder Ändern des Zustands.</a:t>
            </a:r>
          </a:p>
          <a:p>
            <a:pPr lvl="1"/>
            <a:r>
              <a:rPr lang="de-DE" dirty="0"/>
              <a:t>Werfen von Ausnahmen unter bestimmten Bedingungen.</a:t>
            </a:r>
          </a:p>
        </p:txBody>
      </p:sp>
    </p:spTree>
    <p:extLst>
      <p:ext uri="{BB962C8B-B14F-4D97-AF65-F5344CB8AC3E}">
        <p14:creationId xmlns:p14="http://schemas.microsoft.com/office/powerpoint/2010/main" val="637354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CD0F5A-ECC2-1BD6-E820-2303EC2D5C86}"/>
              </a:ext>
            </a:extLst>
          </p:cNvPr>
          <p:cNvSpPr>
            <a:spLocks noGrp="1"/>
          </p:cNvSpPr>
          <p:nvPr>
            <p:ph type="title"/>
          </p:nvPr>
        </p:nvSpPr>
        <p:spPr/>
        <p:txBody>
          <a:bodyPr/>
          <a:lstStyle/>
          <a:p>
            <a:r>
              <a:rPr lang="de-DE" dirty="0"/>
              <a:t>Argument </a:t>
            </a:r>
            <a:r>
              <a:rPr lang="de-DE" dirty="0" err="1"/>
              <a:t>Matchers</a:t>
            </a:r>
            <a:r>
              <a:rPr lang="de-DE" dirty="0"/>
              <a:t> and </a:t>
            </a:r>
            <a:r>
              <a:rPr lang="de-DE" dirty="0" err="1"/>
              <a:t>Captors</a:t>
            </a:r>
            <a:endParaRPr lang="de-DE" dirty="0"/>
          </a:p>
        </p:txBody>
      </p:sp>
      <p:sp>
        <p:nvSpPr>
          <p:cNvPr id="3" name="Inhaltsplatzhalter 2">
            <a:extLst>
              <a:ext uri="{FF2B5EF4-FFF2-40B4-BE49-F238E27FC236}">
                <a16:creationId xmlns:a16="http://schemas.microsoft.com/office/drawing/2014/main" id="{D2F58962-5CF0-70DF-2664-E782773201F8}"/>
              </a:ext>
            </a:extLst>
          </p:cNvPr>
          <p:cNvSpPr>
            <a:spLocks noGrp="1"/>
          </p:cNvSpPr>
          <p:nvPr>
            <p:ph idx="1"/>
          </p:nvPr>
        </p:nvSpPr>
        <p:spPr/>
        <p:txBody>
          <a:bodyPr/>
          <a:lstStyle/>
          <a:p>
            <a:r>
              <a:rPr lang="de-DE" dirty="0"/>
              <a:t>Argument </a:t>
            </a:r>
            <a:r>
              <a:rPr lang="de-DE" dirty="0" err="1"/>
              <a:t>Matchers</a:t>
            </a:r>
            <a:r>
              <a:rPr lang="de-DE" dirty="0"/>
              <a:t>:</a:t>
            </a:r>
          </a:p>
          <a:p>
            <a:pPr lvl="1"/>
            <a:r>
              <a:rPr lang="de-DE" dirty="0" err="1"/>
              <a:t>Mockito</a:t>
            </a:r>
            <a:r>
              <a:rPr lang="de-DE" dirty="0"/>
              <a:t> bietet Argument </a:t>
            </a:r>
            <a:r>
              <a:rPr lang="de-DE" dirty="0" err="1"/>
              <a:t>Matcher</a:t>
            </a:r>
            <a:r>
              <a:rPr lang="de-DE" dirty="0"/>
              <a:t> wie </a:t>
            </a:r>
            <a:r>
              <a:rPr lang="de-DE" dirty="0" err="1"/>
              <a:t>any</a:t>
            </a:r>
            <a:r>
              <a:rPr lang="de-DE" dirty="0"/>
              <a:t>(), </a:t>
            </a:r>
            <a:r>
              <a:rPr lang="de-DE" dirty="0" err="1"/>
              <a:t>eq</a:t>
            </a:r>
            <a:r>
              <a:rPr lang="de-DE" dirty="0"/>
              <a:t>(), </a:t>
            </a:r>
            <a:r>
              <a:rPr lang="de-DE" dirty="0" err="1"/>
              <a:t>anyInt</a:t>
            </a:r>
            <a:r>
              <a:rPr lang="de-DE" dirty="0"/>
              <a:t>(), </a:t>
            </a:r>
            <a:r>
              <a:rPr lang="de-DE" dirty="0" err="1"/>
              <a:t>anyString</a:t>
            </a:r>
            <a:r>
              <a:rPr lang="de-DE" dirty="0"/>
              <a:t>() usw., die es ermöglichen, flexiblere Bedingungen für die Argumente festzulegen, die an Mock-Methoden übergeben werden.</a:t>
            </a:r>
          </a:p>
          <a:p>
            <a:r>
              <a:rPr lang="de-DE" dirty="0"/>
              <a:t>Argument </a:t>
            </a:r>
            <a:r>
              <a:rPr lang="de-DE" dirty="0" err="1"/>
              <a:t>Captor</a:t>
            </a:r>
            <a:r>
              <a:rPr lang="de-DE" dirty="0"/>
              <a:t>:</a:t>
            </a:r>
          </a:p>
          <a:p>
            <a:pPr lvl="1"/>
            <a:r>
              <a:rPr lang="de-DE" dirty="0"/>
              <a:t>Mit </a:t>
            </a:r>
            <a:r>
              <a:rPr lang="de-DE" dirty="0" err="1"/>
              <a:t>ArgumentCaptor</a:t>
            </a:r>
            <a:r>
              <a:rPr lang="de-DE" dirty="0"/>
              <a:t> können Sie die Argumente erfassen, die an eine Methode übergeben werden. Dies ist besonders nützlich, wenn Sie überprüfen möchten, ob eine Methode mit den richtigen Argumenten aufgerufen wurde.</a:t>
            </a:r>
          </a:p>
        </p:txBody>
      </p:sp>
    </p:spTree>
    <p:extLst>
      <p:ext uri="{BB962C8B-B14F-4D97-AF65-F5344CB8AC3E}">
        <p14:creationId xmlns:p14="http://schemas.microsoft.com/office/powerpoint/2010/main" val="22380465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C5B520-238A-F173-2AF8-A281184D77C8}"/>
              </a:ext>
            </a:extLst>
          </p:cNvPr>
          <p:cNvSpPr>
            <a:spLocks noGrp="1"/>
          </p:cNvSpPr>
          <p:nvPr>
            <p:ph type="title"/>
          </p:nvPr>
        </p:nvSpPr>
        <p:spPr/>
        <p:txBody>
          <a:bodyPr/>
          <a:lstStyle/>
          <a:p>
            <a:r>
              <a:rPr lang="de-DE" dirty="0"/>
              <a:t>Code – </a:t>
            </a:r>
            <a:r>
              <a:rPr lang="de-DE" dirty="0" err="1"/>
              <a:t>broker</a:t>
            </a:r>
            <a:endParaRPr lang="de-DE" dirty="0"/>
          </a:p>
        </p:txBody>
      </p:sp>
      <p:sp>
        <p:nvSpPr>
          <p:cNvPr id="3" name="Inhaltsplatzhalter 2">
            <a:extLst>
              <a:ext uri="{FF2B5EF4-FFF2-40B4-BE49-F238E27FC236}">
                <a16:creationId xmlns:a16="http://schemas.microsoft.com/office/drawing/2014/main" id="{3F20A0C9-0014-44AA-7873-F6EF2BDB2B35}"/>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21865039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@ExtendWith – use extensions for Junit 5</a:t>
            </a:r>
          </a:p>
          <a:p>
            <a:pPr lvl="1">
              <a:buFont typeface="Wingdings 3"/>
              <a:buChar char=""/>
            </a:pPr>
            <a:r>
              <a:rPr lang="en-US" sz="1400" i="1" dirty="0">
                <a:ea typeface="+mn-lt"/>
                <a:cs typeface="+mn-lt"/>
              </a:rPr>
              <a:t>@Mock – create a mock from the type</a:t>
            </a:r>
          </a:p>
          <a:p>
            <a:pPr lvl="1">
              <a:buFont typeface="Wingdings 3"/>
              <a:buChar char=""/>
            </a:pPr>
            <a:r>
              <a:rPr lang="en-US" sz="1200" i="1" dirty="0">
                <a:ea typeface="+mn-lt"/>
                <a:cs typeface="+mn-lt"/>
              </a:rPr>
              <a:t>@InjectMocks – Add created mocks automatically into the </a:t>
            </a:r>
            <a:r>
              <a:rPr lang="en-US" sz="1200" i="1" dirty="0" err="1">
                <a:ea typeface="+mn-lt"/>
                <a:cs typeface="+mn-lt"/>
              </a:rPr>
              <a:t>testee</a:t>
            </a:r>
            <a:endParaRPr lang="en-US" sz="1200" i="1" dirty="0">
              <a:ea typeface="+mn-lt"/>
              <a:cs typeface="+mn-lt"/>
            </a:endParaRPr>
          </a:p>
          <a:p>
            <a:pPr lvl="1">
              <a:buFont typeface="Wingdings 3"/>
              <a:buChar char=""/>
            </a:pPr>
            <a:r>
              <a:rPr lang="de-DE" sz="1200" i="1" dirty="0">
                <a:ea typeface="+mn-lt"/>
                <a:cs typeface="+mn-lt"/>
              </a:rPr>
              <a:t>@Captor – </a:t>
            </a:r>
            <a:r>
              <a:rPr lang="de-DE" sz="1200" i="1" dirty="0" err="1">
                <a:ea typeface="+mn-lt"/>
                <a:cs typeface="+mn-lt"/>
              </a:rPr>
              <a:t>create</a:t>
            </a:r>
            <a:r>
              <a:rPr lang="de-DE" sz="1200" i="1" dirty="0">
                <a:ea typeface="+mn-lt"/>
                <a:cs typeface="+mn-lt"/>
              </a:rPr>
              <a:t> an </a:t>
            </a:r>
            <a:r>
              <a:rPr lang="de-DE" sz="1200" i="1" dirty="0" err="1">
                <a:ea typeface="+mn-lt"/>
                <a:cs typeface="+mn-lt"/>
              </a:rPr>
              <a:t>argument</a:t>
            </a:r>
            <a:r>
              <a:rPr lang="de-DE" sz="1200" i="1" dirty="0">
                <a:ea typeface="+mn-lt"/>
                <a:cs typeface="+mn-lt"/>
              </a:rPr>
              <a:t> </a:t>
            </a:r>
            <a:r>
              <a:rPr lang="de-DE" sz="1200" i="1" dirty="0" err="1">
                <a:ea typeface="+mn-lt"/>
                <a:cs typeface="+mn-lt"/>
              </a:rPr>
              <a:t>captor</a:t>
            </a:r>
            <a:endParaRPr lang="de-DE" sz="1200" i="1" dirty="0">
              <a:ea typeface="+mn-lt"/>
              <a:cs typeface="+mn-lt"/>
            </a:endParaRPr>
          </a:p>
          <a:p>
            <a:pPr>
              <a:buFont typeface="Wingdings 3"/>
              <a:buChar char=""/>
            </a:pPr>
            <a:r>
              <a:rPr lang="en-US" sz="1400" i="1" dirty="0">
                <a:ea typeface="+mn-lt"/>
                <a:cs typeface="+mn-lt"/>
              </a:rPr>
              <a:t>@MockitoSettings – change settings like strictness</a:t>
            </a:r>
          </a:p>
          <a:p>
            <a:pPr>
              <a:buFont typeface="Wingdings 3"/>
              <a:buChar char=""/>
            </a:pPr>
            <a:r>
              <a:rPr lang="de-DE" sz="1600" i="1" dirty="0" err="1">
                <a:ea typeface="+mn-lt"/>
                <a:cs typeface="+mn-lt"/>
              </a:rPr>
              <a:t>verify</a:t>
            </a:r>
            <a:r>
              <a:rPr lang="de-DE" sz="1600" i="1" dirty="0">
                <a:ea typeface="+mn-lt"/>
                <a:cs typeface="+mn-lt"/>
              </a:rPr>
              <a:t> – check </a:t>
            </a:r>
            <a:r>
              <a:rPr lang="de-DE" sz="1600" i="1" dirty="0" err="1">
                <a:ea typeface="+mn-lt"/>
                <a:cs typeface="+mn-lt"/>
              </a:rPr>
              <a:t>that</a:t>
            </a:r>
            <a:r>
              <a:rPr lang="de-DE" sz="1600" i="1" dirty="0">
                <a:ea typeface="+mn-lt"/>
                <a:cs typeface="+mn-lt"/>
              </a:rPr>
              <a:t> a </a:t>
            </a:r>
            <a:r>
              <a:rPr lang="de-DE" sz="1600" i="1" dirty="0" err="1">
                <a:ea typeface="+mn-lt"/>
                <a:cs typeface="+mn-lt"/>
              </a:rPr>
              <a:t>specific</a:t>
            </a:r>
            <a:r>
              <a:rPr lang="de-DE" sz="1600" i="1" dirty="0">
                <a:ea typeface="+mn-lt"/>
                <a:cs typeface="+mn-lt"/>
              </a:rPr>
              <a:t> </a:t>
            </a:r>
            <a:r>
              <a:rPr lang="de-DE" sz="1600" i="1" dirty="0" err="1">
                <a:ea typeface="+mn-lt"/>
                <a:cs typeface="+mn-lt"/>
              </a:rPr>
              <a:t>call</a:t>
            </a:r>
            <a:r>
              <a:rPr lang="de-DE" sz="1600" i="1" dirty="0">
                <a:ea typeface="+mn-lt"/>
                <a:cs typeface="+mn-lt"/>
              </a:rPr>
              <a:t> </a:t>
            </a:r>
            <a:r>
              <a:rPr lang="de-DE" sz="1600" i="1" dirty="0" err="1">
                <a:ea typeface="+mn-lt"/>
                <a:cs typeface="+mn-lt"/>
              </a:rPr>
              <a:t>has</a:t>
            </a:r>
            <a:r>
              <a:rPr lang="de-DE" sz="1600" i="1" dirty="0">
                <a:ea typeface="+mn-lt"/>
                <a:cs typeface="+mn-lt"/>
              </a:rPr>
              <a:t> </a:t>
            </a:r>
            <a:r>
              <a:rPr lang="de-DE" sz="1600" i="1" dirty="0" err="1">
                <a:ea typeface="+mn-lt"/>
                <a:cs typeface="+mn-lt"/>
              </a:rPr>
              <a:t>happended</a:t>
            </a:r>
            <a:endParaRPr lang="de-DE" sz="1600" i="1" dirty="0">
              <a:ea typeface="+mn-lt"/>
              <a:cs typeface="+mn-lt"/>
            </a:endParaRPr>
          </a:p>
          <a:p>
            <a:pPr lvl="1">
              <a:buFont typeface="Wingdings 3"/>
              <a:buChar char=""/>
            </a:pPr>
            <a:r>
              <a:rPr lang="de-DE" sz="1400" i="1" dirty="0" err="1">
                <a:ea typeface="+mn-lt"/>
                <a:cs typeface="+mn-lt"/>
              </a:rPr>
              <a:t>ArgumentMatcher</a:t>
            </a:r>
            <a:r>
              <a:rPr lang="de-DE" sz="1400" i="1" dirty="0">
                <a:ea typeface="+mn-lt"/>
                <a:cs typeface="+mn-lt"/>
              </a:rPr>
              <a:t> – check </a:t>
            </a:r>
            <a:r>
              <a:rPr lang="de-DE" sz="1400" i="1" dirty="0" err="1">
                <a:ea typeface="+mn-lt"/>
                <a:cs typeface="+mn-lt"/>
              </a:rPr>
              <a:t>parameters</a:t>
            </a:r>
            <a:r>
              <a:rPr lang="de-DE" sz="1400" i="1" dirty="0">
                <a:ea typeface="+mn-lt"/>
                <a:cs typeface="+mn-lt"/>
              </a:rPr>
              <a:t> </a:t>
            </a:r>
            <a:r>
              <a:rPr lang="de-DE" sz="1400" i="1" dirty="0" err="1">
                <a:ea typeface="+mn-lt"/>
                <a:cs typeface="+mn-lt"/>
              </a:rPr>
              <a:t>used</a:t>
            </a:r>
            <a:r>
              <a:rPr lang="de-DE" sz="1400" i="1" dirty="0">
                <a:ea typeface="+mn-lt"/>
                <a:cs typeface="+mn-lt"/>
              </a:rPr>
              <a:t> in </a:t>
            </a:r>
            <a:r>
              <a:rPr lang="de-DE" sz="1400" i="1" dirty="0" err="1">
                <a:ea typeface="+mn-lt"/>
                <a:cs typeface="+mn-lt"/>
              </a:rPr>
              <a:t>call</a:t>
            </a:r>
            <a:endParaRPr lang="de-DE" sz="1400" i="1" dirty="0">
              <a:ea typeface="+mn-lt"/>
              <a:cs typeface="+mn-lt"/>
            </a:endParaRPr>
          </a:p>
          <a:p>
            <a:pPr lvl="2">
              <a:buFont typeface="Wingdings 3"/>
              <a:buChar char=""/>
            </a:pPr>
            <a:r>
              <a:rPr lang="de-DE" sz="1200" i="1" dirty="0">
                <a:ea typeface="+mn-lt"/>
                <a:cs typeface="+mn-lt"/>
              </a:rPr>
              <a:t>Any – </a:t>
            </a:r>
            <a:r>
              <a:rPr lang="de-DE" sz="1200" i="1" dirty="0" err="1">
                <a:ea typeface="+mn-lt"/>
                <a:cs typeface="+mn-lt"/>
              </a:rPr>
              <a:t>any</a:t>
            </a:r>
            <a:r>
              <a:rPr lang="de-DE" sz="1200" i="1" dirty="0">
                <a:ea typeface="+mn-lt"/>
                <a:cs typeface="+mn-lt"/>
              </a:rPr>
              <a:t> </a:t>
            </a:r>
            <a:r>
              <a:rPr lang="de-DE" sz="1200" i="1" dirty="0" err="1">
                <a:ea typeface="+mn-lt"/>
                <a:cs typeface="+mn-lt"/>
              </a:rPr>
              <a:t>value</a:t>
            </a:r>
            <a:r>
              <a:rPr lang="de-DE" sz="1200" i="1" dirty="0">
                <a:ea typeface="+mn-lt"/>
                <a:cs typeface="+mn-lt"/>
              </a:rPr>
              <a:t> </a:t>
            </a:r>
            <a:r>
              <a:rPr lang="de-DE" sz="1200" i="1" dirty="0" err="1">
                <a:ea typeface="+mn-lt"/>
                <a:cs typeface="+mn-lt"/>
              </a:rPr>
              <a:t>of</a:t>
            </a:r>
            <a:r>
              <a:rPr lang="de-DE" sz="1200" i="1" dirty="0">
                <a:ea typeface="+mn-lt"/>
                <a:cs typeface="+mn-lt"/>
              </a:rPr>
              <a:t> a </a:t>
            </a:r>
            <a:r>
              <a:rPr lang="de-DE" sz="1200" i="1" dirty="0" err="1">
                <a:ea typeface="+mn-lt"/>
                <a:cs typeface="+mn-lt"/>
              </a:rPr>
              <a:t>given</a:t>
            </a:r>
            <a:r>
              <a:rPr lang="de-DE" sz="1200" i="1" dirty="0">
                <a:ea typeface="+mn-lt"/>
                <a:cs typeface="+mn-lt"/>
              </a:rPr>
              <a:t> </a:t>
            </a:r>
            <a:r>
              <a:rPr lang="de-DE" sz="1200" i="1" dirty="0" err="1">
                <a:ea typeface="+mn-lt"/>
                <a:cs typeface="+mn-lt"/>
              </a:rPr>
              <a:t>class</a:t>
            </a:r>
            <a:endParaRPr lang="de-DE" sz="1200" i="1" dirty="0">
              <a:ea typeface="+mn-lt"/>
              <a:cs typeface="+mn-lt"/>
            </a:endParaRPr>
          </a:p>
          <a:p>
            <a:pPr lvl="2">
              <a:buFont typeface="Wingdings 3"/>
              <a:buChar char=""/>
            </a:pPr>
            <a:r>
              <a:rPr lang="de-DE" sz="1200" i="1" dirty="0" err="1">
                <a:ea typeface="+mn-lt"/>
                <a:cs typeface="+mn-lt"/>
              </a:rPr>
              <a:t>Eq</a:t>
            </a:r>
            <a:r>
              <a:rPr lang="de-DE" sz="1200" i="1" dirty="0">
                <a:ea typeface="+mn-lt"/>
                <a:cs typeface="+mn-lt"/>
              </a:rPr>
              <a:t> – </a:t>
            </a:r>
            <a:r>
              <a:rPr lang="de-DE" sz="1200" i="1" dirty="0" err="1">
                <a:ea typeface="+mn-lt"/>
                <a:cs typeface="+mn-lt"/>
              </a:rPr>
              <a:t>needs</a:t>
            </a:r>
            <a:r>
              <a:rPr lang="de-DE" sz="1200" i="1" dirty="0">
                <a:ea typeface="+mn-lt"/>
                <a:cs typeface="+mn-lt"/>
              </a:rPr>
              <a:t> </a:t>
            </a:r>
            <a:r>
              <a:rPr lang="de-DE" sz="1200" i="1" dirty="0" err="1">
                <a:ea typeface="+mn-lt"/>
                <a:cs typeface="+mn-lt"/>
              </a:rPr>
              <a:t>to</a:t>
            </a:r>
            <a:r>
              <a:rPr lang="de-DE" sz="1200" i="1" dirty="0">
                <a:ea typeface="+mn-lt"/>
                <a:cs typeface="+mn-lt"/>
              </a:rPr>
              <a:t> </a:t>
            </a:r>
            <a:r>
              <a:rPr lang="de-DE" sz="1200" i="1" dirty="0" err="1">
                <a:ea typeface="+mn-lt"/>
                <a:cs typeface="+mn-lt"/>
              </a:rPr>
              <a:t>equal</a:t>
            </a:r>
            <a:r>
              <a:rPr lang="de-DE" sz="1200" i="1" dirty="0">
                <a:ea typeface="+mn-lt"/>
                <a:cs typeface="+mn-lt"/>
              </a:rPr>
              <a:t> a </a:t>
            </a:r>
            <a:r>
              <a:rPr lang="de-DE" sz="1200" i="1" dirty="0" err="1">
                <a:ea typeface="+mn-lt"/>
                <a:cs typeface="+mn-lt"/>
              </a:rPr>
              <a:t>specific</a:t>
            </a:r>
            <a:r>
              <a:rPr lang="de-DE" sz="1200" i="1" dirty="0">
                <a:ea typeface="+mn-lt"/>
                <a:cs typeface="+mn-lt"/>
              </a:rPr>
              <a:t> </a:t>
            </a:r>
            <a:r>
              <a:rPr lang="de-DE" sz="1200" i="1" dirty="0" err="1">
                <a:ea typeface="+mn-lt"/>
                <a:cs typeface="+mn-lt"/>
              </a:rPr>
              <a:t>value</a:t>
            </a:r>
            <a:endParaRPr lang="de-DE" sz="1200" i="1" dirty="0">
              <a:ea typeface="+mn-lt"/>
              <a:cs typeface="+mn-lt"/>
            </a:endParaRPr>
          </a:p>
          <a:p>
            <a:pPr lvl="1">
              <a:buFont typeface="Wingdings 3"/>
              <a:buChar char=""/>
            </a:pPr>
            <a:r>
              <a:rPr lang="de-DE" sz="1400" i="1" dirty="0" err="1">
                <a:ea typeface="+mn-lt"/>
                <a:cs typeface="+mn-lt"/>
              </a:rPr>
              <a:t>ArgumentCaptor</a:t>
            </a:r>
            <a:r>
              <a:rPr lang="de-DE" sz="1400" i="1" dirty="0">
                <a:ea typeface="+mn-lt"/>
                <a:cs typeface="+mn-lt"/>
              </a:rPr>
              <a:t> – </a:t>
            </a:r>
            <a:r>
              <a:rPr lang="de-DE" sz="1400" i="1" dirty="0" err="1">
                <a:ea typeface="+mn-lt"/>
                <a:cs typeface="+mn-lt"/>
              </a:rPr>
              <a:t>capture</a:t>
            </a:r>
            <a:r>
              <a:rPr lang="de-DE" sz="1400" i="1" dirty="0">
                <a:ea typeface="+mn-lt"/>
                <a:cs typeface="+mn-lt"/>
              </a:rPr>
              <a:t> </a:t>
            </a:r>
            <a:r>
              <a:rPr lang="de-DE" sz="1400" i="1" dirty="0" err="1">
                <a:ea typeface="+mn-lt"/>
                <a:cs typeface="+mn-lt"/>
              </a:rPr>
              <a:t>values</a:t>
            </a:r>
            <a:r>
              <a:rPr lang="de-DE" sz="1400" i="1" dirty="0">
                <a:ea typeface="+mn-lt"/>
                <a:cs typeface="+mn-lt"/>
              </a:rPr>
              <a:t> </a:t>
            </a:r>
            <a:r>
              <a:rPr lang="de-DE" sz="1400" i="1" dirty="0" err="1">
                <a:ea typeface="+mn-lt"/>
                <a:cs typeface="+mn-lt"/>
              </a:rPr>
              <a:t>given</a:t>
            </a:r>
            <a:r>
              <a:rPr lang="de-DE" sz="1400" i="1" dirty="0">
                <a:ea typeface="+mn-lt"/>
                <a:cs typeface="+mn-lt"/>
              </a:rPr>
              <a:t> </a:t>
            </a:r>
            <a:r>
              <a:rPr lang="de-DE" sz="1400" i="1" dirty="0" err="1">
                <a:ea typeface="+mn-lt"/>
                <a:cs typeface="+mn-lt"/>
              </a:rPr>
              <a:t>to</a:t>
            </a:r>
            <a:r>
              <a:rPr lang="de-DE" sz="1400" i="1" dirty="0">
                <a:ea typeface="+mn-lt"/>
                <a:cs typeface="+mn-lt"/>
              </a:rPr>
              <a:t> </a:t>
            </a:r>
            <a:r>
              <a:rPr lang="de-DE" sz="1400" i="1" dirty="0" err="1">
                <a:ea typeface="+mn-lt"/>
                <a:cs typeface="+mn-lt"/>
              </a:rPr>
              <a:t>the</a:t>
            </a:r>
            <a:r>
              <a:rPr lang="de-DE" sz="1400" i="1" dirty="0">
                <a:ea typeface="+mn-lt"/>
                <a:cs typeface="+mn-lt"/>
              </a:rPr>
              <a:t> </a:t>
            </a:r>
            <a:r>
              <a:rPr lang="de-DE" sz="1400" i="1" dirty="0" err="1">
                <a:ea typeface="+mn-lt"/>
                <a:cs typeface="+mn-lt"/>
              </a:rPr>
              <a:t>mock</a:t>
            </a:r>
            <a:endParaRPr lang="de-DE" sz="1400" i="1" dirty="0">
              <a:ea typeface="+mn-lt"/>
              <a:cs typeface="+mn-lt"/>
            </a:endParaRPr>
          </a:p>
          <a:p>
            <a:pPr lvl="1">
              <a:buFont typeface="Wingdings 3"/>
              <a:buChar char=""/>
            </a:pPr>
            <a:r>
              <a:rPr lang="de-DE" sz="1400" i="1" dirty="0" err="1">
                <a:ea typeface="+mn-lt"/>
                <a:cs typeface="+mn-lt"/>
              </a:rPr>
              <a:t>InOrder</a:t>
            </a:r>
            <a:r>
              <a:rPr lang="de-DE" sz="1400" i="1" dirty="0">
                <a:ea typeface="+mn-lt"/>
                <a:cs typeface="+mn-lt"/>
              </a:rPr>
              <a:t> – check </a:t>
            </a:r>
            <a:r>
              <a:rPr lang="de-DE" sz="1400" i="1" dirty="0" err="1">
                <a:ea typeface="+mn-lt"/>
                <a:cs typeface="+mn-lt"/>
              </a:rPr>
              <a:t>order</a:t>
            </a:r>
            <a:r>
              <a:rPr lang="de-DE" sz="1400" i="1" dirty="0">
                <a:ea typeface="+mn-lt"/>
                <a:cs typeface="+mn-lt"/>
              </a:rPr>
              <a:t> </a:t>
            </a:r>
            <a:r>
              <a:rPr lang="de-DE" sz="1400" i="1" dirty="0" err="1">
                <a:ea typeface="+mn-lt"/>
                <a:cs typeface="+mn-lt"/>
              </a:rPr>
              <a:t>of</a:t>
            </a:r>
            <a:r>
              <a:rPr lang="de-DE" sz="1400" i="1" dirty="0">
                <a:ea typeface="+mn-lt"/>
                <a:cs typeface="+mn-lt"/>
              </a:rPr>
              <a:t> </a:t>
            </a:r>
            <a:r>
              <a:rPr lang="de-DE" sz="1400" i="1" dirty="0" err="1">
                <a:ea typeface="+mn-lt"/>
                <a:cs typeface="+mn-lt"/>
              </a:rPr>
              <a:t>calls</a:t>
            </a:r>
            <a:endParaRPr lang="de-DE" sz="1400" i="1" dirty="0">
              <a:ea typeface="+mn-lt"/>
              <a:cs typeface="+mn-lt"/>
            </a:endParaRPr>
          </a:p>
          <a:p>
            <a:pPr lvl="1">
              <a:buFont typeface="Wingdings 3"/>
              <a:buChar char=""/>
            </a:pPr>
            <a:r>
              <a:rPr lang="de-DE" sz="1400" i="1" dirty="0" err="1">
                <a:ea typeface="+mn-lt"/>
                <a:cs typeface="+mn-lt"/>
              </a:rPr>
              <a:t>verifyNoMoreInteractions</a:t>
            </a:r>
            <a:r>
              <a:rPr lang="de-DE" sz="1400" i="1" dirty="0">
                <a:ea typeface="+mn-lt"/>
                <a:cs typeface="+mn-lt"/>
              </a:rPr>
              <a:t> – </a:t>
            </a:r>
            <a:r>
              <a:rPr lang="de-DE" sz="1400" i="1" dirty="0" err="1">
                <a:ea typeface="+mn-lt"/>
                <a:cs typeface="+mn-lt"/>
              </a:rPr>
              <a:t>only</a:t>
            </a:r>
            <a:r>
              <a:rPr lang="de-DE" sz="1400" i="1" dirty="0">
                <a:ea typeface="+mn-lt"/>
                <a:cs typeface="+mn-lt"/>
              </a:rPr>
              <a:t> </a:t>
            </a:r>
            <a:r>
              <a:rPr lang="de-DE" sz="1400" i="1" dirty="0" err="1">
                <a:ea typeface="+mn-lt"/>
                <a:cs typeface="+mn-lt"/>
              </a:rPr>
              <a:t>the</a:t>
            </a:r>
            <a:r>
              <a:rPr lang="de-DE" sz="1400" i="1" dirty="0">
                <a:ea typeface="+mn-lt"/>
                <a:cs typeface="+mn-lt"/>
              </a:rPr>
              <a:t> </a:t>
            </a:r>
            <a:r>
              <a:rPr lang="de-DE" sz="1400" i="1" dirty="0" err="1">
                <a:ea typeface="+mn-lt"/>
                <a:cs typeface="+mn-lt"/>
              </a:rPr>
              <a:t>previously</a:t>
            </a:r>
            <a:r>
              <a:rPr lang="de-DE" sz="1400" i="1" dirty="0">
                <a:ea typeface="+mn-lt"/>
                <a:cs typeface="+mn-lt"/>
              </a:rPr>
              <a:t> </a:t>
            </a:r>
            <a:r>
              <a:rPr lang="de-DE" sz="1400" i="1" dirty="0" err="1">
                <a:ea typeface="+mn-lt"/>
                <a:cs typeface="+mn-lt"/>
              </a:rPr>
              <a:t>checked</a:t>
            </a:r>
            <a:r>
              <a:rPr lang="de-DE" sz="1400" i="1" dirty="0">
                <a:ea typeface="+mn-lt"/>
                <a:cs typeface="+mn-lt"/>
              </a:rPr>
              <a:t> </a:t>
            </a:r>
            <a:r>
              <a:rPr lang="de-DE" sz="1400" i="1" dirty="0" err="1">
                <a:ea typeface="+mn-lt"/>
                <a:cs typeface="+mn-lt"/>
              </a:rPr>
              <a:t>calls</a:t>
            </a:r>
            <a:endParaRPr lang="de-DE" sz="1400" i="1" dirty="0">
              <a:ea typeface="+mn-lt"/>
              <a:cs typeface="+mn-lt"/>
            </a:endParaRPr>
          </a:p>
          <a:p>
            <a:pPr lvl="2">
              <a:buFont typeface="Wingdings 3"/>
              <a:buChar char=""/>
            </a:pPr>
            <a:endParaRPr lang="de-DE" sz="1200" i="1" dirty="0">
              <a:ea typeface="+mn-lt"/>
              <a:cs typeface="+mn-lt"/>
            </a:endParaRPr>
          </a:p>
        </p:txBody>
      </p:sp>
    </p:spTree>
    <p:extLst>
      <p:ext uri="{BB962C8B-B14F-4D97-AF65-F5344CB8AC3E}">
        <p14:creationId xmlns:p14="http://schemas.microsoft.com/office/powerpoint/2010/main" val="25124516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F8161B-BAFD-FDC2-74F6-2C4BD2EF803D}"/>
              </a:ext>
            </a:extLst>
          </p:cNvPr>
          <p:cNvSpPr>
            <a:spLocks noGrp="1"/>
          </p:cNvSpPr>
          <p:nvPr>
            <p:ph type="title"/>
          </p:nvPr>
        </p:nvSpPr>
        <p:spPr/>
        <p:txBody>
          <a:bodyPr/>
          <a:lstStyle/>
          <a:p>
            <a:r>
              <a:rPr lang="de-DE" dirty="0"/>
              <a:t>Spy</a:t>
            </a:r>
          </a:p>
        </p:txBody>
      </p:sp>
      <p:sp>
        <p:nvSpPr>
          <p:cNvPr id="3" name="Inhaltsplatzhalter 2">
            <a:extLst>
              <a:ext uri="{FF2B5EF4-FFF2-40B4-BE49-F238E27FC236}">
                <a16:creationId xmlns:a16="http://schemas.microsoft.com/office/drawing/2014/main" id="{63207322-312D-43FA-80D3-E8C8AECE625D}"/>
              </a:ext>
            </a:extLst>
          </p:cNvPr>
          <p:cNvSpPr>
            <a:spLocks noGrp="1"/>
          </p:cNvSpPr>
          <p:nvPr>
            <p:ph idx="1"/>
          </p:nvPr>
        </p:nvSpPr>
        <p:spPr/>
        <p:txBody>
          <a:bodyPr/>
          <a:lstStyle/>
          <a:p>
            <a:r>
              <a:rPr lang="de-DE" b="0" i="0" dirty="0">
                <a:solidFill>
                  <a:srgbClr val="0F0F0F"/>
                </a:solidFill>
                <a:effectLst/>
                <a:latin typeface="Söhne"/>
              </a:rPr>
              <a:t>"Spies" sind spezielle Arten von Mock-Objekten, die zum Überwachen und Aufzeichnen der Interaktionen mit einem realen Objekt verwendet werden.</a:t>
            </a:r>
          </a:p>
          <a:p>
            <a:r>
              <a:rPr lang="de-DE" b="0" i="0" dirty="0">
                <a:solidFill>
                  <a:srgbClr val="0F0F0F"/>
                </a:solidFill>
                <a:effectLst/>
                <a:latin typeface="Söhne"/>
              </a:rPr>
              <a:t>Während ein herkömmliches Mock-Objekt das Verhalten eines realen Objekts komplett ersetzt, dient ein Spy dazu, ein echtes Objekt zu umhüllen und seine Ausführungen zu verfolgen, wobei die Möglichkeit besteht, bestimmte Aspekte des Verhaltens zu verändern oder zu überwachen.</a:t>
            </a:r>
            <a:endParaRPr lang="de-DE" dirty="0"/>
          </a:p>
        </p:txBody>
      </p:sp>
    </p:spTree>
    <p:extLst>
      <p:ext uri="{BB962C8B-B14F-4D97-AF65-F5344CB8AC3E}">
        <p14:creationId xmlns:p14="http://schemas.microsoft.com/office/powerpoint/2010/main" val="20145224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9A7912-1764-1F24-AB52-E225CB31D811}"/>
              </a:ext>
            </a:extLst>
          </p:cNvPr>
          <p:cNvSpPr>
            <a:spLocks noGrp="1"/>
          </p:cNvSpPr>
          <p:nvPr>
            <p:ph type="title"/>
          </p:nvPr>
        </p:nvSpPr>
        <p:spPr/>
        <p:txBody>
          <a:bodyPr/>
          <a:lstStyle/>
          <a:p>
            <a:r>
              <a:rPr lang="de-DE" dirty="0"/>
              <a:t>Spy Merkmale</a:t>
            </a:r>
          </a:p>
        </p:txBody>
      </p:sp>
      <p:sp>
        <p:nvSpPr>
          <p:cNvPr id="3" name="Inhaltsplatzhalter 2">
            <a:extLst>
              <a:ext uri="{FF2B5EF4-FFF2-40B4-BE49-F238E27FC236}">
                <a16:creationId xmlns:a16="http://schemas.microsoft.com/office/drawing/2014/main" id="{17AD5B0F-7D1D-501C-AE09-76AAF7B69054}"/>
              </a:ext>
            </a:extLst>
          </p:cNvPr>
          <p:cNvSpPr>
            <a:spLocks noGrp="1"/>
          </p:cNvSpPr>
          <p:nvPr>
            <p:ph idx="1"/>
          </p:nvPr>
        </p:nvSpPr>
        <p:spPr/>
        <p:txBody>
          <a:bodyPr>
            <a:normAutofit fontScale="92500" lnSpcReduction="10000"/>
          </a:bodyPr>
          <a:lstStyle/>
          <a:p>
            <a:pPr algn="l">
              <a:buFont typeface="+mj-lt"/>
              <a:buAutoNum type="arabicPeriod"/>
            </a:pPr>
            <a:r>
              <a:rPr lang="de-DE" b="1" i="0" dirty="0">
                <a:effectLst/>
                <a:latin typeface="Söhne"/>
              </a:rPr>
              <a:t>Realitätstreue Interaktionen</a:t>
            </a:r>
            <a:r>
              <a:rPr lang="de-DE" b="0" i="0" dirty="0">
                <a:effectLst/>
                <a:latin typeface="Söhne"/>
              </a:rPr>
              <a:t>: Spies verwenden das tatsächliche Objekt, daher wird das echte Verhalten des Objekts aufgerufen, es sei denn, es wird explizit anders angegeben.</a:t>
            </a:r>
          </a:p>
          <a:p>
            <a:pPr algn="l">
              <a:buFont typeface="+mj-lt"/>
              <a:buAutoNum type="arabicPeriod"/>
            </a:pPr>
            <a:r>
              <a:rPr lang="de-DE" b="1" i="0" dirty="0">
                <a:effectLst/>
                <a:latin typeface="Söhne"/>
              </a:rPr>
              <a:t>Überwachung und Aufzeichnung</a:t>
            </a:r>
            <a:r>
              <a:rPr lang="de-DE" b="0" i="0" dirty="0">
                <a:effectLst/>
                <a:latin typeface="Söhne"/>
              </a:rPr>
              <a:t>: Spies können aufzeichnen, wie oft und mit welchen Parametern Methoden aufgerufen werden. Das ermöglicht es Ihnen, die Interaktionen des getesteten Codes mit dem umhüllten Objekt zu überprüfen.</a:t>
            </a:r>
          </a:p>
          <a:p>
            <a:pPr algn="l">
              <a:buFont typeface="+mj-lt"/>
              <a:buAutoNum type="arabicPeriod"/>
            </a:pPr>
            <a:r>
              <a:rPr lang="de-DE" b="1" i="0" dirty="0">
                <a:effectLst/>
                <a:latin typeface="Söhne"/>
              </a:rPr>
              <a:t>Verhaltensänderung</a:t>
            </a:r>
            <a:r>
              <a:rPr lang="de-DE" b="0" i="0" dirty="0">
                <a:effectLst/>
                <a:latin typeface="Söhne"/>
              </a:rPr>
              <a:t>: Während ein Spy normalerweise das reale Verhalten des Objekts nutzt, können Sie in bestimmten Fällen das Verhalten bestimmter Methodenaufrufe überschreiben. Beispielsweise könnten Sie eine Methode so konfigurieren, dass sie einen bestimmten Wert zurückgibt oder eine Ausnahme wirft, um spezielle Testbedingungen zu simulieren.</a:t>
            </a:r>
          </a:p>
          <a:p>
            <a:pPr algn="l">
              <a:buFont typeface="+mj-lt"/>
              <a:buAutoNum type="arabicPeriod"/>
            </a:pPr>
            <a:r>
              <a:rPr lang="de-DE" b="1" i="0" dirty="0">
                <a:effectLst/>
                <a:latin typeface="Söhne"/>
              </a:rPr>
              <a:t>Einsatzszenarien</a:t>
            </a:r>
            <a:r>
              <a:rPr lang="de-DE" b="0" i="0" dirty="0">
                <a:effectLst/>
                <a:latin typeface="Söhne"/>
              </a:rPr>
              <a:t>: Spies sind besonders nützlich in Situationen, in denen Sie das tatsächliche Verhalten eines Objekts beibehalten möchten, aber auch Informationen darüber sammeln müssen, wie das Objekt verwendet wird. Sie sind auch nützlich, wenn Sie nur einen kleinen Teil des Verhaltens eines Objekts ändern möchten, ohne den Rest zu beeinflussen.</a:t>
            </a:r>
          </a:p>
          <a:p>
            <a:endParaRPr lang="de-DE" dirty="0"/>
          </a:p>
        </p:txBody>
      </p:sp>
    </p:spTree>
    <p:extLst>
      <p:ext uri="{BB962C8B-B14F-4D97-AF65-F5344CB8AC3E}">
        <p14:creationId xmlns:p14="http://schemas.microsoft.com/office/powerpoint/2010/main" val="22159504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a:t>
            </a:r>
            <a:r>
              <a:rPr lang="de-DE" sz="1600" i="1" dirty="0">
                <a:ea typeface="+mn-lt"/>
                <a:cs typeface="+mn-lt"/>
              </a:rPr>
              <a:t>Spy</a:t>
            </a:r>
          </a:p>
          <a:p>
            <a:pPr>
              <a:buFont typeface="Wingdings 3"/>
              <a:buChar char=""/>
            </a:pPr>
            <a:r>
              <a:rPr lang="de-DE" sz="1600" i="1" dirty="0" err="1">
                <a:ea typeface="+mn-lt"/>
                <a:cs typeface="+mn-lt"/>
              </a:rPr>
              <a:t>Mockito</a:t>
            </a:r>
            <a:r>
              <a:rPr lang="de-DE" sz="1600" i="1" dirty="0">
                <a:ea typeface="+mn-lt"/>
                <a:cs typeface="+mn-lt"/>
              </a:rPr>
              <a:t> </a:t>
            </a:r>
            <a:r>
              <a:rPr lang="de-DE" sz="1600" i="1" dirty="0" err="1">
                <a:ea typeface="+mn-lt"/>
                <a:cs typeface="+mn-lt"/>
              </a:rPr>
              <a:t>for</a:t>
            </a:r>
            <a:r>
              <a:rPr lang="de-DE" sz="1600" i="1" dirty="0">
                <a:ea typeface="+mn-lt"/>
                <a:cs typeface="+mn-lt"/>
              </a:rPr>
              <a:t> </a:t>
            </a:r>
            <a:r>
              <a:rPr lang="de-DE" sz="1600" i="1" dirty="0" err="1">
                <a:ea typeface="+mn-lt"/>
                <a:cs typeface="+mn-lt"/>
              </a:rPr>
              <a:t>static</a:t>
            </a:r>
            <a:r>
              <a:rPr lang="de-DE" sz="1600" i="1" dirty="0">
                <a:ea typeface="+mn-lt"/>
                <a:cs typeface="+mn-lt"/>
              </a:rPr>
              <a:t> and final </a:t>
            </a:r>
            <a:r>
              <a:rPr lang="de-DE" sz="1600" i="1" dirty="0" err="1">
                <a:ea typeface="+mn-lt"/>
                <a:cs typeface="+mn-lt"/>
              </a:rPr>
              <a:t>mocking</a:t>
            </a:r>
            <a:endParaRPr lang="de-DE" sz="1600" i="1" dirty="0">
              <a:ea typeface="+mn-lt"/>
              <a:cs typeface="+mn-lt"/>
            </a:endParaRPr>
          </a:p>
          <a:p>
            <a:pPr>
              <a:buFont typeface="Wingdings 3"/>
              <a:buChar char=""/>
            </a:pPr>
            <a:r>
              <a:rPr lang="de-DE" sz="1400" i="1" dirty="0" err="1">
                <a:ea typeface="+mn-lt"/>
                <a:cs typeface="+mn-lt"/>
              </a:rPr>
              <a:t>Mockito.mockStatic</a:t>
            </a:r>
            <a:endParaRPr lang="de-DE" sz="1400" i="1" dirty="0">
              <a:ea typeface="+mn-lt"/>
              <a:cs typeface="+mn-lt"/>
            </a:endParaRPr>
          </a:p>
          <a:p>
            <a:pPr lvl="2">
              <a:buFont typeface="Wingdings 3"/>
              <a:buChar char=""/>
            </a:pPr>
            <a:endParaRPr lang="de-DE" sz="1200" i="1" dirty="0">
              <a:ea typeface="+mn-lt"/>
              <a:cs typeface="+mn-lt"/>
            </a:endParaRPr>
          </a:p>
        </p:txBody>
      </p:sp>
    </p:spTree>
    <p:extLst>
      <p:ext uri="{BB962C8B-B14F-4D97-AF65-F5344CB8AC3E}">
        <p14:creationId xmlns:p14="http://schemas.microsoft.com/office/powerpoint/2010/main" val="7251878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01C662-41DC-296E-0D3C-A6302DD37F6B}"/>
              </a:ext>
            </a:extLst>
          </p:cNvPr>
          <p:cNvSpPr>
            <a:spLocks noGrp="1"/>
          </p:cNvSpPr>
          <p:nvPr>
            <p:ph type="title"/>
          </p:nvPr>
        </p:nvSpPr>
        <p:spPr/>
        <p:txBody>
          <a:bodyPr/>
          <a:lstStyle/>
          <a:p>
            <a:r>
              <a:rPr lang="de-DE" dirty="0"/>
              <a:t>Test </a:t>
            </a:r>
            <a:r>
              <a:rPr lang="de-DE" dirty="0" err="1"/>
              <a:t>the</a:t>
            </a:r>
            <a:r>
              <a:rPr lang="de-DE" dirty="0"/>
              <a:t> </a:t>
            </a:r>
            <a:r>
              <a:rPr lang="de-DE" dirty="0" err="1"/>
              <a:t>weather</a:t>
            </a:r>
            <a:r>
              <a:rPr lang="de-DE" dirty="0"/>
              <a:t> feature</a:t>
            </a:r>
          </a:p>
        </p:txBody>
      </p:sp>
      <p:sp>
        <p:nvSpPr>
          <p:cNvPr id="3" name="Inhaltsplatzhalter 2">
            <a:extLst>
              <a:ext uri="{FF2B5EF4-FFF2-40B4-BE49-F238E27FC236}">
                <a16:creationId xmlns:a16="http://schemas.microsoft.com/office/drawing/2014/main" id="{FD39970F-E133-BF59-4013-B31E64D4CB8B}"/>
              </a:ext>
            </a:extLst>
          </p:cNvPr>
          <p:cNvSpPr>
            <a:spLocks noGrp="1"/>
          </p:cNvSpPr>
          <p:nvPr>
            <p:ph idx="1"/>
          </p:nvPr>
        </p:nvSpPr>
        <p:spPr/>
        <p:txBody>
          <a:bodyPr/>
          <a:lstStyle/>
          <a:p>
            <a:r>
              <a:rPr lang="de-DE" dirty="0"/>
              <a:t>Der </a:t>
            </a:r>
            <a:r>
              <a:rPr lang="de-DE" dirty="0" err="1"/>
              <a:t>WeatherService</a:t>
            </a:r>
            <a:r>
              <a:rPr lang="de-DE" dirty="0"/>
              <a:t> erfüllt die Anforderungen!</a:t>
            </a:r>
          </a:p>
          <a:p>
            <a:pPr lvl="1"/>
            <a:r>
              <a:rPr lang="de-DE" dirty="0"/>
              <a:t>Gutes Wetter nur wenn alle Bedingungen gut sind</a:t>
            </a:r>
          </a:p>
          <a:p>
            <a:pPr lvl="1"/>
            <a:r>
              <a:rPr lang="de-DE" dirty="0"/>
              <a:t>Schlechtes Wetter wenn eine Bedingung schlecht ist, es sei denn der schlechten Bedingung steht auch eine gute gegenüber, dann ist das Wetter ok</a:t>
            </a:r>
          </a:p>
          <a:p>
            <a:pPr lvl="1"/>
            <a:r>
              <a:rPr lang="de-DE" dirty="0"/>
              <a:t>Sonst OK</a:t>
            </a:r>
          </a:p>
          <a:p>
            <a:r>
              <a:rPr lang="de-DE" dirty="0"/>
              <a:t>Schreibe alle Tests (Abdeckung 100%!)</a:t>
            </a:r>
          </a:p>
          <a:p>
            <a:r>
              <a:rPr lang="de-DE" dirty="0"/>
              <a:t>Mache auch Pause! 13:45 geht es weiter</a:t>
            </a:r>
          </a:p>
        </p:txBody>
      </p:sp>
    </p:spTree>
    <p:extLst>
      <p:ext uri="{BB962C8B-B14F-4D97-AF65-F5344CB8AC3E}">
        <p14:creationId xmlns:p14="http://schemas.microsoft.com/office/powerpoint/2010/main" val="22629216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dirty="0" err="1"/>
              <a:t>JUnit</a:t>
            </a:r>
            <a:r>
              <a:rPr lang="de-DE" dirty="0"/>
              <a:t> Framework</a:t>
            </a:r>
          </a:p>
          <a:p>
            <a:r>
              <a:rPr lang="de-DE" dirty="0"/>
              <a:t>Mock-Objekte mit </a:t>
            </a:r>
            <a:r>
              <a:rPr lang="de-DE" dirty="0" err="1"/>
              <a:t>Mockito</a:t>
            </a:r>
          </a:p>
          <a:p>
            <a:r>
              <a:rPr lang="de-DE" b="1" dirty="0"/>
              <a:t>Fortgeschrittene Möglichkeiten</a:t>
            </a:r>
          </a:p>
          <a:p>
            <a:r>
              <a:rPr lang="de-DE" dirty="0"/>
              <a:t>Ausblick</a:t>
            </a:r>
          </a:p>
        </p:txBody>
      </p:sp>
    </p:spTree>
    <p:extLst>
      <p:ext uri="{BB962C8B-B14F-4D97-AF65-F5344CB8AC3E}">
        <p14:creationId xmlns:p14="http://schemas.microsoft.com/office/powerpoint/2010/main" val="24576007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0959D4-BB3D-6455-EA82-41B2EDD70765}"/>
              </a:ext>
            </a:extLst>
          </p:cNvPr>
          <p:cNvSpPr>
            <a:spLocks noGrp="1"/>
          </p:cNvSpPr>
          <p:nvPr>
            <p:ph type="title"/>
          </p:nvPr>
        </p:nvSpPr>
        <p:spPr/>
        <p:txBody>
          <a:bodyPr/>
          <a:lstStyle/>
          <a:p>
            <a:r>
              <a:rPr lang="de-DE" dirty="0"/>
              <a:t>Spring </a:t>
            </a:r>
            <a:r>
              <a:rPr lang="de-DE" dirty="0" err="1"/>
              <a:t>History</a:t>
            </a:r>
            <a:endParaRPr lang="de-DE" dirty="0"/>
          </a:p>
        </p:txBody>
      </p:sp>
      <p:sp>
        <p:nvSpPr>
          <p:cNvPr id="3" name="Inhaltsplatzhalter 2">
            <a:extLst>
              <a:ext uri="{FF2B5EF4-FFF2-40B4-BE49-F238E27FC236}">
                <a16:creationId xmlns:a16="http://schemas.microsoft.com/office/drawing/2014/main" id="{6F64F4A6-3A2F-DA7B-8E12-003CDB818F03}"/>
              </a:ext>
            </a:extLst>
          </p:cNvPr>
          <p:cNvSpPr>
            <a:spLocks noGrp="1"/>
          </p:cNvSpPr>
          <p:nvPr>
            <p:ph idx="1"/>
          </p:nvPr>
        </p:nvSpPr>
        <p:spPr/>
        <p:txBody>
          <a:bodyPr/>
          <a:lstStyle/>
          <a:p>
            <a:pPr algn="l"/>
            <a:r>
              <a:rPr lang="de-DE" b="0" i="0" dirty="0">
                <a:solidFill>
                  <a:srgbClr val="374151"/>
                </a:solidFill>
                <a:effectLst/>
                <a:latin typeface="Söhne"/>
              </a:rPr>
              <a:t>Das Spring Framework wurde von Rod Johnson „erfunden“.</a:t>
            </a:r>
          </a:p>
          <a:p>
            <a:pPr algn="l"/>
            <a:r>
              <a:rPr lang="de-DE" b="0" i="0" dirty="0">
                <a:solidFill>
                  <a:srgbClr val="374151"/>
                </a:solidFill>
                <a:effectLst/>
                <a:latin typeface="Söhne"/>
              </a:rPr>
              <a:t>Rod Johnson begann mit der Entwicklung von Spring aus seiner persönlichen Unzufriedenheit mit den damals verfügbaren Enterprise-Java-Technologien, insbesondere dem Enterprise </a:t>
            </a:r>
            <a:r>
              <a:rPr lang="de-DE" b="0" i="0" dirty="0" err="1">
                <a:solidFill>
                  <a:srgbClr val="374151"/>
                </a:solidFill>
                <a:effectLst/>
                <a:latin typeface="Söhne"/>
              </a:rPr>
              <a:t>JavaBeans</a:t>
            </a:r>
            <a:r>
              <a:rPr lang="de-DE" b="0" i="0" dirty="0">
                <a:solidFill>
                  <a:srgbClr val="374151"/>
                </a:solidFill>
                <a:effectLst/>
                <a:latin typeface="Söhne"/>
              </a:rPr>
              <a:t> (EJB) Modell. </a:t>
            </a:r>
          </a:p>
          <a:p>
            <a:pPr algn="l"/>
            <a:r>
              <a:rPr lang="de-DE" dirty="0">
                <a:solidFill>
                  <a:srgbClr val="374151"/>
                </a:solidFill>
                <a:latin typeface="Söhne"/>
              </a:rPr>
              <a:t>S</a:t>
            </a:r>
            <a:r>
              <a:rPr lang="de-DE" b="0" i="0" dirty="0">
                <a:solidFill>
                  <a:srgbClr val="374151"/>
                </a:solidFill>
                <a:effectLst/>
                <a:latin typeface="Söhne"/>
              </a:rPr>
              <a:t>eine Erfahrungen und Ansichten wurden in seinem Buch "Expert </a:t>
            </a:r>
            <a:r>
              <a:rPr lang="de-DE" b="0" i="0" dirty="0" err="1">
                <a:solidFill>
                  <a:srgbClr val="374151"/>
                </a:solidFill>
                <a:effectLst/>
                <a:latin typeface="Söhne"/>
              </a:rPr>
              <a:t>One</a:t>
            </a:r>
            <a:r>
              <a:rPr lang="de-DE" b="0" i="0" dirty="0">
                <a:solidFill>
                  <a:srgbClr val="374151"/>
                </a:solidFill>
                <a:effectLst/>
                <a:latin typeface="Söhne"/>
              </a:rPr>
              <a:t>-on-</a:t>
            </a:r>
            <a:r>
              <a:rPr lang="de-DE" b="0" i="0" dirty="0" err="1">
                <a:solidFill>
                  <a:srgbClr val="374151"/>
                </a:solidFill>
                <a:effectLst/>
                <a:latin typeface="Söhne"/>
              </a:rPr>
              <a:t>One</a:t>
            </a:r>
            <a:r>
              <a:rPr lang="de-DE" b="0" i="0" dirty="0">
                <a:solidFill>
                  <a:srgbClr val="374151"/>
                </a:solidFill>
                <a:effectLst/>
                <a:latin typeface="Söhne"/>
              </a:rPr>
              <a:t> J2EE Design and Development" (2002) dargelegt, in dem er auch die Konzepte vorstellte, die schließlich zum Spring Framework führen würden.</a:t>
            </a:r>
          </a:p>
          <a:p>
            <a:pPr algn="l"/>
            <a:r>
              <a:rPr lang="de-DE" b="0" i="0" dirty="0">
                <a:solidFill>
                  <a:srgbClr val="374151"/>
                </a:solidFill>
                <a:effectLst/>
                <a:latin typeface="Söhne"/>
              </a:rPr>
              <a:t>Die Version 1.0.0 wurde 2004 veröffentlicht und startete einen Siegeszug.</a:t>
            </a:r>
          </a:p>
          <a:p>
            <a:endParaRPr lang="de-DE" dirty="0"/>
          </a:p>
        </p:txBody>
      </p:sp>
    </p:spTree>
    <p:extLst>
      <p:ext uri="{BB962C8B-B14F-4D97-AF65-F5344CB8AC3E}">
        <p14:creationId xmlns:p14="http://schemas.microsoft.com/office/powerpoint/2010/main" val="40477671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8229</Words>
  <Application>Microsoft Office PowerPoint</Application>
  <PresentationFormat>Breitbild</PresentationFormat>
  <Paragraphs>705</Paragraphs>
  <Slides>114</Slides>
  <Notes>0</Notes>
  <HiddenSlides>0</HiddenSlides>
  <MMClips>0</MMClips>
  <ScaleCrop>false</ScaleCrop>
  <HeadingPairs>
    <vt:vector size="8" baseType="variant">
      <vt:variant>
        <vt:lpstr>Verwendete Schriftarten</vt:lpstr>
      </vt:variant>
      <vt:variant>
        <vt:i4>11</vt:i4>
      </vt:variant>
      <vt:variant>
        <vt:lpstr>Design</vt:lpstr>
      </vt:variant>
      <vt:variant>
        <vt:i4>1</vt:i4>
      </vt:variant>
      <vt:variant>
        <vt:lpstr>Eingebettete OLE-Server</vt:lpstr>
      </vt:variant>
      <vt:variant>
        <vt:i4>1</vt:i4>
      </vt:variant>
      <vt:variant>
        <vt:lpstr>Folientitel</vt:lpstr>
      </vt:variant>
      <vt:variant>
        <vt:i4>114</vt:i4>
      </vt:variant>
    </vt:vector>
  </HeadingPairs>
  <TitlesOfParts>
    <vt:vector size="127" baseType="lpstr">
      <vt:lpstr>Arial</vt:lpstr>
      <vt:lpstr>Arial</vt:lpstr>
      <vt:lpstr>Arial,Sans-Serif</vt:lpstr>
      <vt:lpstr>CircularSpotifyText-Book</vt:lpstr>
      <vt:lpstr>Comic Sans MS</vt:lpstr>
      <vt:lpstr>GeographEditWeb</vt:lpstr>
      <vt:lpstr>JetBrains Mono</vt:lpstr>
      <vt:lpstr>Söhne</vt:lpstr>
      <vt:lpstr>Trebuchet MS</vt:lpstr>
      <vt:lpstr>Wingdings</vt:lpstr>
      <vt:lpstr>Wingdings 3</vt:lpstr>
      <vt:lpstr>Facet</vt:lpstr>
      <vt:lpstr>think-cell Folie</vt:lpstr>
      <vt:lpstr>Intensivkurs JUnit</vt:lpstr>
      <vt:lpstr>Agenda</vt:lpstr>
      <vt:lpstr>Vorstellung</vt:lpstr>
      <vt:lpstr>Du oder Sie?</vt:lpstr>
      <vt:lpstr>Agenda</vt:lpstr>
      <vt:lpstr>Grundlagen Testen</vt:lpstr>
      <vt:lpstr>Weil Software „Bugs“ hat</vt:lpstr>
      <vt:lpstr>Weitere Berüchtigte Bugs</vt:lpstr>
      <vt:lpstr>Weitere Berüchtigte Bugs 2</vt:lpstr>
      <vt:lpstr>Weitere Berüchtigte Bugs 3</vt:lpstr>
      <vt:lpstr>Warum ist Testen notwendig?</vt:lpstr>
      <vt:lpstr>Warum ist Testen notwendig 2?</vt:lpstr>
      <vt:lpstr>Warum ist Testen notwendig 3?</vt:lpstr>
      <vt:lpstr>Softwarequalität</vt:lpstr>
      <vt:lpstr>Wie kann Software getestet werden?</vt:lpstr>
      <vt:lpstr>Testarten</vt:lpstr>
      <vt:lpstr>Testarten 2</vt:lpstr>
      <vt:lpstr>Testarten 3</vt:lpstr>
      <vt:lpstr>Black-Box/ White-Box</vt:lpstr>
      <vt:lpstr>Statisches Tests</vt:lpstr>
      <vt:lpstr>Teststufen - V-Modell</vt:lpstr>
      <vt:lpstr>Teststufen - W-Modell</vt:lpstr>
      <vt:lpstr>Testaufwand - Vergleich</vt:lpstr>
      <vt:lpstr>Monolith - Testpyramide</vt:lpstr>
      <vt:lpstr>Microservices-testing-honeycomb (Spotify)</vt:lpstr>
      <vt:lpstr>Test Driven Development</vt:lpstr>
      <vt:lpstr>CI/CD</vt:lpstr>
      <vt:lpstr>Agenda</vt:lpstr>
      <vt:lpstr>JUnit Framework </vt:lpstr>
      <vt:lpstr>Vorab zum Code</vt:lpstr>
      <vt:lpstr>Grundlagen Java</vt:lpstr>
      <vt:lpstr>Grundlagen IntelliJ</vt:lpstr>
      <vt:lpstr>Exkurs Git</vt:lpstr>
      <vt:lpstr>PowerPoint-Präsentation</vt:lpstr>
      <vt:lpstr>Git</vt:lpstr>
      <vt:lpstr>Unsere erste Klasse</vt:lpstr>
      <vt:lpstr>Agenda</vt:lpstr>
      <vt:lpstr>JUnit Architecture</vt:lpstr>
      <vt:lpstr>Unser erster Test</vt:lpstr>
      <vt:lpstr>Aufbau</vt:lpstr>
      <vt:lpstr>Fizz Buzz Beispiel – Tests machen den Code besser</vt:lpstr>
      <vt:lpstr>Bisher benutzte Annotations </vt:lpstr>
      <vt:lpstr>Bisher benutzte Assertions </vt:lpstr>
      <vt:lpstr>Assertions</vt:lpstr>
      <vt:lpstr>Weitere Assertions und Annotations </vt:lpstr>
      <vt:lpstr>Assumptions and Conditions</vt:lpstr>
      <vt:lpstr>Assumptions and Conditions </vt:lpstr>
      <vt:lpstr>Write tests for calculator </vt:lpstr>
      <vt:lpstr>Exkurs: Apache Maven</vt:lpstr>
      <vt:lpstr>Exkurs: Maven Ordnerstruktur</vt:lpstr>
      <vt:lpstr>Exkurs: Maven Build Lifecycle</vt:lpstr>
      <vt:lpstr>Exkurs: Maven Repo Setup</vt:lpstr>
      <vt:lpstr>Die weiteren Projekte sind Maven Module</vt:lpstr>
      <vt:lpstr>Test Suites</vt:lpstr>
      <vt:lpstr>Grouping</vt:lpstr>
      <vt:lpstr>Reihenfolge in Tests</vt:lpstr>
      <vt:lpstr>Grouping, Test Suites, Reihenfolge </vt:lpstr>
      <vt:lpstr>What did we learn? </vt:lpstr>
      <vt:lpstr>Write Test for Animal</vt:lpstr>
      <vt:lpstr>Exceptions testen</vt:lpstr>
      <vt:lpstr>Parametrierte Tests</vt:lpstr>
      <vt:lpstr>Tests wiederholen</vt:lpstr>
      <vt:lpstr>Exceptions,  Repeated, Parametrisierte Tests</vt:lpstr>
      <vt:lpstr>What did we learn? </vt:lpstr>
      <vt:lpstr>Write Test with CsvFileSource for FizzBuzz</vt:lpstr>
      <vt:lpstr>Tests mit Timeout</vt:lpstr>
      <vt:lpstr>Parallel nutzen</vt:lpstr>
      <vt:lpstr>Timeouts, Experimental: parallel execution</vt:lpstr>
      <vt:lpstr>What did we learn? </vt:lpstr>
      <vt:lpstr>Test coverage in builds</vt:lpstr>
      <vt:lpstr>Hamcrest, AssertJ et al</vt:lpstr>
      <vt:lpstr>What did we learn? </vt:lpstr>
      <vt:lpstr>Exkurs: docker</vt:lpstr>
      <vt:lpstr>Exkurs: docker Merkmale</vt:lpstr>
      <vt:lpstr>Exkurs: docker Merkmale 2</vt:lpstr>
      <vt:lpstr>Exkurs: docker für windows</vt:lpstr>
      <vt:lpstr>Sonarqube</vt:lpstr>
      <vt:lpstr>Sonarqube einrichten</vt:lpstr>
      <vt:lpstr>Agenda</vt:lpstr>
      <vt:lpstr>Wiederholung</vt:lpstr>
      <vt:lpstr>What did we learn? </vt:lpstr>
      <vt:lpstr>Agenda</vt:lpstr>
      <vt:lpstr>Mock Objekte</vt:lpstr>
      <vt:lpstr>Vorteile von Mock Objekten</vt:lpstr>
      <vt:lpstr>Test-Objekte im Vergleich</vt:lpstr>
      <vt:lpstr>Mock-Objekte mit Mockito </vt:lpstr>
      <vt:lpstr>Mockito – Grundlegende Elemente</vt:lpstr>
      <vt:lpstr>Code – basics, exceptions and answer</vt:lpstr>
      <vt:lpstr>What did we learn? </vt:lpstr>
      <vt:lpstr>Callbacks</vt:lpstr>
      <vt:lpstr>Argument Matchers and Captors</vt:lpstr>
      <vt:lpstr>Code – broker</vt:lpstr>
      <vt:lpstr>What did we learn? </vt:lpstr>
      <vt:lpstr>Spy</vt:lpstr>
      <vt:lpstr>Spy Merkmale</vt:lpstr>
      <vt:lpstr>What did we learn? </vt:lpstr>
      <vt:lpstr>Test the weather feature</vt:lpstr>
      <vt:lpstr>Agenda</vt:lpstr>
      <vt:lpstr>Spring History</vt:lpstr>
      <vt:lpstr>Springs Kernkonzepte</vt:lpstr>
      <vt:lpstr>Motivation IoC bzw. DI</vt:lpstr>
      <vt:lpstr>Definitionen</vt:lpstr>
      <vt:lpstr>Spring Boot</vt:lpstr>
      <vt:lpstr>Exkurs: swagger und springdoc</vt:lpstr>
      <vt:lpstr>Wir machen Geschäft - Netzfilm</vt:lpstr>
      <vt:lpstr>What did we learn? </vt:lpstr>
      <vt:lpstr>Aufgabe: Customer testen</vt:lpstr>
      <vt:lpstr>Fortgeschrittene Möglichkeiten</vt:lpstr>
      <vt:lpstr>Junit-4-Rules</vt:lpstr>
      <vt:lpstr>Junit-5-Extension</vt:lpstr>
      <vt:lpstr>What did we learn? </vt:lpstr>
      <vt:lpstr>Testcontainers</vt:lpstr>
      <vt:lpstr>Agenda</vt:lpstr>
      <vt:lpstr>Ausblick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Zöller</dc:creator>
  <cp:lastModifiedBy>Michael Zöller</cp:lastModifiedBy>
  <cp:revision>604</cp:revision>
  <dcterms:created xsi:type="dcterms:W3CDTF">2019-11-12T08:00:01Z</dcterms:created>
  <dcterms:modified xsi:type="dcterms:W3CDTF">2023-11-24T15:21:09Z</dcterms:modified>
</cp:coreProperties>
</file>