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538" r:id="rId3"/>
    <p:sldId id="477" r:id="rId4"/>
    <p:sldId id="996" r:id="rId5"/>
    <p:sldId id="257" r:id="rId6"/>
    <p:sldId id="258" r:id="rId7"/>
    <p:sldId id="539" r:id="rId8"/>
    <p:sldId id="540" r:id="rId9"/>
    <p:sldId id="541" r:id="rId10"/>
    <p:sldId id="542" r:id="rId11"/>
    <p:sldId id="469" r:id="rId12"/>
    <p:sldId id="420" r:id="rId13"/>
    <p:sldId id="985" r:id="rId14"/>
    <p:sldId id="474" r:id="rId15"/>
    <p:sldId id="475" r:id="rId16"/>
    <p:sldId id="433" r:id="rId17"/>
    <p:sldId id="543" r:id="rId18"/>
    <p:sldId id="544" r:id="rId19"/>
    <p:sldId id="940" r:id="rId20"/>
    <p:sldId id="941" r:id="rId21"/>
    <p:sldId id="743" r:id="rId22"/>
    <p:sldId id="259" r:id="rId23"/>
    <p:sldId id="436" r:id="rId24"/>
    <p:sldId id="970" r:id="rId25"/>
    <p:sldId id="545" r:id="rId26"/>
    <p:sldId id="437" r:id="rId27"/>
    <p:sldId id="971" r:id="rId28"/>
    <p:sldId id="546" r:id="rId29"/>
    <p:sldId id="438" r:id="rId30"/>
    <p:sldId id="972" r:id="rId31"/>
    <p:sldId id="547" r:id="rId32"/>
    <p:sldId id="439" r:id="rId33"/>
    <p:sldId id="973" r:id="rId34"/>
    <p:sldId id="549" r:id="rId35"/>
    <p:sldId id="623" r:id="rId36"/>
    <p:sldId id="440" r:id="rId37"/>
    <p:sldId id="974" r:id="rId38"/>
    <p:sldId id="975" r:id="rId39"/>
    <p:sldId id="969" r:id="rId40"/>
    <p:sldId id="550" r:id="rId41"/>
    <p:sldId id="624" r:id="rId42"/>
    <p:sldId id="551" r:id="rId43"/>
    <p:sldId id="625" r:id="rId44"/>
    <p:sldId id="976" r:id="rId45"/>
    <p:sldId id="552" r:id="rId46"/>
    <p:sldId id="626" r:id="rId47"/>
    <p:sldId id="977" r:id="rId48"/>
    <p:sldId id="553" r:id="rId49"/>
    <p:sldId id="627" r:id="rId50"/>
    <p:sldId id="742" r:id="rId51"/>
    <p:sldId id="978" r:id="rId52"/>
    <p:sldId id="997" r:id="rId53"/>
    <p:sldId id="979" r:id="rId54"/>
    <p:sldId id="260" r:id="rId55"/>
    <p:sldId id="511" r:id="rId56"/>
    <p:sldId id="512" r:id="rId57"/>
    <p:sldId id="513" r:id="rId58"/>
    <p:sldId id="514" r:id="rId59"/>
    <p:sldId id="515" r:id="rId60"/>
    <p:sldId id="516" r:id="rId61"/>
    <p:sldId id="946" r:id="rId62"/>
    <p:sldId id="947" r:id="rId63"/>
    <p:sldId id="517" r:id="rId64"/>
    <p:sldId id="509" r:id="rId65"/>
    <p:sldId id="942" r:id="rId66"/>
    <p:sldId id="944" r:id="rId67"/>
    <p:sldId id="980" r:id="rId68"/>
    <p:sldId id="981" r:id="rId69"/>
    <p:sldId id="943" r:id="rId70"/>
    <p:sldId id="945" r:id="rId71"/>
    <p:sldId id="948" r:id="rId72"/>
    <p:sldId id="262" r:id="rId73"/>
    <p:sldId id="998" r:id="rId74"/>
    <p:sldId id="950" r:id="rId75"/>
    <p:sldId id="982" r:id="rId76"/>
    <p:sldId id="949" r:id="rId77"/>
    <p:sldId id="951" r:id="rId78"/>
    <p:sldId id="986" r:id="rId79"/>
    <p:sldId id="983" r:id="rId80"/>
    <p:sldId id="984" r:id="rId81"/>
    <p:sldId id="987" r:id="rId82"/>
    <p:sldId id="989" r:id="rId83"/>
    <p:sldId id="988" r:id="rId84"/>
    <p:sldId id="991" r:id="rId85"/>
    <p:sldId id="264" r:id="rId86"/>
    <p:sldId id="967" r:id="rId87"/>
    <p:sldId id="992" r:id="rId88"/>
    <p:sldId id="952" r:id="rId89"/>
    <p:sldId id="966" r:id="rId90"/>
    <p:sldId id="993" r:id="rId91"/>
    <p:sldId id="953" r:id="rId92"/>
    <p:sldId id="965" r:id="rId93"/>
    <p:sldId id="990" r:id="rId94"/>
    <p:sldId id="994" r:id="rId95"/>
    <p:sldId id="954" r:id="rId96"/>
    <p:sldId id="964" r:id="rId97"/>
    <p:sldId id="995" r:id="rId98"/>
    <p:sldId id="955" r:id="rId99"/>
    <p:sldId id="963" r:id="rId100"/>
    <p:sldId id="263" r:id="rId101"/>
    <p:sldId id="960" r:id="rId102"/>
    <p:sldId id="961" r:id="rId103"/>
    <p:sldId id="962" r:id="rId104"/>
    <p:sldId id="261" r:id="rId105"/>
    <p:sldId id="956" r:id="rId106"/>
    <p:sldId id="959" r:id="rId107"/>
    <p:sldId id="957" r:id="rId108"/>
    <p:sldId id="958" r:id="rId109"/>
    <p:sldId id="968" r:id="rId110"/>
  </p:sldIdLst>
  <p:sldSz cx="12192000" cy="6858000"/>
  <p:notesSz cx="6858000" cy="9144000"/>
  <p:custDataLst>
    <p:tags r:id="rId11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12" autoAdjust="0"/>
    <p:restoredTop sz="94660"/>
  </p:normalViewPr>
  <p:slideViewPr>
    <p:cSldViewPr snapToGrid="0">
      <p:cViewPr varScale="1">
        <p:scale>
          <a:sx n="74" d="100"/>
          <a:sy n="74" d="100"/>
        </p:scale>
        <p:origin x="496" y="5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9" name="Objekt 8" hidden="1">
            <a:extLst>
              <a:ext uri="{FF2B5EF4-FFF2-40B4-BE49-F238E27FC236}">
                <a16:creationId xmlns:a16="http://schemas.microsoft.com/office/drawing/2014/main" id="{91A1B590-6378-174E-9FAB-89A6D49C1BC0}"/>
              </a:ext>
            </a:extLst>
          </p:cNvPr>
          <p:cNvGraphicFramePr>
            <a:graphicFrameLocks noChangeAspect="1"/>
          </p:cNvGraphicFramePr>
          <p:nvPr userDrawn="1">
            <p:custDataLst>
              <p:tags r:id="rId18"/>
            </p:custDataLst>
            <p:extLst>
              <p:ext uri="{D42A27DB-BD31-4B8C-83A1-F6EECF244321}">
                <p14:modId xmlns:p14="http://schemas.microsoft.com/office/powerpoint/2010/main" val="44046084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19" imgW="7772400" imgH="10058400" progId="TCLayout.ActiveDocument.1">
                  <p:embed/>
                </p:oleObj>
              </mc:Choice>
              <mc:Fallback>
                <p:oleObj name="think-cell Folie" r:id="rId19" imgW="7772400" imgH="10058400" progId="TCLayout.ActiveDocument.1">
                  <p:embed/>
                  <p:pic>
                    <p:nvPicPr>
                      <p:cNvPr id="0" name=""/>
                      <p:cNvPicPr/>
                      <p:nvPr/>
                    </p:nvPicPr>
                    <p:blipFill>
                      <a:blip r:embed="rId20"/>
                      <a:stretch>
                        <a:fillRect/>
                      </a:stretch>
                    </p:blipFill>
                    <p:spPr>
                      <a:xfrm>
                        <a:off x="1588" y="1588"/>
                        <a:ext cx="1227" cy="1588"/>
                      </a:xfrm>
                      <a:prstGeom prst="rect">
                        <a:avLst/>
                      </a:prstGeom>
                    </p:spPr>
                  </p:pic>
                </p:oleObj>
              </mc:Fallback>
            </mc:AlternateContent>
          </a:graphicData>
        </a:graphic>
      </p:graphicFrame>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emf"/></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image" Target="../media/image4.emf"/></Relationships>
</file>

<file path=ppt/slides/_rels/slide10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martinfowler.com/bliki/DefinitionOfRefactoring.html"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0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2.xml"/><Relationship Id="rId4" Type="http://schemas.openxmlformats.org/officeDocument/2006/relationships/image" Target="../media/image4.emf"/></Relationships>
</file>

<file path=ppt/slides/_rels/slide106.xml.rels><?xml version="1.0" encoding="UTF-8" standalone="yes"?>
<Relationships xmlns="http://schemas.openxmlformats.org/package/2006/relationships"><Relationship Id="rId2" Type="http://schemas.openxmlformats.org/officeDocument/2006/relationships/hyperlink" Target="https://docs.openrewrite.org/recipes/java/migrate/javaversion21"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image" Target="../media/image4.emf"/></Relationships>
</file>

<file path=ppt/slides/_rels/slide108.xml.rels><?xml version="1.0" encoding="UTF-8" standalone="yes"?>
<Relationships xmlns="http://schemas.openxmlformats.org/package/2006/relationships"><Relationship Id="rId2" Type="http://schemas.openxmlformats.org/officeDocument/2006/relationships/hyperlink" Target="https://github.com/MichaelZett/zettsystems-recipes"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openjdk.org/jeps/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2" Type="http://schemas.openxmlformats.org/officeDocument/2006/relationships/hyperlink" Target="https://openjdk.org/jeps/1"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hyperlink" Target="https://www.freelancermap.de/profil/michael-zoeller" TargetMode="Externa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hyperlink" Target="https://www.linkedin.com/in/michael-z%C3%B6ller-579041256" TargetMode="External"/><Relationship Id="rId5" Type="http://schemas.openxmlformats.org/officeDocument/2006/relationships/hyperlink" Target="https://www.xing.com/profile/Michael_Zoeller3" TargetMode="Externa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2" Type="http://schemas.openxmlformats.org/officeDocument/2006/relationships/hyperlink" Target="https://www.infoq.com/articles/java-sealed-classe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openjdk.java.net/jeps/401" TargetMode="External"/><Relationship Id="rId2" Type="http://schemas.openxmlformats.org/officeDocument/2006/relationships/hyperlink" Target="https://openjdk.org/jeps/401" TargetMode="External"/><Relationship Id="rId1" Type="http://schemas.openxmlformats.org/officeDocument/2006/relationships/slideLayout" Target="../slideLayouts/slideLayout2.xml"/><Relationship Id="rId5" Type="http://schemas.openxmlformats.org/officeDocument/2006/relationships/hyperlink" Target="http://openjdk.java.net/jeps/8261529" TargetMode="External"/><Relationship Id="rId4" Type="http://schemas.openxmlformats.org/officeDocument/2006/relationships/hyperlink" Target="https://openjdk.java.net/jeps/402" TargetMode="Externa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4.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5.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5.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4.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5.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5.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4.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5.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4.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5.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5.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4.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5.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5.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5.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MichaelZett/20240409_java1221"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4.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4.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4.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4.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4.emf"/></Relationships>
</file>

<file path=ppt/slides/_rels/slide5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emf"/></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4.xml.rels><?xml version="1.0" encoding="UTF-8" standalone="yes"?>
<Relationships xmlns="http://schemas.openxmlformats.org/package/2006/relationships"><Relationship Id="rId3" Type="http://schemas.openxmlformats.org/officeDocument/2006/relationships/hyperlink" Target="https://kstefanj.github.io/2021/11/24/gc-progress-8-17.html" TargetMode="External"/><Relationship Id="rId2" Type="http://schemas.openxmlformats.org/officeDocument/2006/relationships/hyperlink" Target="https://blogs.oracle.com/javamagazine/post/java-garbage-collectors-evolution" TargetMode="External"/><Relationship Id="rId1" Type="http://schemas.openxmlformats.org/officeDocument/2006/relationships/slideLayout" Target="../slideLayouts/slideLayout2.xml"/><Relationship Id="rId4" Type="http://schemas.openxmlformats.org/officeDocument/2006/relationships/hyperlink" Target="https://www.optaplanner.org/blog/2021/09/15/HowMuchFasterIsJava17.html" TargetMode="Externa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4.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4.emf"/></Relationships>
</file>

<file path=ppt/slides/_rels/slide7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5.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4.emf"/></Relationships>
</file>

<file path=ppt/slides/_rels/slide77.xml.rels><?xml version="1.0" encoding="UTF-8" standalone="yes"?>
<Relationships xmlns="http://schemas.openxmlformats.org/package/2006/relationships"><Relationship Id="rId8" Type="http://schemas.openxmlformats.org/officeDocument/2006/relationships/hyperlink" Target="https://www.happycoders.eu/de/java/java-19-features/#Foreign_Function_Memory_API_Preview_JEP_424" TargetMode="External"/><Relationship Id="rId3" Type="http://schemas.openxmlformats.org/officeDocument/2006/relationships/hyperlink" Target="https://openjdk.org/jeps/370" TargetMode="External"/><Relationship Id="rId7" Type="http://schemas.openxmlformats.org/officeDocument/2006/relationships/hyperlink" Target="https://openjdk.org/jeps/412" TargetMode="External"/><Relationship Id="rId2" Type="http://schemas.openxmlformats.org/officeDocument/2006/relationships/hyperlink" Target="https://www.happycoders.eu/de/java/java-14-features/#Foreign-Memory_Access_API_Incubator" TargetMode="External"/><Relationship Id="rId1" Type="http://schemas.openxmlformats.org/officeDocument/2006/relationships/slideLayout" Target="../slideLayouts/slideLayout2.xml"/><Relationship Id="rId6" Type="http://schemas.openxmlformats.org/officeDocument/2006/relationships/hyperlink" Target="https://www.happycoders.eu/de/java/java-17-features/#Foreign_Function_Memory_API_Incubator" TargetMode="External"/><Relationship Id="rId11" Type="http://schemas.openxmlformats.org/officeDocument/2006/relationships/hyperlink" Target="https://openjdk.org/jeps/454" TargetMode="External"/><Relationship Id="rId5" Type="http://schemas.openxmlformats.org/officeDocument/2006/relationships/hyperlink" Target="https://openjdk.org/jeps/389" TargetMode="External"/><Relationship Id="rId10" Type="http://schemas.openxmlformats.org/officeDocument/2006/relationships/hyperlink" Target="https://www.happycoders.eu/java/java-22-features/" TargetMode="External"/><Relationship Id="rId4" Type="http://schemas.openxmlformats.org/officeDocument/2006/relationships/hyperlink" Target="https://www.happycoders.eu/de/java/java-16-features/#Foreign_Linker_API_Incubator_Foreign-Memory_Access_API_Third_Incubator" TargetMode="External"/><Relationship Id="rId9" Type="http://schemas.openxmlformats.org/officeDocument/2006/relationships/hyperlink" Target="https://openjdk.org/jeps/424" TargetMode="Externa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5.e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5.e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0.xml"/><Relationship Id="rId4" Type="http://schemas.openxmlformats.org/officeDocument/2006/relationships/image" Target="../media/image4.e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41.xml"/><Relationship Id="rId4" Type="http://schemas.openxmlformats.org/officeDocument/2006/relationships/image" Target="../media/image5.e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2.xml"/><Relationship Id="rId4" Type="http://schemas.openxmlformats.org/officeDocument/2006/relationships/image" Target="../media/image4.e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43.xml"/><Relationship Id="rId4" Type="http://schemas.openxmlformats.org/officeDocument/2006/relationships/image" Target="../media/image5.e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4.xml"/><Relationship Id="rId4" Type="http://schemas.openxmlformats.org/officeDocument/2006/relationships/image" Target="../media/image4.e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45.xml"/><Relationship Id="rId4" Type="http://schemas.openxmlformats.org/officeDocument/2006/relationships/image" Target="../media/image5.e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6.xml"/><Relationship Id="rId4" Type="http://schemas.openxmlformats.org/officeDocument/2006/relationships/image" Target="../media/image4.e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image" Target="../media/image5.e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image" Target="../media/image4.emf"/></Relationships>
</file>

<file path=ppt/slides/_rels/slide9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49.xml"/><Relationship Id="rId4" Type="http://schemas.openxmlformats.org/officeDocument/2006/relationships/image" Target="../media/image5.emf"/></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image" Target="../media/image4.e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7E40A3AE-670C-514B-9F35-592F47C62A83}"/>
              </a:ext>
            </a:extLst>
          </p:cNvPr>
          <p:cNvGraphicFramePr>
            <a:graphicFrameLocks noChangeAspect="1"/>
          </p:cNvGraphicFramePr>
          <p:nvPr>
            <p:custDataLst>
              <p:tags r:id="rId1"/>
            </p:custDataLst>
            <p:extLst>
              <p:ext uri="{D42A27DB-BD31-4B8C-83A1-F6EECF244321}">
                <p14:modId xmlns:p14="http://schemas.microsoft.com/office/powerpoint/2010/main" val="34234285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p:cNvSpPr>
            <a:spLocks noGrp="1"/>
          </p:cNvSpPr>
          <p:nvPr>
            <p:ph type="ctrTitle"/>
          </p:nvPr>
        </p:nvSpPr>
        <p:spPr/>
        <p:txBody>
          <a:bodyPr vert="horz"/>
          <a:lstStyle/>
          <a:p>
            <a:r>
              <a:rPr lang="de-DE" dirty="0"/>
              <a:t>Java 12 bis 21– </a:t>
            </a:r>
            <a:br>
              <a:rPr lang="de-DE" dirty="0"/>
            </a:br>
            <a:r>
              <a:rPr lang="de-DE" dirty="0"/>
              <a:t>Neue Features</a:t>
            </a:r>
            <a:br>
              <a:rPr lang="de-DE"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44E99-57C5-3B9C-9F13-570F7290893E}"/>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37F27A3E-3E3F-8220-619C-097377A176E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4DE0DE0-5D9C-DBE9-0E00-1A05A1DABE9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59D263C7-C4CE-4391-AF69-59A46EF603C1}"/>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29D335C0-C4F0-9954-FBDD-44E2FF446837}"/>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pPr lvl="1"/>
            <a:r>
              <a:rPr lang="de-DE" sz="2900" dirty="0"/>
              <a:t>Java historisch</a:t>
            </a:r>
          </a:p>
          <a:p>
            <a:pPr lvl="1"/>
            <a:r>
              <a:rPr lang="de-DE" sz="2900" b="1" dirty="0"/>
              <a:t>Der Java </a:t>
            </a:r>
            <a:r>
              <a:rPr lang="de-DE" sz="2900" b="1" dirty="0" err="1"/>
              <a:t>Releaseprozess</a:t>
            </a:r>
            <a:endParaRPr lang="de-DE" sz="2900" b="1" dirty="0"/>
          </a:p>
          <a:p>
            <a:pPr lvl="1"/>
            <a:r>
              <a:rPr lang="de-DE" sz="2900" dirty="0"/>
              <a:t>Aktuelle Projekte</a:t>
            </a:r>
          </a:p>
          <a:p>
            <a:r>
              <a:rPr lang="de-DE" sz="3100" dirty="0"/>
              <a:t>Neue Sprachfeatures Java 12-21</a:t>
            </a:r>
          </a:p>
          <a:p>
            <a:r>
              <a:rPr lang="de-DE" sz="3100" dirty="0"/>
              <a:t>Neues in der JVM</a:t>
            </a:r>
          </a:p>
          <a:p>
            <a:r>
              <a:rPr lang="de-DE" sz="3100" dirty="0"/>
              <a:t>Java 22</a:t>
            </a:r>
          </a:p>
          <a:p>
            <a:r>
              <a:rPr lang="de-DE" sz="3100" dirty="0"/>
              <a:t>Die Preview Features in Java 21/22</a:t>
            </a:r>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263605517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28F42-3571-A596-C582-B32478C3478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AD060A6-6F8E-9F87-7593-DBC95001558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0FED5651-0B87-98AF-DEFF-05A31646A4F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BD265C42-AB02-D6C8-0EC1-1B5F519BCED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ED85CCB-A8D0-0C5C-99A5-166947C7AFC3}"/>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r>
              <a:rPr lang="de-DE" sz="3100" dirty="0"/>
              <a:t>Neue Sprachfeatures Java 12-21</a:t>
            </a:r>
          </a:p>
          <a:p>
            <a:r>
              <a:rPr lang="de-DE" sz="3100" dirty="0"/>
              <a:t>Neues in der JVM</a:t>
            </a:r>
          </a:p>
          <a:p>
            <a:r>
              <a:rPr lang="de-DE" sz="3100" dirty="0"/>
              <a:t>Java 22</a:t>
            </a:r>
          </a:p>
          <a:p>
            <a:r>
              <a:rPr lang="de-DE" sz="3100" dirty="0"/>
              <a:t>Die Preview Features in Java 21/22</a:t>
            </a:r>
          </a:p>
          <a:p>
            <a:r>
              <a:rPr lang="de-DE" sz="3100" dirty="0"/>
              <a:t>Open </a:t>
            </a:r>
            <a:r>
              <a:rPr lang="de-DE" sz="3100" dirty="0" err="1"/>
              <a:t>Rewrite</a:t>
            </a:r>
            <a:endParaRPr lang="de-DE" sz="3100" dirty="0"/>
          </a:p>
          <a:p>
            <a:pPr lvl="1"/>
            <a:r>
              <a:rPr lang="de-DE" sz="2900" b="1" dirty="0"/>
              <a:t>Überblick</a:t>
            </a:r>
          </a:p>
          <a:p>
            <a:pPr lvl="1"/>
            <a:r>
              <a:rPr lang="de-DE" sz="2900" dirty="0"/>
              <a:t>Automatisiert zu neuen Features</a:t>
            </a:r>
          </a:p>
          <a:p>
            <a:pPr lvl="1"/>
            <a:r>
              <a:rPr lang="de-DE" sz="2900" dirty="0"/>
              <a:t>Eigene </a:t>
            </a:r>
            <a:r>
              <a:rPr lang="de-DE" sz="2900" dirty="0" err="1"/>
              <a:t>Recipes</a:t>
            </a:r>
            <a:r>
              <a:rPr lang="de-DE" sz="2900" dirty="0"/>
              <a:t> schreiben</a:t>
            </a:r>
          </a:p>
          <a:p>
            <a:endParaRPr lang="de-DE" sz="3100" dirty="0"/>
          </a:p>
        </p:txBody>
      </p:sp>
    </p:spTree>
    <p:extLst>
      <p:ext uri="{BB962C8B-B14F-4D97-AF65-F5344CB8AC3E}">
        <p14:creationId xmlns:p14="http://schemas.microsoft.com/office/powerpoint/2010/main" val="23751315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00BA70-9C09-411D-9CDC-7BB323AF3017}"/>
              </a:ext>
            </a:extLst>
          </p:cNvPr>
          <p:cNvSpPr>
            <a:spLocks noGrp="1"/>
          </p:cNvSpPr>
          <p:nvPr>
            <p:ph type="title"/>
          </p:nvPr>
        </p:nvSpPr>
        <p:spPr/>
        <p:txBody>
          <a:bodyPr/>
          <a:lstStyle/>
          <a:p>
            <a:r>
              <a:rPr lang="de-DE" dirty="0"/>
              <a:t>Automatisiert </a:t>
            </a:r>
            <a:r>
              <a:rPr lang="de-DE" dirty="0" err="1"/>
              <a:t>Refactorings</a:t>
            </a:r>
            <a:r>
              <a:rPr lang="de-DE" dirty="0"/>
              <a:t> anwenden</a:t>
            </a:r>
          </a:p>
        </p:txBody>
      </p:sp>
      <p:sp>
        <p:nvSpPr>
          <p:cNvPr id="3" name="Inhaltsplatzhalter 2">
            <a:extLst>
              <a:ext uri="{FF2B5EF4-FFF2-40B4-BE49-F238E27FC236}">
                <a16:creationId xmlns:a16="http://schemas.microsoft.com/office/drawing/2014/main" id="{F94404F9-ED81-4EFB-B468-A0813DD247CA}"/>
              </a:ext>
            </a:extLst>
          </p:cNvPr>
          <p:cNvSpPr>
            <a:spLocks noGrp="1"/>
          </p:cNvSpPr>
          <p:nvPr>
            <p:ph idx="1"/>
          </p:nvPr>
        </p:nvSpPr>
        <p:spPr>
          <a:xfrm>
            <a:off x="677334" y="2160589"/>
            <a:ext cx="8596668" cy="2685783"/>
          </a:xfrm>
        </p:spPr>
        <p:txBody>
          <a:bodyPr/>
          <a:lstStyle/>
          <a:p>
            <a:pPr marL="0" indent="0">
              <a:buNone/>
            </a:pPr>
            <a:r>
              <a:rPr lang="en-US" b="1" dirty="0"/>
              <a:t>Refactoring</a:t>
            </a:r>
            <a:r>
              <a:rPr lang="en-US" dirty="0"/>
              <a:t>: a change made to the internal structure of software to make it easier to understand and cheaper to modify without changing its observable behavior. (Fowler, </a:t>
            </a:r>
            <a:r>
              <a:rPr lang="en-US" dirty="0">
                <a:hlinkClick r:id="rId2"/>
              </a:rPr>
              <a:t>https://martinfowler.com/bliki/DefinitionOfRefactoring.html</a:t>
            </a:r>
            <a:r>
              <a:rPr lang="en-US" dirty="0"/>
              <a:t>)</a:t>
            </a:r>
          </a:p>
          <a:p>
            <a:pPr marL="0" indent="0">
              <a:buNone/>
            </a:pPr>
            <a:r>
              <a:rPr lang="en-US" b="1" dirty="0" err="1"/>
              <a:t>Automatisiert</a:t>
            </a:r>
            <a:r>
              <a:rPr lang="en-US" b="1" dirty="0"/>
              <a:t>:</a:t>
            </a:r>
            <a:r>
              <a:rPr lang="en-US" dirty="0"/>
              <a:t> </a:t>
            </a:r>
            <a:r>
              <a:rPr lang="en-US" dirty="0" err="1"/>
              <a:t>OpenRewrite</a:t>
            </a:r>
            <a:r>
              <a:rPr lang="en-US" dirty="0"/>
              <a:t> </a:t>
            </a:r>
            <a:r>
              <a:rPr lang="en-US" dirty="0" err="1"/>
              <a:t>liefert</a:t>
            </a:r>
            <a:r>
              <a:rPr lang="en-US" dirty="0"/>
              <a:t> Plugins </a:t>
            </a:r>
            <a:r>
              <a:rPr lang="en-US" dirty="0" err="1"/>
              <a:t>für</a:t>
            </a:r>
            <a:r>
              <a:rPr lang="en-US" dirty="0"/>
              <a:t> Maven und </a:t>
            </a:r>
            <a:r>
              <a:rPr lang="en-US" dirty="0" err="1"/>
              <a:t>gradle</a:t>
            </a:r>
            <a:r>
              <a:rPr lang="en-US" dirty="0"/>
              <a:t> und </a:t>
            </a:r>
            <a:r>
              <a:rPr lang="en-US" dirty="0" err="1"/>
              <a:t>bringt</a:t>
            </a:r>
            <a:r>
              <a:rPr lang="en-US" dirty="0"/>
              <a:t> </a:t>
            </a:r>
            <a:r>
              <a:rPr lang="en-US" dirty="0" err="1"/>
              <a:t>bereits</a:t>
            </a:r>
            <a:r>
              <a:rPr lang="en-US" dirty="0"/>
              <a:t> diverse </a:t>
            </a:r>
            <a:r>
              <a:rPr lang="en-US" dirty="0" err="1"/>
              <a:t>sogenannte</a:t>
            </a:r>
            <a:r>
              <a:rPr lang="en-US" dirty="0"/>
              <a:t> Recipes </a:t>
            </a:r>
            <a:r>
              <a:rPr lang="en-US" dirty="0" err="1"/>
              <a:t>mit</a:t>
            </a:r>
            <a:r>
              <a:rPr lang="en-US" dirty="0"/>
              <a:t>, so </a:t>
            </a:r>
            <a:r>
              <a:rPr lang="en-US" dirty="0" err="1"/>
              <a:t>dass</a:t>
            </a:r>
            <a:r>
              <a:rPr lang="en-US" dirty="0"/>
              <a:t> auf die </a:t>
            </a:r>
            <a:r>
              <a:rPr lang="en-US" dirty="0" err="1"/>
              <a:t>Entwicklerin</a:t>
            </a:r>
            <a:r>
              <a:rPr lang="en-US" dirty="0"/>
              <a:t> </a:t>
            </a:r>
            <a:r>
              <a:rPr lang="en-US" dirty="0" err="1"/>
              <a:t>lediglich</a:t>
            </a:r>
            <a:r>
              <a:rPr lang="en-US" dirty="0"/>
              <a:t> die </a:t>
            </a:r>
            <a:r>
              <a:rPr lang="en-US" dirty="0" err="1"/>
              <a:t>Konfiguration</a:t>
            </a:r>
            <a:r>
              <a:rPr lang="en-US" dirty="0"/>
              <a:t> </a:t>
            </a:r>
            <a:r>
              <a:rPr lang="en-US" dirty="0" err="1"/>
              <a:t>dieser</a:t>
            </a:r>
            <a:r>
              <a:rPr lang="en-US" dirty="0"/>
              <a:t> </a:t>
            </a:r>
            <a:r>
              <a:rPr lang="en-US" dirty="0" err="1"/>
              <a:t>sowie</a:t>
            </a:r>
            <a:r>
              <a:rPr lang="en-US" dirty="0"/>
              <a:t> das Review der </a:t>
            </a:r>
            <a:r>
              <a:rPr lang="en-US" dirty="0" err="1"/>
              <a:t>Ergebnisse</a:t>
            </a:r>
            <a:r>
              <a:rPr lang="en-US" dirty="0"/>
              <a:t> </a:t>
            </a:r>
            <a:r>
              <a:rPr lang="en-US" dirty="0" err="1"/>
              <a:t>zukommt</a:t>
            </a:r>
            <a:r>
              <a:rPr lang="en-US" dirty="0"/>
              <a:t>.</a:t>
            </a:r>
          </a:p>
          <a:p>
            <a:pPr marL="0" indent="0">
              <a:buNone/>
            </a:pPr>
            <a:endParaRPr lang="en-US" dirty="0"/>
          </a:p>
          <a:p>
            <a:pPr marL="0" indent="0">
              <a:buNone/>
            </a:pPr>
            <a:r>
              <a:rPr lang="en-US" dirty="0" err="1"/>
              <a:t>Beispiel</a:t>
            </a:r>
            <a:r>
              <a:rPr lang="en-US" dirty="0"/>
              <a:t> (</a:t>
            </a:r>
            <a:r>
              <a:rPr lang="en-US" dirty="0" err="1"/>
              <a:t>oder</a:t>
            </a:r>
            <a:r>
              <a:rPr lang="en-US" dirty="0"/>
              <a:t> </a:t>
            </a:r>
            <a:r>
              <a:rPr lang="en-US" dirty="0" err="1"/>
              <a:t>anders</a:t>
            </a:r>
            <a:r>
              <a:rPr lang="en-US" dirty="0"/>
              <a:t> rum ;-)):</a:t>
            </a:r>
            <a:endParaRPr lang="de-DE" dirty="0"/>
          </a:p>
        </p:txBody>
      </p:sp>
      <p:pic>
        <p:nvPicPr>
          <p:cNvPr id="4" name="Grafik 3">
            <a:extLst>
              <a:ext uri="{FF2B5EF4-FFF2-40B4-BE49-F238E27FC236}">
                <a16:creationId xmlns:a16="http://schemas.microsoft.com/office/drawing/2014/main" id="{5B81ECC0-E76E-4DCB-909A-3CE9FE9AD991}"/>
              </a:ext>
            </a:extLst>
          </p:cNvPr>
          <p:cNvPicPr>
            <a:picLocks noChangeAspect="1"/>
          </p:cNvPicPr>
          <p:nvPr/>
        </p:nvPicPr>
        <p:blipFill rotWithShape="1">
          <a:blip r:embed="rId3"/>
          <a:srcRect r="61260"/>
          <a:stretch/>
        </p:blipFill>
        <p:spPr>
          <a:xfrm>
            <a:off x="677334" y="4846372"/>
            <a:ext cx="2808074" cy="1333500"/>
          </a:xfrm>
          <a:prstGeom prst="rect">
            <a:avLst/>
          </a:prstGeom>
        </p:spPr>
      </p:pic>
      <p:pic>
        <p:nvPicPr>
          <p:cNvPr id="5" name="Grafik 4">
            <a:extLst>
              <a:ext uri="{FF2B5EF4-FFF2-40B4-BE49-F238E27FC236}">
                <a16:creationId xmlns:a16="http://schemas.microsoft.com/office/drawing/2014/main" id="{8CCA5AC1-BAFC-4ACE-BF77-4AC0DE9BB0BF}"/>
              </a:ext>
            </a:extLst>
          </p:cNvPr>
          <p:cNvPicPr>
            <a:picLocks noChangeAspect="1"/>
          </p:cNvPicPr>
          <p:nvPr/>
        </p:nvPicPr>
        <p:blipFill rotWithShape="1">
          <a:blip r:embed="rId4"/>
          <a:srcRect r="11511"/>
          <a:stretch/>
        </p:blipFill>
        <p:spPr>
          <a:xfrm>
            <a:off x="5236830" y="4846372"/>
            <a:ext cx="3556849" cy="1285875"/>
          </a:xfrm>
          <a:prstGeom prst="rect">
            <a:avLst/>
          </a:prstGeom>
        </p:spPr>
      </p:pic>
      <p:cxnSp>
        <p:nvCxnSpPr>
          <p:cNvPr id="8" name="Gerade Verbindung mit Pfeil 7">
            <a:extLst>
              <a:ext uri="{FF2B5EF4-FFF2-40B4-BE49-F238E27FC236}">
                <a16:creationId xmlns:a16="http://schemas.microsoft.com/office/drawing/2014/main" id="{C342C5B1-EEF2-4E3B-8E0B-2488B611A400}"/>
              </a:ext>
            </a:extLst>
          </p:cNvPr>
          <p:cNvCxnSpPr>
            <a:stCxn id="4" idx="3"/>
            <a:endCxn id="5" idx="1"/>
          </p:cNvCxnSpPr>
          <p:nvPr/>
        </p:nvCxnSpPr>
        <p:spPr>
          <a:xfrm flipV="1">
            <a:off x="3485408" y="5489310"/>
            <a:ext cx="1751422" cy="23812"/>
          </a:xfrm>
          <a:prstGeom prst="straightConnector1">
            <a:avLst/>
          </a:prstGeom>
          <a:ln w="1524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2062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E84CCE-403E-4122-88EF-CD04C1116028}"/>
              </a:ext>
            </a:extLst>
          </p:cNvPr>
          <p:cNvSpPr>
            <a:spLocks noGrp="1"/>
          </p:cNvSpPr>
          <p:nvPr>
            <p:ph type="title"/>
          </p:nvPr>
        </p:nvSpPr>
        <p:spPr/>
        <p:txBody>
          <a:bodyPr/>
          <a:lstStyle/>
          <a:p>
            <a:r>
              <a:rPr lang="de-DE" dirty="0"/>
              <a:t>Funktionsweise</a:t>
            </a:r>
          </a:p>
        </p:txBody>
      </p:sp>
      <p:sp>
        <p:nvSpPr>
          <p:cNvPr id="4" name="Scrollen: vertikal 3">
            <a:extLst>
              <a:ext uri="{FF2B5EF4-FFF2-40B4-BE49-F238E27FC236}">
                <a16:creationId xmlns:a16="http://schemas.microsoft.com/office/drawing/2014/main" id="{5733C53A-D047-4554-890C-1993D7E151B6}"/>
              </a:ext>
            </a:extLst>
          </p:cNvPr>
          <p:cNvSpPr/>
          <p:nvPr/>
        </p:nvSpPr>
        <p:spPr>
          <a:xfrm>
            <a:off x="947773" y="2416157"/>
            <a:ext cx="1563084" cy="1521775"/>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Source Code</a:t>
            </a:r>
          </a:p>
        </p:txBody>
      </p:sp>
      <p:sp>
        <p:nvSpPr>
          <p:cNvPr id="5" name="Scrollen: vertikal 4">
            <a:extLst>
              <a:ext uri="{FF2B5EF4-FFF2-40B4-BE49-F238E27FC236}">
                <a16:creationId xmlns:a16="http://schemas.microsoft.com/office/drawing/2014/main" id="{3B7DD13D-5A5D-43A4-8690-A412CF1FFCE9}"/>
              </a:ext>
            </a:extLst>
          </p:cNvPr>
          <p:cNvSpPr/>
          <p:nvPr/>
        </p:nvSpPr>
        <p:spPr>
          <a:xfrm>
            <a:off x="8361821" y="2416156"/>
            <a:ext cx="1563084" cy="1521775"/>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Source Code v2</a:t>
            </a:r>
          </a:p>
        </p:txBody>
      </p:sp>
      <p:sp>
        <p:nvSpPr>
          <p:cNvPr id="6" name="Welle 5">
            <a:extLst>
              <a:ext uri="{FF2B5EF4-FFF2-40B4-BE49-F238E27FC236}">
                <a16:creationId xmlns:a16="http://schemas.microsoft.com/office/drawing/2014/main" id="{DC8B6692-072A-414E-A1EC-8A01D2C42BC3}"/>
              </a:ext>
            </a:extLst>
          </p:cNvPr>
          <p:cNvSpPr/>
          <p:nvPr/>
        </p:nvSpPr>
        <p:spPr>
          <a:xfrm>
            <a:off x="4478555" y="2416156"/>
            <a:ext cx="1153568" cy="95444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Recipe</a:t>
            </a:r>
          </a:p>
        </p:txBody>
      </p:sp>
      <p:sp>
        <p:nvSpPr>
          <p:cNvPr id="19" name="Welle 18">
            <a:extLst>
              <a:ext uri="{FF2B5EF4-FFF2-40B4-BE49-F238E27FC236}">
                <a16:creationId xmlns:a16="http://schemas.microsoft.com/office/drawing/2014/main" id="{DFF5C979-9669-4AAE-85B7-EA30F6E16F18}"/>
              </a:ext>
            </a:extLst>
          </p:cNvPr>
          <p:cNvSpPr/>
          <p:nvPr/>
        </p:nvSpPr>
        <p:spPr>
          <a:xfrm>
            <a:off x="4630955" y="2568556"/>
            <a:ext cx="1153568" cy="95444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Recipe</a:t>
            </a:r>
          </a:p>
        </p:txBody>
      </p:sp>
      <p:sp>
        <p:nvSpPr>
          <p:cNvPr id="20" name="Welle 19">
            <a:extLst>
              <a:ext uri="{FF2B5EF4-FFF2-40B4-BE49-F238E27FC236}">
                <a16:creationId xmlns:a16="http://schemas.microsoft.com/office/drawing/2014/main" id="{87EB039B-E586-4F52-A657-1634982BAA67}"/>
              </a:ext>
            </a:extLst>
          </p:cNvPr>
          <p:cNvSpPr/>
          <p:nvPr/>
        </p:nvSpPr>
        <p:spPr>
          <a:xfrm>
            <a:off x="4783355" y="2720956"/>
            <a:ext cx="1153568" cy="95444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Recipe</a:t>
            </a:r>
          </a:p>
        </p:txBody>
      </p:sp>
      <p:sp>
        <p:nvSpPr>
          <p:cNvPr id="21" name="Welle 20">
            <a:extLst>
              <a:ext uri="{FF2B5EF4-FFF2-40B4-BE49-F238E27FC236}">
                <a16:creationId xmlns:a16="http://schemas.microsoft.com/office/drawing/2014/main" id="{677E9587-709F-493E-8758-3F7442EF7DDE}"/>
              </a:ext>
            </a:extLst>
          </p:cNvPr>
          <p:cNvSpPr/>
          <p:nvPr/>
        </p:nvSpPr>
        <p:spPr>
          <a:xfrm>
            <a:off x="4935755" y="2873356"/>
            <a:ext cx="1153568" cy="95444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Recipe</a:t>
            </a:r>
          </a:p>
        </p:txBody>
      </p:sp>
      <p:sp>
        <p:nvSpPr>
          <p:cNvPr id="22" name="Welle 21">
            <a:extLst>
              <a:ext uri="{FF2B5EF4-FFF2-40B4-BE49-F238E27FC236}">
                <a16:creationId xmlns:a16="http://schemas.microsoft.com/office/drawing/2014/main" id="{3F69B2D3-E0B2-4867-85B7-7231B6390033}"/>
              </a:ext>
            </a:extLst>
          </p:cNvPr>
          <p:cNvSpPr/>
          <p:nvPr/>
        </p:nvSpPr>
        <p:spPr>
          <a:xfrm>
            <a:off x="5088155" y="3025756"/>
            <a:ext cx="1153568" cy="95444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Recipe</a:t>
            </a:r>
          </a:p>
        </p:txBody>
      </p:sp>
      <p:pic>
        <p:nvPicPr>
          <p:cNvPr id="25" name="Grafik 24">
            <a:extLst>
              <a:ext uri="{FF2B5EF4-FFF2-40B4-BE49-F238E27FC236}">
                <a16:creationId xmlns:a16="http://schemas.microsoft.com/office/drawing/2014/main" id="{DA78A7F7-3529-49C9-8C44-72239B54582C}"/>
              </a:ext>
            </a:extLst>
          </p:cNvPr>
          <p:cNvPicPr>
            <a:picLocks noChangeAspect="1"/>
          </p:cNvPicPr>
          <p:nvPr/>
        </p:nvPicPr>
        <p:blipFill rotWithShape="1">
          <a:blip r:embed="rId2"/>
          <a:srcRect l="15515" t="15669" r="14801" b="15913"/>
          <a:stretch/>
        </p:blipFill>
        <p:spPr>
          <a:xfrm>
            <a:off x="2332923" y="4405142"/>
            <a:ext cx="1264405" cy="1241448"/>
          </a:xfrm>
          <a:prstGeom prst="rect">
            <a:avLst/>
          </a:prstGeom>
        </p:spPr>
      </p:pic>
      <p:pic>
        <p:nvPicPr>
          <p:cNvPr id="26" name="Grafik 25">
            <a:extLst>
              <a:ext uri="{FF2B5EF4-FFF2-40B4-BE49-F238E27FC236}">
                <a16:creationId xmlns:a16="http://schemas.microsoft.com/office/drawing/2014/main" id="{F3F10C51-EFBD-4EA9-B565-B7BE5DB7FA8E}"/>
              </a:ext>
            </a:extLst>
          </p:cNvPr>
          <p:cNvPicPr>
            <a:picLocks noChangeAspect="1"/>
          </p:cNvPicPr>
          <p:nvPr/>
        </p:nvPicPr>
        <p:blipFill rotWithShape="1">
          <a:blip r:embed="rId2"/>
          <a:srcRect l="15515" t="15669" r="14801" b="15913"/>
          <a:stretch/>
        </p:blipFill>
        <p:spPr>
          <a:xfrm>
            <a:off x="6688765" y="4436846"/>
            <a:ext cx="1264405" cy="1241448"/>
          </a:xfrm>
          <a:prstGeom prst="rect">
            <a:avLst/>
          </a:prstGeom>
        </p:spPr>
      </p:pic>
      <p:cxnSp>
        <p:nvCxnSpPr>
          <p:cNvPr id="28" name="Verbinder: gewinkelt 27">
            <a:extLst>
              <a:ext uri="{FF2B5EF4-FFF2-40B4-BE49-F238E27FC236}">
                <a16:creationId xmlns:a16="http://schemas.microsoft.com/office/drawing/2014/main" id="{E3489FA4-41C7-4A6B-BF2E-58AC264FA415}"/>
              </a:ext>
            </a:extLst>
          </p:cNvPr>
          <p:cNvCxnSpPr>
            <a:stCxn id="4" idx="2"/>
            <a:endCxn id="25" idx="1"/>
          </p:cNvCxnSpPr>
          <p:nvPr/>
        </p:nvCxnSpPr>
        <p:spPr>
          <a:xfrm rot="16200000" flipH="1">
            <a:off x="1487152" y="4180095"/>
            <a:ext cx="1087934" cy="60360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BF21E8CE-865A-4852-9752-487C0D9C71AE}"/>
              </a:ext>
            </a:extLst>
          </p:cNvPr>
          <p:cNvSpPr txBox="1"/>
          <p:nvPr/>
        </p:nvSpPr>
        <p:spPr>
          <a:xfrm>
            <a:off x="1133520" y="5646590"/>
            <a:ext cx="3456841" cy="307777"/>
          </a:xfrm>
          <a:prstGeom prst="rect">
            <a:avLst/>
          </a:prstGeom>
          <a:noFill/>
        </p:spPr>
        <p:txBody>
          <a:bodyPr wrap="square" rtlCol="0">
            <a:spAutoFit/>
          </a:bodyPr>
          <a:lstStyle/>
          <a:p>
            <a:r>
              <a:rPr lang="de-DE" sz="1400" dirty="0"/>
              <a:t>Erzeugung </a:t>
            </a:r>
            <a:r>
              <a:rPr lang="de-DE" sz="1400" dirty="0" err="1"/>
              <a:t>Lossless</a:t>
            </a:r>
            <a:r>
              <a:rPr lang="de-DE" sz="1400" dirty="0"/>
              <a:t> </a:t>
            </a:r>
            <a:r>
              <a:rPr lang="de-DE" sz="1400" dirty="0" err="1"/>
              <a:t>Semantic</a:t>
            </a:r>
            <a:r>
              <a:rPr lang="de-DE" sz="1400" dirty="0"/>
              <a:t> </a:t>
            </a:r>
            <a:r>
              <a:rPr lang="de-DE" sz="1400" dirty="0" err="1"/>
              <a:t>Tree</a:t>
            </a:r>
            <a:r>
              <a:rPr lang="de-DE" sz="1400" dirty="0"/>
              <a:t> (LLST)</a:t>
            </a:r>
          </a:p>
        </p:txBody>
      </p:sp>
      <p:cxnSp>
        <p:nvCxnSpPr>
          <p:cNvPr id="30" name="Verbinder: gewinkelt 29">
            <a:extLst>
              <a:ext uri="{FF2B5EF4-FFF2-40B4-BE49-F238E27FC236}">
                <a16:creationId xmlns:a16="http://schemas.microsoft.com/office/drawing/2014/main" id="{DF95A3AE-7F56-4FDB-AEDD-D3A90F265D22}"/>
              </a:ext>
            </a:extLst>
          </p:cNvPr>
          <p:cNvCxnSpPr>
            <a:cxnSpLocks/>
            <a:stCxn id="25" idx="3"/>
            <a:endCxn id="6" idx="1"/>
          </p:cNvCxnSpPr>
          <p:nvPr/>
        </p:nvCxnSpPr>
        <p:spPr>
          <a:xfrm flipV="1">
            <a:off x="3597328" y="2893379"/>
            <a:ext cx="881227" cy="2132487"/>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feld 32">
            <a:extLst>
              <a:ext uri="{FF2B5EF4-FFF2-40B4-BE49-F238E27FC236}">
                <a16:creationId xmlns:a16="http://schemas.microsoft.com/office/drawing/2014/main" id="{B3A9AD5E-30A9-4AC0-97C8-AC5C10312E3D}"/>
              </a:ext>
            </a:extLst>
          </p:cNvPr>
          <p:cNvSpPr txBox="1"/>
          <p:nvPr/>
        </p:nvSpPr>
        <p:spPr>
          <a:xfrm>
            <a:off x="4318369" y="1783366"/>
            <a:ext cx="1875523" cy="307777"/>
          </a:xfrm>
          <a:prstGeom prst="rect">
            <a:avLst/>
          </a:prstGeom>
          <a:noFill/>
        </p:spPr>
        <p:txBody>
          <a:bodyPr wrap="square" rtlCol="0">
            <a:spAutoFit/>
          </a:bodyPr>
          <a:lstStyle/>
          <a:p>
            <a:r>
              <a:rPr lang="de-DE" sz="1400" dirty="0" err="1"/>
              <a:t>Recipes</a:t>
            </a:r>
            <a:r>
              <a:rPr lang="de-DE" sz="1400" dirty="0"/>
              <a:t> anwenden</a:t>
            </a:r>
          </a:p>
        </p:txBody>
      </p:sp>
      <p:sp>
        <p:nvSpPr>
          <p:cNvPr id="34" name="Textfeld 33">
            <a:extLst>
              <a:ext uri="{FF2B5EF4-FFF2-40B4-BE49-F238E27FC236}">
                <a16:creationId xmlns:a16="http://schemas.microsoft.com/office/drawing/2014/main" id="{F5274EAF-1104-473D-9AAA-06664CEFFF73}"/>
              </a:ext>
            </a:extLst>
          </p:cNvPr>
          <p:cNvSpPr txBox="1"/>
          <p:nvPr/>
        </p:nvSpPr>
        <p:spPr>
          <a:xfrm>
            <a:off x="5503237" y="5646590"/>
            <a:ext cx="3901068" cy="307777"/>
          </a:xfrm>
          <a:prstGeom prst="rect">
            <a:avLst/>
          </a:prstGeom>
          <a:noFill/>
        </p:spPr>
        <p:txBody>
          <a:bodyPr wrap="square" rtlCol="0">
            <a:spAutoFit/>
          </a:bodyPr>
          <a:lstStyle/>
          <a:p>
            <a:r>
              <a:rPr lang="de-DE" sz="1400" dirty="0"/>
              <a:t>Geänderten LLST als Source Code ausgeben</a:t>
            </a:r>
          </a:p>
        </p:txBody>
      </p:sp>
      <p:cxnSp>
        <p:nvCxnSpPr>
          <p:cNvPr id="35" name="Verbinder: gewinkelt 34">
            <a:extLst>
              <a:ext uri="{FF2B5EF4-FFF2-40B4-BE49-F238E27FC236}">
                <a16:creationId xmlns:a16="http://schemas.microsoft.com/office/drawing/2014/main" id="{C533B0FC-1161-4907-94A7-E8B5F302CA95}"/>
              </a:ext>
            </a:extLst>
          </p:cNvPr>
          <p:cNvCxnSpPr>
            <a:cxnSpLocks/>
            <a:stCxn id="22" idx="3"/>
            <a:endCxn id="26" idx="1"/>
          </p:cNvCxnSpPr>
          <p:nvPr/>
        </p:nvCxnSpPr>
        <p:spPr>
          <a:xfrm>
            <a:off x="6241723" y="3502979"/>
            <a:ext cx="447042" cy="155459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Verbinder: gewinkelt 37">
            <a:extLst>
              <a:ext uri="{FF2B5EF4-FFF2-40B4-BE49-F238E27FC236}">
                <a16:creationId xmlns:a16="http://schemas.microsoft.com/office/drawing/2014/main" id="{7946057E-8B02-4290-BDC3-291DB323F5F0}"/>
              </a:ext>
            </a:extLst>
          </p:cNvPr>
          <p:cNvCxnSpPr>
            <a:cxnSpLocks/>
            <a:stCxn id="26" idx="3"/>
            <a:endCxn id="5" idx="2"/>
          </p:cNvCxnSpPr>
          <p:nvPr/>
        </p:nvCxnSpPr>
        <p:spPr>
          <a:xfrm flipV="1">
            <a:off x="7953170" y="3937931"/>
            <a:ext cx="1190193" cy="111963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71049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00BA70-9C09-411D-9CDC-7BB323AF3017}"/>
              </a:ext>
            </a:extLst>
          </p:cNvPr>
          <p:cNvSpPr>
            <a:spLocks noGrp="1"/>
          </p:cNvSpPr>
          <p:nvPr>
            <p:ph type="title"/>
          </p:nvPr>
        </p:nvSpPr>
        <p:spPr/>
        <p:txBody>
          <a:bodyPr/>
          <a:lstStyle/>
          <a:p>
            <a:r>
              <a:rPr lang="de-DE" dirty="0"/>
              <a:t>Was gibt es für </a:t>
            </a:r>
            <a:r>
              <a:rPr lang="de-DE" dirty="0" err="1"/>
              <a:t>Recipes</a:t>
            </a:r>
            <a:r>
              <a:rPr lang="de-DE" dirty="0"/>
              <a:t> („fachlich“)?</a:t>
            </a:r>
          </a:p>
        </p:txBody>
      </p:sp>
      <p:sp>
        <p:nvSpPr>
          <p:cNvPr id="3" name="Inhaltsplatzhalter 2">
            <a:extLst>
              <a:ext uri="{FF2B5EF4-FFF2-40B4-BE49-F238E27FC236}">
                <a16:creationId xmlns:a16="http://schemas.microsoft.com/office/drawing/2014/main" id="{F94404F9-ED81-4EFB-B468-A0813DD247CA}"/>
              </a:ext>
            </a:extLst>
          </p:cNvPr>
          <p:cNvSpPr>
            <a:spLocks noGrp="1"/>
          </p:cNvSpPr>
          <p:nvPr>
            <p:ph idx="1"/>
          </p:nvPr>
        </p:nvSpPr>
        <p:spPr>
          <a:xfrm>
            <a:off x="677334" y="2137559"/>
            <a:ext cx="8596668" cy="3916170"/>
          </a:xfrm>
        </p:spPr>
        <p:txBody>
          <a:bodyPr>
            <a:normAutofit/>
          </a:bodyPr>
          <a:lstStyle/>
          <a:p>
            <a:pPr marL="0" indent="0">
              <a:buNone/>
            </a:pPr>
            <a:r>
              <a:rPr lang="en-US" b="1" dirty="0"/>
              <a:t>Code Style</a:t>
            </a:r>
            <a:r>
              <a:rPr lang="en-US" dirty="0"/>
              <a:t>:</a:t>
            </a:r>
          </a:p>
          <a:p>
            <a:r>
              <a:rPr lang="en-US" dirty="0" err="1"/>
              <a:t>im</a:t>
            </a:r>
            <a:r>
              <a:rPr lang="en-US" dirty="0"/>
              <a:t> </a:t>
            </a:r>
            <a:r>
              <a:rPr lang="en-US" dirty="0" err="1"/>
              <a:t>Prinzip</a:t>
            </a:r>
            <a:r>
              <a:rPr lang="en-US" dirty="0"/>
              <a:t> </a:t>
            </a:r>
            <a:r>
              <a:rPr lang="en-US" dirty="0" err="1"/>
              <a:t>vergleichbar</a:t>
            </a:r>
            <a:r>
              <a:rPr lang="en-US" dirty="0"/>
              <a:t> </a:t>
            </a:r>
            <a:r>
              <a:rPr lang="en-US" dirty="0" err="1"/>
              <a:t>zu</a:t>
            </a:r>
            <a:r>
              <a:rPr lang="en-US" dirty="0"/>
              <a:t> PMD, </a:t>
            </a:r>
            <a:r>
              <a:rPr lang="en-US" dirty="0" err="1"/>
              <a:t>Checkstyle</a:t>
            </a:r>
            <a:r>
              <a:rPr lang="en-US" dirty="0"/>
              <a:t>, </a:t>
            </a:r>
            <a:r>
              <a:rPr lang="en-US" dirty="0" err="1"/>
              <a:t>Sonarqube</a:t>
            </a:r>
            <a:r>
              <a:rPr lang="en-US" dirty="0"/>
              <a:t> – </a:t>
            </a:r>
            <a:r>
              <a:rPr lang="en-US" dirty="0" err="1"/>
              <a:t>nur</a:t>
            </a:r>
            <a:r>
              <a:rPr lang="en-US" dirty="0"/>
              <a:t> </a:t>
            </a:r>
            <a:r>
              <a:rPr lang="en-US" dirty="0" err="1"/>
              <a:t>dass</a:t>
            </a:r>
            <a:r>
              <a:rPr lang="en-US" dirty="0"/>
              <a:t> </a:t>
            </a:r>
            <a:r>
              <a:rPr lang="en-US" dirty="0" err="1"/>
              <a:t>etwaige</a:t>
            </a:r>
            <a:r>
              <a:rPr lang="en-US" dirty="0"/>
              <a:t> </a:t>
            </a:r>
            <a:r>
              <a:rPr lang="en-US" dirty="0" err="1"/>
              <a:t>Verstöße</a:t>
            </a:r>
            <a:r>
              <a:rPr lang="en-US" dirty="0"/>
              <a:t> </a:t>
            </a:r>
            <a:r>
              <a:rPr lang="en-US" dirty="0" err="1"/>
              <a:t>nicht</a:t>
            </a:r>
            <a:r>
              <a:rPr lang="en-US" dirty="0"/>
              <a:t> </a:t>
            </a:r>
            <a:r>
              <a:rPr lang="en-US" dirty="0" err="1"/>
              <a:t>angemakert</a:t>
            </a:r>
            <a:r>
              <a:rPr lang="en-US" dirty="0"/>
              <a:t>, </a:t>
            </a:r>
            <a:r>
              <a:rPr lang="en-US" dirty="0" err="1"/>
              <a:t>sondern</a:t>
            </a:r>
            <a:r>
              <a:rPr lang="en-US" dirty="0"/>
              <a:t> </a:t>
            </a:r>
            <a:r>
              <a:rPr lang="en-US" dirty="0" err="1"/>
              <a:t>gleich</a:t>
            </a:r>
            <a:r>
              <a:rPr lang="en-US" dirty="0"/>
              <a:t> </a:t>
            </a:r>
            <a:r>
              <a:rPr lang="en-US" dirty="0" err="1"/>
              <a:t>behoben</a:t>
            </a:r>
            <a:r>
              <a:rPr lang="en-US" dirty="0"/>
              <a:t> </a:t>
            </a:r>
            <a:r>
              <a:rPr lang="en-US" dirty="0" err="1"/>
              <a:t>werden</a:t>
            </a:r>
            <a:r>
              <a:rPr lang="en-US" dirty="0"/>
              <a:t>. </a:t>
            </a:r>
            <a:r>
              <a:rPr lang="de-DE" dirty="0"/>
              <a:t>Z.B.: </a:t>
            </a:r>
            <a:endParaRPr lang="en-US" dirty="0"/>
          </a:p>
          <a:p>
            <a:pPr lvl="1"/>
            <a:r>
              <a:rPr lang="de-DE" dirty="0" err="1"/>
              <a:t>org.openrewrite.staticanalysis.RemoveUnusedPrivateFields</a:t>
            </a:r>
            <a:endParaRPr lang="de-DE" dirty="0"/>
          </a:p>
          <a:p>
            <a:pPr lvl="1"/>
            <a:r>
              <a:rPr lang="de-DE" dirty="0" err="1"/>
              <a:t>org.openrewrite.staticanalysis.UnnecessaryParentheses</a:t>
            </a:r>
            <a:endParaRPr lang="de-DE" dirty="0"/>
          </a:p>
          <a:p>
            <a:pPr marL="0" indent="0">
              <a:buNone/>
            </a:pPr>
            <a:r>
              <a:rPr lang="en-US" b="1" dirty="0"/>
              <a:t>Updates</a:t>
            </a:r>
            <a:r>
              <a:rPr lang="en-US" dirty="0"/>
              <a:t>:</a:t>
            </a:r>
          </a:p>
          <a:p>
            <a:r>
              <a:rPr lang="de-DE" dirty="0"/>
              <a:t>Durchführung von Java und Library Updates! </a:t>
            </a:r>
            <a:endParaRPr lang="en-US" dirty="0"/>
          </a:p>
          <a:p>
            <a:pPr lvl="1"/>
            <a:r>
              <a:rPr lang="de-DE" dirty="0"/>
              <a:t>org.openrewrite.java.migrate.UpgradeToJava21</a:t>
            </a:r>
          </a:p>
          <a:p>
            <a:pPr lvl="1"/>
            <a:r>
              <a:rPr lang="de-DE" dirty="0"/>
              <a:t>org.openrewrite.java.testing.junit5.JUnit5BestPractices</a:t>
            </a:r>
          </a:p>
          <a:p>
            <a:pPr lvl="1"/>
            <a:r>
              <a:rPr lang="de-DE" dirty="0" err="1"/>
              <a:t>org.openrewrite.java.testing.assertj.Assertj</a:t>
            </a:r>
            <a:endParaRPr lang="en-US" dirty="0"/>
          </a:p>
          <a:p>
            <a:pPr marL="457200" lvl="1" indent="0">
              <a:buNone/>
            </a:pPr>
            <a:endParaRPr lang="de-DE" dirty="0"/>
          </a:p>
        </p:txBody>
      </p:sp>
    </p:spTree>
    <p:extLst>
      <p:ext uri="{BB962C8B-B14F-4D97-AF65-F5344CB8AC3E}">
        <p14:creationId xmlns:p14="http://schemas.microsoft.com/office/powerpoint/2010/main" val="191192232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5551A6-A0D8-464D-AAE3-E5FE3B0BD535}"/>
              </a:ext>
            </a:extLst>
          </p:cNvPr>
          <p:cNvSpPr>
            <a:spLocks noGrp="1"/>
          </p:cNvSpPr>
          <p:nvPr>
            <p:ph type="title"/>
          </p:nvPr>
        </p:nvSpPr>
        <p:spPr/>
        <p:txBody>
          <a:bodyPr/>
          <a:lstStyle/>
          <a:p>
            <a:r>
              <a:rPr lang="de-DE" dirty="0"/>
              <a:t>Typen von </a:t>
            </a:r>
            <a:r>
              <a:rPr lang="de-DE" dirty="0" err="1"/>
              <a:t>Recipes</a:t>
            </a:r>
            <a:endParaRPr lang="de-DE" dirty="0"/>
          </a:p>
        </p:txBody>
      </p:sp>
      <p:sp>
        <p:nvSpPr>
          <p:cNvPr id="3" name="Inhaltsplatzhalter 2">
            <a:extLst>
              <a:ext uri="{FF2B5EF4-FFF2-40B4-BE49-F238E27FC236}">
                <a16:creationId xmlns:a16="http://schemas.microsoft.com/office/drawing/2014/main" id="{7C50BBDC-22AF-4A62-B02F-860F597B04D6}"/>
              </a:ext>
            </a:extLst>
          </p:cNvPr>
          <p:cNvSpPr>
            <a:spLocks noGrp="1"/>
          </p:cNvSpPr>
          <p:nvPr>
            <p:ph idx="1"/>
          </p:nvPr>
        </p:nvSpPr>
        <p:spPr/>
        <p:txBody>
          <a:bodyPr/>
          <a:lstStyle/>
          <a:p>
            <a:r>
              <a:rPr lang="de-DE" b="1" dirty="0"/>
              <a:t>Deklarative </a:t>
            </a:r>
            <a:r>
              <a:rPr lang="de-DE" b="1" dirty="0" err="1"/>
              <a:t>Recipes</a:t>
            </a:r>
            <a:r>
              <a:rPr lang="de-DE" dirty="0"/>
              <a:t>: Zusammenstellung vorhandener </a:t>
            </a:r>
            <a:r>
              <a:rPr lang="de-DE" dirty="0" err="1"/>
              <a:t>Recipes</a:t>
            </a:r>
            <a:r>
              <a:rPr lang="de-DE" dirty="0"/>
              <a:t> und ggf. deren Parametrierung in der </a:t>
            </a:r>
            <a:r>
              <a:rPr lang="de-DE" dirty="0" err="1"/>
              <a:t>rewrite.yml</a:t>
            </a:r>
            <a:endParaRPr lang="de-DE" dirty="0"/>
          </a:p>
          <a:p>
            <a:r>
              <a:rPr lang="de-DE" b="1" dirty="0" err="1"/>
              <a:t>Refaster</a:t>
            </a:r>
            <a:r>
              <a:rPr lang="de-DE" b="1" dirty="0"/>
              <a:t> Templates: </a:t>
            </a:r>
            <a:r>
              <a:rPr lang="de-DE" dirty="0"/>
              <a:t>Einfache Eine-Zeile-Ersetzungen</a:t>
            </a:r>
          </a:p>
          <a:p>
            <a:r>
              <a:rPr lang="de-DE" b="1" dirty="0"/>
              <a:t>Imperative </a:t>
            </a:r>
            <a:r>
              <a:rPr lang="de-DE" b="1" dirty="0" err="1"/>
              <a:t>Recipes</a:t>
            </a:r>
            <a:r>
              <a:rPr lang="de-DE" b="1" dirty="0"/>
              <a:t>: </a:t>
            </a:r>
            <a:r>
              <a:rPr lang="de-DE" dirty="0"/>
              <a:t>Ein Programmiertes Recipe</a:t>
            </a:r>
          </a:p>
        </p:txBody>
      </p:sp>
      <p:pic>
        <p:nvPicPr>
          <p:cNvPr id="6" name="Grafik 5">
            <a:extLst>
              <a:ext uri="{FF2B5EF4-FFF2-40B4-BE49-F238E27FC236}">
                <a16:creationId xmlns:a16="http://schemas.microsoft.com/office/drawing/2014/main" id="{9FC480AC-1529-4236-84C2-830BCBA433BE}"/>
              </a:ext>
            </a:extLst>
          </p:cNvPr>
          <p:cNvPicPr>
            <a:picLocks noChangeAspect="1"/>
          </p:cNvPicPr>
          <p:nvPr/>
        </p:nvPicPr>
        <p:blipFill>
          <a:blip r:embed="rId2"/>
          <a:stretch>
            <a:fillRect/>
          </a:stretch>
        </p:blipFill>
        <p:spPr>
          <a:xfrm>
            <a:off x="827942" y="4100546"/>
            <a:ext cx="4972287" cy="1745864"/>
          </a:xfrm>
          <a:prstGeom prst="rect">
            <a:avLst/>
          </a:prstGeom>
        </p:spPr>
      </p:pic>
      <p:pic>
        <p:nvPicPr>
          <p:cNvPr id="7" name="Grafik 6">
            <a:extLst>
              <a:ext uri="{FF2B5EF4-FFF2-40B4-BE49-F238E27FC236}">
                <a16:creationId xmlns:a16="http://schemas.microsoft.com/office/drawing/2014/main" id="{76F1B824-06C4-4101-9CCA-488A0C5FCD0E}"/>
              </a:ext>
            </a:extLst>
          </p:cNvPr>
          <p:cNvPicPr>
            <a:picLocks noChangeAspect="1"/>
          </p:cNvPicPr>
          <p:nvPr/>
        </p:nvPicPr>
        <p:blipFill>
          <a:blip r:embed="rId3"/>
          <a:stretch>
            <a:fillRect/>
          </a:stretch>
        </p:blipFill>
        <p:spPr>
          <a:xfrm>
            <a:off x="6536335" y="3562590"/>
            <a:ext cx="2858056" cy="2821776"/>
          </a:xfrm>
          <a:prstGeom prst="rect">
            <a:avLst/>
          </a:prstGeom>
        </p:spPr>
      </p:pic>
    </p:spTree>
    <p:extLst>
      <p:ext uri="{BB962C8B-B14F-4D97-AF65-F5344CB8AC3E}">
        <p14:creationId xmlns:p14="http://schemas.microsoft.com/office/powerpoint/2010/main" val="232671690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28F42-3571-A596-C582-B32478C3478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AD060A6-6F8E-9F87-7593-DBC95001558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EAD060A6-6F8E-9F87-7593-DBC950015582}"/>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BD265C42-AB02-D6C8-0EC1-1B5F519BCED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ED85CCB-A8D0-0C5C-99A5-166947C7AFC3}"/>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r>
              <a:rPr lang="de-DE" sz="3100" dirty="0"/>
              <a:t>Neue Sprachfeatures Java 12-21</a:t>
            </a:r>
          </a:p>
          <a:p>
            <a:r>
              <a:rPr lang="de-DE" sz="3100" dirty="0"/>
              <a:t>Neues in der JVM</a:t>
            </a:r>
          </a:p>
          <a:p>
            <a:r>
              <a:rPr lang="de-DE" sz="3100" dirty="0"/>
              <a:t>Java 22</a:t>
            </a:r>
          </a:p>
          <a:p>
            <a:r>
              <a:rPr lang="de-DE" sz="3100" dirty="0"/>
              <a:t>Die Preview Features in Java 21/22</a:t>
            </a:r>
          </a:p>
          <a:p>
            <a:r>
              <a:rPr lang="de-DE" sz="3100" dirty="0"/>
              <a:t>Open </a:t>
            </a:r>
            <a:r>
              <a:rPr lang="de-DE" sz="3100" dirty="0" err="1"/>
              <a:t>Rewrite</a:t>
            </a:r>
            <a:endParaRPr lang="de-DE" sz="3100" dirty="0"/>
          </a:p>
          <a:p>
            <a:pPr lvl="1"/>
            <a:r>
              <a:rPr lang="de-DE" sz="2900" dirty="0"/>
              <a:t>Überblick</a:t>
            </a:r>
          </a:p>
          <a:p>
            <a:pPr lvl="1"/>
            <a:r>
              <a:rPr lang="de-DE" sz="2900" b="1" dirty="0"/>
              <a:t>Automatisiert zu neuen Features</a:t>
            </a:r>
          </a:p>
          <a:p>
            <a:pPr lvl="1"/>
            <a:r>
              <a:rPr lang="de-DE" sz="2900" dirty="0"/>
              <a:t>Eigene </a:t>
            </a:r>
            <a:r>
              <a:rPr lang="de-DE" sz="2900" dirty="0" err="1"/>
              <a:t>Recipes</a:t>
            </a:r>
            <a:r>
              <a:rPr lang="de-DE" sz="2900" dirty="0"/>
              <a:t> schreiben</a:t>
            </a:r>
          </a:p>
          <a:p>
            <a:endParaRPr lang="de-DE" sz="3100" dirty="0"/>
          </a:p>
        </p:txBody>
      </p:sp>
    </p:spTree>
    <p:extLst>
      <p:ext uri="{BB962C8B-B14F-4D97-AF65-F5344CB8AC3E}">
        <p14:creationId xmlns:p14="http://schemas.microsoft.com/office/powerpoint/2010/main" val="144196828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E0B146-95E9-1419-8E3C-1D0ED768B18A}"/>
              </a:ext>
            </a:extLst>
          </p:cNvPr>
          <p:cNvSpPr>
            <a:spLocks noGrp="1"/>
          </p:cNvSpPr>
          <p:nvPr>
            <p:ph type="title"/>
          </p:nvPr>
        </p:nvSpPr>
        <p:spPr/>
        <p:txBody>
          <a:bodyPr/>
          <a:lstStyle/>
          <a:p>
            <a:r>
              <a:rPr lang="de-DE" dirty="0"/>
              <a:t>Altanwendung automatisiert modernisieren</a:t>
            </a:r>
          </a:p>
        </p:txBody>
      </p:sp>
      <p:sp>
        <p:nvSpPr>
          <p:cNvPr id="7" name="Inhaltsplatzhalter 2">
            <a:extLst>
              <a:ext uri="{FF2B5EF4-FFF2-40B4-BE49-F238E27FC236}">
                <a16:creationId xmlns:a16="http://schemas.microsoft.com/office/drawing/2014/main" id="{5E5022C6-03F1-1309-21CB-EE972B2D4008}"/>
              </a:ext>
            </a:extLst>
          </p:cNvPr>
          <p:cNvSpPr>
            <a:spLocks noGrp="1"/>
          </p:cNvSpPr>
          <p:nvPr>
            <p:ph idx="1"/>
          </p:nvPr>
        </p:nvSpPr>
        <p:spPr>
          <a:xfrm>
            <a:off x="677334" y="2128856"/>
            <a:ext cx="8596668" cy="4279469"/>
          </a:xfrm>
        </p:spPr>
        <p:txBody>
          <a:bodyPr/>
          <a:lstStyle/>
          <a:p>
            <a:r>
              <a:rPr lang="de-DE" dirty="0"/>
              <a:t>06_openrewrite</a:t>
            </a:r>
          </a:p>
          <a:p>
            <a:r>
              <a:rPr lang="de-DE" dirty="0">
                <a:hlinkClick r:id="rId2"/>
              </a:rPr>
              <a:t>https://docs.openrewrite.org/recipes/java/migrate/javaversion21</a:t>
            </a:r>
            <a:endParaRPr lang="de-DE" dirty="0"/>
          </a:p>
          <a:p>
            <a:pPr lvl="1"/>
            <a:r>
              <a:rPr lang="de-DE" dirty="0" err="1"/>
              <a:t>TextBlocks</a:t>
            </a:r>
            <a:endParaRPr lang="de-DE" dirty="0"/>
          </a:p>
          <a:p>
            <a:pPr lvl="1"/>
            <a:r>
              <a:rPr lang="de-DE" dirty="0" err="1"/>
              <a:t>PatternMatching</a:t>
            </a:r>
            <a:r>
              <a:rPr lang="de-DE" dirty="0"/>
              <a:t> </a:t>
            </a:r>
            <a:r>
              <a:rPr lang="de-DE" dirty="0" err="1"/>
              <a:t>InstanceOf</a:t>
            </a:r>
            <a:endParaRPr lang="de-DE" dirty="0"/>
          </a:p>
          <a:p>
            <a:pPr lvl="1"/>
            <a:r>
              <a:rPr lang="de-DE" dirty="0" err="1"/>
              <a:t>SequencedCollections</a:t>
            </a:r>
            <a:endParaRPr lang="de-DE" dirty="0"/>
          </a:p>
          <a:p>
            <a:r>
              <a:rPr lang="de-DE" dirty="0"/>
              <a:t>Ergebnis hält sich leider in Grenzen</a:t>
            </a:r>
          </a:p>
          <a:p>
            <a:pPr marL="0" indent="0">
              <a:buNone/>
            </a:pPr>
            <a:endParaRPr lang="de-DE" dirty="0"/>
          </a:p>
          <a:p>
            <a:pPr marL="0" indent="0">
              <a:buNone/>
            </a:pPr>
            <a:endParaRPr lang="de-DE" dirty="0"/>
          </a:p>
          <a:p>
            <a:endParaRPr lang="de-DE" dirty="0"/>
          </a:p>
        </p:txBody>
      </p:sp>
    </p:spTree>
    <p:extLst>
      <p:ext uri="{BB962C8B-B14F-4D97-AF65-F5344CB8AC3E}">
        <p14:creationId xmlns:p14="http://schemas.microsoft.com/office/powerpoint/2010/main" val="20445194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28F42-3571-A596-C582-B32478C3478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AD060A6-6F8E-9F87-7593-DBC95001558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EAD060A6-6F8E-9F87-7593-DBC950015582}"/>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BD265C42-AB02-D6C8-0EC1-1B5F519BCED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ED85CCB-A8D0-0C5C-99A5-166947C7AFC3}"/>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r>
              <a:rPr lang="de-DE" sz="3100" dirty="0"/>
              <a:t>Neue Sprachfeatures Java 12-21</a:t>
            </a:r>
          </a:p>
          <a:p>
            <a:r>
              <a:rPr lang="de-DE" sz="3100" dirty="0"/>
              <a:t>Neues in der JVM</a:t>
            </a:r>
          </a:p>
          <a:p>
            <a:r>
              <a:rPr lang="de-DE" sz="3100" dirty="0"/>
              <a:t>Java 22</a:t>
            </a:r>
          </a:p>
          <a:p>
            <a:r>
              <a:rPr lang="de-DE" sz="3100" dirty="0"/>
              <a:t>Die Preview Features in Java 21/22</a:t>
            </a:r>
          </a:p>
          <a:p>
            <a:r>
              <a:rPr lang="de-DE" sz="3100" dirty="0"/>
              <a:t>Open </a:t>
            </a:r>
            <a:r>
              <a:rPr lang="de-DE" sz="3100" dirty="0" err="1"/>
              <a:t>Rewrite</a:t>
            </a:r>
            <a:endParaRPr lang="de-DE" sz="3100" dirty="0"/>
          </a:p>
          <a:p>
            <a:pPr lvl="1"/>
            <a:r>
              <a:rPr lang="de-DE" sz="2900" dirty="0"/>
              <a:t>Überblick</a:t>
            </a:r>
          </a:p>
          <a:p>
            <a:pPr lvl="1"/>
            <a:r>
              <a:rPr lang="de-DE" sz="2900" dirty="0"/>
              <a:t>Automatisiert zu neuen Features</a:t>
            </a:r>
          </a:p>
          <a:p>
            <a:pPr lvl="1"/>
            <a:r>
              <a:rPr lang="de-DE" sz="2900" b="1" dirty="0"/>
              <a:t>Eigene </a:t>
            </a:r>
            <a:r>
              <a:rPr lang="de-DE" sz="2900" b="1" dirty="0" err="1"/>
              <a:t>Recipes</a:t>
            </a:r>
            <a:r>
              <a:rPr lang="de-DE" sz="2900" b="1" dirty="0"/>
              <a:t> schreiben</a:t>
            </a:r>
          </a:p>
          <a:p>
            <a:endParaRPr lang="de-DE" sz="3100" dirty="0"/>
          </a:p>
        </p:txBody>
      </p:sp>
    </p:spTree>
    <p:extLst>
      <p:ext uri="{BB962C8B-B14F-4D97-AF65-F5344CB8AC3E}">
        <p14:creationId xmlns:p14="http://schemas.microsoft.com/office/powerpoint/2010/main" val="404962032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BD7913-2F8F-B453-440C-62BA1146C0FF}"/>
              </a:ext>
            </a:extLst>
          </p:cNvPr>
          <p:cNvSpPr>
            <a:spLocks noGrp="1"/>
          </p:cNvSpPr>
          <p:nvPr>
            <p:ph type="title"/>
          </p:nvPr>
        </p:nvSpPr>
        <p:spPr/>
        <p:txBody>
          <a:bodyPr/>
          <a:lstStyle/>
          <a:p>
            <a:r>
              <a:rPr lang="de-DE" dirty="0" err="1"/>
              <a:t>Zettsystems-recipes</a:t>
            </a:r>
            <a:endParaRPr lang="de-DE" dirty="0"/>
          </a:p>
        </p:txBody>
      </p:sp>
      <p:sp>
        <p:nvSpPr>
          <p:cNvPr id="3" name="Inhaltsplatzhalter 2">
            <a:extLst>
              <a:ext uri="{FF2B5EF4-FFF2-40B4-BE49-F238E27FC236}">
                <a16:creationId xmlns:a16="http://schemas.microsoft.com/office/drawing/2014/main" id="{FB95DBE2-02EA-7150-C5D4-0661F4AA0D4C}"/>
              </a:ext>
            </a:extLst>
          </p:cNvPr>
          <p:cNvSpPr>
            <a:spLocks noGrp="1"/>
          </p:cNvSpPr>
          <p:nvPr>
            <p:ph idx="1"/>
          </p:nvPr>
        </p:nvSpPr>
        <p:spPr/>
        <p:txBody>
          <a:bodyPr/>
          <a:lstStyle/>
          <a:p>
            <a:r>
              <a:rPr lang="de-DE" dirty="0">
                <a:hlinkClick r:id="rId2"/>
              </a:rPr>
              <a:t>https://github.com/MichaelZett/zettsystems-recipes</a:t>
            </a:r>
            <a:endParaRPr lang="de-DE" dirty="0"/>
          </a:p>
          <a:p>
            <a:endParaRPr lang="de-DE" dirty="0"/>
          </a:p>
        </p:txBody>
      </p:sp>
    </p:spTree>
    <p:extLst>
      <p:ext uri="{BB962C8B-B14F-4D97-AF65-F5344CB8AC3E}">
        <p14:creationId xmlns:p14="http://schemas.microsoft.com/office/powerpoint/2010/main" val="33625606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AD56F2-52B0-C4CB-F9F1-3E55421AF1A3}"/>
              </a:ext>
            </a:extLst>
          </p:cNvPr>
          <p:cNvSpPr>
            <a:spLocks noGrp="1"/>
          </p:cNvSpPr>
          <p:nvPr>
            <p:ph type="title"/>
          </p:nvPr>
        </p:nvSpPr>
        <p:spPr/>
        <p:txBody>
          <a:bodyPr/>
          <a:lstStyle/>
          <a:p>
            <a:r>
              <a:rPr lang="de-DE" dirty="0"/>
              <a:t>Abschluss</a:t>
            </a:r>
          </a:p>
        </p:txBody>
      </p:sp>
      <p:sp>
        <p:nvSpPr>
          <p:cNvPr id="3" name="Inhaltsplatzhalter 2">
            <a:extLst>
              <a:ext uri="{FF2B5EF4-FFF2-40B4-BE49-F238E27FC236}">
                <a16:creationId xmlns:a16="http://schemas.microsoft.com/office/drawing/2014/main" id="{7C029D89-4EA0-A009-0A31-E10D35E1E1A4}"/>
              </a:ext>
            </a:extLst>
          </p:cNvPr>
          <p:cNvSpPr>
            <a:spLocks noGrp="1"/>
          </p:cNvSpPr>
          <p:nvPr>
            <p:ph idx="1"/>
          </p:nvPr>
        </p:nvSpPr>
        <p:spPr/>
        <p:txBody>
          <a:bodyPr/>
          <a:lstStyle/>
          <a:p>
            <a:r>
              <a:rPr lang="de-DE"/>
              <a:t>Fragen?</a:t>
            </a:r>
            <a:endParaRPr lang="de-DE" dirty="0"/>
          </a:p>
        </p:txBody>
      </p:sp>
    </p:spTree>
    <p:extLst>
      <p:ext uri="{BB962C8B-B14F-4D97-AF65-F5344CB8AC3E}">
        <p14:creationId xmlns:p14="http://schemas.microsoft.com/office/powerpoint/2010/main" val="1593829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319990-672F-553F-0C60-567BFAB47493}"/>
              </a:ext>
            </a:extLst>
          </p:cNvPr>
          <p:cNvSpPr>
            <a:spLocks noGrp="1"/>
          </p:cNvSpPr>
          <p:nvPr>
            <p:ph type="title"/>
          </p:nvPr>
        </p:nvSpPr>
        <p:spPr/>
        <p:txBody>
          <a:bodyPr/>
          <a:lstStyle/>
          <a:p>
            <a:r>
              <a:rPr lang="de-DE" dirty="0"/>
              <a:t>Java Entwicklungsprozess</a:t>
            </a:r>
          </a:p>
        </p:txBody>
      </p:sp>
      <p:sp>
        <p:nvSpPr>
          <p:cNvPr id="3" name="Inhaltsplatzhalter 2">
            <a:extLst>
              <a:ext uri="{FF2B5EF4-FFF2-40B4-BE49-F238E27FC236}">
                <a16:creationId xmlns:a16="http://schemas.microsoft.com/office/drawing/2014/main" id="{D4559619-341A-9EF2-B948-EAA6D521021D}"/>
              </a:ext>
            </a:extLst>
          </p:cNvPr>
          <p:cNvSpPr>
            <a:spLocks noGrp="1"/>
          </p:cNvSpPr>
          <p:nvPr>
            <p:ph idx="1"/>
          </p:nvPr>
        </p:nvSpPr>
        <p:spPr/>
        <p:txBody>
          <a:bodyPr/>
          <a:lstStyle/>
          <a:p>
            <a:r>
              <a:rPr lang="de-DE" dirty="0"/>
              <a:t>JCP: Java Community </a:t>
            </a:r>
            <a:r>
              <a:rPr lang="de-DE" dirty="0" err="1"/>
              <a:t>Process</a:t>
            </a:r>
            <a:r>
              <a:rPr lang="de-DE" dirty="0"/>
              <a:t> - Der JCP formalisiert die Art und Weise, wie neue Funktionen und Änderungen an Java (d.h. technische Spezifikationen) vorgeschlagen, geprüft und genehmigt werden, einschließlich der Definition verschiedener Rollen, die Personen einnehmen können.</a:t>
            </a:r>
          </a:p>
          <a:p>
            <a:r>
              <a:rPr lang="en-US" dirty="0"/>
              <a:t>JSR: Java Specification Request – </a:t>
            </a:r>
            <a:r>
              <a:rPr lang="en-US" dirty="0" err="1"/>
              <a:t>Vorschlagsprozess</a:t>
            </a:r>
            <a:r>
              <a:rPr lang="en-US" dirty="0"/>
              <a:t> für “</a:t>
            </a:r>
            <a:r>
              <a:rPr lang="en-US" dirty="0" err="1"/>
              <a:t>reifere</a:t>
            </a:r>
            <a:r>
              <a:rPr lang="en-US" dirty="0"/>
              <a:t>” feature requests (</a:t>
            </a:r>
            <a:r>
              <a:rPr lang="en-US" dirty="0" err="1"/>
              <a:t>Scheitern</a:t>
            </a:r>
            <a:r>
              <a:rPr lang="en-US" dirty="0"/>
              <a:t> </a:t>
            </a:r>
            <a:r>
              <a:rPr lang="en-US" dirty="0" err="1"/>
              <a:t>nicht</a:t>
            </a:r>
            <a:r>
              <a:rPr lang="en-US" dirty="0"/>
              <a:t> </a:t>
            </a:r>
            <a:r>
              <a:rPr lang="en-US" dirty="0" err="1"/>
              <a:t>erwartet</a:t>
            </a:r>
            <a:r>
              <a:rPr lang="en-US" dirty="0"/>
              <a:t>)</a:t>
            </a:r>
          </a:p>
          <a:p>
            <a:r>
              <a:rPr lang="de-DE" dirty="0"/>
              <a:t>JEP: JDK Enhancement </a:t>
            </a:r>
            <a:r>
              <a:rPr lang="de-DE" dirty="0" err="1"/>
              <a:t>Proposal</a:t>
            </a:r>
            <a:r>
              <a:rPr lang="de-DE" dirty="0"/>
              <a:t> – leichtgewichtigerer Prozess für feature </a:t>
            </a:r>
            <a:r>
              <a:rPr lang="de-DE" dirty="0" err="1"/>
              <a:t>requests</a:t>
            </a:r>
            <a:r>
              <a:rPr lang="de-DE" dirty="0"/>
              <a:t> (Scheitern möglich)</a:t>
            </a:r>
          </a:p>
          <a:p>
            <a:r>
              <a:rPr lang="de-DE" dirty="0">
                <a:hlinkClick r:id="rId2"/>
              </a:rPr>
              <a:t>https://openjdk.org/jeps/0</a:t>
            </a:r>
            <a:r>
              <a:rPr lang="de-DE" dirty="0"/>
              <a:t> - Liste aller JEPs</a:t>
            </a:r>
          </a:p>
        </p:txBody>
      </p:sp>
    </p:spTree>
    <p:extLst>
      <p:ext uri="{BB962C8B-B14F-4D97-AF65-F5344CB8AC3E}">
        <p14:creationId xmlns:p14="http://schemas.microsoft.com/office/powerpoint/2010/main" val="3306990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600"/>
            <a:ext cx="8596668" cy="882316"/>
          </a:xfrm>
        </p:spPr>
        <p:txBody>
          <a:bodyPr vert="horz">
            <a:normAutofit fontScale="90000"/>
          </a:bodyPr>
          <a:lstStyle/>
          <a:p>
            <a:r>
              <a:rPr lang="de-DE" dirty="0"/>
              <a:t>Neues „Feature Releases“ Modell seit Java 10</a:t>
            </a:r>
            <a:br>
              <a:rPr lang="de-DE" dirty="0"/>
            </a:br>
            <a:endParaRPr lang="de-DE" dirty="0"/>
          </a:p>
        </p:txBody>
      </p:sp>
      <p:sp>
        <p:nvSpPr>
          <p:cNvPr id="3" name="Textfeld 2">
            <a:extLst>
              <a:ext uri="{FF2B5EF4-FFF2-40B4-BE49-F238E27FC236}">
                <a16:creationId xmlns:a16="http://schemas.microsoft.com/office/drawing/2014/main" id="{E9080A01-F809-9EBA-8886-38A7D1930B15}"/>
              </a:ext>
            </a:extLst>
          </p:cNvPr>
          <p:cNvSpPr txBox="1"/>
          <p:nvPr/>
        </p:nvSpPr>
        <p:spPr>
          <a:xfrm>
            <a:off x="757990" y="1720840"/>
            <a:ext cx="8746958" cy="4247317"/>
          </a:xfrm>
          <a:prstGeom prst="rect">
            <a:avLst/>
          </a:prstGeom>
          <a:noFill/>
        </p:spPr>
        <p:txBody>
          <a:bodyPr wrap="square" rtlCol="0">
            <a:spAutoFit/>
          </a:bodyPr>
          <a:lstStyle/>
          <a:p>
            <a:pPr algn="just"/>
            <a:endParaRPr lang="en-US" dirty="0">
              <a:solidFill>
                <a:srgbClr val="000000"/>
              </a:solidFill>
              <a:latin typeface="inter-regular"/>
            </a:endParaRPr>
          </a:p>
          <a:p>
            <a:pPr marL="285750" indent="-285750" algn="just">
              <a:buFont typeface="Arial" panose="020B0604020202020204" pitchFamily="34" charset="0"/>
              <a:buChar char="•"/>
            </a:pPr>
            <a:r>
              <a:rPr lang="en-US" dirty="0">
                <a:solidFill>
                  <a:srgbClr val="000000"/>
                </a:solidFill>
                <a:latin typeface="inter-regular"/>
              </a:rPr>
              <a:t>Java Releases </a:t>
            </a:r>
            <a:r>
              <a:rPr lang="en-US" dirty="0" err="1">
                <a:solidFill>
                  <a:srgbClr val="000000"/>
                </a:solidFill>
                <a:latin typeface="inter-regular"/>
              </a:rPr>
              <a:t>sollen</a:t>
            </a:r>
            <a:r>
              <a:rPr lang="en-US" dirty="0">
                <a:solidFill>
                  <a:srgbClr val="000000"/>
                </a:solidFill>
                <a:latin typeface="inter-regular"/>
              </a:rPr>
              <a:t> </a:t>
            </a:r>
            <a:r>
              <a:rPr lang="en-US" dirty="0" err="1">
                <a:solidFill>
                  <a:srgbClr val="000000"/>
                </a:solidFill>
                <a:latin typeface="inter-regular"/>
              </a:rPr>
              <a:t>sich</a:t>
            </a:r>
            <a:r>
              <a:rPr lang="en-US" dirty="0">
                <a:solidFill>
                  <a:srgbClr val="000000"/>
                </a:solidFill>
                <a:latin typeface="inter-regular"/>
              </a:rPr>
              <a:t> </a:t>
            </a:r>
            <a:r>
              <a:rPr lang="en-US" dirty="0" err="1">
                <a:solidFill>
                  <a:srgbClr val="000000"/>
                </a:solidFill>
                <a:latin typeface="inter-regular"/>
              </a:rPr>
              <a:t>nicht</a:t>
            </a:r>
            <a:r>
              <a:rPr lang="en-US" dirty="0">
                <a:solidFill>
                  <a:srgbClr val="000000"/>
                </a:solidFill>
                <a:latin typeface="inter-regular"/>
              </a:rPr>
              <a:t> </a:t>
            </a:r>
            <a:r>
              <a:rPr lang="en-US" dirty="0" err="1">
                <a:solidFill>
                  <a:srgbClr val="000000"/>
                </a:solidFill>
                <a:latin typeface="inter-regular"/>
              </a:rPr>
              <a:t>mehr</a:t>
            </a:r>
            <a:r>
              <a:rPr lang="en-US" dirty="0">
                <a:solidFill>
                  <a:srgbClr val="000000"/>
                </a:solidFill>
                <a:latin typeface="inter-regular"/>
              </a:rPr>
              <a:t> </a:t>
            </a:r>
            <a:r>
              <a:rPr lang="en-US" dirty="0" err="1">
                <a:solidFill>
                  <a:srgbClr val="000000"/>
                </a:solidFill>
                <a:latin typeface="inter-regular"/>
              </a:rPr>
              <a:t>verzögern</a:t>
            </a:r>
            <a:r>
              <a:rPr lang="en-US" dirty="0">
                <a:solidFill>
                  <a:srgbClr val="000000"/>
                </a:solidFill>
                <a:latin typeface="inter-regular"/>
              </a:rPr>
              <a:t> (</a:t>
            </a:r>
            <a:r>
              <a:rPr lang="en-US" dirty="0" err="1">
                <a:solidFill>
                  <a:srgbClr val="000000"/>
                </a:solidFill>
                <a:latin typeface="inter-regular"/>
              </a:rPr>
              <a:t>wie</a:t>
            </a:r>
            <a:r>
              <a:rPr lang="en-US" dirty="0">
                <a:solidFill>
                  <a:srgbClr val="000000"/>
                </a:solidFill>
                <a:latin typeface="inter-regular"/>
              </a:rPr>
              <a:t> Java 7-9)</a:t>
            </a:r>
          </a:p>
          <a:p>
            <a:pPr marL="285750" indent="-285750" algn="just">
              <a:buFont typeface="Arial" panose="020B0604020202020204" pitchFamily="34" charset="0"/>
              <a:buChar char="•"/>
            </a:pPr>
            <a:r>
              <a:rPr lang="en-US" dirty="0">
                <a:solidFill>
                  <a:srgbClr val="000000"/>
                </a:solidFill>
                <a:latin typeface="inter-regular"/>
              </a:rPr>
              <a:t>Sie </a:t>
            </a:r>
            <a:r>
              <a:rPr lang="en-US" dirty="0" err="1">
                <a:solidFill>
                  <a:srgbClr val="000000"/>
                </a:solidFill>
                <a:latin typeface="inter-regular"/>
              </a:rPr>
              <a:t>erscheinen</a:t>
            </a:r>
            <a:r>
              <a:rPr lang="en-US" dirty="0">
                <a:solidFill>
                  <a:srgbClr val="000000"/>
                </a:solidFill>
                <a:latin typeface="inter-regular"/>
              </a:rPr>
              <a:t> nun </a:t>
            </a:r>
            <a:r>
              <a:rPr lang="en-US" dirty="0" err="1">
                <a:solidFill>
                  <a:srgbClr val="000000"/>
                </a:solidFill>
                <a:latin typeface="inter-regular"/>
              </a:rPr>
              <a:t>immer</a:t>
            </a:r>
            <a:r>
              <a:rPr lang="en-US" dirty="0">
                <a:solidFill>
                  <a:srgbClr val="000000"/>
                </a:solidFill>
                <a:latin typeface="inter-regular"/>
              </a:rPr>
              <a:t> </a:t>
            </a:r>
            <a:r>
              <a:rPr lang="en-US" dirty="0" err="1">
                <a:solidFill>
                  <a:srgbClr val="000000"/>
                </a:solidFill>
                <a:latin typeface="inter-regular"/>
              </a:rPr>
              <a:t>halbjährlich</a:t>
            </a:r>
            <a:r>
              <a:rPr lang="en-US" dirty="0">
                <a:solidFill>
                  <a:srgbClr val="000000"/>
                </a:solidFill>
                <a:latin typeface="inter-regular"/>
              </a:rPr>
              <a:t> </a:t>
            </a:r>
            <a:r>
              <a:rPr lang="en-US" dirty="0" err="1">
                <a:solidFill>
                  <a:srgbClr val="000000"/>
                </a:solidFill>
                <a:latin typeface="inter-regular"/>
              </a:rPr>
              <a:t>im</a:t>
            </a:r>
            <a:r>
              <a:rPr lang="en-US" dirty="0">
                <a:solidFill>
                  <a:srgbClr val="000000"/>
                </a:solidFill>
                <a:latin typeface="inter-regular"/>
              </a:rPr>
              <a:t> </a:t>
            </a:r>
            <a:r>
              <a:rPr lang="en-US" dirty="0" err="1">
                <a:solidFill>
                  <a:srgbClr val="000000"/>
                </a:solidFill>
                <a:latin typeface="inter-regular"/>
              </a:rPr>
              <a:t>März</a:t>
            </a:r>
            <a:r>
              <a:rPr lang="en-US" dirty="0">
                <a:solidFill>
                  <a:srgbClr val="000000"/>
                </a:solidFill>
                <a:latin typeface="inter-regular"/>
              </a:rPr>
              <a:t> und September</a:t>
            </a:r>
          </a:p>
          <a:p>
            <a:pPr marL="285750" indent="-285750" algn="just">
              <a:buFont typeface="Arial" panose="020B0604020202020204" pitchFamily="34" charset="0"/>
              <a:buChar char="•"/>
            </a:pPr>
            <a:r>
              <a:rPr lang="en-US" dirty="0">
                <a:solidFill>
                  <a:srgbClr val="000000"/>
                </a:solidFill>
                <a:latin typeface="inter-regular"/>
              </a:rPr>
              <a:t>Major-</a:t>
            </a:r>
            <a:r>
              <a:rPr lang="en-US" dirty="0" err="1">
                <a:solidFill>
                  <a:srgbClr val="000000"/>
                </a:solidFill>
                <a:latin typeface="inter-regular"/>
              </a:rPr>
              <a:t>Versionen</a:t>
            </a:r>
            <a:r>
              <a:rPr lang="en-US" dirty="0">
                <a:solidFill>
                  <a:srgbClr val="000000"/>
                </a:solidFill>
                <a:latin typeface="inter-regular"/>
              </a:rPr>
              <a:t> </a:t>
            </a:r>
            <a:r>
              <a:rPr lang="en-US" dirty="0" err="1">
                <a:solidFill>
                  <a:srgbClr val="000000"/>
                </a:solidFill>
                <a:latin typeface="inter-regular"/>
              </a:rPr>
              <a:t>erhalten</a:t>
            </a:r>
            <a:r>
              <a:rPr lang="en-US" dirty="0">
                <a:solidFill>
                  <a:srgbClr val="000000"/>
                </a:solidFill>
                <a:latin typeface="inter-regular"/>
              </a:rPr>
              <a:t> nun </a:t>
            </a:r>
            <a:r>
              <a:rPr lang="en-US" dirty="0" err="1">
                <a:solidFill>
                  <a:srgbClr val="000000"/>
                </a:solidFill>
                <a:latin typeface="inter-regular"/>
              </a:rPr>
              <a:t>lediglich</a:t>
            </a:r>
            <a:r>
              <a:rPr lang="en-US" dirty="0">
                <a:solidFill>
                  <a:srgbClr val="000000"/>
                </a:solidFill>
                <a:latin typeface="inter-regular"/>
              </a:rPr>
              <a:t> </a:t>
            </a:r>
            <a:r>
              <a:rPr lang="en-US" dirty="0" err="1">
                <a:solidFill>
                  <a:srgbClr val="000000"/>
                </a:solidFill>
                <a:latin typeface="inter-regular"/>
              </a:rPr>
              <a:t>ein</a:t>
            </a:r>
            <a:r>
              <a:rPr lang="en-US" dirty="0">
                <a:solidFill>
                  <a:srgbClr val="000000"/>
                </a:solidFill>
                <a:latin typeface="inter-regular"/>
              </a:rPr>
              <a:t> </a:t>
            </a:r>
            <a:r>
              <a:rPr lang="en-US" dirty="0" err="1">
                <a:solidFill>
                  <a:srgbClr val="000000"/>
                </a:solidFill>
                <a:latin typeface="inter-regular"/>
              </a:rPr>
              <a:t>halbes</a:t>
            </a:r>
            <a:r>
              <a:rPr lang="en-US" dirty="0">
                <a:solidFill>
                  <a:srgbClr val="000000"/>
                </a:solidFill>
                <a:latin typeface="inter-regular"/>
              </a:rPr>
              <a:t> </a:t>
            </a:r>
            <a:r>
              <a:rPr lang="en-US" dirty="0" err="1">
                <a:solidFill>
                  <a:srgbClr val="000000"/>
                </a:solidFill>
                <a:latin typeface="inter-regular"/>
              </a:rPr>
              <a:t>Jahr</a:t>
            </a:r>
            <a:r>
              <a:rPr lang="en-US" dirty="0">
                <a:solidFill>
                  <a:srgbClr val="000000"/>
                </a:solidFill>
                <a:latin typeface="inter-regular"/>
              </a:rPr>
              <a:t> Patches bis </a:t>
            </a:r>
            <a:r>
              <a:rPr lang="en-US" dirty="0" err="1">
                <a:solidFill>
                  <a:srgbClr val="000000"/>
                </a:solidFill>
                <a:latin typeface="inter-regular"/>
              </a:rPr>
              <a:t>zum</a:t>
            </a:r>
            <a:r>
              <a:rPr lang="en-US" dirty="0">
                <a:solidFill>
                  <a:srgbClr val="000000"/>
                </a:solidFill>
                <a:latin typeface="inter-regular"/>
              </a:rPr>
              <a:t> </a:t>
            </a:r>
            <a:r>
              <a:rPr lang="en-US" dirty="0" err="1">
                <a:solidFill>
                  <a:srgbClr val="000000"/>
                </a:solidFill>
                <a:latin typeface="inter-regular"/>
              </a:rPr>
              <a:t>nächsten</a:t>
            </a:r>
            <a:r>
              <a:rPr lang="en-US" dirty="0">
                <a:solidFill>
                  <a:srgbClr val="000000"/>
                </a:solidFill>
                <a:latin typeface="inter-regular"/>
              </a:rPr>
              <a:t> Major (</a:t>
            </a:r>
            <a:r>
              <a:rPr lang="en-US" dirty="0" err="1">
                <a:solidFill>
                  <a:srgbClr val="000000"/>
                </a:solidFill>
                <a:latin typeface="inter-regular"/>
              </a:rPr>
              <a:t>außer</a:t>
            </a:r>
            <a:r>
              <a:rPr lang="en-US" dirty="0">
                <a:solidFill>
                  <a:srgbClr val="000000"/>
                </a:solidFill>
                <a:latin typeface="inter-regular"/>
              </a:rPr>
              <a:t> LTS </a:t>
            </a:r>
            <a:r>
              <a:rPr lang="en-US" dirty="0" err="1">
                <a:solidFill>
                  <a:srgbClr val="000000"/>
                </a:solidFill>
                <a:latin typeface="inter-regular"/>
              </a:rPr>
              <a:t>Versionen</a:t>
            </a:r>
            <a:r>
              <a:rPr lang="en-US" dirty="0">
                <a:solidFill>
                  <a:srgbClr val="000000"/>
                </a:solidFill>
                <a:latin typeface="inter-regular"/>
              </a:rPr>
              <a:t>)</a:t>
            </a:r>
          </a:p>
          <a:p>
            <a:pPr marL="285750" indent="-285750" algn="just">
              <a:buFont typeface="Arial" panose="020B0604020202020204" pitchFamily="34" charset="0"/>
              <a:buChar char="•"/>
            </a:pPr>
            <a:r>
              <a:rPr lang="en-US" dirty="0">
                <a:solidFill>
                  <a:srgbClr val="000000"/>
                </a:solidFill>
                <a:latin typeface="inter-regular"/>
              </a:rPr>
              <a:t>Alle 3 Jahre (</a:t>
            </a:r>
            <a:r>
              <a:rPr lang="en-US" b="1" dirty="0">
                <a:solidFill>
                  <a:srgbClr val="000000"/>
                </a:solidFill>
                <a:latin typeface="inter-regular"/>
              </a:rPr>
              <a:t>ab Java 21 alle 2 Jahre</a:t>
            </a:r>
            <a:r>
              <a:rPr lang="en-US" dirty="0">
                <a:solidFill>
                  <a:srgbClr val="000000"/>
                </a:solidFill>
                <a:latin typeface="inter-regular"/>
              </a:rPr>
              <a:t>) </a:t>
            </a:r>
            <a:r>
              <a:rPr lang="en-US" dirty="0" err="1">
                <a:solidFill>
                  <a:srgbClr val="000000"/>
                </a:solidFill>
                <a:latin typeface="inter-regular"/>
              </a:rPr>
              <a:t>wird</a:t>
            </a:r>
            <a:r>
              <a:rPr lang="en-US" dirty="0">
                <a:solidFill>
                  <a:srgbClr val="000000"/>
                </a:solidFill>
                <a:latin typeface="inter-regular"/>
              </a:rPr>
              <a:t> </a:t>
            </a:r>
            <a:r>
              <a:rPr lang="en-US" dirty="0" err="1">
                <a:solidFill>
                  <a:srgbClr val="000000"/>
                </a:solidFill>
                <a:latin typeface="inter-regular"/>
              </a:rPr>
              <a:t>eine</a:t>
            </a:r>
            <a:r>
              <a:rPr lang="en-US" dirty="0">
                <a:solidFill>
                  <a:srgbClr val="000000"/>
                </a:solidFill>
                <a:latin typeface="inter-regular"/>
              </a:rPr>
              <a:t> Version </a:t>
            </a:r>
            <a:r>
              <a:rPr lang="en-US" dirty="0" err="1">
                <a:solidFill>
                  <a:srgbClr val="000000"/>
                </a:solidFill>
                <a:latin typeface="inter-regular"/>
              </a:rPr>
              <a:t>zur</a:t>
            </a:r>
            <a:r>
              <a:rPr lang="en-US" dirty="0">
                <a:solidFill>
                  <a:srgbClr val="000000"/>
                </a:solidFill>
                <a:latin typeface="inter-regular"/>
              </a:rPr>
              <a:t> </a:t>
            </a:r>
            <a:r>
              <a:rPr lang="en-US" b="1" dirty="0">
                <a:solidFill>
                  <a:srgbClr val="000000"/>
                </a:solidFill>
                <a:latin typeface="inter-regular"/>
              </a:rPr>
              <a:t>L</a:t>
            </a:r>
            <a:r>
              <a:rPr lang="en-US" dirty="0">
                <a:solidFill>
                  <a:srgbClr val="000000"/>
                </a:solidFill>
                <a:latin typeface="inter-regular"/>
              </a:rPr>
              <a:t>ong </a:t>
            </a:r>
            <a:r>
              <a:rPr lang="en-US" b="1" dirty="0">
                <a:solidFill>
                  <a:srgbClr val="000000"/>
                </a:solidFill>
                <a:latin typeface="inter-regular"/>
              </a:rPr>
              <a:t>T</a:t>
            </a:r>
            <a:r>
              <a:rPr lang="en-US" dirty="0">
                <a:solidFill>
                  <a:srgbClr val="000000"/>
                </a:solidFill>
                <a:latin typeface="inter-regular"/>
              </a:rPr>
              <a:t>erm </a:t>
            </a:r>
            <a:r>
              <a:rPr lang="en-US" b="1" dirty="0">
                <a:solidFill>
                  <a:srgbClr val="000000"/>
                </a:solidFill>
                <a:latin typeface="inter-regular"/>
              </a:rPr>
              <a:t>S</a:t>
            </a:r>
            <a:r>
              <a:rPr lang="en-US" dirty="0">
                <a:solidFill>
                  <a:srgbClr val="000000"/>
                </a:solidFill>
                <a:latin typeface="inter-regular"/>
              </a:rPr>
              <a:t>upported Version </a:t>
            </a:r>
            <a:r>
              <a:rPr lang="en-US" dirty="0" err="1">
                <a:solidFill>
                  <a:srgbClr val="000000"/>
                </a:solidFill>
                <a:latin typeface="inter-regular"/>
              </a:rPr>
              <a:t>erkoren</a:t>
            </a:r>
            <a:r>
              <a:rPr lang="en-US" dirty="0">
                <a:solidFill>
                  <a:srgbClr val="000000"/>
                </a:solidFill>
                <a:latin typeface="inter-regular"/>
              </a:rPr>
              <a:t>, die für 8 Jahre LTS Security Patches </a:t>
            </a:r>
            <a:r>
              <a:rPr lang="en-US" dirty="0" err="1">
                <a:solidFill>
                  <a:srgbClr val="000000"/>
                </a:solidFill>
                <a:latin typeface="inter-regular"/>
              </a:rPr>
              <a:t>erhält</a:t>
            </a:r>
            <a:endParaRPr lang="en-US" dirty="0">
              <a:solidFill>
                <a:srgbClr val="000000"/>
              </a:solidFill>
              <a:latin typeface="inter-regular"/>
            </a:endParaRPr>
          </a:p>
          <a:p>
            <a:pPr marL="742950" lvl="1" indent="-285750" algn="just">
              <a:buFont typeface="Arial" panose="020B0604020202020204" pitchFamily="34" charset="0"/>
              <a:buChar char="•"/>
            </a:pPr>
            <a:r>
              <a:rPr lang="en-US" dirty="0">
                <a:solidFill>
                  <a:srgbClr val="000000"/>
                </a:solidFill>
                <a:latin typeface="inter-regular"/>
              </a:rPr>
              <a:t>Java 8 </a:t>
            </a:r>
            <a:r>
              <a:rPr lang="en-US" dirty="0" err="1">
                <a:solidFill>
                  <a:srgbClr val="000000"/>
                </a:solidFill>
                <a:latin typeface="inter-regular"/>
              </a:rPr>
              <a:t>wurde</a:t>
            </a:r>
            <a:r>
              <a:rPr lang="en-US" dirty="0">
                <a:solidFill>
                  <a:srgbClr val="000000"/>
                </a:solidFill>
                <a:latin typeface="inter-regular"/>
              </a:rPr>
              <a:t> </a:t>
            </a:r>
            <a:r>
              <a:rPr lang="en-US" dirty="0" err="1">
                <a:solidFill>
                  <a:srgbClr val="000000"/>
                </a:solidFill>
                <a:latin typeface="inter-regular"/>
              </a:rPr>
              <a:t>auch</a:t>
            </a:r>
            <a:r>
              <a:rPr lang="en-US" dirty="0">
                <a:solidFill>
                  <a:srgbClr val="000000"/>
                </a:solidFill>
                <a:latin typeface="inter-regular"/>
              </a:rPr>
              <a:t> </a:t>
            </a:r>
            <a:r>
              <a:rPr lang="en-US" dirty="0" err="1">
                <a:solidFill>
                  <a:srgbClr val="000000"/>
                </a:solidFill>
                <a:latin typeface="inter-regular"/>
              </a:rPr>
              <a:t>zur</a:t>
            </a:r>
            <a:r>
              <a:rPr lang="en-US" dirty="0">
                <a:solidFill>
                  <a:srgbClr val="000000"/>
                </a:solidFill>
                <a:latin typeface="inter-regular"/>
              </a:rPr>
              <a:t> LTS </a:t>
            </a:r>
            <a:r>
              <a:rPr lang="en-US" dirty="0" err="1">
                <a:solidFill>
                  <a:srgbClr val="000000"/>
                </a:solidFill>
                <a:latin typeface="inter-regular"/>
              </a:rPr>
              <a:t>befördert</a:t>
            </a:r>
            <a:r>
              <a:rPr lang="en-US" dirty="0">
                <a:solidFill>
                  <a:srgbClr val="000000"/>
                </a:solidFill>
                <a:latin typeface="inter-regular"/>
              </a:rPr>
              <a:t> </a:t>
            </a:r>
            <a:r>
              <a:rPr lang="en-US" dirty="0" err="1">
                <a:solidFill>
                  <a:srgbClr val="000000"/>
                </a:solidFill>
                <a:latin typeface="inter-regular"/>
              </a:rPr>
              <a:t>mit</a:t>
            </a:r>
            <a:r>
              <a:rPr lang="en-US" dirty="0">
                <a:solidFill>
                  <a:srgbClr val="000000"/>
                </a:solidFill>
                <a:latin typeface="inter-regular"/>
              </a:rPr>
              <a:t> Patches bis 2030 </a:t>
            </a:r>
          </a:p>
          <a:p>
            <a:pPr marL="285750" indent="-285750" algn="just">
              <a:buFont typeface="Arial" panose="020B0604020202020204" pitchFamily="34" charset="0"/>
              <a:buChar char="•"/>
            </a:pPr>
            <a:r>
              <a:rPr lang="en-US" dirty="0">
                <a:solidFill>
                  <a:srgbClr val="000000"/>
                </a:solidFill>
                <a:latin typeface="inter-regular"/>
              </a:rPr>
              <a:t>Features, die </a:t>
            </a:r>
            <a:r>
              <a:rPr lang="en-US" dirty="0" err="1">
                <a:solidFill>
                  <a:srgbClr val="000000"/>
                </a:solidFill>
                <a:latin typeface="inter-regular"/>
              </a:rPr>
              <a:t>noch</a:t>
            </a:r>
            <a:r>
              <a:rPr lang="en-US" dirty="0">
                <a:solidFill>
                  <a:srgbClr val="000000"/>
                </a:solidFill>
                <a:latin typeface="inter-regular"/>
              </a:rPr>
              <a:t> in der </a:t>
            </a:r>
            <a:r>
              <a:rPr lang="en-US" dirty="0" err="1">
                <a:solidFill>
                  <a:srgbClr val="000000"/>
                </a:solidFill>
                <a:latin typeface="inter-regular"/>
              </a:rPr>
              <a:t>Entwicklung</a:t>
            </a:r>
            <a:r>
              <a:rPr lang="en-US" dirty="0">
                <a:solidFill>
                  <a:srgbClr val="000000"/>
                </a:solidFill>
                <a:latin typeface="inter-regular"/>
              </a:rPr>
              <a:t> </a:t>
            </a:r>
            <a:r>
              <a:rPr lang="en-US" dirty="0" err="1">
                <a:solidFill>
                  <a:srgbClr val="000000"/>
                </a:solidFill>
                <a:latin typeface="inter-regular"/>
              </a:rPr>
              <a:t>sind</a:t>
            </a:r>
            <a:r>
              <a:rPr lang="en-US" dirty="0">
                <a:solidFill>
                  <a:srgbClr val="000000"/>
                </a:solidFill>
                <a:latin typeface="inter-regular"/>
              </a:rPr>
              <a:t> und Feedback </a:t>
            </a:r>
            <a:r>
              <a:rPr lang="en-US" dirty="0" err="1">
                <a:solidFill>
                  <a:srgbClr val="000000"/>
                </a:solidFill>
                <a:latin typeface="inter-regular"/>
              </a:rPr>
              <a:t>brauchen</a:t>
            </a:r>
            <a:r>
              <a:rPr lang="en-US" dirty="0">
                <a:solidFill>
                  <a:srgbClr val="000000"/>
                </a:solidFill>
                <a:latin typeface="inter-regular"/>
              </a:rPr>
              <a:t>, </a:t>
            </a:r>
            <a:r>
              <a:rPr lang="en-US" dirty="0" err="1">
                <a:solidFill>
                  <a:srgbClr val="000000"/>
                </a:solidFill>
                <a:latin typeface="inter-regular"/>
              </a:rPr>
              <a:t>sind</a:t>
            </a:r>
            <a:r>
              <a:rPr lang="en-US" dirty="0">
                <a:solidFill>
                  <a:srgbClr val="000000"/>
                </a:solidFill>
                <a:latin typeface="inter-regular"/>
              </a:rPr>
              <a:t> </a:t>
            </a:r>
            <a:r>
              <a:rPr lang="en-US" dirty="0" err="1">
                <a:solidFill>
                  <a:srgbClr val="000000"/>
                </a:solidFill>
                <a:latin typeface="inter-regular"/>
              </a:rPr>
              <a:t>dabei</a:t>
            </a:r>
            <a:r>
              <a:rPr lang="en-US" dirty="0">
                <a:solidFill>
                  <a:srgbClr val="000000"/>
                </a:solidFill>
                <a:latin typeface="inter-regular"/>
              </a:rPr>
              <a:t> - </a:t>
            </a:r>
            <a:r>
              <a:rPr lang="en-US" dirty="0" err="1">
                <a:solidFill>
                  <a:srgbClr val="000000"/>
                </a:solidFill>
                <a:latin typeface="inter-regular"/>
              </a:rPr>
              <a:t>aber</a:t>
            </a:r>
            <a:r>
              <a:rPr lang="en-US" dirty="0">
                <a:solidFill>
                  <a:srgbClr val="000000"/>
                </a:solidFill>
                <a:latin typeface="inter-regular"/>
              </a:rPr>
              <a:t> </a:t>
            </a:r>
            <a:r>
              <a:rPr lang="en-US" dirty="0" err="1">
                <a:solidFill>
                  <a:srgbClr val="000000"/>
                </a:solidFill>
                <a:latin typeface="inter-regular"/>
              </a:rPr>
              <a:t>müssen</a:t>
            </a:r>
            <a:r>
              <a:rPr lang="en-US" dirty="0">
                <a:solidFill>
                  <a:srgbClr val="000000"/>
                </a:solidFill>
                <a:latin typeface="inter-regular"/>
              </a:rPr>
              <a:t> </a:t>
            </a:r>
            <a:r>
              <a:rPr lang="en-US" dirty="0" err="1">
                <a:solidFill>
                  <a:srgbClr val="000000"/>
                </a:solidFill>
                <a:latin typeface="inter-regular"/>
              </a:rPr>
              <a:t>speziell</a:t>
            </a:r>
            <a:r>
              <a:rPr lang="en-US" dirty="0">
                <a:solidFill>
                  <a:srgbClr val="000000"/>
                </a:solidFill>
                <a:latin typeface="inter-regular"/>
              </a:rPr>
              <a:t> </a:t>
            </a:r>
            <a:r>
              <a:rPr lang="en-US" dirty="0" err="1">
                <a:solidFill>
                  <a:srgbClr val="000000"/>
                </a:solidFill>
                <a:latin typeface="inter-regular"/>
              </a:rPr>
              <a:t>eingeschaltet</a:t>
            </a:r>
            <a:r>
              <a:rPr lang="en-US" dirty="0">
                <a:solidFill>
                  <a:srgbClr val="000000"/>
                </a:solidFill>
                <a:latin typeface="inter-regular"/>
              </a:rPr>
              <a:t> </a:t>
            </a:r>
            <a:r>
              <a:rPr lang="en-US" dirty="0" err="1">
                <a:solidFill>
                  <a:srgbClr val="000000"/>
                </a:solidFill>
                <a:latin typeface="inter-regular"/>
              </a:rPr>
              <a:t>werden</a:t>
            </a:r>
            <a:r>
              <a:rPr lang="en-US" dirty="0">
                <a:solidFill>
                  <a:srgbClr val="000000"/>
                </a:solidFill>
                <a:latin typeface="inter-regular"/>
              </a:rPr>
              <a:t> (Incubator, Preview)</a:t>
            </a:r>
          </a:p>
          <a:p>
            <a:pPr marL="285750" indent="-285750" algn="just">
              <a:buFont typeface="Arial" panose="020B0604020202020204" pitchFamily="34" charset="0"/>
              <a:buChar char="•"/>
            </a:pPr>
            <a:r>
              <a:rPr lang="en-US" dirty="0">
                <a:solidFill>
                  <a:srgbClr val="000000"/>
                </a:solidFill>
                <a:latin typeface="inter-regular"/>
              </a:rPr>
              <a:t>Es hat </a:t>
            </a:r>
            <a:r>
              <a:rPr lang="en-US" dirty="0" err="1">
                <a:solidFill>
                  <a:srgbClr val="000000"/>
                </a:solidFill>
                <a:latin typeface="inter-regular"/>
              </a:rPr>
              <a:t>sich</a:t>
            </a:r>
            <a:r>
              <a:rPr lang="en-US" dirty="0">
                <a:solidFill>
                  <a:srgbClr val="000000"/>
                </a:solidFill>
                <a:latin typeface="inter-regular"/>
              </a:rPr>
              <a:t> schnell </a:t>
            </a:r>
            <a:r>
              <a:rPr lang="en-US" dirty="0" err="1">
                <a:solidFill>
                  <a:srgbClr val="000000"/>
                </a:solidFill>
                <a:latin typeface="inter-regular"/>
              </a:rPr>
              <a:t>gezeigt</a:t>
            </a:r>
            <a:r>
              <a:rPr lang="en-US" dirty="0">
                <a:solidFill>
                  <a:srgbClr val="000000"/>
                </a:solidFill>
                <a:latin typeface="inter-regular"/>
              </a:rPr>
              <a:t>, </a:t>
            </a:r>
            <a:r>
              <a:rPr lang="en-US" dirty="0" err="1">
                <a:solidFill>
                  <a:srgbClr val="000000"/>
                </a:solidFill>
                <a:latin typeface="inter-regular"/>
              </a:rPr>
              <a:t>dass</a:t>
            </a:r>
            <a:r>
              <a:rPr lang="en-US" dirty="0">
                <a:solidFill>
                  <a:srgbClr val="000000"/>
                </a:solidFill>
                <a:latin typeface="inter-regular"/>
              </a:rPr>
              <a:t> dieses </a:t>
            </a:r>
            <a:r>
              <a:rPr lang="en-US" dirty="0" err="1">
                <a:solidFill>
                  <a:srgbClr val="000000"/>
                </a:solidFill>
                <a:latin typeface="inter-regular"/>
              </a:rPr>
              <a:t>Vorgehen</a:t>
            </a:r>
            <a:r>
              <a:rPr lang="en-US" dirty="0">
                <a:solidFill>
                  <a:srgbClr val="000000"/>
                </a:solidFill>
                <a:latin typeface="inter-regular"/>
              </a:rPr>
              <a:t> </a:t>
            </a:r>
            <a:r>
              <a:rPr lang="en-US" dirty="0" err="1">
                <a:solidFill>
                  <a:srgbClr val="000000"/>
                </a:solidFill>
                <a:latin typeface="inter-regular"/>
              </a:rPr>
              <a:t>vorteilhaft</a:t>
            </a:r>
            <a:r>
              <a:rPr lang="en-US" dirty="0">
                <a:solidFill>
                  <a:srgbClr val="000000"/>
                </a:solidFill>
                <a:latin typeface="inter-regular"/>
              </a:rPr>
              <a:t> </a:t>
            </a:r>
            <a:r>
              <a:rPr lang="en-US" dirty="0" err="1">
                <a:solidFill>
                  <a:srgbClr val="000000"/>
                </a:solidFill>
                <a:latin typeface="inter-regular"/>
              </a:rPr>
              <a:t>ist</a:t>
            </a:r>
            <a:r>
              <a:rPr lang="en-US" dirty="0">
                <a:solidFill>
                  <a:srgbClr val="000000"/>
                </a:solidFill>
                <a:latin typeface="inter-regular"/>
              </a:rPr>
              <a:t>, da </a:t>
            </a:r>
            <a:r>
              <a:rPr lang="en-US" dirty="0" err="1">
                <a:solidFill>
                  <a:srgbClr val="000000"/>
                </a:solidFill>
                <a:latin typeface="inter-regular"/>
              </a:rPr>
              <a:t>neue</a:t>
            </a:r>
            <a:r>
              <a:rPr lang="en-US" dirty="0">
                <a:solidFill>
                  <a:srgbClr val="000000"/>
                </a:solidFill>
                <a:latin typeface="inter-regular"/>
              </a:rPr>
              <a:t> Features so </a:t>
            </a:r>
            <a:r>
              <a:rPr lang="en-US" dirty="0" err="1">
                <a:solidFill>
                  <a:srgbClr val="000000"/>
                </a:solidFill>
                <a:latin typeface="inter-regular"/>
              </a:rPr>
              <a:t>direkt</a:t>
            </a:r>
            <a:r>
              <a:rPr lang="en-US" dirty="0">
                <a:solidFill>
                  <a:srgbClr val="000000"/>
                </a:solidFill>
                <a:latin typeface="inter-regular"/>
              </a:rPr>
              <a:t> </a:t>
            </a:r>
            <a:r>
              <a:rPr lang="en-US" dirty="0" err="1">
                <a:solidFill>
                  <a:srgbClr val="000000"/>
                </a:solidFill>
                <a:latin typeface="inter-regular"/>
              </a:rPr>
              <a:t>produktions-gehärtet</a:t>
            </a:r>
            <a:r>
              <a:rPr lang="en-US" dirty="0">
                <a:solidFill>
                  <a:srgbClr val="000000"/>
                </a:solidFill>
                <a:latin typeface="inter-regular"/>
              </a:rPr>
              <a:t> </a:t>
            </a:r>
            <a:r>
              <a:rPr lang="en-US" dirty="0" err="1">
                <a:solidFill>
                  <a:srgbClr val="000000"/>
                </a:solidFill>
                <a:latin typeface="inter-regular"/>
              </a:rPr>
              <a:t>werden</a:t>
            </a:r>
            <a:endParaRPr lang="en-US" dirty="0">
              <a:solidFill>
                <a:srgbClr val="000000"/>
              </a:solidFill>
              <a:latin typeface="inter-regular"/>
            </a:endParaRPr>
          </a:p>
          <a:p>
            <a:pPr marL="285750" indent="-285750" algn="just">
              <a:buFont typeface="Arial" panose="020B0604020202020204" pitchFamily="34" charset="0"/>
              <a:buChar char="•"/>
            </a:pPr>
            <a:endParaRPr lang="en-US" dirty="0">
              <a:solidFill>
                <a:srgbClr val="000000"/>
              </a:solidFill>
              <a:latin typeface="inter-regular"/>
            </a:endParaRPr>
          </a:p>
          <a:p>
            <a:pPr marL="285750" indent="-285750" algn="just">
              <a:buFont typeface="Arial" panose="020B0604020202020204" pitchFamily="34" charset="0"/>
              <a:buChar char="•"/>
            </a:pPr>
            <a:endParaRPr lang="en-US" dirty="0">
              <a:solidFill>
                <a:srgbClr val="000000"/>
              </a:solidFill>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277901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71152F-E03E-42F0-E7FA-51681AF545E0}"/>
              </a:ext>
            </a:extLst>
          </p:cNvPr>
          <p:cNvSpPr>
            <a:spLocks noGrp="1"/>
          </p:cNvSpPr>
          <p:nvPr>
            <p:ph type="title"/>
          </p:nvPr>
        </p:nvSpPr>
        <p:spPr/>
        <p:txBody>
          <a:bodyPr/>
          <a:lstStyle/>
          <a:p>
            <a:r>
              <a:rPr lang="de-DE" dirty="0"/>
              <a:t>Vorhersehbarkeit</a:t>
            </a:r>
          </a:p>
        </p:txBody>
      </p:sp>
      <p:pic>
        <p:nvPicPr>
          <p:cNvPr id="5" name="Inhaltsplatzhalter 4">
            <a:extLst>
              <a:ext uri="{FF2B5EF4-FFF2-40B4-BE49-F238E27FC236}">
                <a16:creationId xmlns:a16="http://schemas.microsoft.com/office/drawing/2014/main" id="{5D8CF30C-4848-66A2-EECF-6E4530C6E945}"/>
              </a:ext>
            </a:extLst>
          </p:cNvPr>
          <p:cNvPicPr>
            <a:picLocks noGrp="1" noChangeAspect="1"/>
          </p:cNvPicPr>
          <p:nvPr>
            <p:ph idx="1"/>
          </p:nvPr>
        </p:nvPicPr>
        <p:blipFill>
          <a:blip r:embed="rId2"/>
          <a:stretch>
            <a:fillRect/>
          </a:stretch>
        </p:blipFill>
        <p:spPr>
          <a:xfrm>
            <a:off x="1237038" y="1891880"/>
            <a:ext cx="7741862" cy="3889393"/>
          </a:xfrm>
        </p:spPr>
      </p:pic>
    </p:spTree>
    <p:extLst>
      <p:ext uri="{BB962C8B-B14F-4D97-AF65-F5344CB8AC3E}">
        <p14:creationId xmlns:p14="http://schemas.microsoft.com/office/powerpoint/2010/main" val="4014842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BAC43B-6EAB-8E94-E667-2E5CF0BCAFDD}"/>
              </a:ext>
            </a:extLst>
          </p:cNvPr>
          <p:cNvSpPr>
            <a:spLocks noGrp="1"/>
          </p:cNvSpPr>
          <p:nvPr>
            <p:ph type="title"/>
          </p:nvPr>
        </p:nvSpPr>
        <p:spPr>
          <a:xfrm>
            <a:off x="677334" y="609600"/>
            <a:ext cx="8596668" cy="906966"/>
          </a:xfrm>
        </p:spPr>
        <p:txBody>
          <a:bodyPr/>
          <a:lstStyle/>
          <a:p>
            <a:r>
              <a:rPr lang="de-DE" dirty="0"/>
              <a:t>Unterschiedliche Reifegrade</a:t>
            </a:r>
          </a:p>
        </p:txBody>
      </p:sp>
      <p:sp>
        <p:nvSpPr>
          <p:cNvPr id="3" name="Inhaltsplatzhalter 2">
            <a:extLst>
              <a:ext uri="{FF2B5EF4-FFF2-40B4-BE49-F238E27FC236}">
                <a16:creationId xmlns:a16="http://schemas.microsoft.com/office/drawing/2014/main" id="{240B7F74-E977-8C52-BD92-9A980A0EA328}"/>
              </a:ext>
            </a:extLst>
          </p:cNvPr>
          <p:cNvSpPr>
            <a:spLocks noGrp="1"/>
          </p:cNvSpPr>
          <p:nvPr>
            <p:ph idx="1"/>
          </p:nvPr>
        </p:nvSpPr>
        <p:spPr>
          <a:xfrm>
            <a:off x="677334" y="1888273"/>
            <a:ext cx="8596668" cy="1449659"/>
          </a:xfrm>
        </p:spPr>
        <p:txBody>
          <a:bodyPr/>
          <a:lstStyle/>
          <a:p>
            <a:pPr algn="l">
              <a:buFont typeface="+mj-lt"/>
              <a:buAutoNum type="arabicPeriod"/>
            </a:pPr>
            <a:r>
              <a:rPr lang="en-US" b="0" i="0" dirty="0">
                <a:solidFill>
                  <a:srgbClr val="161513"/>
                </a:solidFill>
                <a:effectLst/>
                <a:latin typeface="OracleSansVF"/>
              </a:rPr>
              <a:t>Preview: für </a:t>
            </a:r>
            <a:r>
              <a:rPr lang="en-US" b="0" i="0" dirty="0" err="1">
                <a:solidFill>
                  <a:srgbClr val="161513"/>
                </a:solidFill>
                <a:effectLst/>
                <a:latin typeface="OracleSansVF"/>
              </a:rPr>
              <a:t>neue</a:t>
            </a:r>
            <a:r>
              <a:rPr lang="en-US" b="0" i="0" dirty="0">
                <a:solidFill>
                  <a:srgbClr val="161513"/>
                </a:solidFill>
                <a:effectLst/>
                <a:latin typeface="OracleSansVF"/>
              </a:rPr>
              <a:t> Java platform features, die </a:t>
            </a:r>
            <a:r>
              <a:rPr lang="en-US" b="0" i="0" dirty="0" err="1">
                <a:solidFill>
                  <a:srgbClr val="161513"/>
                </a:solidFill>
                <a:effectLst/>
                <a:latin typeface="OracleSansVF"/>
              </a:rPr>
              <a:t>vollständig</a:t>
            </a:r>
            <a:r>
              <a:rPr lang="en-US" b="0" i="0" dirty="0">
                <a:solidFill>
                  <a:srgbClr val="161513"/>
                </a:solidFill>
                <a:effectLst/>
                <a:latin typeface="OracleSansVF"/>
              </a:rPr>
              <a:t> </a:t>
            </a:r>
            <a:r>
              <a:rPr lang="en-US" b="0" i="0" dirty="0" err="1">
                <a:solidFill>
                  <a:srgbClr val="161513"/>
                </a:solidFill>
                <a:effectLst/>
                <a:latin typeface="OracleSansVF"/>
              </a:rPr>
              <a:t>spezifiziert</a:t>
            </a:r>
            <a:r>
              <a:rPr lang="en-US" b="0" i="0" dirty="0">
                <a:solidFill>
                  <a:srgbClr val="161513"/>
                </a:solidFill>
                <a:effectLst/>
                <a:latin typeface="OracleSansVF"/>
              </a:rPr>
              <a:t> und </a:t>
            </a:r>
            <a:r>
              <a:rPr lang="en-US" b="0" i="0" dirty="0" err="1">
                <a:solidFill>
                  <a:srgbClr val="161513"/>
                </a:solidFill>
                <a:effectLst/>
                <a:latin typeface="OracleSansVF"/>
              </a:rPr>
              <a:t>implementiert</a:t>
            </a:r>
            <a:r>
              <a:rPr lang="en-US" b="0" i="0" dirty="0">
                <a:solidFill>
                  <a:srgbClr val="161513"/>
                </a:solidFill>
                <a:effectLst/>
                <a:latin typeface="OracleSansVF"/>
              </a:rPr>
              <a:t>, </a:t>
            </a:r>
            <a:r>
              <a:rPr lang="en-US" b="0" i="0" dirty="0" err="1">
                <a:solidFill>
                  <a:srgbClr val="161513"/>
                </a:solidFill>
                <a:effectLst/>
                <a:latin typeface="OracleSansVF"/>
              </a:rPr>
              <a:t>aber</a:t>
            </a:r>
            <a:r>
              <a:rPr lang="en-US" b="0" i="0" dirty="0">
                <a:solidFill>
                  <a:srgbClr val="161513"/>
                </a:solidFill>
                <a:effectLst/>
                <a:latin typeface="OracleSansVF"/>
              </a:rPr>
              <a:t> </a:t>
            </a:r>
            <a:r>
              <a:rPr lang="en-US" b="0" i="0" dirty="0" err="1">
                <a:solidFill>
                  <a:srgbClr val="161513"/>
                </a:solidFill>
                <a:effectLst/>
                <a:latin typeface="OracleSansVF"/>
              </a:rPr>
              <a:t>noch</a:t>
            </a:r>
            <a:r>
              <a:rPr lang="en-US" b="0" i="0" dirty="0">
                <a:solidFill>
                  <a:srgbClr val="161513"/>
                </a:solidFill>
                <a:effectLst/>
                <a:latin typeface="OracleSansVF"/>
              </a:rPr>
              <a:t> </a:t>
            </a:r>
            <a:r>
              <a:rPr lang="en-US" b="0" i="0" dirty="0" err="1">
                <a:solidFill>
                  <a:srgbClr val="161513"/>
                </a:solidFill>
                <a:effectLst/>
                <a:latin typeface="OracleSansVF"/>
              </a:rPr>
              <a:t>offen</a:t>
            </a:r>
            <a:r>
              <a:rPr lang="en-US" b="0" i="0" dirty="0">
                <a:solidFill>
                  <a:srgbClr val="161513"/>
                </a:solidFill>
                <a:effectLst/>
                <a:latin typeface="OracleSansVF"/>
              </a:rPr>
              <a:t> für </a:t>
            </a:r>
            <a:r>
              <a:rPr lang="en-US" b="0" i="0" dirty="0" err="1">
                <a:solidFill>
                  <a:srgbClr val="161513"/>
                </a:solidFill>
                <a:effectLst/>
                <a:latin typeface="OracleSansVF"/>
              </a:rPr>
              <a:t>Änderungen</a:t>
            </a:r>
            <a:r>
              <a:rPr lang="en-US" b="0" i="0" dirty="0">
                <a:solidFill>
                  <a:srgbClr val="161513"/>
                </a:solidFill>
                <a:effectLst/>
                <a:latin typeface="OracleSansVF"/>
              </a:rPr>
              <a:t> </a:t>
            </a:r>
            <a:r>
              <a:rPr lang="en-US" b="0" i="0" dirty="0" err="1">
                <a:solidFill>
                  <a:srgbClr val="161513"/>
                </a:solidFill>
                <a:effectLst/>
                <a:latin typeface="OracleSansVF"/>
              </a:rPr>
              <a:t>sind</a:t>
            </a:r>
            <a:endParaRPr lang="en-US" b="0" i="0" dirty="0">
              <a:solidFill>
                <a:srgbClr val="161513"/>
              </a:solidFill>
              <a:effectLst/>
              <a:latin typeface="OracleSansVF"/>
            </a:endParaRPr>
          </a:p>
          <a:p>
            <a:pPr algn="l">
              <a:buFont typeface="+mj-lt"/>
              <a:buAutoNum type="arabicPeriod"/>
            </a:pPr>
            <a:r>
              <a:rPr lang="en-US" b="0" i="0" dirty="0">
                <a:solidFill>
                  <a:srgbClr val="161513"/>
                </a:solidFill>
                <a:effectLst/>
                <a:latin typeface="OracleSansVF"/>
              </a:rPr>
              <a:t>Experimental: </a:t>
            </a:r>
            <a:r>
              <a:rPr lang="en-US" b="0" i="0" dirty="0" err="1">
                <a:solidFill>
                  <a:srgbClr val="161513"/>
                </a:solidFill>
                <a:effectLst/>
                <a:latin typeface="OracleSansVF"/>
              </a:rPr>
              <a:t>vor</a:t>
            </a:r>
            <a:r>
              <a:rPr lang="en-US" b="0" i="0" dirty="0">
                <a:solidFill>
                  <a:srgbClr val="161513"/>
                </a:solidFill>
                <a:effectLst/>
                <a:latin typeface="OracleSansVF"/>
              </a:rPr>
              <a:t> </a:t>
            </a:r>
            <a:r>
              <a:rPr lang="en-US" b="0" i="0" dirty="0" err="1">
                <a:solidFill>
                  <a:srgbClr val="161513"/>
                </a:solidFill>
                <a:effectLst/>
                <a:latin typeface="OracleSansVF"/>
              </a:rPr>
              <a:t>allem</a:t>
            </a:r>
            <a:r>
              <a:rPr lang="en-US" b="0" i="0" dirty="0">
                <a:solidFill>
                  <a:srgbClr val="161513"/>
                </a:solidFill>
                <a:effectLst/>
                <a:latin typeface="OracleSansVF"/>
              </a:rPr>
              <a:t> für </a:t>
            </a:r>
            <a:r>
              <a:rPr lang="en-US" b="0" i="0" dirty="0" err="1">
                <a:solidFill>
                  <a:srgbClr val="161513"/>
                </a:solidFill>
                <a:effectLst/>
                <a:latin typeface="OracleSansVF"/>
              </a:rPr>
              <a:t>neue</a:t>
            </a:r>
            <a:r>
              <a:rPr lang="en-US" b="0" i="0" dirty="0">
                <a:solidFill>
                  <a:srgbClr val="161513"/>
                </a:solidFill>
                <a:effectLst/>
                <a:latin typeface="OracleSansVF"/>
              </a:rPr>
              <a:t> features in der JVM</a:t>
            </a:r>
          </a:p>
          <a:p>
            <a:pPr algn="l">
              <a:buFont typeface="+mj-lt"/>
              <a:buAutoNum type="arabicPeriod"/>
            </a:pPr>
            <a:r>
              <a:rPr lang="en-US" b="0" i="0" dirty="0">
                <a:solidFill>
                  <a:srgbClr val="161513"/>
                </a:solidFill>
                <a:effectLst/>
                <a:latin typeface="OracleSansVF"/>
              </a:rPr>
              <a:t>Incubating: für </a:t>
            </a:r>
            <a:r>
              <a:rPr lang="en-US" b="0" i="0" dirty="0" err="1">
                <a:solidFill>
                  <a:srgbClr val="161513"/>
                </a:solidFill>
                <a:effectLst/>
                <a:latin typeface="OracleSansVF"/>
              </a:rPr>
              <a:t>potentielle</a:t>
            </a:r>
            <a:r>
              <a:rPr lang="en-US" b="0" i="0" dirty="0">
                <a:solidFill>
                  <a:srgbClr val="161513"/>
                </a:solidFill>
                <a:effectLst/>
                <a:latin typeface="OracleSansVF"/>
              </a:rPr>
              <a:t> </a:t>
            </a:r>
            <a:r>
              <a:rPr lang="en-US" b="0" i="0" dirty="0" err="1">
                <a:solidFill>
                  <a:srgbClr val="161513"/>
                </a:solidFill>
                <a:effectLst/>
                <a:latin typeface="OracleSansVF"/>
              </a:rPr>
              <a:t>neue</a:t>
            </a:r>
            <a:r>
              <a:rPr lang="en-US" b="0" i="0" dirty="0">
                <a:solidFill>
                  <a:srgbClr val="161513"/>
                </a:solidFill>
                <a:effectLst/>
                <a:latin typeface="OracleSansVF"/>
              </a:rPr>
              <a:t> APIs und JDK tools</a:t>
            </a:r>
          </a:p>
          <a:p>
            <a:endParaRPr lang="de-DE" dirty="0"/>
          </a:p>
        </p:txBody>
      </p:sp>
      <p:pic>
        <p:nvPicPr>
          <p:cNvPr id="7" name="Grafik 6">
            <a:extLst>
              <a:ext uri="{FF2B5EF4-FFF2-40B4-BE49-F238E27FC236}">
                <a16:creationId xmlns:a16="http://schemas.microsoft.com/office/drawing/2014/main" id="{CF6F7520-148A-DCAB-A8B5-DDAC52F19B1E}"/>
              </a:ext>
            </a:extLst>
          </p:cNvPr>
          <p:cNvPicPr>
            <a:picLocks noChangeAspect="1"/>
          </p:cNvPicPr>
          <p:nvPr/>
        </p:nvPicPr>
        <p:blipFill>
          <a:blip r:embed="rId2"/>
          <a:stretch>
            <a:fillRect/>
          </a:stretch>
        </p:blipFill>
        <p:spPr>
          <a:xfrm>
            <a:off x="677334" y="3586460"/>
            <a:ext cx="8440328" cy="2391109"/>
          </a:xfrm>
          <a:prstGeom prst="rect">
            <a:avLst/>
          </a:prstGeom>
        </p:spPr>
      </p:pic>
    </p:spTree>
    <p:extLst>
      <p:ext uri="{BB962C8B-B14F-4D97-AF65-F5344CB8AC3E}">
        <p14:creationId xmlns:p14="http://schemas.microsoft.com/office/powerpoint/2010/main" val="2792989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ED5B50-32C2-E1D3-F5BF-FB08A4FD4D2D}"/>
              </a:ext>
            </a:extLst>
          </p:cNvPr>
          <p:cNvSpPr>
            <a:spLocks noGrp="1"/>
          </p:cNvSpPr>
          <p:nvPr>
            <p:ph type="title"/>
          </p:nvPr>
        </p:nvSpPr>
        <p:spPr/>
        <p:txBody>
          <a:bodyPr/>
          <a:lstStyle/>
          <a:p>
            <a:r>
              <a:rPr lang="de-DE" dirty="0"/>
              <a:t>Entwicklung über mehrere Versionen</a:t>
            </a:r>
          </a:p>
        </p:txBody>
      </p:sp>
      <p:pic>
        <p:nvPicPr>
          <p:cNvPr id="7" name="Grafik 6">
            <a:extLst>
              <a:ext uri="{FF2B5EF4-FFF2-40B4-BE49-F238E27FC236}">
                <a16:creationId xmlns:a16="http://schemas.microsoft.com/office/drawing/2014/main" id="{B2A20043-8C82-A3AA-AB50-CB522AA17049}"/>
              </a:ext>
            </a:extLst>
          </p:cNvPr>
          <p:cNvPicPr>
            <a:picLocks noChangeAspect="1"/>
          </p:cNvPicPr>
          <p:nvPr/>
        </p:nvPicPr>
        <p:blipFill>
          <a:blip r:embed="rId2"/>
          <a:stretch>
            <a:fillRect/>
          </a:stretch>
        </p:blipFill>
        <p:spPr>
          <a:xfrm>
            <a:off x="677334" y="2023601"/>
            <a:ext cx="8545118" cy="3286584"/>
          </a:xfrm>
          <a:prstGeom prst="rect">
            <a:avLst/>
          </a:prstGeom>
        </p:spPr>
      </p:pic>
    </p:spTree>
    <p:extLst>
      <p:ext uri="{BB962C8B-B14F-4D97-AF65-F5344CB8AC3E}">
        <p14:creationId xmlns:p14="http://schemas.microsoft.com/office/powerpoint/2010/main" val="1589697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fontScale="90000"/>
          </a:bodyPr>
          <a:lstStyle/>
          <a:p>
            <a:r>
              <a:rPr lang="de-DE" dirty="0"/>
              <a:t>Zwischenzeitliches Lizenzmodell (Java 11)</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2585323"/>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Ab Java 11 (bis </a:t>
            </a:r>
            <a:r>
              <a:rPr lang="en-US" dirty="0">
                <a:solidFill>
                  <a:srgbClr val="000000"/>
                </a:solidFill>
                <a:latin typeface="inter-regular"/>
              </a:rPr>
              <a:t>Java 17) </a:t>
            </a:r>
            <a:r>
              <a:rPr lang="en-US" dirty="0" err="1">
                <a:solidFill>
                  <a:srgbClr val="000000"/>
                </a:solidFill>
                <a:latin typeface="inter-regular"/>
              </a:rPr>
              <a:t>durfte</a:t>
            </a:r>
            <a:r>
              <a:rPr lang="en-US" dirty="0">
                <a:solidFill>
                  <a:srgbClr val="000000"/>
                </a:solidFill>
                <a:latin typeface="inter-regular"/>
              </a:rPr>
              <a:t> man Oracle SDKs </a:t>
            </a:r>
            <a:r>
              <a:rPr lang="en-US" dirty="0" err="1">
                <a:solidFill>
                  <a:srgbClr val="000000"/>
                </a:solidFill>
                <a:latin typeface="inter-regular"/>
              </a:rPr>
              <a:t>unentgeltlich</a:t>
            </a:r>
            <a:r>
              <a:rPr lang="en-US" dirty="0">
                <a:solidFill>
                  <a:srgbClr val="000000"/>
                </a:solidFill>
                <a:latin typeface="inter-regular"/>
              </a:rPr>
              <a:t> </a:t>
            </a:r>
            <a:r>
              <a:rPr lang="en-US" dirty="0" err="1">
                <a:solidFill>
                  <a:srgbClr val="000000"/>
                </a:solidFill>
                <a:latin typeface="inter-regular"/>
              </a:rPr>
              <a:t>nur</a:t>
            </a:r>
            <a:r>
              <a:rPr lang="en-US" dirty="0">
                <a:solidFill>
                  <a:srgbClr val="000000"/>
                </a:solidFill>
                <a:latin typeface="inter-regular"/>
              </a:rPr>
              <a:t> </a:t>
            </a:r>
            <a:r>
              <a:rPr lang="en-US" dirty="0" err="1">
                <a:solidFill>
                  <a:srgbClr val="000000"/>
                </a:solidFill>
                <a:latin typeface="inter-regular"/>
              </a:rPr>
              <a:t>noch</a:t>
            </a:r>
            <a:r>
              <a:rPr lang="en-US" dirty="0">
                <a:solidFill>
                  <a:srgbClr val="000000"/>
                </a:solidFill>
                <a:latin typeface="inter-regular"/>
              </a:rPr>
              <a:t> </a:t>
            </a:r>
            <a:r>
              <a:rPr lang="en-US" dirty="0" err="1">
                <a:solidFill>
                  <a:srgbClr val="000000"/>
                </a:solidFill>
                <a:latin typeface="inter-regular"/>
              </a:rPr>
              <a:t>privat</a:t>
            </a:r>
            <a:r>
              <a:rPr lang="en-US" dirty="0">
                <a:solidFill>
                  <a:srgbClr val="000000"/>
                </a:solidFill>
                <a:latin typeface="inter-regular"/>
              </a:rPr>
              <a:t> </a:t>
            </a:r>
            <a:r>
              <a:rPr lang="en-US" dirty="0" err="1">
                <a:solidFill>
                  <a:srgbClr val="000000"/>
                </a:solidFill>
                <a:latin typeface="inter-regular"/>
              </a:rPr>
              <a:t>oder</a:t>
            </a:r>
            <a:r>
              <a:rPr lang="en-US" dirty="0">
                <a:solidFill>
                  <a:srgbClr val="000000"/>
                </a:solidFill>
                <a:latin typeface="inter-regular"/>
              </a:rPr>
              <a:t> in der </a:t>
            </a:r>
            <a:r>
              <a:rPr lang="en-US" dirty="0" err="1">
                <a:solidFill>
                  <a:srgbClr val="000000"/>
                </a:solidFill>
                <a:latin typeface="inter-regular"/>
              </a:rPr>
              <a:t>Lehre</a:t>
            </a:r>
            <a:r>
              <a:rPr lang="en-US" dirty="0">
                <a:solidFill>
                  <a:srgbClr val="000000"/>
                </a:solidFill>
                <a:latin typeface="inter-regular"/>
              </a:rPr>
              <a:t> </a:t>
            </a:r>
            <a:r>
              <a:rPr lang="en-US" dirty="0" err="1">
                <a:solidFill>
                  <a:srgbClr val="000000"/>
                </a:solidFill>
                <a:latin typeface="inter-regular"/>
              </a:rPr>
              <a:t>nutzen</a:t>
            </a:r>
            <a:endParaRPr lang="en-US" dirty="0">
              <a:solidFill>
                <a:srgbClr val="000000"/>
              </a:solidFill>
              <a:latin typeface="inter-regular"/>
            </a:endParaRPr>
          </a:p>
          <a:p>
            <a:pPr marL="285750" indent="-285750" algn="just">
              <a:buFont typeface="Arial" panose="020B0604020202020204" pitchFamily="34" charset="0"/>
              <a:buChar char="•"/>
            </a:pPr>
            <a:r>
              <a:rPr lang="en-US" dirty="0">
                <a:solidFill>
                  <a:srgbClr val="000000"/>
                </a:solidFill>
                <a:latin typeface="inter-regular"/>
              </a:rPr>
              <a:t>Für den </a:t>
            </a:r>
            <a:r>
              <a:rPr lang="en-US" dirty="0" err="1">
                <a:solidFill>
                  <a:srgbClr val="000000"/>
                </a:solidFill>
                <a:latin typeface="inter-regular"/>
              </a:rPr>
              <a:t>Einsatz</a:t>
            </a:r>
            <a:r>
              <a:rPr lang="en-US" dirty="0">
                <a:solidFill>
                  <a:srgbClr val="000000"/>
                </a:solidFill>
                <a:latin typeface="inter-regular"/>
              </a:rPr>
              <a:t> </a:t>
            </a:r>
            <a:r>
              <a:rPr lang="en-US" dirty="0" err="1">
                <a:solidFill>
                  <a:srgbClr val="000000"/>
                </a:solidFill>
                <a:latin typeface="inter-regular"/>
              </a:rPr>
              <a:t>im</a:t>
            </a:r>
            <a:r>
              <a:rPr lang="en-US" dirty="0">
                <a:solidFill>
                  <a:srgbClr val="000000"/>
                </a:solidFill>
                <a:latin typeface="inter-regular"/>
              </a:rPr>
              <a:t> Business </a:t>
            </a:r>
            <a:r>
              <a:rPr lang="en-US" dirty="0" err="1">
                <a:solidFill>
                  <a:srgbClr val="000000"/>
                </a:solidFill>
                <a:latin typeface="inter-regular"/>
              </a:rPr>
              <a:t>musste</a:t>
            </a:r>
            <a:r>
              <a:rPr lang="en-US" dirty="0">
                <a:solidFill>
                  <a:srgbClr val="000000"/>
                </a:solidFill>
                <a:latin typeface="inter-regular"/>
              </a:rPr>
              <a:t> man </a:t>
            </a:r>
            <a:r>
              <a:rPr lang="en-US" dirty="0" err="1">
                <a:solidFill>
                  <a:srgbClr val="000000"/>
                </a:solidFill>
                <a:latin typeface="inter-regular"/>
              </a:rPr>
              <a:t>bezahlen</a:t>
            </a:r>
            <a:r>
              <a:rPr lang="en-US" dirty="0">
                <a:solidFill>
                  <a:srgbClr val="000000"/>
                </a:solidFill>
                <a:latin typeface="inter-regular"/>
              </a:rPr>
              <a:t> </a:t>
            </a:r>
            <a:r>
              <a:rPr lang="en-US" dirty="0" err="1">
                <a:solidFill>
                  <a:srgbClr val="000000"/>
                </a:solidFill>
                <a:latin typeface="inter-regular"/>
              </a:rPr>
              <a:t>oder</a:t>
            </a:r>
            <a:r>
              <a:rPr lang="en-US" dirty="0">
                <a:solidFill>
                  <a:srgbClr val="000000"/>
                </a:solidFill>
                <a:latin typeface="inter-regular"/>
              </a:rPr>
              <a:t> auf </a:t>
            </a:r>
            <a:r>
              <a:rPr lang="en-US" dirty="0" err="1">
                <a:solidFill>
                  <a:srgbClr val="000000"/>
                </a:solidFill>
                <a:latin typeface="inter-regular"/>
              </a:rPr>
              <a:t>OpenJdk</a:t>
            </a:r>
            <a:r>
              <a:rPr lang="en-US" dirty="0">
                <a:solidFill>
                  <a:srgbClr val="000000"/>
                </a:solidFill>
                <a:latin typeface="inter-regular"/>
              </a:rPr>
              <a:t> </a:t>
            </a:r>
            <a:r>
              <a:rPr lang="en-US" dirty="0" err="1">
                <a:solidFill>
                  <a:srgbClr val="000000"/>
                </a:solidFill>
                <a:latin typeface="inter-regular"/>
              </a:rPr>
              <a:t>o.ä</a:t>
            </a:r>
            <a:r>
              <a:rPr lang="en-US" dirty="0">
                <a:solidFill>
                  <a:srgbClr val="000000"/>
                </a:solidFill>
                <a:latin typeface="inter-regular"/>
              </a:rPr>
              <a:t>. </a:t>
            </a:r>
            <a:r>
              <a:rPr lang="en-US" dirty="0" err="1">
                <a:solidFill>
                  <a:srgbClr val="000000"/>
                </a:solidFill>
                <a:latin typeface="inter-regular"/>
              </a:rPr>
              <a:t>ausweichen</a:t>
            </a:r>
            <a:r>
              <a:rPr lang="en-US" dirty="0">
                <a:solidFill>
                  <a:srgbClr val="000000"/>
                </a:solidFill>
                <a:latin typeface="inter-regular"/>
              </a:rPr>
              <a:t>.</a:t>
            </a:r>
          </a:p>
          <a:p>
            <a:pPr marL="285750" indent="-285750" algn="just">
              <a:buFont typeface="Arial" panose="020B0604020202020204" pitchFamily="34" charset="0"/>
              <a:buChar char="•"/>
            </a:pPr>
            <a:r>
              <a:rPr lang="en-US" b="0" i="0" dirty="0" err="1">
                <a:solidFill>
                  <a:srgbClr val="000000"/>
                </a:solidFill>
                <a:effectLst/>
                <a:latin typeface="inter-regular"/>
              </a:rPr>
              <a:t>Open</a:t>
            </a:r>
            <a:r>
              <a:rPr lang="en-US" dirty="0" err="1">
                <a:solidFill>
                  <a:srgbClr val="000000"/>
                </a:solidFill>
                <a:latin typeface="inter-regular"/>
              </a:rPr>
              <a:t>Jdk</a:t>
            </a:r>
            <a:r>
              <a:rPr lang="en-US" dirty="0">
                <a:solidFill>
                  <a:srgbClr val="000000"/>
                </a:solidFill>
                <a:latin typeface="inter-regular"/>
              </a:rPr>
              <a:t> gab es </a:t>
            </a:r>
            <a:r>
              <a:rPr lang="en-US" dirty="0" err="1">
                <a:solidFill>
                  <a:srgbClr val="000000"/>
                </a:solidFill>
                <a:latin typeface="inter-regular"/>
              </a:rPr>
              <a:t>aber</a:t>
            </a:r>
            <a:r>
              <a:rPr lang="en-US" dirty="0">
                <a:solidFill>
                  <a:srgbClr val="000000"/>
                </a:solidFill>
                <a:latin typeface="inter-regular"/>
              </a:rPr>
              <a:t> </a:t>
            </a:r>
            <a:r>
              <a:rPr lang="en-US" dirty="0" err="1">
                <a:solidFill>
                  <a:srgbClr val="000000"/>
                </a:solidFill>
                <a:latin typeface="inter-regular"/>
              </a:rPr>
              <a:t>nicht</a:t>
            </a:r>
            <a:r>
              <a:rPr lang="en-US" dirty="0">
                <a:solidFill>
                  <a:srgbClr val="000000"/>
                </a:solidFill>
                <a:latin typeface="inter-regular"/>
              </a:rPr>
              <a:t> in </a:t>
            </a:r>
            <a:r>
              <a:rPr lang="en-US" dirty="0" err="1">
                <a:solidFill>
                  <a:srgbClr val="000000"/>
                </a:solidFill>
                <a:latin typeface="inter-regular"/>
              </a:rPr>
              <a:t>einer</a:t>
            </a:r>
            <a:r>
              <a:rPr lang="en-US" dirty="0">
                <a:solidFill>
                  <a:srgbClr val="000000"/>
                </a:solidFill>
                <a:latin typeface="inter-regular"/>
              </a:rPr>
              <a:t> LTS Version</a:t>
            </a:r>
          </a:p>
          <a:p>
            <a:pPr marL="285750" indent="-285750" algn="just">
              <a:buFont typeface="Arial" panose="020B0604020202020204" pitchFamily="34" charset="0"/>
              <a:buChar char="•"/>
            </a:pPr>
            <a:r>
              <a:rPr lang="en-US" dirty="0">
                <a:solidFill>
                  <a:srgbClr val="000000"/>
                </a:solidFill>
                <a:latin typeface="inter-regular"/>
              </a:rPr>
              <a:t>Alternative </a:t>
            </a:r>
            <a:r>
              <a:rPr lang="en-US" dirty="0" err="1">
                <a:solidFill>
                  <a:srgbClr val="000000"/>
                </a:solidFill>
                <a:latin typeface="inter-regular"/>
              </a:rPr>
              <a:t>freie</a:t>
            </a:r>
            <a:r>
              <a:rPr lang="en-US" dirty="0">
                <a:solidFill>
                  <a:srgbClr val="000000"/>
                </a:solidFill>
                <a:latin typeface="inter-regular"/>
              </a:rPr>
              <a:t> LTS Version auf Basis von </a:t>
            </a:r>
            <a:r>
              <a:rPr lang="en-US" dirty="0" err="1">
                <a:solidFill>
                  <a:srgbClr val="000000"/>
                </a:solidFill>
                <a:latin typeface="inter-regular"/>
              </a:rPr>
              <a:t>OpenJdk</a:t>
            </a:r>
            <a:r>
              <a:rPr lang="en-US" dirty="0">
                <a:solidFill>
                  <a:srgbClr val="000000"/>
                </a:solidFill>
                <a:latin typeface="inter-regular"/>
              </a:rPr>
              <a:t> </a:t>
            </a:r>
            <a:r>
              <a:rPr lang="en-US" dirty="0" err="1">
                <a:solidFill>
                  <a:srgbClr val="000000"/>
                </a:solidFill>
                <a:latin typeface="inter-regular"/>
              </a:rPr>
              <a:t>sind</a:t>
            </a:r>
            <a:r>
              <a:rPr lang="en-US" dirty="0">
                <a:solidFill>
                  <a:srgbClr val="000000"/>
                </a:solidFill>
                <a:latin typeface="inter-regular"/>
              </a:rPr>
              <a:t> </a:t>
            </a:r>
            <a:r>
              <a:rPr lang="en-US" dirty="0" err="1">
                <a:solidFill>
                  <a:srgbClr val="000000"/>
                </a:solidFill>
                <a:latin typeface="inter-regular"/>
              </a:rPr>
              <a:t>verfügbar</a:t>
            </a:r>
            <a:endParaRPr lang="en-US" dirty="0">
              <a:solidFill>
                <a:srgbClr val="000000"/>
              </a:solidFill>
              <a:latin typeface="inter-regular"/>
            </a:endParaRPr>
          </a:p>
          <a:p>
            <a:pPr marL="742950" lvl="1" indent="-285750" algn="just">
              <a:buFont typeface="Arial" panose="020B0604020202020204" pitchFamily="34" charset="0"/>
              <a:buChar char="•"/>
            </a:pPr>
            <a:r>
              <a:rPr lang="en-US" dirty="0" err="1">
                <a:solidFill>
                  <a:srgbClr val="000000"/>
                </a:solidFill>
                <a:latin typeface="inter-regular"/>
              </a:rPr>
              <a:t>Coretto</a:t>
            </a:r>
            <a:r>
              <a:rPr lang="en-US" dirty="0">
                <a:solidFill>
                  <a:srgbClr val="000000"/>
                </a:solidFill>
                <a:latin typeface="inter-regular"/>
              </a:rPr>
              <a:t> (amazon)</a:t>
            </a:r>
          </a:p>
          <a:p>
            <a:pPr marL="742950" lvl="1" indent="-285750" algn="just">
              <a:buFont typeface="Arial" panose="020B0604020202020204" pitchFamily="34" charset="0"/>
              <a:buChar char="•"/>
            </a:pPr>
            <a:r>
              <a:rPr lang="en-US" dirty="0" err="1">
                <a:solidFill>
                  <a:srgbClr val="000000"/>
                </a:solidFill>
                <a:latin typeface="inter-regular"/>
              </a:rPr>
              <a:t>AdoptOpenJdk</a:t>
            </a:r>
            <a:r>
              <a:rPr lang="en-US" dirty="0">
                <a:solidFill>
                  <a:srgbClr val="000000"/>
                </a:solidFill>
                <a:latin typeface="inter-regular"/>
              </a:rPr>
              <a:t> - </a:t>
            </a:r>
            <a:r>
              <a:rPr lang="en-US" dirty="0" err="1">
                <a:solidFill>
                  <a:srgbClr val="000000"/>
                </a:solidFill>
                <a:latin typeface="inter-regular"/>
              </a:rPr>
              <a:t>temurin</a:t>
            </a:r>
            <a:endParaRPr lang="en-US" dirty="0">
              <a:solidFill>
                <a:srgbClr val="000000"/>
              </a:solidFill>
              <a:latin typeface="inter-regular"/>
            </a:endParaRPr>
          </a:p>
          <a:p>
            <a:pPr marL="285750" indent="-285750" algn="just">
              <a:buFont typeface="Arial" panose="020B0604020202020204" pitchFamily="34" charset="0"/>
              <a:buChar char="•"/>
            </a:pPr>
            <a:r>
              <a:rPr lang="en-US" dirty="0">
                <a:solidFill>
                  <a:srgbClr val="000000"/>
                </a:solidFill>
                <a:latin typeface="inter-regular"/>
              </a:rPr>
              <a:t>Ab Java 17 hat Oracle dieses </a:t>
            </a:r>
            <a:r>
              <a:rPr lang="en-US" dirty="0" err="1">
                <a:solidFill>
                  <a:srgbClr val="000000"/>
                </a:solidFill>
                <a:latin typeface="inter-regular"/>
              </a:rPr>
              <a:t>Verfahren</a:t>
            </a:r>
            <a:r>
              <a:rPr lang="en-US" dirty="0">
                <a:solidFill>
                  <a:srgbClr val="000000"/>
                </a:solidFill>
                <a:latin typeface="inter-regular"/>
              </a:rPr>
              <a:t> </a:t>
            </a:r>
            <a:r>
              <a:rPr lang="en-US" dirty="0" err="1">
                <a:solidFill>
                  <a:srgbClr val="000000"/>
                </a:solidFill>
                <a:latin typeface="inter-regular"/>
              </a:rPr>
              <a:t>wieder</a:t>
            </a:r>
            <a:r>
              <a:rPr lang="en-US" dirty="0">
                <a:solidFill>
                  <a:srgbClr val="000000"/>
                </a:solidFill>
                <a:latin typeface="inter-regular"/>
              </a:rPr>
              <a:t> </a:t>
            </a:r>
            <a:r>
              <a:rPr lang="en-US" dirty="0" err="1">
                <a:solidFill>
                  <a:srgbClr val="000000"/>
                </a:solidFill>
                <a:latin typeface="inter-regular"/>
              </a:rPr>
              <a:t>geändert</a:t>
            </a:r>
            <a:r>
              <a:rPr lang="en-US" dirty="0">
                <a:solidFill>
                  <a:srgbClr val="000000"/>
                </a:solidFill>
                <a:latin typeface="inter-regular"/>
              </a:rPr>
              <a:t> </a:t>
            </a:r>
          </a:p>
          <a:p>
            <a:pPr marL="742950" lvl="1" indent="-285750" algn="just">
              <a:buFont typeface="Arial" panose="020B0604020202020204" pitchFamily="34" charset="0"/>
              <a:buChar char="•"/>
            </a:pPr>
            <a:r>
              <a:rPr lang="en-US" b="0" i="0" dirty="0" err="1">
                <a:solidFill>
                  <a:srgbClr val="000000"/>
                </a:solidFill>
                <a:effectLst/>
                <a:latin typeface="inter-regular"/>
              </a:rPr>
              <a:t>Kost</a:t>
            </a:r>
            <a:r>
              <a:rPr lang="en-US" dirty="0" err="1">
                <a:solidFill>
                  <a:srgbClr val="000000"/>
                </a:solidFill>
                <a:latin typeface="inter-regular"/>
              </a:rPr>
              <a:t>enpflichtig</a:t>
            </a:r>
            <a:r>
              <a:rPr lang="en-US" dirty="0">
                <a:solidFill>
                  <a:srgbClr val="000000"/>
                </a:solidFill>
                <a:latin typeface="inter-regular"/>
              </a:rPr>
              <a:t> </a:t>
            </a:r>
            <a:r>
              <a:rPr lang="en-US" dirty="0" err="1">
                <a:solidFill>
                  <a:srgbClr val="000000"/>
                </a:solidFill>
                <a:latin typeface="inter-regular"/>
              </a:rPr>
              <a:t>ist</a:t>
            </a:r>
            <a:r>
              <a:rPr lang="en-US" dirty="0">
                <a:solidFill>
                  <a:srgbClr val="000000"/>
                </a:solidFill>
                <a:latin typeface="inter-regular"/>
              </a:rPr>
              <a:t> </a:t>
            </a:r>
            <a:r>
              <a:rPr lang="en-US" dirty="0" err="1">
                <a:solidFill>
                  <a:srgbClr val="000000"/>
                </a:solidFill>
                <a:latin typeface="inter-regular"/>
              </a:rPr>
              <a:t>jetzt</a:t>
            </a:r>
            <a:r>
              <a:rPr lang="en-US" dirty="0">
                <a:solidFill>
                  <a:srgbClr val="000000"/>
                </a:solidFill>
                <a:latin typeface="inter-regular"/>
              </a:rPr>
              <a:t> </a:t>
            </a:r>
            <a:r>
              <a:rPr lang="en-US" dirty="0" err="1">
                <a:solidFill>
                  <a:srgbClr val="000000"/>
                </a:solidFill>
                <a:latin typeface="inter-regular"/>
              </a:rPr>
              <a:t>nur</a:t>
            </a:r>
            <a:r>
              <a:rPr lang="en-US" dirty="0">
                <a:solidFill>
                  <a:srgbClr val="000000"/>
                </a:solidFill>
                <a:latin typeface="inter-regular"/>
              </a:rPr>
              <a:t> </a:t>
            </a:r>
            <a:r>
              <a:rPr lang="en-US" dirty="0" err="1">
                <a:solidFill>
                  <a:srgbClr val="000000"/>
                </a:solidFill>
                <a:latin typeface="inter-regular"/>
              </a:rPr>
              <a:t>noch</a:t>
            </a:r>
            <a:r>
              <a:rPr lang="en-US" dirty="0">
                <a:solidFill>
                  <a:srgbClr val="000000"/>
                </a:solidFill>
                <a:latin typeface="inter-regular"/>
              </a:rPr>
              <a:t> </a:t>
            </a:r>
            <a:r>
              <a:rPr lang="en-US" dirty="0" err="1">
                <a:solidFill>
                  <a:srgbClr val="000000"/>
                </a:solidFill>
                <a:latin typeface="inter-regular"/>
              </a:rPr>
              <a:t>spezieller</a:t>
            </a:r>
            <a:r>
              <a:rPr lang="en-US" dirty="0">
                <a:solidFill>
                  <a:srgbClr val="000000"/>
                </a:solidFill>
                <a:latin typeface="inter-regular"/>
              </a:rPr>
              <a:t> Support</a:t>
            </a:r>
            <a:endParaRPr lang="en-US" b="0" i="0" dirty="0">
              <a:solidFill>
                <a:srgbClr val="000000"/>
              </a:solidFill>
              <a:effectLst/>
              <a:latin typeface="inter-regular"/>
            </a:endParaRPr>
          </a:p>
        </p:txBody>
      </p:sp>
    </p:spTree>
    <p:extLst>
      <p:ext uri="{BB962C8B-B14F-4D97-AF65-F5344CB8AC3E}">
        <p14:creationId xmlns:p14="http://schemas.microsoft.com/office/powerpoint/2010/main" val="2663079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A4A5F-5976-038D-0C17-B75C83F9091E}"/>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DA0DA088-61A0-6F65-03ED-EB80D486B55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37F27A3E-3E3F-8220-619C-097377A176E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2B88097-DA75-14FC-83C8-DDE97DA6BEA0}"/>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45F6CCA6-A375-C779-705C-BA2ED6DED89D}"/>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pPr lvl="1"/>
            <a:r>
              <a:rPr lang="de-DE" sz="2900" dirty="0"/>
              <a:t>Java historisch</a:t>
            </a:r>
          </a:p>
          <a:p>
            <a:pPr lvl="1"/>
            <a:r>
              <a:rPr lang="de-DE" sz="2900" dirty="0"/>
              <a:t>Der Java </a:t>
            </a:r>
            <a:r>
              <a:rPr lang="de-DE" sz="2900" dirty="0" err="1"/>
              <a:t>Releaseprozess</a:t>
            </a:r>
            <a:endParaRPr lang="de-DE" sz="2900" dirty="0"/>
          </a:p>
          <a:p>
            <a:pPr lvl="1"/>
            <a:r>
              <a:rPr lang="de-DE" sz="2900" b="1" dirty="0"/>
              <a:t>Aktuelle Projekte</a:t>
            </a:r>
          </a:p>
          <a:p>
            <a:r>
              <a:rPr lang="de-DE" sz="3100" dirty="0"/>
              <a:t>Neue Sprachfeatures Java 12-21</a:t>
            </a:r>
          </a:p>
          <a:p>
            <a:r>
              <a:rPr lang="de-DE" sz="3100" dirty="0"/>
              <a:t>Neues in der JVM</a:t>
            </a:r>
          </a:p>
          <a:p>
            <a:r>
              <a:rPr lang="de-DE" sz="3100" dirty="0"/>
              <a:t>Java 22</a:t>
            </a:r>
          </a:p>
          <a:p>
            <a:r>
              <a:rPr lang="de-DE" sz="3100" dirty="0"/>
              <a:t>Die Preview Features in Java 21/22</a:t>
            </a:r>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2657357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5B096-4248-1C2C-F9B6-07511C2FC6C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A95E574-5E5D-654F-F82B-CABDCD1F0271}"/>
              </a:ext>
            </a:extLst>
          </p:cNvPr>
          <p:cNvSpPr>
            <a:spLocks noGrp="1"/>
          </p:cNvSpPr>
          <p:nvPr>
            <p:ph type="title"/>
          </p:nvPr>
        </p:nvSpPr>
        <p:spPr/>
        <p:txBody>
          <a:bodyPr/>
          <a:lstStyle/>
          <a:p>
            <a:r>
              <a:rPr lang="de-DE" dirty="0"/>
              <a:t>Projekte</a:t>
            </a:r>
          </a:p>
        </p:txBody>
      </p:sp>
      <p:sp>
        <p:nvSpPr>
          <p:cNvPr id="3" name="Inhaltsplatzhalter 2">
            <a:extLst>
              <a:ext uri="{FF2B5EF4-FFF2-40B4-BE49-F238E27FC236}">
                <a16:creationId xmlns:a16="http://schemas.microsoft.com/office/drawing/2014/main" id="{B76341E0-B9B8-D7B2-CF7E-46FBAECBA1A3}"/>
              </a:ext>
            </a:extLst>
          </p:cNvPr>
          <p:cNvSpPr>
            <a:spLocks noGrp="1"/>
          </p:cNvSpPr>
          <p:nvPr>
            <p:ph idx="1"/>
          </p:nvPr>
        </p:nvSpPr>
        <p:spPr/>
        <p:txBody>
          <a:bodyPr/>
          <a:lstStyle/>
          <a:p>
            <a:r>
              <a:rPr lang="de-DE" dirty="0"/>
              <a:t>Projekte und Roadmap: </a:t>
            </a:r>
            <a:r>
              <a:rPr lang="de-DE" dirty="0">
                <a:hlinkClick r:id="rId2"/>
              </a:rPr>
              <a:t>https://openjdk.org/jeps/1</a:t>
            </a:r>
            <a:endParaRPr lang="de-DE" dirty="0"/>
          </a:p>
          <a:p>
            <a:r>
              <a:rPr lang="de-DE" dirty="0"/>
              <a:t>Amber – Kleine Verbesserungen für die Produktivität</a:t>
            </a:r>
          </a:p>
          <a:p>
            <a:r>
              <a:rPr lang="de-DE" dirty="0"/>
              <a:t>Babylon – Code </a:t>
            </a:r>
            <a:r>
              <a:rPr lang="de-DE" dirty="0" err="1"/>
              <a:t>Reflection</a:t>
            </a:r>
            <a:r>
              <a:rPr lang="de-DE" dirty="0"/>
              <a:t>, GPU </a:t>
            </a:r>
            <a:r>
              <a:rPr lang="de-DE" dirty="0" err="1"/>
              <a:t>Programming</a:t>
            </a:r>
            <a:endParaRPr lang="de-DE" dirty="0"/>
          </a:p>
          <a:p>
            <a:r>
              <a:rPr lang="de-DE" dirty="0"/>
              <a:t>Liliput – Footprint reduzieren durch Kompression der </a:t>
            </a:r>
            <a:r>
              <a:rPr lang="de-DE" dirty="0" err="1"/>
              <a:t>object</a:t>
            </a:r>
            <a:r>
              <a:rPr lang="de-DE" dirty="0"/>
              <a:t> </a:t>
            </a:r>
            <a:r>
              <a:rPr lang="de-DE" dirty="0" err="1"/>
              <a:t>header</a:t>
            </a:r>
            <a:endParaRPr lang="de-DE" dirty="0"/>
          </a:p>
          <a:p>
            <a:r>
              <a:rPr lang="de-DE" dirty="0"/>
              <a:t>Loom – Virtual Threads, Structured </a:t>
            </a:r>
            <a:r>
              <a:rPr lang="de-DE" dirty="0" err="1"/>
              <a:t>Concurrency</a:t>
            </a:r>
            <a:endParaRPr lang="de-DE" dirty="0"/>
          </a:p>
          <a:p>
            <a:r>
              <a:rPr lang="de-DE" dirty="0"/>
              <a:t>Panama – </a:t>
            </a:r>
            <a:r>
              <a:rPr lang="de-DE" dirty="0" err="1"/>
              <a:t>Foreign</a:t>
            </a:r>
            <a:r>
              <a:rPr lang="de-DE" dirty="0"/>
              <a:t> Memory Access, Vektorrechnung</a:t>
            </a:r>
          </a:p>
          <a:p>
            <a:r>
              <a:rPr lang="de-DE" dirty="0" err="1"/>
              <a:t>Valhalla</a:t>
            </a:r>
            <a:r>
              <a:rPr lang="de-DE" dirty="0"/>
              <a:t> – Value Objects</a:t>
            </a:r>
          </a:p>
          <a:p>
            <a:r>
              <a:rPr lang="de-DE" dirty="0"/>
              <a:t>ZGC - </a:t>
            </a:r>
            <a:r>
              <a:rPr lang="en-US" dirty="0"/>
              <a:t>a scalable low-latency garbage collector</a:t>
            </a:r>
            <a:endParaRPr lang="de-DE" dirty="0"/>
          </a:p>
        </p:txBody>
      </p:sp>
    </p:spTree>
    <p:extLst>
      <p:ext uri="{BB962C8B-B14F-4D97-AF65-F5344CB8AC3E}">
        <p14:creationId xmlns:p14="http://schemas.microsoft.com/office/powerpoint/2010/main" val="4020527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428B6-557E-67FF-84FC-86DC2FD74E90}"/>
              </a:ext>
            </a:extLst>
          </p:cNvPr>
          <p:cNvSpPr>
            <a:spLocks noGrp="1"/>
          </p:cNvSpPr>
          <p:nvPr>
            <p:ph type="title"/>
          </p:nvPr>
        </p:nvSpPr>
        <p:spPr/>
        <p:txBody>
          <a:bodyPr/>
          <a:lstStyle/>
          <a:p>
            <a:r>
              <a:rPr lang="de-DE" dirty="0"/>
              <a:t>Project Amber</a:t>
            </a:r>
          </a:p>
        </p:txBody>
      </p:sp>
      <p:sp>
        <p:nvSpPr>
          <p:cNvPr id="3" name="Inhaltsplatzhalter 2">
            <a:extLst>
              <a:ext uri="{FF2B5EF4-FFF2-40B4-BE49-F238E27FC236}">
                <a16:creationId xmlns:a16="http://schemas.microsoft.com/office/drawing/2014/main" id="{CC237DEB-2E4E-0E9A-289B-2CE7A6080E02}"/>
              </a:ext>
            </a:extLst>
          </p:cNvPr>
          <p:cNvSpPr>
            <a:spLocks noGrp="1"/>
          </p:cNvSpPr>
          <p:nvPr>
            <p:ph idx="1"/>
          </p:nvPr>
        </p:nvSpPr>
        <p:spPr>
          <a:xfrm>
            <a:off x="677334" y="2062265"/>
            <a:ext cx="8596668" cy="3979098"/>
          </a:xfrm>
        </p:spPr>
        <p:txBody>
          <a:bodyPr>
            <a:normAutofit lnSpcReduction="10000"/>
          </a:bodyPr>
          <a:lstStyle/>
          <a:p>
            <a:r>
              <a:rPr lang="de-DE" dirty="0"/>
              <a:t>Das Ziel von Project Amber ist es, kleinere, produktivitätsorientierte Java-Sprachfeatures zu erforschen und zu entwickeln.</a:t>
            </a:r>
          </a:p>
          <a:p>
            <a:r>
              <a:rPr lang="de-DE" dirty="0"/>
              <a:t>Im Rahmen von Project Amber wurde z.B. auch </a:t>
            </a:r>
            <a:r>
              <a:rPr lang="de-DE" dirty="0" err="1"/>
              <a:t>local</a:t>
            </a:r>
            <a:r>
              <a:rPr lang="de-DE" dirty="0"/>
              <a:t> type </a:t>
            </a:r>
            <a:r>
              <a:rPr lang="de-DE" dirty="0" err="1"/>
              <a:t>inference</a:t>
            </a:r>
            <a:r>
              <a:rPr lang="de-DE" dirty="0"/>
              <a:t> (</a:t>
            </a:r>
            <a:r>
              <a:rPr lang="de-DE" dirty="0" err="1"/>
              <a:t>var</a:t>
            </a:r>
            <a:r>
              <a:rPr lang="de-DE" dirty="0"/>
              <a:t>) entwickelt, das größte Themenfeld ist/war aber „Pattern </a:t>
            </a:r>
            <a:r>
              <a:rPr lang="de-DE" dirty="0" err="1"/>
              <a:t>Matching</a:t>
            </a:r>
            <a:r>
              <a:rPr lang="de-DE" dirty="0"/>
              <a:t>“</a:t>
            </a:r>
          </a:p>
          <a:p>
            <a:r>
              <a:rPr lang="de-DE" dirty="0"/>
              <a:t>Pattern </a:t>
            </a:r>
            <a:r>
              <a:rPr lang="de-DE" dirty="0" err="1"/>
              <a:t>Matching</a:t>
            </a:r>
            <a:r>
              <a:rPr lang="de-DE" dirty="0"/>
              <a:t> in Java ist bislang mit </a:t>
            </a:r>
            <a:r>
              <a:rPr lang="de-DE" dirty="0" err="1"/>
              <a:t>Regex</a:t>
            </a:r>
            <a:r>
              <a:rPr lang="de-DE" dirty="0"/>
              <a:t> und Strings assoziiert, in anderen (funktionalen) Programmiersprachen definiert man es aber als:</a:t>
            </a:r>
          </a:p>
          <a:p>
            <a:r>
              <a:rPr lang="de-DE" dirty="0"/>
              <a:t>„Einen Mechanismus zur Überprüfung eines Wertes anhand eines Musters. Eine erfolgreiche Übereinstimmung kann einen Wert auch in seine Bestandteile zerlegen.“</a:t>
            </a:r>
          </a:p>
          <a:p>
            <a:r>
              <a:rPr lang="de-DE" dirty="0"/>
              <a:t>Die Switch </a:t>
            </a:r>
            <a:r>
              <a:rPr lang="de-DE" dirty="0" err="1"/>
              <a:t>Expressions</a:t>
            </a:r>
            <a:r>
              <a:rPr lang="de-DE" dirty="0"/>
              <a:t> (Java 14) sind der 1. Baustein, Pattern </a:t>
            </a:r>
            <a:r>
              <a:rPr lang="de-DE" dirty="0" err="1"/>
              <a:t>Matching</a:t>
            </a:r>
            <a:r>
              <a:rPr lang="de-DE" dirty="0"/>
              <a:t> für </a:t>
            </a:r>
            <a:r>
              <a:rPr lang="de-DE" dirty="0" err="1"/>
              <a:t>instanceof</a:t>
            </a:r>
            <a:r>
              <a:rPr lang="de-DE" dirty="0"/>
              <a:t> (16) der nächste.</a:t>
            </a:r>
          </a:p>
          <a:p>
            <a:r>
              <a:rPr lang="de-DE" dirty="0"/>
              <a:t>Weiter geht es mit: Records (16), Sealed Classes (17), Pattern </a:t>
            </a:r>
            <a:r>
              <a:rPr lang="de-DE" dirty="0" err="1"/>
              <a:t>Matching</a:t>
            </a:r>
            <a:r>
              <a:rPr lang="de-DE" dirty="0"/>
              <a:t> für Switch (21), </a:t>
            </a:r>
            <a:r>
              <a:rPr lang="de-DE" dirty="0" err="1"/>
              <a:t>Record</a:t>
            </a:r>
            <a:r>
              <a:rPr lang="de-DE" dirty="0"/>
              <a:t> Pattern (21) und mehr</a:t>
            </a:r>
          </a:p>
          <a:p>
            <a:pPr lvl="1"/>
            <a:endParaRPr lang="de-DE" dirty="0"/>
          </a:p>
        </p:txBody>
      </p:sp>
    </p:spTree>
    <p:extLst>
      <p:ext uri="{BB962C8B-B14F-4D97-AF65-F5344CB8AC3E}">
        <p14:creationId xmlns:p14="http://schemas.microsoft.com/office/powerpoint/2010/main" val="2517241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53AFF7CE-198A-B140-A9F0-398274CA42C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53AFF7CE-198A-B140-A9F0-398274CA42C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1320800"/>
          </a:xfrm>
        </p:spPr>
        <p:txBody>
          <a:bodyPr vert="horz"/>
          <a:lstStyle/>
          <a:p>
            <a:r>
              <a:rPr lang="de-DE" dirty="0"/>
              <a:t>Vorstellung</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160589"/>
            <a:ext cx="8596668" cy="3880773"/>
          </a:xfrm>
        </p:spPr>
        <p:txBody>
          <a:bodyPr vert="horz" lIns="91440" tIns="45720" rIns="91440" bIns="45720" rtlCol="0" anchor="t">
            <a:normAutofit/>
          </a:bodyPr>
          <a:lstStyle/>
          <a:p>
            <a:r>
              <a:rPr lang="de-DE" dirty="0"/>
              <a:t>Trainer: Michael Zöller</a:t>
            </a:r>
          </a:p>
          <a:p>
            <a:r>
              <a:rPr lang="de-DE" dirty="0"/>
              <a:t>Aus HH-Heimfeld</a:t>
            </a:r>
          </a:p>
          <a:p>
            <a:r>
              <a:rPr lang="de-DE" dirty="0"/>
              <a:t>Software </a:t>
            </a:r>
            <a:r>
              <a:rPr lang="de-DE" dirty="0" err="1"/>
              <a:t>Architect</a:t>
            </a:r>
            <a:r>
              <a:rPr lang="de-DE" dirty="0"/>
              <a:t>, </a:t>
            </a:r>
            <a:r>
              <a:rPr lang="de-DE" dirty="0" err="1"/>
              <a:t>developer</a:t>
            </a:r>
            <a:r>
              <a:rPr lang="de-DE" dirty="0"/>
              <a:t> and </a:t>
            </a:r>
            <a:r>
              <a:rPr lang="de-DE" dirty="0" err="1"/>
              <a:t>trainer</a:t>
            </a:r>
            <a:endParaRPr lang="de-DE" dirty="0"/>
          </a:p>
          <a:p>
            <a:r>
              <a:rPr lang="de-DE" dirty="0"/>
              <a:t>Xing: </a:t>
            </a:r>
            <a:r>
              <a:rPr lang="de-DE" dirty="0">
                <a:hlinkClick r:id="rId5"/>
              </a:rPr>
              <a:t>https://www.xing.com/profile/Michael_Zoeller3</a:t>
            </a:r>
          </a:p>
          <a:p>
            <a:r>
              <a:rPr lang="de-DE" dirty="0"/>
              <a:t>LinkedIn: </a:t>
            </a:r>
            <a:r>
              <a:rPr lang="de-DE" dirty="0">
                <a:hlinkClick r:id="rId6"/>
              </a:rPr>
              <a:t>https://www.linkedin.com/in/michael-z%C3%B6ller-579041256</a:t>
            </a:r>
            <a:endParaRPr lang="de-DE" dirty="0"/>
          </a:p>
          <a:p>
            <a:r>
              <a:rPr lang="de-DE" dirty="0" err="1"/>
              <a:t>freelancermap</a:t>
            </a:r>
            <a:r>
              <a:rPr lang="de-DE" dirty="0"/>
              <a:t> : </a:t>
            </a:r>
            <a:r>
              <a:rPr lang="de-DE" dirty="0">
                <a:hlinkClick r:id="rId7"/>
              </a:rPr>
              <a:t>https://www.freelancermap.de/profil/michael-zoeller</a:t>
            </a:r>
            <a:endParaRPr lang="de-DE" dirty="0"/>
          </a:p>
          <a:p>
            <a:r>
              <a:rPr lang="de-DE" dirty="0"/>
              <a:t>Mail: michael2.zoeller@gmail.com</a:t>
            </a:r>
          </a:p>
        </p:txBody>
      </p:sp>
    </p:spTree>
    <p:extLst>
      <p:ext uri="{BB962C8B-B14F-4D97-AF65-F5344CB8AC3E}">
        <p14:creationId xmlns:p14="http://schemas.microsoft.com/office/powerpoint/2010/main" val="239026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C3CAB1-EE41-1D3D-F858-EB4DDAF2E213}"/>
              </a:ext>
            </a:extLst>
          </p:cNvPr>
          <p:cNvSpPr>
            <a:spLocks noGrp="1"/>
          </p:cNvSpPr>
          <p:nvPr>
            <p:ph type="title"/>
          </p:nvPr>
        </p:nvSpPr>
        <p:spPr/>
        <p:txBody>
          <a:bodyPr/>
          <a:lstStyle/>
          <a:p>
            <a:r>
              <a:rPr lang="de-DE" dirty="0"/>
              <a:t>Hintergründe und neue Themen</a:t>
            </a:r>
          </a:p>
        </p:txBody>
      </p:sp>
      <p:sp>
        <p:nvSpPr>
          <p:cNvPr id="3" name="Inhaltsplatzhalter 2">
            <a:extLst>
              <a:ext uri="{FF2B5EF4-FFF2-40B4-BE49-F238E27FC236}">
                <a16:creationId xmlns:a16="http://schemas.microsoft.com/office/drawing/2014/main" id="{94368A8E-5210-F211-9A65-CE43EBAD00E5}"/>
              </a:ext>
            </a:extLst>
          </p:cNvPr>
          <p:cNvSpPr>
            <a:spLocks noGrp="1"/>
          </p:cNvSpPr>
          <p:nvPr>
            <p:ph idx="1"/>
          </p:nvPr>
        </p:nvSpPr>
        <p:spPr/>
        <p:txBody>
          <a:bodyPr/>
          <a:lstStyle/>
          <a:p>
            <a:r>
              <a:rPr lang="en-US" b="0" i="0" dirty="0">
                <a:solidFill>
                  <a:srgbClr val="000000"/>
                </a:solidFill>
                <a:effectLst/>
                <a:latin typeface="inter-regular"/>
                <a:hlinkClick r:id="rId2"/>
              </a:rPr>
              <a:t>https://www.infoq.com/articles/java-sealed-classes/</a:t>
            </a:r>
            <a:r>
              <a:rPr lang="en-US" b="0" i="0" dirty="0">
                <a:solidFill>
                  <a:srgbClr val="000000"/>
                </a:solidFill>
                <a:effectLst/>
                <a:latin typeface="inter-regular"/>
              </a:rPr>
              <a:t> </a:t>
            </a:r>
          </a:p>
          <a:p>
            <a:pPr lvl="1"/>
            <a:r>
              <a:rPr lang="de-DE" dirty="0"/>
              <a:t>Data-</a:t>
            </a:r>
            <a:r>
              <a:rPr lang="de-DE" dirty="0" err="1"/>
              <a:t>centric</a:t>
            </a:r>
            <a:r>
              <a:rPr lang="de-DE" dirty="0"/>
              <a:t> </a:t>
            </a:r>
            <a:r>
              <a:rPr lang="de-DE" dirty="0" err="1"/>
              <a:t>Programming</a:t>
            </a:r>
            <a:r>
              <a:rPr lang="de-DE" dirty="0"/>
              <a:t>: Algebraische Typen nutzen und Pattern </a:t>
            </a:r>
            <a:r>
              <a:rPr lang="de-DE" dirty="0" err="1"/>
              <a:t>Matching</a:t>
            </a:r>
            <a:r>
              <a:rPr lang="de-DE" dirty="0"/>
              <a:t> einsetzen</a:t>
            </a:r>
          </a:p>
          <a:p>
            <a:pPr lvl="1"/>
            <a:r>
              <a:rPr lang="en-US" b="0" i="0" dirty="0" err="1">
                <a:solidFill>
                  <a:srgbClr val="0D0D0D"/>
                </a:solidFill>
                <a:effectLst/>
                <a:latin typeface="Söhne"/>
              </a:rPr>
              <a:t>Unterstütze</a:t>
            </a:r>
            <a:r>
              <a:rPr lang="en-US" b="0" i="0" dirty="0">
                <a:solidFill>
                  <a:srgbClr val="0D0D0D"/>
                </a:solidFill>
                <a:effectLst/>
                <a:latin typeface="Söhne"/>
              </a:rPr>
              <a:t> </a:t>
            </a:r>
            <a:r>
              <a:rPr lang="en-US" b="0" i="0" dirty="0" err="1">
                <a:solidFill>
                  <a:srgbClr val="0D0D0D"/>
                </a:solidFill>
                <a:effectLst/>
                <a:latin typeface="Söhne"/>
              </a:rPr>
              <a:t>Szenarien</a:t>
            </a:r>
            <a:r>
              <a:rPr lang="en-US" b="0" i="0" dirty="0">
                <a:solidFill>
                  <a:srgbClr val="0D0D0D"/>
                </a:solidFill>
                <a:effectLst/>
                <a:latin typeface="Söhne"/>
              </a:rPr>
              <a:t>, </a:t>
            </a:r>
            <a:r>
              <a:rPr lang="en-US" b="0" i="0" dirty="0" err="1">
                <a:solidFill>
                  <a:srgbClr val="0D0D0D"/>
                </a:solidFill>
                <a:effectLst/>
                <a:latin typeface="Söhne"/>
              </a:rPr>
              <a:t>besonders</a:t>
            </a:r>
            <a:r>
              <a:rPr lang="en-US" b="0" i="0" dirty="0">
                <a:solidFill>
                  <a:srgbClr val="0D0D0D"/>
                </a:solidFill>
                <a:effectLst/>
                <a:latin typeface="Söhne"/>
              </a:rPr>
              <a:t> in gut </a:t>
            </a:r>
            <a:r>
              <a:rPr lang="en-US" b="0" i="0" dirty="0" err="1">
                <a:solidFill>
                  <a:srgbClr val="0D0D0D"/>
                </a:solidFill>
                <a:effectLst/>
                <a:latin typeface="Söhne"/>
              </a:rPr>
              <a:t>verstandenen</a:t>
            </a:r>
            <a:r>
              <a:rPr lang="en-US" b="0" i="0" dirty="0">
                <a:solidFill>
                  <a:srgbClr val="0D0D0D"/>
                </a:solidFill>
                <a:effectLst/>
                <a:latin typeface="Söhne"/>
              </a:rPr>
              <a:t> </a:t>
            </a:r>
            <a:r>
              <a:rPr lang="en-US" b="0" i="0" dirty="0" err="1">
                <a:solidFill>
                  <a:srgbClr val="0D0D0D"/>
                </a:solidFill>
                <a:effectLst/>
                <a:latin typeface="Söhne"/>
              </a:rPr>
              <a:t>Domänen</a:t>
            </a:r>
            <a:r>
              <a:rPr lang="en-US" b="0" i="0" dirty="0">
                <a:solidFill>
                  <a:srgbClr val="0D0D0D"/>
                </a:solidFill>
                <a:effectLst/>
                <a:latin typeface="Söhne"/>
              </a:rPr>
              <a:t>, wo </a:t>
            </a:r>
            <a:r>
              <a:rPr lang="en-US" b="0" i="0" dirty="0" err="1">
                <a:solidFill>
                  <a:srgbClr val="0D0D0D"/>
                </a:solidFill>
                <a:effectLst/>
                <a:latin typeface="Söhne"/>
              </a:rPr>
              <a:t>Datenkapselung</a:t>
            </a:r>
            <a:r>
              <a:rPr lang="en-US" b="0" i="0" dirty="0">
                <a:solidFill>
                  <a:srgbClr val="0D0D0D"/>
                </a:solidFill>
                <a:effectLst/>
                <a:latin typeface="Söhne"/>
              </a:rPr>
              <a:t> </a:t>
            </a:r>
            <a:r>
              <a:rPr lang="en-US" b="0" i="0" dirty="0" err="1">
                <a:solidFill>
                  <a:srgbClr val="0D0D0D"/>
                </a:solidFill>
                <a:effectLst/>
                <a:latin typeface="Söhne"/>
              </a:rPr>
              <a:t>nicht</a:t>
            </a:r>
            <a:r>
              <a:rPr lang="en-US" b="0" i="0" dirty="0">
                <a:solidFill>
                  <a:srgbClr val="0D0D0D"/>
                </a:solidFill>
                <a:effectLst/>
                <a:latin typeface="Söhne"/>
              </a:rPr>
              <a:t> </a:t>
            </a:r>
            <a:r>
              <a:rPr lang="en-US" b="0" i="0" dirty="0" err="1">
                <a:solidFill>
                  <a:srgbClr val="0D0D0D"/>
                </a:solidFill>
                <a:effectLst/>
                <a:latin typeface="Söhne"/>
              </a:rPr>
              <a:t>genug</a:t>
            </a:r>
            <a:r>
              <a:rPr lang="en-US" b="0" i="0" dirty="0">
                <a:solidFill>
                  <a:srgbClr val="0D0D0D"/>
                </a:solidFill>
                <a:effectLst/>
                <a:latin typeface="Söhne"/>
              </a:rPr>
              <a:t> </a:t>
            </a:r>
            <a:r>
              <a:rPr lang="en-US" b="0" i="0" dirty="0" err="1">
                <a:solidFill>
                  <a:srgbClr val="0D0D0D"/>
                </a:solidFill>
                <a:effectLst/>
                <a:latin typeface="Söhne"/>
              </a:rPr>
              <a:t>Vorteile</a:t>
            </a:r>
            <a:r>
              <a:rPr lang="en-US" b="0" i="0" dirty="0">
                <a:solidFill>
                  <a:srgbClr val="0D0D0D"/>
                </a:solidFill>
                <a:effectLst/>
                <a:latin typeface="Söhne"/>
              </a:rPr>
              <a:t> </a:t>
            </a:r>
            <a:r>
              <a:rPr lang="en-US" b="0" i="0" dirty="0" err="1">
                <a:solidFill>
                  <a:srgbClr val="0D0D0D"/>
                </a:solidFill>
                <a:effectLst/>
                <a:latin typeface="Söhne"/>
              </a:rPr>
              <a:t>bringt</a:t>
            </a:r>
            <a:r>
              <a:rPr lang="en-US" b="0" i="0" dirty="0">
                <a:solidFill>
                  <a:srgbClr val="0D0D0D"/>
                </a:solidFill>
                <a:effectLst/>
                <a:latin typeface="Söhne"/>
              </a:rPr>
              <a:t> </a:t>
            </a:r>
            <a:r>
              <a:rPr lang="en-US" b="0" i="0" dirty="0" err="1">
                <a:solidFill>
                  <a:srgbClr val="0D0D0D"/>
                </a:solidFill>
                <a:effectLst/>
                <a:latin typeface="Söhne"/>
              </a:rPr>
              <a:t>sondern</a:t>
            </a:r>
            <a:r>
              <a:rPr lang="en-US" b="0" i="0" dirty="0">
                <a:solidFill>
                  <a:srgbClr val="0D0D0D"/>
                </a:solidFill>
                <a:effectLst/>
                <a:latin typeface="Söhne"/>
              </a:rPr>
              <a:t> </a:t>
            </a:r>
            <a:r>
              <a:rPr lang="en-US" b="0" i="0" dirty="0" err="1">
                <a:solidFill>
                  <a:srgbClr val="0D0D0D"/>
                </a:solidFill>
                <a:effectLst/>
                <a:latin typeface="Söhne"/>
              </a:rPr>
              <a:t>sogar</a:t>
            </a:r>
            <a:r>
              <a:rPr lang="en-US" b="0" i="0" dirty="0">
                <a:solidFill>
                  <a:srgbClr val="0D0D0D"/>
                </a:solidFill>
                <a:effectLst/>
                <a:latin typeface="Söhne"/>
              </a:rPr>
              <a:t> </a:t>
            </a:r>
            <a:r>
              <a:rPr lang="en-US" b="0" i="0" dirty="0" err="1">
                <a:solidFill>
                  <a:srgbClr val="0D0D0D"/>
                </a:solidFill>
                <a:effectLst/>
                <a:latin typeface="Söhne"/>
              </a:rPr>
              <a:t>Einfachheit</a:t>
            </a:r>
            <a:r>
              <a:rPr lang="en-US" b="0" i="0" dirty="0">
                <a:solidFill>
                  <a:srgbClr val="0D0D0D"/>
                </a:solidFill>
                <a:effectLst/>
                <a:latin typeface="Söhne"/>
              </a:rPr>
              <a:t> und </a:t>
            </a:r>
            <a:r>
              <a:rPr lang="en-US" b="0" i="0" dirty="0" err="1">
                <a:solidFill>
                  <a:srgbClr val="0D0D0D"/>
                </a:solidFill>
                <a:effectLst/>
                <a:latin typeface="Söhne"/>
              </a:rPr>
              <a:t>Transparenz</a:t>
            </a:r>
            <a:r>
              <a:rPr lang="en-US" b="0" i="0" dirty="0">
                <a:solidFill>
                  <a:srgbClr val="0D0D0D"/>
                </a:solidFill>
                <a:effectLst/>
                <a:latin typeface="Söhne"/>
              </a:rPr>
              <a:t> </a:t>
            </a:r>
            <a:r>
              <a:rPr lang="en-US" b="0" i="0" dirty="0" err="1">
                <a:solidFill>
                  <a:srgbClr val="0D0D0D"/>
                </a:solidFill>
                <a:effectLst/>
                <a:latin typeface="Söhne"/>
              </a:rPr>
              <a:t>erschwert</a:t>
            </a:r>
            <a:endParaRPr lang="en-US" b="0" i="0" dirty="0">
              <a:solidFill>
                <a:srgbClr val="0D0D0D"/>
              </a:solidFill>
              <a:effectLst/>
              <a:latin typeface="Söhne"/>
            </a:endParaRPr>
          </a:p>
          <a:p>
            <a:r>
              <a:rPr lang="en-US" dirty="0" err="1"/>
              <a:t>Aktuelle</a:t>
            </a:r>
            <a:r>
              <a:rPr lang="en-US" dirty="0"/>
              <a:t> </a:t>
            </a:r>
            <a:r>
              <a:rPr lang="en-US" dirty="0" err="1"/>
              <a:t>Themen</a:t>
            </a:r>
            <a:r>
              <a:rPr lang="en-US" dirty="0"/>
              <a:t>:</a:t>
            </a:r>
          </a:p>
          <a:p>
            <a:pPr lvl="1"/>
            <a:r>
              <a:rPr lang="en-US" dirty="0"/>
              <a:t>Primitive types in Patterns, </a:t>
            </a:r>
            <a:r>
              <a:rPr lang="en-US" dirty="0" err="1"/>
              <a:t>instanceof</a:t>
            </a:r>
            <a:r>
              <a:rPr lang="en-US" dirty="0"/>
              <a:t>, and switch</a:t>
            </a:r>
          </a:p>
          <a:p>
            <a:pPr lvl="1"/>
            <a:r>
              <a:rPr lang="de-DE" dirty="0"/>
              <a:t>Statements </a:t>
            </a:r>
            <a:r>
              <a:rPr lang="de-DE" dirty="0" err="1"/>
              <a:t>before</a:t>
            </a:r>
            <a:r>
              <a:rPr lang="de-DE" dirty="0"/>
              <a:t> super(…)</a:t>
            </a:r>
          </a:p>
          <a:p>
            <a:pPr lvl="1"/>
            <a:r>
              <a:rPr lang="de-DE" dirty="0"/>
              <a:t>String Templates</a:t>
            </a:r>
          </a:p>
          <a:p>
            <a:pPr lvl="1"/>
            <a:r>
              <a:rPr lang="en-US" dirty="0"/>
              <a:t>Implicitly Declared Classes and Instance main Methods</a:t>
            </a:r>
            <a:endParaRPr lang="de-DE" dirty="0"/>
          </a:p>
        </p:txBody>
      </p:sp>
    </p:spTree>
    <p:extLst>
      <p:ext uri="{BB962C8B-B14F-4D97-AF65-F5344CB8AC3E}">
        <p14:creationId xmlns:p14="http://schemas.microsoft.com/office/powerpoint/2010/main" val="618039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F9B384-77CB-FB79-D0B7-C768D9B8447B}"/>
              </a:ext>
            </a:extLst>
          </p:cNvPr>
          <p:cNvSpPr>
            <a:spLocks noGrp="1"/>
          </p:cNvSpPr>
          <p:nvPr>
            <p:ph type="title"/>
          </p:nvPr>
        </p:nvSpPr>
        <p:spPr/>
        <p:txBody>
          <a:bodyPr/>
          <a:lstStyle/>
          <a:p>
            <a:r>
              <a:rPr lang="de-DE" dirty="0"/>
              <a:t>Projekt </a:t>
            </a:r>
            <a:r>
              <a:rPr lang="de-DE" dirty="0" err="1"/>
              <a:t>Valhalla</a:t>
            </a:r>
            <a:endParaRPr lang="de-DE" dirty="0"/>
          </a:p>
        </p:txBody>
      </p:sp>
      <p:sp>
        <p:nvSpPr>
          <p:cNvPr id="3" name="Inhaltsplatzhalter 2">
            <a:extLst>
              <a:ext uri="{FF2B5EF4-FFF2-40B4-BE49-F238E27FC236}">
                <a16:creationId xmlns:a16="http://schemas.microsoft.com/office/drawing/2014/main" id="{55747E9D-5B2B-E7E7-4BD1-9AA953E823E3}"/>
              </a:ext>
            </a:extLst>
          </p:cNvPr>
          <p:cNvSpPr>
            <a:spLocks noGrp="1"/>
          </p:cNvSpPr>
          <p:nvPr>
            <p:ph idx="1"/>
          </p:nvPr>
        </p:nvSpPr>
        <p:spPr/>
        <p:txBody>
          <a:bodyPr>
            <a:normAutofit/>
          </a:bodyPr>
          <a:lstStyle/>
          <a:p>
            <a:r>
              <a:rPr lang="de-DE" dirty="0"/>
              <a:t>Das Projekt </a:t>
            </a:r>
            <a:r>
              <a:rPr lang="de-DE" dirty="0" err="1"/>
              <a:t>Valhalla</a:t>
            </a:r>
            <a:r>
              <a:rPr lang="de-DE" dirty="0"/>
              <a:t> erweitert das Java-Objektmodell um Value Objects sowie Primitive Classes.</a:t>
            </a:r>
          </a:p>
          <a:p>
            <a:r>
              <a:rPr lang="de-DE" dirty="0"/>
              <a:t>Hier werden die Abstraktionen der objektorientierten Programmierung mit den Leistungsmerkmalen einfacher Primitiver Typen kombiniert:</a:t>
            </a:r>
          </a:p>
          <a:p>
            <a:pPr lvl="1"/>
            <a:r>
              <a:rPr lang="en-US" sz="1800" b="0" i="1" dirty="0">
                <a:solidFill>
                  <a:srgbClr val="222222"/>
                </a:solidFill>
                <a:effectLst/>
                <a:latin typeface="DejaVu Serif"/>
              </a:rPr>
              <a:t>“Codes like a class, works like an int.”</a:t>
            </a:r>
            <a:endParaRPr lang="de-DE" sz="1800" dirty="0"/>
          </a:p>
          <a:p>
            <a:r>
              <a:rPr lang="de-DE" dirty="0"/>
              <a:t>Vorarbeiten: Nest-</a:t>
            </a:r>
            <a:r>
              <a:rPr lang="de-DE" dirty="0" err="1"/>
              <a:t>Based</a:t>
            </a:r>
            <a:r>
              <a:rPr lang="de-DE" dirty="0"/>
              <a:t> Access Control, Dynamic Class-File Constants (</a:t>
            </a:r>
            <a:r>
              <a:rPr lang="de-DE" dirty="0" err="1"/>
              <a:t>delivered</a:t>
            </a:r>
            <a:r>
              <a:rPr lang="de-DE" dirty="0"/>
              <a:t> in 11), JVM Constants API (12), Hidden Classes (15) und </a:t>
            </a:r>
            <a:r>
              <a:rPr lang="de-DE" dirty="0" err="1"/>
              <a:t>Warnings</a:t>
            </a:r>
            <a:r>
              <a:rPr lang="de-DE" dirty="0"/>
              <a:t> </a:t>
            </a:r>
            <a:r>
              <a:rPr lang="de-DE" dirty="0" err="1"/>
              <a:t>for</a:t>
            </a:r>
            <a:r>
              <a:rPr lang="de-DE" dirty="0"/>
              <a:t> Value-</a:t>
            </a:r>
            <a:r>
              <a:rPr lang="de-DE" dirty="0" err="1"/>
              <a:t>Based</a:t>
            </a:r>
            <a:r>
              <a:rPr lang="de-DE" dirty="0"/>
              <a:t> Classes (16)</a:t>
            </a:r>
          </a:p>
          <a:p>
            <a:r>
              <a:rPr lang="de-DE" dirty="0"/>
              <a:t>Nächstes Ziel: </a:t>
            </a:r>
            <a:r>
              <a:rPr lang="de-DE" dirty="0">
                <a:hlinkClick r:id="rId2"/>
              </a:rPr>
              <a:t>https://openjdk.org/jeps/401</a:t>
            </a:r>
            <a:r>
              <a:rPr lang="de-DE" dirty="0"/>
              <a:t>: </a:t>
            </a:r>
            <a:r>
              <a:rPr lang="en-US" dirty="0"/>
              <a:t>Value Classes and Objects (Preview) – </a:t>
            </a:r>
            <a:r>
              <a:rPr lang="en-US" dirty="0" err="1"/>
              <a:t>noch</a:t>
            </a:r>
            <a:r>
              <a:rPr lang="en-US" dirty="0"/>
              <a:t> </a:t>
            </a:r>
            <a:r>
              <a:rPr lang="en-US" dirty="0" err="1"/>
              <a:t>kein</a:t>
            </a:r>
            <a:r>
              <a:rPr lang="en-US" dirty="0"/>
              <a:t> </a:t>
            </a:r>
            <a:r>
              <a:rPr lang="en-US" dirty="0" err="1"/>
              <a:t>Zieltermin</a:t>
            </a:r>
            <a:endParaRPr lang="en-US" dirty="0"/>
          </a:p>
          <a:p>
            <a:r>
              <a:rPr lang="en-US" dirty="0"/>
              <a:t>Dann </a:t>
            </a:r>
            <a:r>
              <a:rPr lang="en-US" dirty="0" err="1"/>
              <a:t>noch</a:t>
            </a:r>
            <a:r>
              <a:rPr lang="en-US" dirty="0"/>
              <a:t>: </a:t>
            </a:r>
            <a:r>
              <a:rPr lang="en-US" b="0" i="0" u="none" strike="noStrike" dirty="0">
                <a:solidFill>
                  <a:srgbClr val="437291"/>
                </a:solidFill>
                <a:effectLst/>
                <a:latin typeface="DejaVu Serif"/>
                <a:hlinkClick r:id="rId3"/>
              </a:rPr>
              <a:t>primitive classes</a:t>
            </a:r>
            <a:r>
              <a:rPr lang="en-US" b="0" i="0" dirty="0">
                <a:solidFill>
                  <a:srgbClr val="222222"/>
                </a:solidFill>
                <a:effectLst/>
                <a:latin typeface="DejaVu Serif"/>
              </a:rPr>
              <a:t>, </a:t>
            </a:r>
            <a:r>
              <a:rPr lang="en-US" b="0" i="0" u="none" strike="noStrike" dirty="0">
                <a:solidFill>
                  <a:srgbClr val="437291"/>
                </a:solidFill>
                <a:effectLst/>
                <a:latin typeface="DejaVu Serif"/>
                <a:hlinkClick r:id="rId4"/>
              </a:rPr>
              <a:t>migrating the existing primitives</a:t>
            </a:r>
            <a:r>
              <a:rPr lang="en-US" b="0" i="0" dirty="0">
                <a:solidFill>
                  <a:srgbClr val="222222"/>
                </a:solidFill>
                <a:effectLst/>
                <a:latin typeface="DejaVu Serif"/>
              </a:rPr>
              <a:t>, and </a:t>
            </a:r>
            <a:r>
              <a:rPr lang="en-US" b="0" i="0" u="none" strike="noStrike" dirty="0">
                <a:solidFill>
                  <a:srgbClr val="437291"/>
                </a:solidFill>
                <a:effectLst/>
                <a:latin typeface="DejaVu Serif"/>
                <a:hlinkClick r:id="rId5"/>
              </a:rPr>
              <a:t>universal generics</a:t>
            </a:r>
            <a:endParaRPr lang="de-DE" dirty="0"/>
          </a:p>
        </p:txBody>
      </p:sp>
    </p:spTree>
    <p:extLst>
      <p:ext uri="{BB962C8B-B14F-4D97-AF65-F5344CB8AC3E}">
        <p14:creationId xmlns:p14="http://schemas.microsoft.com/office/powerpoint/2010/main" val="3784999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7B36C-14FE-504C-7B6E-D4EC62D0B1B8}"/>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140425C-8E11-7BD3-7535-86DA06D6038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4DE0DE0-5D9C-DBE9-0E00-1A05A1DABE9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FBDA89C6-D1ED-B64D-987C-B202CC81F50F}"/>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F340CAA9-89F1-D69D-E7DA-E109004A3EBD}"/>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b="1" dirty="0"/>
              <a:t>Text Blocks</a:t>
            </a:r>
          </a:p>
          <a:p>
            <a:pPr lvl="1"/>
            <a:r>
              <a:rPr lang="de-DE" sz="2900" dirty="0"/>
              <a:t>Switch </a:t>
            </a:r>
            <a:r>
              <a:rPr lang="de-DE" sz="2900" dirty="0" err="1"/>
              <a:t>Expressions</a:t>
            </a:r>
            <a:endParaRPr lang="de-DE" sz="2900" dirty="0"/>
          </a:p>
          <a:p>
            <a:pPr lvl="1"/>
            <a:r>
              <a:rPr lang="en-US" sz="2900" dirty="0"/>
              <a:t>Pattern Matching for </a:t>
            </a:r>
            <a:r>
              <a:rPr lang="en-US" sz="2900" dirty="0" err="1"/>
              <a:t>instanceof</a:t>
            </a:r>
            <a:endParaRPr lang="en-US" sz="2900" dirty="0"/>
          </a:p>
          <a:p>
            <a:pPr lvl="1"/>
            <a:r>
              <a:rPr lang="de-DE" sz="2900" dirty="0"/>
              <a:t>Records</a:t>
            </a:r>
          </a:p>
          <a:p>
            <a:pPr lvl="1"/>
            <a:r>
              <a:rPr lang="de-DE" sz="2900" dirty="0"/>
              <a:t>Sealed Classes</a:t>
            </a:r>
          </a:p>
          <a:p>
            <a:pPr lvl="1"/>
            <a:r>
              <a:rPr lang="en-US" sz="2900" dirty="0"/>
              <a:t>Pattern Matching for Switch</a:t>
            </a:r>
          </a:p>
          <a:p>
            <a:pPr lvl="1"/>
            <a:r>
              <a:rPr lang="en-US" sz="2900" dirty="0"/>
              <a:t>Record Patterns</a:t>
            </a:r>
          </a:p>
          <a:p>
            <a:pPr lvl="1"/>
            <a:r>
              <a:rPr lang="en-US" sz="2900" dirty="0"/>
              <a:t>Virtual Threads</a:t>
            </a:r>
          </a:p>
          <a:p>
            <a:pPr lvl="1"/>
            <a:r>
              <a:rPr lang="en-US" sz="2900" dirty="0"/>
              <a:t>Sequenced Collection</a:t>
            </a:r>
            <a:endParaRPr lang="de-DE" sz="2900" dirty="0"/>
          </a:p>
          <a:p>
            <a:endParaRPr lang="de-DE" sz="3100" dirty="0"/>
          </a:p>
        </p:txBody>
      </p:sp>
    </p:spTree>
    <p:extLst>
      <p:ext uri="{BB962C8B-B14F-4D97-AF65-F5344CB8AC3E}">
        <p14:creationId xmlns:p14="http://schemas.microsoft.com/office/powerpoint/2010/main" val="2719169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Text Blocks (Java 15)</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4247317"/>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Text Blocks </a:t>
            </a:r>
            <a:r>
              <a:rPr lang="en-US" b="0" i="0" dirty="0" err="1">
                <a:solidFill>
                  <a:srgbClr val="000000"/>
                </a:solidFill>
                <a:effectLst/>
                <a:latin typeface="inter-regular"/>
              </a:rPr>
              <a:t>sind</a:t>
            </a:r>
            <a:r>
              <a:rPr lang="en-US" b="0" i="0" dirty="0">
                <a:solidFill>
                  <a:srgbClr val="000000"/>
                </a:solidFill>
                <a:effectLst/>
                <a:latin typeface="inter-regular"/>
              </a:rPr>
              <a:t> die </a:t>
            </a:r>
            <a:r>
              <a:rPr lang="en-US" b="0" i="0" dirty="0" err="1">
                <a:solidFill>
                  <a:srgbClr val="000000"/>
                </a:solidFill>
                <a:effectLst/>
                <a:latin typeface="inter-regular"/>
              </a:rPr>
              <a:t>neue</a:t>
            </a:r>
            <a:r>
              <a:rPr lang="en-US" b="0" i="0" dirty="0">
                <a:solidFill>
                  <a:srgbClr val="000000"/>
                </a:solidFill>
                <a:effectLst/>
                <a:latin typeface="inter-regular"/>
              </a:rPr>
              <a:t> Art und Weise Texte, die </a:t>
            </a:r>
            <a:r>
              <a:rPr lang="en-US" b="0" i="0" dirty="0" err="1">
                <a:solidFill>
                  <a:srgbClr val="000000"/>
                </a:solidFill>
                <a:effectLst/>
                <a:latin typeface="inter-regular"/>
              </a:rPr>
              <a:t>über</a:t>
            </a:r>
            <a:r>
              <a:rPr lang="en-US" b="0" i="0" dirty="0">
                <a:solidFill>
                  <a:srgbClr val="000000"/>
                </a:solidFill>
                <a:effectLst/>
                <a:latin typeface="inter-regular"/>
              </a:rPr>
              <a:t> </a:t>
            </a:r>
            <a:r>
              <a:rPr lang="en-US" b="0" i="0" dirty="0" err="1">
                <a:solidFill>
                  <a:srgbClr val="000000"/>
                </a:solidFill>
                <a:effectLst/>
                <a:latin typeface="inter-regular"/>
              </a:rPr>
              <a:t>mehrere</a:t>
            </a:r>
            <a:r>
              <a:rPr lang="en-US" b="0" i="0" dirty="0">
                <a:solidFill>
                  <a:srgbClr val="000000"/>
                </a:solidFill>
                <a:effectLst/>
                <a:latin typeface="inter-regular"/>
              </a:rPr>
              <a:t> </a:t>
            </a:r>
            <a:r>
              <a:rPr lang="en-US" b="0" i="0" dirty="0" err="1">
                <a:solidFill>
                  <a:srgbClr val="000000"/>
                </a:solidFill>
                <a:effectLst/>
                <a:latin typeface="inter-regular"/>
              </a:rPr>
              <a:t>Zeilen</a:t>
            </a:r>
            <a:r>
              <a:rPr lang="en-US" b="0" i="0" dirty="0">
                <a:solidFill>
                  <a:srgbClr val="000000"/>
                </a:solidFill>
                <a:effectLst/>
                <a:latin typeface="inter-regular"/>
              </a:rPr>
              <a:t> </a:t>
            </a:r>
            <a:r>
              <a:rPr lang="en-US" b="0" i="0" dirty="0" err="1">
                <a:solidFill>
                  <a:srgbClr val="000000"/>
                </a:solidFill>
                <a:effectLst/>
                <a:latin typeface="inter-regular"/>
              </a:rPr>
              <a:t>gehen</a:t>
            </a:r>
            <a:r>
              <a:rPr lang="en-US" b="0" i="0" dirty="0">
                <a:solidFill>
                  <a:srgbClr val="000000"/>
                </a:solidFill>
                <a:effectLst/>
                <a:latin typeface="inter-regular"/>
              </a:rPr>
              <a:t>, </a:t>
            </a:r>
            <a:r>
              <a:rPr lang="en-US" b="0" i="0" dirty="0" err="1">
                <a:solidFill>
                  <a:srgbClr val="000000"/>
                </a:solidFill>
                <a:effectLst/>
                <a:latin typeface="inter-regular"/>
              </a:rPr>
              <a:t>abzubilden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Das </a:t>
            </a:r>
            <a:r>
              <a:rPr lang="en-US" dirty="0" err="1">
                <a:solidFill>
                  <a:srgbClr val="000000"/>
                </a:solidFill>
                <a:latin typeface="inter-regular"/>
              </a:rPr>
              <a:t>Ergebnis</a:t>
            </a:r>
            <a:r>
              <a:rPr lang="en-US" dirty="0">
                <a:solidFill>
                  <a:srgbClr val="000000"/>
                </a:solidFill>
                <a:latin typeface="inter-regular"/>
              </a:rPr>
              <a:t> </a:t>
            </a:r>
            <a:r>
              <a:rPr lang="en-US" dirty="0" err="1">
                <a:solidFill>
                  <a:srgbClr val="000000"/>
                </a:solidFill>
                <a:latin typeface="inter-regular"/>
              </a:rPr>
              <a:t>eines</a:t>
            </a:r>
            <a:r>
              <a:rPr lang="en-US" dirty="0">
                <a:solidFill>
                  <a:srgbClr val="000000"/>
                </a:solidFill>
                <a:latin typeface="inter-regular"/>
              </a:rPr>
              <a:t> </a:t>
            </a:r>
            <a:r>
              <a:rPr lang="en-US" dirty="0" err="1">
                <a:solidFill>
                  <a:srgbClr val="000000"/>
                </a:solidFill>
                <a:latin typeface="inter-regular"/>
              </a:rPr>
              <a:t>Textblocks</a:t>
            </a:r>
            <a:r>
              <a:rPr lang="en-US" dirty="0">
                <a:solidFill>
                  <a:srgbClr val="000000"/>
                </a:solidFill>
                <a:latin typeface="inter-regular"/>
              </a:rPr>
              <a:t> </a:t>
            </a:r>
            <a:r>
              <a:rPr lang="en-US" dirty="0" err="1">
                <a:solidFill>
                  <a:srgbClr val="000000"/>
                </a:solidFill>
                <a:latin typeface="inter-regular"/>
              </a:rPr>
              <a:t>ist</a:t>
            </a:r>
            <a:r>
              <a:rPr lang="en-US" dirty="0">
                <a:solidFill>
                  <a:srgbClr val="000000"/>
                </a:solidFill>
                <a:latin typeface="inter-regular"/>
              </a:rPr>
              <a:t> </a:t>
            </a:r>
            <a:r>
              <a:rPr lang="en-US" dirty="0" err="1">
                <a:solidFill>
                  <a:srgbClr val="000000"/>
                </a:solidFill>
                <a:latin typeface="inter-regular"/>
              </a:rPr>
              <a:t>ein</a:t>
            </a:r>
            <a:r>
              <a:rPr lang="en-US" dirty="0">
                <a:solidFill>
                  <a:srgbClr val="000000"/>
                </a:solidFill>
                <a:latin typeface="inter-regular"/>
              </a:rPr>
              <a:t> </a:t>
            </a:r>
            <a:r>
              <a:rPr lang="en-US" dirty="0" err="1">
                <a:solidFill>
                  <a:srgbClr val="000000"/>
                </a:solidFill>
                <a:latin typeface="inter-regular"/>
              </a:rPr>
              <a:t>einfacher</a:t>
            </a:r>
            <a:r>
              <a:rPr lang="en-US" dirty="0">
                <a:solidFill>
                  <a:srgbClr val="000000"/>
                </a:solidFill>
                <a:latin typeface="inter-regular"/>
              </a:rPr>
              <a:t> String</a:t>
            </a:r>
          </a:p>
          <a:p>
            <a:pPr marL="285750" indent="-285750" algn="just">
              <a:buFont typeface="Arial" panose="020B0604020202020204" pitchFamily="34" charset="0"/>
              <a:buChar char="•"/>
            </a:pPr>
            <a:r>
              <a:rPr lang="de-DE" b="0" i="0" dirty="0">
                <a:solidFill>
                  <a:srgbClr val="000000"/>
                </a:solidFill>
                <a:effectLst/>
                <a:latin typeface="inter-regular"/>
              </a:rPr>
              <a:t>Textblöcke beginnen mit einem """ (drei Anführungszeichen), gefolgt von optionalen Leerzeichen und einem Zeilenumbruch.</a:t>
            </a:r>
          </a:p>
          <a:p>
            <a:pPr marL="285750" indent="-285750" algn="just">
              <a:buFont typeface="Arial" panose="020B0604020202020204" pitchFamily="34" charset="0"/>
              <a:buChar char="•"/>
            </a:pPr>
            <a:r>
              <a:rPr lang="de-DE" dirty="0">
                <a:solidFill>
                  <a:srgbClr val="000000"/>
                </a:solidFill>
                <a:latin typeface="inter-regular"/>
              </a:rPr>
              <a:t>Das Ende des Blocks ist wieder </a:t>
            </a:r>
            <a:r>
              <a:rPr lang="de-DE" b="0" i="0" dirty="0">
                <a:solidFill>
                  <a:srgbClr val="000000"/>
                </a:solidFill>
                <a:effectLst/>
                <a:latin typeface="inter-regular"/>
              </a:rPr>
              <a:t>""" -  was aber in der gleichen Zeile wie der letzte Text stehen kann</a:t>
            </a:r>
          </a:p>
          <a:p>
            <a:pPr marL="285750" indent="-285750" algn="just">
              <a:buFont typeface="Arial" panose="020B0604020202020204" pitchFamily="34" charset="0"/>
              <a:buChar char="•"/>
            </a:pPr>
            <a:r>
              <a:rPr lang="de-DE" b="0" i="0" dirty="0">
                <a:solidFill>
                  <a:srgbClr val="000000"/>
                </a:solidFill>
                <a:effectLst/>
                <a:latin typeface="inter-regular"/>
              </a:rPr>
              <a:t>Innerhalb der Textblöcke können wir Zeilenumbrüche und Anführungszeichen frei verwenden, ohne dass ein Zeilenumbruch erforderlich ist.</a:t>
            </a:r>
          </a:p>
          <a:p>
            <a:pPr marL="285750" indent="-285750" algn="just">
              <a:buFont typeface="Arial" panose="020B0604020202020204" pitchFamily="34" charset="0"/>
              <a:buChar char="•"/>
            </a:pPr>
            <a:r>
              <a:rPr lang="de-DE" b="0" i="0" dirty="0">
                <a:solidFill>
                  <a:srgbClr val="000000"/>
                </a:solidFill>
                <a:effectLst/>
                <a:latin typeface="inter-regular"/>
              </a:rPr>
              <a:t>So können wir wörtliche Fragmente von HTML, JSON, SQL oder was auch immer wir brauchen, auf elegantere und lesbarere Weise einfügen.</a:t>
            </a:r>
          </a:p>
          <a:p>
            <a:pPr marL="285750" indent="-285750" algn="just">
              <a:buFont typeface="Arial" panose="020B0604020202020204" pitchFamily="34" charset="0"/>
              <a:buChar char="•"/>
            </a:pPr>
            <a:r>
              <a:rPr lang="de-DE" b="0" i="0" dirty="0">
                <a:solidFill>
                  <a:srgbClr val="000000"/>
                </a:solidFill>
                <a:effectLst/>
                <a:latin typeface="inter-regular"/>
              </a:rPr>
              <a:t>Im resultierenden String werden der (Basis-)Einzug und der erste Zeilenumbruch nicht berücksichtigt.</a:t>
            </a:r>
          </a:p>
          <a:p>
            <a:pPr marL="285750" indent="-285750" algn="just">
              <a:buFont typeface="Arial" panose="020B0604020202020204" pitchFamily="34" charset="0"/>
              <a:buChar char="•"/>
            </a:pPr>
            <a:r>
              <a:rPr lang="de-DE" dirty="0">
                <a:solidFill>
                  <a:srgbClr val="000000"/>
                </a:solidFill>
                <a:latin typeface="inter-regular"/>
              </a:rPr>
              <a:t>Dazu neue Methode </a:t>
            </a:r>
            <a:r>
              <a:rPr lang="de-DE" dirty="0" err="1">
                <a:solidFill>
                  <a:srgbClr val="000000"/>
                </a:solidFill>
                <a:latin typeface="inter-regular"/>
              </a:rPr>
              <a:t>formatted</a:t>
            </a:r>
            <a:r>
              <a:rPr lang="de-DE" dirty="0">
                <a:solidFill>
                  <a:srgbClr val="000000"/>
                </a:solidFill>
                <a:latin typeface="inter-regular"/>
              </a:rPr>
              <a:t>() in String als Alternative für </a:t>
            </a:r>
            <a:r>
              <a:rPr lang="de-DE" dirty="0" err="1">
                <a:solidFill>
                  <a:srgbClr val="000000"/>
                </a:solidFill>
                <a:latin typeface="inter-regular"/>
              </a:rPr>
              <a:t>String.format</a:t>
            </a:r>
            <a:r>
              <a:rPr lang="de-DE" dirty="0">
                <a:solidFill>
                  <a:srgbClr val="000000"/>
                </a:solidFill>
                <a:latin typeface="inter-regular"/>
              </a:rPr>
              <a:t>()…</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4129793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Text Blocks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de.zettsystems.textblocks</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1616475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2A640-22C1-A84C-D476-7D6BEA1A1C9C}"/>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35C9086C-AAB3-65F2-AD2F-BFBF40A5CE6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E140425C-8E11-7BD3-7535-86DA06D60382}"/>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DA8B4C9-3EB0-3AA8-F8AD-B3B2EF6C15E0}"/>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A0D83A4A-3945-CF22-99B0-BD9D00437A59}"/>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Text Blocks</a:t>
            </a:r>
          </a:p>
          <a:p>
            <a:pPr lvl="1"/>
            <a:r>
              <a:rPr lang="de-DE" sz="2900" b="1" dirty="0"/>
              <a:t>Switch </a:t>
            </a:r>
            <a:r>
              <a:rPr lang="de-DE" sz="2900" b="1" dirty="0" err="1"/>
              <a:t>Expressions</a:t>
            </a:r>
            <a:endParaRPr lang="de-DE" sz="2900" b="1" dirty="0"/>
          </a:p>
          <a:p>
            <a:pPr lvl="1"/>
            <a:r>
              <a:rPr lang="en-US" sz="2900" dirty="0"/>
              <a:t>Pattern Matching for </a:t>
            </a:r>
            <a:r>
              <a:rPr lang="en-US" sz="2900" dirty="0" err="1"/>
              <a:t>instanceof</a:t>
            </a:r>
            <a:endParaRPr lang="en-US" sz="2900" dirty="0"/>
          </a:p>
          <a:p>
            <a:pPr lvl="1"/>
            <a:r>
              <a:rPr lang="de-DE" sz="2900" dirty="0"/>
              <a:t>Records</a:t>
            </a:r>
          </a:p>
          <a:p>
            <a:pPr lvl="1"/>
            <a:r>
              <a:rPr lang="de-DE" sz="2900" dirty="0"/>
              <a:t>Sealed Classes</a:t>
            </a:r>
          </a:p>
          <a:p>
            <a:pPr lvl="1"/>
            <a:r>
              <a:rPr lang="en-US" sz="2900" dirty="0"/>
              <a:t>Pattern Matching for Switch</a:t>
            </a:r>
          </a:p>
          <a:p>
            <a:pPr lvl="1"/>
            <a:r>
              <a:rPr lang="en-US" sz="2900" dirty="0"/>
              <a:t>Record Patterns</a:t>
            </a:r>
          </a:p>
          <a:p>
            <a:pPr lvl="1"/>
            <a:r>
              <a:rPr lang="en-US" sz="2900" dirty="0"/>
              <a:t>Virtual Threads</a:t>
            </a:r>
          </a:p>
          <a:p>
            <a:pPr lvl="1"/>
            <a:r>
              <a:rPr lang="en-US" sz="2900" dirty="0"/>
              <a:t>Sequenced Collection</a:t>
            </a:r>
            <a:endParaRPr lang="de-DE" sz="2900" dirty="0"/>
          </a:p>
          <a:p>
            <a:endParaRPr lang="de-DE" sz="3100" dirty="0"/>
          </a:p>
        </p:txBody>
      </p:sp>
    </p:spTree>
    <p:extLst>
      <p:ext uri="{BB962C8B-B14F-4D97-AF65-F5344CB8AC3E}">
        <p14:creationId xmlns:p14="http://schemas.microsoft.com/office/powerpoint/2010/main" val="1292271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Switch </a:t>
            </a:r>
            <a:r>
              <a:rPr lang="de-DE" dirty="0" err="1"/>
              <a:t>Expressions</a:t>
            </a:r>
            <a:r>
              <a:rPr lang="de-DE" dirty="0"/>
              <a:t> (Java 14)</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139321"/>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Switch </a:t>
            </a:r>
            <a:r>
              <a:rPr lang="en-US" b="0" i="0" dirty="0" err="1">
                <a:solidFill>
                  <a:srgbClr val="000000"/>
                </a:solidFill>
                <a:effectLst/>
                <a:latin typeface="inter-regular"/>
              </a:rPr>
              <a:t>wurde</a:t>
            </a:r>
            <a:r>
              <a:rPr lang="en-US" b="0" i="0" dirty="0">
                <a:solidFill>
                  <a:srgbClr val="000000"/>
                </a:solidFill>
                <a:effectLst/>
                <a:latin typeface="inter-regular"/>
              </a:rPr>
              <a:t> 1:1 von C </a:t>
            </a:r>
            <a:r>
              <a:rPr lang="en-US" b="0" i="0" dirty="0" err="1">
                <a:solidFill>
                  <a:srgbClr val="000000"/>
                </a:solidFill>
                <a:effectLst/>
                <a:latin typeface="inter-regular"/>
              </a:rPr>
              <a:t>übernommen</a:t>
            </a:r>
            <a:r>
              <a:rPr lang="en-US" b="0" i="0" dirty="0">
                <a:solidFill>
                  <a:srgbClr val="000000"/>
                </a:solidFill>
                <a:effectLst/>
                <a:latin typeface="inter-regular"/>
              </a:rPr>
              <a:t> – </a:t>
            </a:r>
            <a:r>
              <a:rPr lang="en-US" b="0" i="0" dirty="0" err="1">
                <a:solidFill>
                  <a:srgbClr val="000000"/>
                </a:solidFill>
                <a:effectLst/>
                <a:latin typeface="inter-regular"/>
              </a:rPr>
              <a:t>wahrscheinlich</a:t>
            </a:r>
            <a:r>
              <a:rPr lang="en-US" b="0" i="0" dirty="0">
                <a:solidFill>
                  <a:srgbClr val="000000"/>
                </a:solidFill>
                <a:effectLst/>
                <a:latin typeface="inter-regular"/>
              </a:rPr>
              <a:t> </a:t>
            </a:r>
            <a:r>
              <a:rPr lang="en-US" b="0" i="0" dirty="0" err="1">
                <a:solidFill>
                  <a:srgbClr val="000000"/>
                </a:solidFill>
                <a:effectLst/>
                <a:latin typeface="inter-regular"/>
              </a:rPr>
              <a:t>wie</a:t>
            </a:r>
            <a:r>
              <a:rPr lang="en-US" b="0" i="0" dirty="0">
                <a:solidFill>
                  <a:srgbClr val="000000"/>
                </a:solidFill>
                <a:effectLst/>
                <a:latin typeface="inter-regular"/>
              </a:rPr>
              <a:t> </a:t>
            </a:r>
            <a:r>
              <a:rPr lang="en-US" b="0" i="0" dirty="0" err="1">
                <a:solidFill>
                  <a:srgbClr val="000000"/>
                </a:solidFill>
                <a:effectLst/>
                <a:latin typeface="inter-regular"/>
              </a:rPr>
              <a:t>viele</a:t>
            </a:r>
            <a:r>
              <a:rPr lang="en-US" b="0" i="0" dirty="0">
                <a:solidFill>
                  <a:srgbClr val="000000"/>
                </a:solidFill>
                <a:effectLst/>
                <a:latin typeface="inter-regular"/>
              </a:rPr>
              <a:t> </a:t>
            </a:r>
            <a:r>
              <a:rPr lang="en-US" b="0" i="0" dirty="0" err="1">
                <a:solidFill>
                  <a:srgbClr val="000000"/>
                </a:solidFill>
                <a:effectLst/>
                <a:latin typeface="inter-regular"/>
              </a:rPr>
              <a:t>Entscheidungen</a:t>
            </a:r>
            <a:r>
              <a:rPr lang="en-US" b="0" i="0" dirty="0">
                <a:solidFill>
                  <a:srgbClr val="000000"/>
                </a:solidFill>
                <a:effectLst/>
                <a:latin typeface="inter-regular"/>
              </a:rPr>
              <a:t> </a:t>
            </a:r>
            <a:r>
              <a:rPr lang="en-US" b="0" i="0" dirty="0" err="1">
                <a:solidFill>
                  <a:srgbClr val="000000"/>
                </a:solidFill>
                <a:effectLst/>
                <a:latin typeface="inter-regular"/>
              </a:rPr>
              <a:t>mit</a:t>
            </a:r>
            <a:r>
              <a:rPr lang="en-US" b="0" i="0" dirty="0">
                <a:solidFill>
                  <a:srgbClr val="000000"/>
                </a:solidFill>
                <a:effectLst/>
                <a:latin typeface="inter-regular"/>
              </a:rPr>
              <a:t> der </a:t>
            </a:r>
            <a:r>
              <a:rPr lang="en-US" b="0" i="0" dirty="0" err="1">
                <a:solidFill>
                  <a:srgbClr val="000000"/>
                </a:solidFill>
                <a:effectLst/>
                <a:latin typeface="inter-regular"/>
              </a:rPr>
              <a:t>Absicht</a:t>
            </a:r>
            <a:r>
              <a:rPr lang="en-US" b="0" i="0" dirty="0">
                <a:solidFill>
                  <a:srgbClr val="000000"/>
                </a:solidFill>
                <a:effectLst/>
                <a:latin typeface="inter-regular"/>
              </a:rPr>
              <a:t> der </a:t>
            </a:r>
            <a:r>
              <a:rPr lang="en-US" b="0" i="0" dirty="0" err="1">
                <a:solidFill>
                  <a:srgbClr val="000000"/>
                </a:solidFill>
                <a:effectLst/>
                <a:latin typeface="inter-regular"/>
              </a:rPr>
              <a:t>großen</a:t>
            </a:r>
            <a:r>
              <a:rPr lang="en-US" b="0" i="0" dirty="0">
                <a:solidFill>
                  <a:srgbClr val="000000"/>
                </a:solidFill>
                <a:effectLst/>
                <a:latin typeface="inter-regular"/>
              </a:rPr>
              <a:t> </a:t>
            </a:r>
            <a:r>
              <a:rPr lang="en-US" b="0" i="0" dirty="0" err="1">
                <a:solidFill>
                  <a:srgbClr val="000000"/>
                </a:solidFill>
                <a:effectLst/>
                <a:latin typeface="inter-regular"/>
              </a:rPr>
              <a:t>Menge</a:t>
            </a:r>
            <a:r>
              <a:rPr lang="en-US" b="0" i="0" dirty="0">
                <a:solidFill>
                  <a:srgbClr val="000000"/>
                </a:solidFill>
                <a:effectLst/>
                <a:latin typeface="inter-regular"/>
              </a:rPr>
              <a:t> von C-</a:t>
            </a:r>
            <a:r>
              <a:rPr lang="en-US" b="0" i="0" dirty="0" err="1">
                <a:solidFill>
                  <a:srgbClr val="000000"/>
                </a:solidFill>
                <a:effectLst/>
                <a:latin typeface="inter-regular"/>
              </a:rPr>
              <a:t>Entwicklern</a:t>
            </a:r>
            <a:r>
              <a:rPr lang="en-US" b="0" i="0" dirty="0">
                <a:solidFill>
                  <a:srgbClr val="000000"/>
                </a:solidFill>
                <a:effectLst/>
                <a:latin typeface="inter-regular"/>
              </a:rPr>
              <a:t> Java </a:t>
            </a:r>
            <a:r>
              <a:rPr lang="en-US" b="0" i="0" dirty="0" err="1">
                <a:solidFill>
                  <a:srgbClr val="000000"/>
                </a:solidFill>
                <a:effectLst/>
                <a:latin typeface="inter-regular"/>
              </a:rPr>
              <a:t>schmackhaft</a:t>
            </a:r>
            <a:r>
              <a:rPr lang="en-US" b="0" i="0" dirty="0">
                <a:solidFill>
                  <a:srgbClr val="000000"/>
                </a:solidFill>
                <a:effectLst/>
                <a:latin typeface="inter-regular"/>
              </a:rPr>
              <a:t> </a:t>
            </a:r>
            <a:r>
              <a:rPr lang="en-US" b="0" i="0" dirty="0" err="1">
                <a:solidFill>
                  <a:srgbClr val="000000"/>
                </a:solidFill>
                <a:effectLst/>
                <a:latin typeface="inter-regular"/>
              </a:rPr>
              <a:t>zu</a:t>
            </a:r>
            <a:r>
              <a:rPr lang="en-US" b="0" i="0" dirty="0">
                <a:solidFill>
                  <a:srgbClr val="000000"/>
                </a:solidFill>
                <a:effectLst/>
                <a:latin typeface="inter-regular"/>
              </a:rPr>
              <a:t> </a:t>
            </a:r>
            <a:r>
              <a:rPr lang="en-US" b="0" i="0" dirty="0" err="1">
                <a:solidFill>
                  <a:srgbClr val="000000"/>
                </a:solidFill>
                <a:effectLst/>
                <a:latin typeface="inter-regular"/>
              </a:rPr>
              <a:t>machen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err="1">
                <a:solidFill>
                  <a:srgbClr val="000000"/>
                </a:solidFill>
                <a:latin typeface="inter-regular"/>
              </a:rPr>
              <a:t>Wegen</a:t>
            </a:r>
            <a:r>
              <a:rPr lang="en-US" dirty="0">
                <a:solidFill>
                  <a:srgbClr val="000000"/>
                </a:solidFill>
                <a:latin typeface="inter-regular"/>
              </a:rPr>
              <a:t> der </a:t>
            </a:r>
            <a:r>
              <a:rPr lang="en-US" dirty="0" err="1">
                <a:solidFill>
                  <a:srgbClr val="000000"/>
                </a:solidFill>
                <a:latin typeface="inter-regular"/>
              </a:rPr>
              <a:t>seltsamen</a:t>
            </a:r>
            <a:r>
              <a:rPr lang="en-US" dirty="0">
                <a:solidFill>
                  <a:srgbClr val="000000"/>
                </a:solidFill>
                <a:latin typeface="inter-regular"/>
              </a:rPr>
              <a:t> </a:t>
            </a:r>
            <a:r>
              <a:rPr lang="en-US" dirty="0" err="1">
                <a:solidFill>
                  <a:srgbClr val="000000"/>
                </a:solidFill>
                <a:latin typeface="inter-regular"/>
              </a:rPr>
              <a:t>Semantik</a:t>
            </a:r>
            <a:r>
              <a:rPr lang="en-US" dirty="0">
                <a:solidFill>
                  <a:srgbClr val="000000"/>
                </a:solidFill>
                <a:latin typeface="inter-regular"/>
              </a:rPr>
              <a:t> (fall-through, break) </a:t>
            </a:r>
            <a:r>
              <a:rPr lang="en-US" dirty="0" err="1">
                <a:solidFill>
                  <a:srgbClr val="000000"/>
                </a:solidFill>
                <a:latin typeface="inter-regular"/>
              </a:rPr>
              <a:t>wurde</a:t>
            </a:r>
            <a:r>
              <a:rPr lang="en-US" dirty="0">
                <a:solidFill>
                  <a:srgbClr val="000000"/>
                </a:solidFill>
                <a:latin typeface="inter-regular"/>
              </a:rPr>
              <a:t> </a:t>
            </a:r>
            <a:r>
              <a:rPr lang="en-US" dirty="0" err="1">
                <a:solidFill>
                  <a:srgbClr val="000000"/>
                </a:solidFill>
                <a:latin typeface="inter-regular"/>
              </a:rPr>
              <a:t>aber</a:t>
            </a:r>
            <a:r>
              <a:rPr lang="en-US" dirty="0">
                <a:solidFill>
                  <a:srgbClr val="000000"/>
                </a:solidFill>
                <a:latin typeface="inter-regular"/>
              </a:rPr>
              <a:t> in OO-</a:t>
            </a:r>
            <a:r>
              <a:rPr lang="en-US" dirty="0" err="1">
                <a:solidFill>
                  <a:srgbClr val="000000"/>
                </a:solidFill>
                <a:latin typeface="inter-regular"/>
              </a:rPr>
              <a:t>Kreisen</a:t>
            </a:r>
            <a:r>
              <a:rPr lang="en-US" dirty="0">
                <a:solidFill>
                  <a:srgbClr val="000000"/>
                </a:solidFill>
                <a:latin typeface="inter-regular"/>
              </a:rPr>
              <a:t> </a:t>
            </a:r>
            <a:r>
              <a:rPr lang="en-US" dirty="0" err="1">
                <a:solidFill>
                  <a:srgbClr val="000000"/>
                </a:solidFill>
                <a:latin typeface="inter-regular"/>
              </a:rPr>
              <a:t>meist</a:t>
            </a:r>
            <a:r>
              <a:rPr lang="en-US" dirty="0">
                <a:solidFill>
                  <a:srgbClr val="000000"/>
                </a:solidFill>
                <a:latin typeface="inter-regular"/>
              </a:rPr>
              <a:t> if/else </a:t>
            </a:r>
            <a:r>
              <a:rPr lang="en-US" dirty="0" err="1">
                <a:solidFill>
                  <a:srgbClr val="000000"/>
                </a:solidFill>
                <a:latin typeface="inter-regular"/>
              </a:rPr>
              <a:t>bevorzugt</a:t>
            </a:r>
            <a:endParaRPr lang="en-US" dirty="0">
              <a:solidFill>
                <a:srgbClr val="000000"/>
              </a:solidFill>
              <a:latin typeface="inter-regular"/>
            </a:endParaRPr>
          </a:p>
          <a:p>
            <a:pPr marL="285750" indent="-285750" algn="just">
              <a:buFont typeface="Arial" panose="020B0604020202020204" pitchFamily="34" charset="0"/>
              <a:buChar char="•"/>
            </a:pPr>
            <a:r>
              <a:rPr lang="en-US" dirty="0" err="1">
                <a:solidFill>
                  <a:srgbClr val="000000"/>
                </a:solidFill>
                <a:latin typeface="inter-regular"/>
              </a:rPr>
              <a:t>Dennoch</a:t>
            </a:r>
            <a:r>
              <a:rPr lang="en-US" dirty="0">
                <a:solidFill>
                  <a:srgbClr val="000000"/>
                </a:solidFill>
                <a:latin typeface="inter-regular"/>
              </a:rPr>
              <a:t> gab es in Java 5 (Enum und Wrapper switch-bar) und 7 (String switch-bar) </a:t>
            </a:r>
            <a:r>
              <a:rPr lang="en-US" dirty="0" err="1">
                <a:solidFill>
                  <a:srgbClr val="000000"/>
                </a:solidFill>
                <a:latin typeface="inter-regular"/>
              </a:rPr>
              <a:t>Weiterentwicklungen</a:t>
            </a:r>
            <a:endParaRPr lang="en-US" dirty="0">
              <a:solidFill>
                <a:srgbClr val="000000"/>
              </a:solidFill>
              <a:latin typeface="inter-regular"/>
            </a:endParaRPr>
          </a:p>
          <a:p>
            <a:pPr marL="285750" indent="-285750" algn="just">
              <a:buFont typeface="Arial" panose="020B0604020202020204" pitchFamily="34" charset="0"/>
              <a:buChar char="•"/>
            </a:pPr>
            <a:r>
              <a:rPr lang="en-US" b="0" i="0" dirty="0" err="1">
                <a:solidFill>
                  <a:srgbClr val="000000"/>
                </a:solidFill>
                <a:effectLst/>
                <a:latin typeface="inter-regular"/>
              </a:rPr>
              <a:t>Im</a:t>
            </a:r>
            <a:r>
              <a:rPr lang="en-US" b="0" i="0" dirty="0">
                <a:solidFill>
                  <a:srgbClr val="000000"/>
                </a:solidFill>
                <a:effectLst/>
                <a:latin typeface="inter-regular"/>
              </a:rPr>
              <a:t> </a:t>
            </a:r>
            <a:r>
              <a:rPr lang="en-US" b="0" i="0" dirty="0" err="1">
                <a:solidFill>
                  <a:srgbClr val="000000"/>
                </a:solidFill>
                <a:effectLst/>
                <a:latin typeface="inter-regular"/>
              </a:rPr>
              <a:t>Konte</a:t>
            </a:r>
            <a:r>
              <a:rPr lang="en-US" dirty="0" err="1">
                <a:solidFill>
                  <a:srgbClr val="000000"/>
                </a:solidFill>
                <a:latin typeface="inter-regular"/>
              </a:rPr>
              <a:t>xt</a:t>
            </a:r>
            <a:r>
              <a:rPr lang="en-US" dirty="0">
                <a:solidFill>
                  <a:srgbClr val="000000"/>
                </a:solidFill>
                <a:latin typeface="inter-regular"/>
              </a:rPr>
              <a:t> von </a:t>
            </a:r>
            <a:r>
              <a:rPr lang="en-US" dirty="0" err="1">
                <a:solidFill>
                  <a:srgbClr val="000000"/>
                </a:solidFill>
                <a:latin typeface="inter-regular"/>
              </a:rPr>
              <a:t>Aufzählungen</a:t>
            </a:r>
            <a:r>
              <a:rPr lang="en-US" dirty="0">
                <a:solidFill>
                  <a:srgbClr val="000000"/>
                </a:solidFill>
                <a:latin typeface="inter-regular"/>
              </a:rPr>
              <a:t> war es </a:t>
            </a:r>
            <a:r>
              <a:rPr lang="en-US" dirty="0" err="1">
                <a:solidFill>
                  <a:srgbClr val="000000"/>
                </a:solidFill>
                <a:latin typeface="inter-regular"/>
              </a:rPr>
              <a:t>schon</a:t>
            </a:r>
            <a:r>
              <a:rPr lang="en-US" dirty="0">
                <a:solidFill>
                  <a:srgbClr val="000000"/>
                </a:solidFill>
                <a:latin typeface="inter-regular"/>
              </a:rPr>
              <a:t> </a:t>
            </a:r>
            <a:r>
              <a:rPr lang="en-US" dirty="0" err="1">
                <a:solidFill>
                  <a:srgbClr val="000000"/>
                </a:solidFill>
                <a:latin typeface="inter-regular"/>
              </a:rPr>
              <a:t>immer</a:t>
            </a:r>
            <a:r>
              <a:rPr lang="en-US" dirty="0">
                <a:solidFill>
                  <a:srgbClr val="000000"/>
                </a:solidFill>
                <a:latin typeface="inter-regular"/>
              </a:rPr>
              <a:t> die </a:t>
            </a:r>
            <a:r>
              <a:rPr lang="en-US" dirty="0" err="1">
                <a:solidFill>
                  <a:srgbClr val="000000"/>
                </a:solidFill>
                <a:latin typeface="inter-regular"/>
              </a:rPr>
              <a:t>übersichtlichere</a:t>
            </a:r>
            <a:r>
              <a:rPr lang="en-US" dirty="0">
                <a:solidFill>
                  <a:srgbClr val="000000"/>
                </a:solidFill>
                <a:latin typeface="inter-regular"/>
              </a:rPr>
              <a:t> Alternative</a:t>
            </a:r>
          </a:p>
          <a:p>
            <a:pPr marL="285750" indent="-285750" algn="just">
              <a:buFont typeface="Arial" panose="020B0604020202020204" pitchFamily="34" charset="0"/>
              <a:buChar char="•"/>
            </a:pPr>
            <a:r>
              <a:rPr lang="en-US" b="0" i="0" dirty="0" err="1">
                <a:solidFill>
                  <a:srgbClr val="000000"/>
                </a:solidFill>
                <a:effectLst/>
                <a:latin typeface="inter-regular"/>
              </a:rPr>
              <a:t>Mit</a:t>
            </a:r>
            <a:r>
              <a:rPr lang="en-US" b="0" i="0" dirty="0">
                <a:solidFill>
                  <a:srgbClr val="000000"/>
                </a:solidFill>
                <a:effectLst/>
                <a:latin typeface="inter-regular"/>
              </a:rPr>
              <a:t> Java 14 und den Switch Expression </a:t>
            </a:r>
            <a:r>
              <a:rPr lang="en-US" b="0" i="0" dirty="0" err="1">
                <a:solidFill>
                  <a:srgbClr val="000000"/>
                </a:solidFill>
                <a:effectLst/>
                <a:latin typeface="inter-regular"/>
              </a:rPr>
              <a:t>gibt</a:t>
            </a:r>
            <a:r>
              <a:rPr lang="en-US" b="0" i="0" dirty="0">
                <a:solidFill>
                  <a:srgbClr val="000000"/>
                </a:solidFill>
                <a:effectLst/>
                <a:latin typeface="inter-regular"/>
              </a:rPr>
              <a:t> es </a:t>
            </a:r>
            <a:r>
              <a:rPr lang="en-US" b="0" i="0" dirty="0" err="1">
                <a:solidFill>
                  <a:srgbClr val="000000"/>
                </a:solidFill>
                <a:effectLst/>
                <a:latin typeface="inter-regular"/>
              </a:rPr>
              <a:t>jetzt</a:t>
            </a:r>
            <a:r>
              <a:rPr lang="en-US" b="0" i="0" dirty="0">
                <a:solidFill>
                  <a:srgbClr val="000000"/>
                </a:solidFill>
                <a:effectLst/>
                <a:latin typeface="inter-regular"/>
              </a:rPr>
              <a:t> </a:t>
            </a:r>
            <a:r>
              <a:rPr lang="en-US" b="0" i="0" dirty="0" err="1">
                <a:solidFill>
                  <a:srgbClr val="000000"/>
                </a:solidFill>
                <a:effectLst/>
                <a:latin typeface="inter-regular"/>
              </a:rPr>
              <a:t>eine</a:t>
            </a:r>
            <a:r>
              <a:rPr lang="en-US" b="0" i="0" dirty="0">
                <a:solidFill>
                  <a:srgbClr val="000000"/>
                </a:solidFill>
                <a:effectLst/>
                <a:latin typeface="inter-regular"/>
              </a:rPr>
              <a:t> </a:t>
            </a:r>
            <a:r>
              <a:rPr lang="en-US" dirty="0" err="1">
                <a:solidFill>
                  <a:srgbClr val="000000"/>
                </a:solidFill>
                <a:latin typeface="inter-regular"/>
              </a:rPr>
              <a:t>funktionale</a:t>
            </a:r>
            <a:r>
              <a:rPr lang="en-US" dirty="0">
                <a:solidFill>
                  <a:srgbClr val="000000"/>
                </a:solidFill>
                <a:latin typeface="inter-regular"/>
              </a:rPr>
              <a:t> </a:t>
            </a:r>
            <a:r>
              <a:rPr lang="en-US" dirty="0" err="1">
                <a:solidFill>
                  <a:srgbClr val="000000"/>
                </a:solidFill>
                <a:latin typeface="inter-regular"/>
              </a:rPr>
              <a:t>Variante</a:t>
            </a:r>
            <a:r>
              <a:rPr lang="en-US" dirty="0">
                <a:solidFill>
                  <a:srgbClr val="000000"/>
                </a:solidFill>
                <a:latin typeface="inter-regular"/>
              </a:rPr>
              <a:t> </a:t>
            </a:r>
            <a:r>
              <a:rPr lang="en-US" dirty="0" err="1">
                <a:solidFill>
                  <a:srgbClr val="000000"/>
                </a:solidFill>
                <a:latin typeface="inter-regular"/>
              </a:rPr>
              <a:t>bei</a:t>
            </a:r>
            <a:r>
              <a:rPr lang="en-US" dirty="0">
                <a:solidFill>
                  <a:srgbClr val="000000"/>
                </a:solidFill>
                <a:latin typeface="inter-regular"/>
              </a:rPr>
              <a:t> der </a:t>
            </a:r>
            <a:r>
              <a:rPr lang="en-US" dirty="0" err="1">
                <a:solidFill>
                  <a:srgbClr val="000000"/>
                </a:solidFill>
                <a:latin typeface="inter-regular"/>
              </a:rPr>
              <a:t>auch</a:t>
            </a:r>
            <a:r>
              <a:rPr lang="en-US" dirty="0">
                <a:solidFill>
                  <a:srgbClr val="000000"/>
                </a:solidFill>
                <a:latin typeface="inter-regular"/>
              </a:rPr>
              <a:t> OO-</a:t>
            </a:r>
            <a:r>
              <a:rPr lang="en-US" dirty="0" err="1">
                <a:solidFill>
                  <a:srgbClr val="000000"/>
                </a:solidFill>
                <a:latin typeface="inter-regular"/>
              </a:rPr>
              <a:t>Enthusiasten</a:t>
            </a:r>
            <a:r>
              <a:rPr lang="en-US" dirty="0">
                <a:solidFill>
                  <a:srgbClr val="000000"/>
                </a:solidFill>
                <a:latin typeface="inter-regular"/>
              </a:rPr>
              <a:t> </a:t>
            </a:r>
            <a:r>
              <a:rPr lang="en-US" dirty="0" err="1">
                <a:solidFill>
                  <a:srgbClr val="000000"/>
                </a:solidFill>
                <a:latin typeface="inter-regular"/>
              </a:rPr>
              <a:t>nicht</a:t>
            </a:r>
            <a:r>
              <a:rPr lang="en-US" dirty="0">
                <a:solidFill>
                  <a:srgbClr val="000000"/>
                </a:solidFill>
                <a:latin typeface="inter-regular"/>
              </a:rPr>
              <a:t> </a:t>
            </a:r>
            <a:r>
              <a:rPr lang="en-US" dirty="0" err="1">
                <a:solidFill>
                  <a:srgbClr val="000000"/>
                </a:solidFill>
                <a:latin typeface="inter-regular"/>
              </a:rPr>
              <a:t>mehr</a:t>
            </a:r>
            <a:r>
              <a:rPr lang="en-US" dirty="0">
                <a:solidFill>
                  <a:srgbClr val="000000"/>
                </a:solidFill>
                <a:latin typeface="inter-regular"/>
              </a:rPr>
              <a:t> die </a:t>
            </a:r>
            <a:r>
              <a:rPr lang="en-US" dirty="0" err="1">
                <a:solidFill>
                  <a:srgbClr val="000000"/>
                </a:solidFill>
                <a:latin typeface="inter-regular"/>
              </a:rPr>
              <a:t>Nase</a:t>
            </a:r>
            <a:r>
              <a:rPr lang="en-US" dirty="0">
                <a:solidFill>
                  <a:srgbClr val="000000"/>
                </a:solidFill>
                <a:latin typeface="inter-regular"/>
              </a:rPr>
              <a:t> </a:t>
            </a:r>
            <a:r>
              <a:rPr lang="en-US" dirty="0" err="1">
                <a:solidFill>
                  <a:srgbClr val="000000"/>
                </a:solidFill>
                <a:latin typeface="inter-regular"/>
              </a:rPr>
              <a:t>rümpfen</a:t>
            </a:r>
            <a:r>
              <a:rPr lang="en-US" dirty="0">
                <a:solidFill>
                  <a:srgbClr val="000000"/>
                </a:solidFill>
                <a:latin typeface="inter-regular"/>
              </a:rPr>
              <a:t> </a:t>
            </a:r>
            <a:r>
              <a:rPr lang="en-US" dirty="0" err="1">
                <a:solidFill>
                  <a:srgbClr val="000000"/>
                </a:solidFill>
                <a:latin typeface="inter-regular"/>
              </a:rPr>
              <a:t>müssen</a:t>
            </a:r>
            <a:endParaRPr lang="en-US" dirty="0">
              <a:solidFill>
                <a:srgbClr val="000000"/>
              </a:solidFill>
              <a:latin typeface="inter-regular"/>
            </a:endParaRPr>
          </a:p>
          <a:p>
            <a:pPr marL="285750" indent="-285750" algn="just">
              <a:buFont typeface="Arial" panose="020B0604020202020204" pitchFamily="34" charset="0"/>
              <a:buChar char="•"/>
            </a:pPr>
            <a:r>
              <a:rPr lang="en-US" dirty="0" err="1">
                <a:solidFill>
                  <a:srgbClr val="000000"/>
                </a:solidFill>
                <a:latin typeface="inter-regular"/>
              </a:rPr>
              <a:t>Mit</a:t>
            </a:r>
            <a:r>
              <a:rPr lang="en-US" dirty="0">
                <a:solidFill>
                  <a:srgbClr val="000000"/>
                </a:solidFill>
                <a:latin typeface="inter-regular"/>
              </a:rPr>
              <a:t> Java 21 </a:t>
            </a:r>
            <a:r>
              <a:rPr lang="en-US" dirty="0" err="1">
                <a:solidFill>
                  <a:srgbClr val="000000"/>
                </a:solidFill>
                <a:latin typeface="inter-regular"/>
              </a:rPr>
              <a:t>gibt</a:t>
            </a:r>
            <a:r>
              <a:rPr lang="en-US" dirty="0">
                <a:solidFill>
                  <a:srgbClr val="000000"/>
                </a:solidFill>
                <a:latin typeface="inter-regular"/>
              </a:rPr>
              <a:t> es </a:t>
            </a:r>
            <a:r>
              <a:rPr lang="en-US" dirty="0" err="1">
                <a:solidFill>
                  <a:srgbClr val="000000"/>
                </a:solidFill>
                <a:latin typeface="inter-regular"/>
              </a:rPr>
              <a:t>dann</a:t>
            </a:r>
            <a:r>
              <a:rPr lang="en-US" dirty="0">
                <a:solidFill>
                  <a:srgbClr val="000000"/>
                </a:solidFill>
                <a:latin typeface="inter-regular"/>
              </a:rPr>
              <a:t> </a:t>
            </a:r>
            <a:r>
              <a:rPr lang="en-US" dirty="0" err="1">
                <a:solidFill>
                  <a:srgbClr val="000000"/>
                </a:solidFill>
                <a:latin typeface="inter-regular"/>
              </a:rPr>
              <a:t>sogar</a:t>
            </a:r>
            <a:r>
              <a:rPr lang="en-US" dirty="0">
                <a:solidFill>
                  <a:srgbClr val="000000"/>
                </a:solidFill>
                <a:latin typeface="inter-regular"/>
              </a:rPr>
              <a:t> die </a:t>
            </a:r>
            <a:r>
              <a:rPr lang="en-US" dirty="0" err="1">
                <a:solidFill>
                  <a:srgbClr val="000000"/>
                </a:solidFill>
                <a:latin typeface="inter-regular"/>
              </a:rPr>
              <a:t>nächste</a:t>
            </a:r>
            <a:r>
              <a:rPr lang="en-US" dirty="0">
                <a:solidFill>
                  <a:srgbClr val="000000"/>
                </a:solidFill>
                <a:latin typeface="inter-regular"/>
              </a:rPr>
              <a:t> </a:t>
            </a:r>
            <a:r>
              <a:rPr lang="en-US" dirty="0" err="1">
                <a:solidFill>
                  <a:srgbClr val="000000"/>
                </a:solidFill>
                <a:latin typeface="inter-regular"/>
              </a:rPr>
              <a:t>Weiterentwicklung</a:t>
            </a:r>
            <a:endParaRPr lang="en-US" dirty="0">
              <a:solidFill>
                <a:srgbClr val="000000"/>
              </a:solidFill>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560369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Switch Expression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de.zettsystems.switchexpression</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195017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D9027-C614-7535-6464-6FD78A1B5735}"/>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A4D73802-68F3-E4A1-A7C1-B29277D09B7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35C9086C-AAB3-65F2-AD2F-BFBF40A5CE6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E0D7D5C1-0CBE-DE33-47A5-988CB7424C8D}"/>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07F453E2-8DF6-5B87-B4E7-C09F484DE275}"/>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Text Blocks</a:t>
            </a:r>
          </a:p>
          <a:p>
            <a:pPr lvl="1"/>
            <a:r>
              <a:rPr lang="de-DE" sz="2900" dirty="0"/>
              <a:t>Switch </a:t>
            </a:r>
            <a:r>
              <a:rPr lang="de-DE" sz="2900" dirty="0" err="1"/>
              <a:t>Expressions</a:t>
            </a:r>
            <a:endParaRPr lang="de-DE" sz="2900" dirty="0"/>
          </a:p>
          <a:p>
            <a:pPr lvl="1"/>
            <a:r>
              <a:rPr lang="en-US" sz="2900" b="1" dirty="0"/>
              <a:t>Pattern Matching for </a:t>
            </a:r>
            <a:r>
              <a:rPr lang="en-US" sz="2900" b="1" dirty="0" err="1"/>
              <a:t>instanceof</a:t>
            </a:r>
            <a:endParaRPr lang="en-US" sz="2900" b="1" dirty="0"/>
          </a:p>
          <a:p>
            <a:pPr lvl="1"/>
            <a:r>
              <a:rPr lang="de-DE" sz="2900" dirty="0"/>
              <a:t>Records</a:t>
            </a:r>
          </a:p>
          <a:p>
            <a:pPr lvl="1"/>
            <a:r>
              <a:rPr lang="de-DE" sz="2900" dirty="0"/>
              <a:t>Sealed Classes</a:t>
            </a:r>
          </a:p>
          <a:p>
            <a:pPr lvl="1"/>
            <a:r>
              <a:rPr lang="en-US" sz="2900" dirty="0"/>
              <a:t>Pattern Matching for Switch</a:t>
            </a:r>
          </a:p>
          <a:p>
            <a:pPr lvl="1"/>
            <a:r>
              <a:rPr lang="en-US" sz="2900" dirty="0"/>
              <a:t>Record Patterns</a:t>
            </a:r>
          </a:p>
          <a:p>
            <a:pPr lvl="1"/>
            <a:r>
              <a:rPr lang="en-US" sz="2900" dirty="0"/>
              <a:t>Virtual Threads</a:t>
            </a:r>
          </a:p>
          <a:p>
            <a:pPr lvl="1"/>
            <a:r>
              <a:rPr lang="en-US" sz="2900" dirty="0"/>
              <a:t>Sequenced Collection</a:t>
            </a:r>
            <a:endParaRPr lang="de-DE" sz="2900" dirty="0"/>
          </a:p>
          <a:p>
            <a:endParaRPr lang="de-DE" sz="3100" dirty="0"/>
          </a:p>
        </p:txBody>
      </p:sp>
    </p:spTree>
    <p:extLst>
      <p:ext uri="{BB962C8B-B14F-4D97-AF65-F5344CB8AC3E}">
        <p14:creationId xmlns:p14="http://schemas.microsoft.com/office/powerpoint/2010/main" val="346044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Pattern </a:t>
            </a:r>
            <a:r>
              <a:rPr lang="de-DE" dirty="0" err="1"/>
              <a:t>Matching</a:t>
            </a:r>
            <a:r>
              <a:rPr lang="de-DE" dirty="0"/>
              <a:t> </a:t>
            </a:r>
            <a:r>
              <a:rPr lang="de-DE" dirty="0" err="1"/>
              <a:t>inctanceof</a:t>
            </a:r>
            <a:r>
              <a:rPr lang="de-DE" dirty="0"/>
              <a:t> (Java 16 )</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2308324"/>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Bei der </a:t>
            </a:r>
            <a:r>
              <a:rPr lang="en-US" b="0" i="0" dirty="0" err="1">
                <a:solidFill>
                  <a:srgbClr val="000000"/>
                </a:solidFill>
                <a:effectLst/>
                <a:latin typeface="inter-regular"/>
              </a:rPr>
              <a:t>Typprüfung</a:t>
            </a:r>
            <a:r>
              <a:rPr lang="en-US" b="0" i="0" dirty="0">
                <a:solidFill>
                  <a:srgbClr val="000000"/>
                </a:solidFill>
                <a:effectLst/>
                <a:latin typeface="inter-regular"/>
              </a:rPr>
              <a:t> </a:t>
            </a:r>
            <a:r>
              <a:rPr lang="en-US" b="0" i="0" dirty="0" err="1">
                <a:solidFill>
                  <a:srgbClr val="000000"/>
                </a:solidFill>
                <a:effectLst/>
                <a:latin typeface="inter-regular"/>
              </a:rPr>
              <a:t>mit</a:t>
            </a:r>
            <a:r>
              <a:rPr lang="en-US" b="0" i="0" dirty="0">
                <a:solidFill>
                  <a:srgbClr val="000000"/>
                </a:solidFill>
                <a:effectLst/>
                <a:latin typeface="inter-regular"/>
              </a:rPr>
              <a:t> </a:t>
            </a:r>
            <a:r>
              <a:rPr lang="en-US" b="0" i="0" dirty="0" err="1">
                <a:solidFill>
                  <a:srgbClr val="000000"/>
                </a:solidFill>
                <a:effectLst/>
                <a:latin typeface="inter-regular"/>
              </a:rPr>
              <a:t>instanceof</a:t>
            </a:r>
            <a:r>
              <a:rPr lang="en-US" b="0" i="0" dirty="0">
                <a:solidFill>
                  <a:srgbClr val="000000"/>
                </a:solidFill>
                <a:effectLst/>
                <a:latin typeface="inter-regular"/>
              </a:rPr>
              <a:t> </a:t>
            </a:r>
            <a:r>
              <a:rPr lang="en-US" b="0" i="0" dirty="0" err="1">
                <a:solidFill>
                  <a:srgbClr val="000000"/>
                </a:solidFill>
                <a:effectLst/>
                <a:latin typeface="inter-regular"/>
              </a:rPr>
              <a:t>können</a:t>
            </a:r>
            <a:r>
              <a:rPr lang="en-US" b="0" i="0" dirty="0">
                <a:solidFill>
                  <a:srgbClr val="000000"/>
                </a:solidFill>
                <a:effectLst/>
                <a:latin typeface="inter-regular"/>
              </a:rPr>
              <a:t> </a:t>
            </a:r>
            <a:r>
              <a:rPr lang="en-US" b="0" i="0" dirty="0" err="1">
                <a:solidFill>
                  <a:srgbClr val="000000"/>
                </a:solidFill>
                <a:effectLst/>
                <a:latin typeface="inter-regular"/>
              </a:rPr>
              <a:t>wir</a:t>
            </a:r>
            <a:r>
              <a:rPr lang="en-US" b="0" i="0" dirty="0">
                <a:solidFill>
                  <a:srgbClr val="000000"/>
                </a:solidFill>
                <a:effectLst/>
                <a:latin typeface="inter-regular"/>
              </a:rPr>
              <a:t> nun direct </a:t>
            </a:r>
            <a:r>
              <a:rPr lang="en-US" b="0" i="0" dirty="0" err="1">
                <a:solidFill>
                  <a:srgbClr val="000000"/>
                </a:solidFill>
                <a:effectLst/>
                <a:latin typeface="inter-regular"/>
              </a:rPr>
              <a:t>eine</a:t>
            </a:r>
            <a:r>
              <a:rPr lang="en-US" b="0" i="0" dirty="0">
                <a:solidFill>
                  <a:srgbClr val="000000"/>
                </a:solidFill>
                <a:effectLst/>
                <a:latin typeface="inter-regular"/>
              </a:rPr>
              <a:t> Variable des </a:t>
            </a:r>
            <a:r>
              <a:rPr lang="en-US" b="0" i="0" dirty="0" err="1">
                <a:solidFill>
                  <a:srgbClr val="000000"/>
                </a:solidFill>
                <a:effectLst/>
                <a:latin typeface="inter-regular"/>
              </a:rPr>
              <a:t>entsprechenden</a:t>
            </a:r>
            <a:r>
              <a:rPr lang="en-US" b="0" i="0" dirty="0">
                <a:solidFill>
                  <a:srgbClr val="000000"/>
                </a:solidFill>
                <a:effectLst/>
                <a:latin typeface="inter-regular"/>
              </a:rPr>
              <a:t> </a:t>
            </a:r>
            <a:r>
              <a:rPr lang="en-US" b="0" i="0" dirty="0" err="1">
                <a:solidFill>
                  <a:srgbClr val="000000"/>
                </a:solidFill>
                <a:effectLst/>
                <a:latin typeface="inter-regular"/>
              </a:rPr>
              <a:t>Typs</a:t>
            </a:r>
            <a:r>
              <a:rPr lang="en-US" b="0" i="0" dirty="0">
                <a:solidFill>
                  <a:srgbClr val="000000"/>
                </a:solidFill>
                <a:effectLst/>
                <a:latin typeface="inter-regular"/>
              </a:rPr>
              <a:t> </a:t>
            </a:r>
            <a:r>
              <a:rPr lang="en-US" b="0" i="0" dirty="0" err="1">
                <a:solidFill>
                  <a:srgbClr val="000000"/>
                </a:solidFill>
                <a:effectLst/>
                <a:latin typeface="inter-regular"/>
              </a:rPr>
              <a:t>initialisieren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Das spart den </a:t>
            </a:r>
            <a:r>
              <a:rPr lang="en-US" dirty="0" err="1">
                <a:solidFill>
                  <a:srgbClr val="000000"/>
                </a:solidFill>
                <a:latin typeface="inter-regular"/>
              </a:rPr>
              <a:t>vorher</a:t>
            </a:r>
            <a:r>
              <a:rPr lang="en-US" dirty="0">
                <a:solidFill>
                  <a:srgbClr val="000000"/>
                </a:solidFill>
                <a:latin typeface="inter-regular"/>
              </a:rPr>
              <a:t> </a:t>
            </a:r>
            <a:r>
              <a:rPr lang="en-US" dirty="0" err="1">
                <a:solidFill>
                  <a:srgbClr val="000000"/>
                </a:solidFill>
                <a:latin typeface="inter-regular"/>
              </a:rPr>
              <a:t>üblichen</a:t>
            </a:r>
            <a:r>
              <a:rPr lang="en-US" dirty="0">
                <a:solidFill>
                  <a:srgbClr val="000000"/>
                </a:solidFill>
                <a:latin typeface="inter-regular"/>
              </a:rPr>
              <a:t> Cast, der </a:t>
            </a:r>
            <a:r>
              <a:rPr lang="en-US" dirty="0" err="1">
                <a:solidFill>
                  <a:srgbClr val="000000"/>
                </a:solidFill>
                <a:latin typeface="inter-regular"/>
              </a:rPr>
              <a:t>üblicherweise</a:t>
            </a:r>
            <a:r>
              <a:rPr lang="en-US" dirty="0">
                <a:solidFill>
                  <a:srgbClr val="000000"/>
                </a:solidFill>
                <a:latin typeface="inter-regular"/>
              </a:rPr>
              <a:t> </a:t>
            </a:r>
            <a:r>
              <a:rPr lang="en-US" dirty="0" err="1">
                <a:solidFill>
                  <a:srgbClr val="000000"/>
                </a:solidFill>
                <a:latin typeface="inter-regular"/>
              </a:rPr>
              <a:t>immer</a:t>
            </a:r>
            <a:r>
              <a:rPr lang="en-US" dirty="0">
                <a:solidFill>
                  <a:srgbClr val="000000"/>
                </a:solidFill>
                <a:latin typeface="inter-regular"/>
              </a:rPr>
              <a:t> </a:t>
            </a:r>
            <a:r>
              <a:rPr lang="en-US" dirty="0" err="1">
                <a:solidFill>
                  <a:srgbClr val="000000"/>
                </a:solidFill>
                <a:latin typeface="inter-regular"/>
              </a:rPr>
              <a:t>erfolgte</a:t>
            </a:r>
            <a:endParaRPr lang="en-US" dirty="0">
              <a:solidFill>
                <a:srgbClr val="000000"/>
              </a:solidFill>
              <a:latin typeface="inter-regular"/>
            </a:endParaRPr>
          </a:p>
          <a:p>
            <a:pPr marL="285750" indent="-285750" algn="just">
              <a:buFont typeface="Arial" panose="020B0604020202020204" pitchFamily="34" charset="0"/>
              <a:buChar char="•"/>
            </a:pPr>
            <a:r>
              <a:rPr lang="en-US" b="0" i="0" dirty="0" err="1">
                <a:solidFill>
                  <a:srgbClr val="000000"/>
                </a:solidFill>
                <a:effectLst/>
                <a:latin typeface="inter-regular"/>
              </a:rPr>
              <a:t>Diese</a:t>
            </a:r>
            <a:r>
              <a:rPr lang="en-US" b="0" i="0" dirty="0">
                <a:solidFill>
                  <a:srgbClr val="000000"/>
                </a:solidFill>
                <a:effectLst/>
                <a:latin typeface="inter-regular"/>
              </a:rPr>
              <a:t> Variable </a:t>
            </a:r>
            <a:r>
              <a:rPr lang="en-US" b="0" i="0" dirty="0" err="1">
                <a:solidFill>
                  <a:srgbClr val="000000"/>
                </a:solidFill>
                <a:effectLst/>
                <a:latin typeface="inter-regular"/>
              </a:rPr>
              <a:t>können</a:t>
            </a:r>
            <a:r>
              <a:rPr lang="en-US" b="0" i="0" dirty="0">
                <a:solidFill>
                  <a:srgbClr val="000000"/>
                </a:solidFill>
                <a:effectLst/>
                <a:latin typeface="inter-regular"/>
              </a:rPr>
              <a:t> </a:t>
            </a:r>
            <a:r>
              <a:rPr lang="en-US" b="0" i="0" dirty="0" err="1">
                <a:solidFill>
                  <a:srgbClr val="000000"/>
                </a:solidFill>
                <a:effectLst/>
                <a:latin typeface="inter-regular"/>
              </a:rPr>
              <a:t>wir</a:t>
            </a:r>
            <a:r>
              <a:rPr lang="en-US" b="0" i="0" dirty="0">
                <a:solidFill>
                  <a:srgbClr val="000000"/>
                </a:solidFill>
                <a:effectLst/>
                <a:latin typeface="inter-regular"/>
              </a:rPr>
              <a:t> </a:t>
            </a:r>
            <a:r>
              <a:rPr lang="en-US" b="0" i="0" dirty="0" err="1">
                <a:solidFill>
                  <a:srgbClr val="000000"/>
                </a:solidFill>
                <a:effectLst/>
                <a:latin typeface="inter-regular"/>
              </a:rPr>
              <a:t>darüber</a:t>
            </a:r>
            <a:r>
              <a:rPr lang="en-US" b="0" i="0" dirty="0">
                <a:solidFill>
                  <a:srgbClr val="000000"/>
                </a:solidFill>
                <a:effectLst/>
                <a:latin typeface="inter-regular"/>
              </a:rPr>
              <a:t> </a:t>
            </a:r>
            <a:r>
              <a:rPr lang="en-US" b="0" i="0" dirty="0" err="1">
                <a:solidFill>
                  <a:srgbClr val="000000"/>
                </a:solidFill>
                <a:effectLst/>
                <a:latin typeface="inter-regular"/>
              </a:rPr>
              <a:t>hinaus</a:t>
            </a:r>
            <a:r>
              <a:rPr lang="en-US" b="0" i="0" dirty="0">
                <a:solidFill>
                  <a:srgbClr val="000000"/>
                </a:solidFill>
                <a:effectLst/>
                <a:latin typeface="inter-regular"/>
              </a:rPr>
              <a:t> </a:t>
            </a:r>
            <a:r>
              <a:rPr lang="en-US" b="0" i="0" dirty="0" err="1">
                <a:solidFill>
                  <a:srgbClr val="000000"/>
                </a:solidFill>
                <a:effectLst/>
                <a:latin typeface="inter-regular"/>
              </a:rPr>
              <a:t>direkt</a:t>
            </a:r>
            <a:r>
              <a:rPr lang="en-US" b="0" i="0" dirty="0">
                <a:solidFill>
                  <a:srgbClr val="000000"/>
                </a:solidFill>
                <a:effectLst/>
                <a:latin typeface="inter-regular"/>
              </a:rPr>
              <a:t> </a:t>
            </a:r>
            <a:r>
              <a:rPr lang="en-US" b="0" i="0" dirty="0" err="1">
                <a:solidFill>
                  <a:srgbClr val="000000"/>
                </a:solidFill>
                <a:effectLst/>
                <a:latin typeface="inter-regular"/>
              </a:rPr>
              <a:t>weiter</a:t>
            </a:r>
            <a:r>
              <a:rPr lang="en-US" b="0" i="0" dirty="0">
                <a:solidFill>
                  <a:srgbClr val="000000"/>
                </a:solidFill>
                <a:effectLst/>
                <a:latin typeface="inter-regular"/>
              </a:rPr>
              <a:t> in der if-</a:t>
            </a:r>
            <a:r>
              <a:rPr lang="en-US" b="0" i="0" dirty="0" err="1">
                <a:solidFill>
                  <a:srgbClr val="000000"/>
                </a:solidFill>
                <a:effectLst/>
                <a:latin typeface="inter-regular"/>
              </a:rPr>
              <a:t>Anweisung</a:t>
            </a:r>
            <a:r>
              <a:rPr lang="en-US" b="0" i="0" dirty="0">
                <a:solidFill>
                  <a:srgbClr val="000000"/>
                </a:solidFill>
                <a:effectLst/>
                <a:latin typeface="inter-regular"/>
              </a:rPr>
              <a:t> </a:t>
            </a:r>
            <a:r>
              <a:rPr lang="en-US" b="0" i="0" dirty="0" err="1">
                <a:solidFill>
                  <a:srgbClr val="000000"/>
                </a:solidFill>
                <a:effectLst/>
                <a:latin typeface="inter-regular"/>
              </a:rPr>
              <a:t>verwenden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Aber ACHTUNG! – </a:t>
            </a:r>
            <a:r>
              <a:rPr lang="en-US" dirty="0" err="1">
                <a:solidFill>
                  <a:srgbClr val="000000"/>
                </a:solidFill>
                <a:latin typeface="inter-regular"/>
              </a:rPr>
              <a:t>hier</a:t>
            </a:r>
            <a:r>
              <a:rPr lang="en-US" dirty="0">
                <a:solidFill>
                  <a:srgbClr val="000000"/>
                </a:solidFill>
                <a:latin typeface="inter-regular"/>
              </a:rPr>
              <a:t> </a:t>
            </a:r>
            <a:r>
              <a:rPr lang="en-US" dirty="0" err="1">
                <a:solidFill>
                  <a:srgbClr val="000000"/>
                </a:solidFill>
                <a:latin typeface="inter-regular"/>
              </a:rPr>
              <a:t>wird</a:t>
            </a:r>
            <a:r>
              <a:rPr lang="en-US" dirty="0">
                <a:solidFill>
                  <a:srgbClr val="000000"/>
                </a:solidFill>
                <a:latin typeface="inter-regular"/>
              </a:rPr>
              <a:t> “Flow Scope” </a:t>
            </a:r>
            <a:r>
              <a:rPr lang="en-US" dirty="0" err="1">
                <a:solidFill>
                  <a:srgbClr val="000000"/>
                </a:solidFill>
                <a:latin typeface="inter-regular"/>
              </a:rPr>
              <a:t>verwendet</a:t>
            </a:r>
            <a:r>
              <a:rPr lang="en-US" dirty="0">
                <a:solidFill>
                  <a:srgbClr val="000000"/>
                </a:solidFill>
                <a:latin typeface="inter-regular"/>
              </a:rPr>
              <a:t>:</a:t>
            </a:r>
          </a:p>
          <a:p>
            <a:pPr marL="742950" lvl="1" indent="-285750" algn="just">
              <a:buFont typeface="Arial" panose="020B0604020202020204" pitchFamily="34" charset="0"/>
              <a:buChar char="•"/>
            </a:pPr>
            <a:r>
              <a:rPr lang="de-DE" b="0" i="0" dirty="0">
                <a:solidFill>
                  <a:srgbClr val="000000"/>
                </a:solidFill>
                <a:effectLst/>
                <a:latin typeface="inter-regular"/>
              </a:rPr>
              <a:t>eine Pattern </a:t>
            </a:r>
            <a:r>
              <a:rPr lang="de-DE" b="0" i="0" dirty="0" err="1">
                <a:solidFill>
                  <a:srgbClr val="000000"/>
                </a:solidFill>
                <a:effectLst/>
                <a:latin typeface="inter-regular"/>
              </a:rPr>
              <a:t>Matching</a:t>
            </a:r>
            <a:r>
              <a:rPr lang="de-DE" b="0" i="0" dirty="0">
                <a:solidFill>
                  <a:srgbClr val="000000"/>
                </a:solidFill>
                <a:effectLst/>
                <a:latin typeface="inter-regular"/>
              </a:rPr>
              <a:t>-Variable ist nur dann </a:t>
            </a:r>
            <a:r>
              <a:rPr lang="de-DE" dirty="0">
                <a:solidFill>
                  <a:srgbClr val="000000"/>
                </a:solidFill>
                <a:latin typeface="inter-regular"/>
              </a:rPr>
              <a:t>bekannt, wenn der</a:t>
            </a:r>
            <a:r>
              <a:rPr lang="de-DE" b="0" i="0" dirty="0">
                <a:solidFill>
                  <a:srgbClr val="000000"/>
                </a:solidFill>
                <a:effectLst/>
                <a:latin typeface="inter-regular"/>
              </a:rPr>
              <a:t> </a:t>
            </a:r>
            <a:r>
              <a:rPr lang="de-DE" b="0" i="0" dirty="0" err="1">
                <a:solidFill>
                  <a:srgbClr val="000000"/>
                </a:solidFill>
                <a:effectLst/>
                <a:latin typeface="inter-regular"/>
              </a:rPr>
              <a:t>instanceof</a:t>
            </a:r>
            <a:r>
              <a:rPr lang="de-DE" b="0" i="0" dirty="0">
                <a:solidFill>
                  <a:srgbClr val="000000"/>
                </a:solidFill>
                <a:effectLst/>
                <a:latin typeface="inter-regular"/>
              </a:rPr>
              <a:t>-Test bestanden wurde – nach der </a:t>
            </a:r>
            <a:r>
              <a:rPr lang="de-DE" b="0" i="0" dirty="0" err="1">
                <a:solidFill>
                  <a:srgbClr val="000000"/>
                </a:solidFill>
                <a:effectLst/>
                <a:latin typeface="inter-regular"/>
              </a:rPr>
              <a:t>if</a:t>
            </a:r>
            <a:r>
              <a:rPr lang="de-DE" b="0" i="0" dirty="0">
                <a:solidFill>
                  <a:srgbClr val="000000"/>
                </a:solidFill>
                <a:effectLst/>
                <a:latin typeface="inter-regular"/>
              </a:rPr>
              <a:t>-Anweisung, z.B. in einem </a:t>
            </a:r>
            <a:r>
              <a:rPr lang="de-DE" b="0" i="0" dirty="0" err="1">
                <a:solidFill>
                  <a:srgbClr val="000000"/>
                </a:solidFill>
                <a:effectLst/>
                <a:latin typeface="inter-regular"/>
              </a:rPr>
              <a:t>else</a:t>
            </a:r>
            <a:r>
              <a:rPr lang="de-DE" b="0" i="0" dirty="0">
                <a:solidFill>
                  <a:srgbClr val="000000"/>
                </a:solidFill>
                <a:effectLst/>
                <a:latin typeface="inter-regular"/>
              </a:rPr>
              <a:t>-Zweig ist sie nicht bekannt</a:t>
            </a:r>
            <a:endParaRPr lang="en-US" b="0" i="0" dirty="0">
              <a:solidFill>
                <a:srgbClr val="000000"/>
              </a:solidFill>
              <a:effectLst/>
              <a:latin typeface="inter-regular"/>
            </a:endParaRPr>
          </a:p>
        </p:txBody>
      </p:sp>
    </p:spTree>
    <p:extLst>
      <p:ext uri="{BB962C8B-B14F-4D97-AF65-F5344CB8AC3E}">
        <p14:creationId xmlns:p14="http://schemas.microsoft.com/office/powerpoint/2010/main" val="236723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43FDA-75B8-0E48-76D3-661BFD0A2A7A}"/>
              </a:ext>
            </a:extLst>
          </p:cNvPr>
          <p:cNvSpPr>
            <a:spLocks noGrp="1"/>
          </p:cNvSpPr>
          <p:nvPr>
            <p:ph type="title"/>
          </p:nvPr>
        </p:nvSpPr>
        <p:spPr/>
        <p:txBody>
          <a:bodyPr/>
          <a:lstStyle/>
          <a:p>
            <a:r>
              <a:rPr lang="de-DE" dirty="0"/>
              <a:t>Du oder Sie?</a:t>
            </a:r>
          </a:p>
        </p:txBody>
      </p:sp>
      <p:sp>
        <p:nvSpPr>
          <p:cNvPr id="3" name="Inhaltsplatzhalter 2">
            <a:extLst>
              <a:ext uri="{FF2B5EF4-FFF2-40B4-BE49-F238E27FC236}">
                <a16:creationId xmlns:a16="http://schemas.microsoft.com/office/drawing/2014/main" id="{1793AB54-6EF0-1284-899B-0132F7BECF90}"/>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646859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Pattern </a:t>
            </a:r>
            <a:r>
              <a:rPr lang="de-DE" dirty="0" err="1"/>
              <a:t>Matching</a:t>
            </a:r>
            <a:r>
              <a:rPr lang="de-DE" dirty="0"/>
              <a:t> </a:t>
            </a:r>
            <a:r>
              <a:rPr lang="de-DE" dirty="0" err="1"/>
              <a:t>inctanceof</a:t>
            </a:r>
            <a:r>
              <a:rPr lang="de-DE" dirty="0"/>
              <a:t>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de.zettsystems.pminstanceof</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644442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35E62D-88F5-07CD-339C-91F2073F0525}"/>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162A710C-32DB-FA87-2E92-98C53D9CD52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A4D73802-68F3-E4A1-A7C1-B29277D09B7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4A0D9AB1-C0CB-5105-38AF-980990D277DF}"/>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15A3D60-FACF-2868-F825-A4C6CAA96114}"/>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Text Blocks</a:t>
            </a:r>
          </a:p>
          <a:p>
            <a:pPr lvl="1"/>
            <a:r>
              <a:rPr lang="de-DE" sz="2900" dirty="0"/>
              <a:t>Switch </a:t>
            </a:r>
            <a:r>
              <a:rPr lang="de-DE" sz="2900" dirty="0" err="1"/>
              <a:t>Expressions</a:t>
            </a:r>
            <a:endParaRPr lang="de-DE" sz="2900" dirty="0"/>
          </a:p>
          <a:p>
            <a:pPr lvl="1"/>
            <a:r>
              <a:rPr lang="en-US" sz="2900" dirty="0"/>
              <a:t>Pattern Matching for </a:t>
            </a:r>
            <a:r>
              <a:rPr lang="en-US" sz="2900" dirty="0" err="1"/>
              <a:t>instanceof</a:t>
            </a:r>
            <a:endParaRPr lang="en-US" sz="2900" dirty="0"/>
          </a:p>
          <a:p>
            <a:pPr lvl="1"/>
            <a:r>
              <a:rPr lang="de-DE" sz="2900" b="1" dirty="0"/>
              <a:t>Records</a:t>
            </a:r>
          </a:p>
          <a:p>
            <a:pPr lvl="1"/>
            <a:r>
              <a:rPr lang="de-DE" sz="2900" dirty="0"/>
              <a:t>Sealed Classes</a:t>
            </a:r>
          </a:p>
          <a:p>
            <a:pPr lvl="1"/>
            <a:r>
              <a:rPr lang="en-US" sz="2900" dirty="0"/>
              <a:t>Pattern Matching for Switch</a:t>
            </a:r>
          </a:p>
          <a:p>
            <a:pPr lvl="1"/>
            <a:r>
              <a:rPr lang="en-US" sz="2900" dirty="0"/>
              <a:t>Record Patterns</a:t>
            </a:r>
          </a:p>
          <a:p>
            <a:pPr lvl="1"/>
            <a:r>
              <a:rPr lang="en-US" sz="2900" dirty="0"/>
              <a:t>Virtual Threads</a:t>
            </a:r>
          </a:p>
          <a:p>
            <a:pPr lvl="1"/>
            <a:r>
              <a:rPr lang="en-US" sz="2900" dirty="0"/>
              <a:t>Sequenced Collection</a:t>
            </a:r>
            <a:endParaRPr lang="de-DE" sz="2900" dirty="0"/>
          </a:p>
          <a:p>
            <a:endParaRPr lang="de-DE" sz="3100" dirty="0"/>
          </a:p>
        </p:txBody>
      </p:sp>
    </p:spTree>
    <p:extLst>
      <p:ext uri="{BB962C8B-B14F-4D97-AF65-F5344CB8AC3E}">
        <p14:creationId xmlns:p14="http://schemas.microsoft.com/office/powerpoint/2010/main" val="724540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Records (Java 16)</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970318"/>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Ein </a:t>
            </a:r>
            <a:r>
              <a:rPr lang="en-US" b="0" i="0" dirty="0" err="1">
                <a:solidFill>
                  <a:srgbClr val="000000"/>
                </a:solidFill>
                <a:effectLst/>
                <a:latin typeface="inter-regular"/>
              </a:rPr>
              <a:t>neuer</a:t>
            </a:r>
            <a:r>
              <a:rPr lang="en-US" b="0" i="0" dirty="0">
                <a:solidFill>
                  <a:srgbClr val="000000"/>
                </a:solidFill>
                <a:effectLst/>
                <a:latin typeface="inter-regular"/>
              </a:rPr>
              <a:t> </a:t>
            </a:r>
            <a:r>
              <a:rPr lang="en-US" b="0" i="0" dirty="0" err="1">
                <a:solidFill>
                  <a:srgbClr val="000000"/>
                </a:solidFill>
                <a:effectLst/>
                <a:latin typeface="inter-regular"/>
              </a:rPr>
              <a:t>Grundtyp</a:t>
            </a:r>
            <a:r>
              <a:rPr lang="en-US" b="0" i="0" dirty="0">
                <a:solidFill>
                  <a:srgbClr val="000000"/>
                </a:solidFill>
                <a:effectLst/>
                <a:latin typeface="inter-regular"/>
              </a:rPr>
              <a:t> in Java (Neben </a:t>
            </a:r>
            <a:r>
              <a:rPr lang="en-US" b="0" i="0" dirty="0" err="1">
                <a:solidFill>
                  <a:srgbClr val="000000"/>
                </a:solidFill>
                <a:effectLst/>
                <a:latin typeface="inter-regular"/>
              </a:rPr>
              <a:t>Klasse</a:t>
            </a:r>
            <a:r>
              <a:rPr lang="en-US" b="0" i="0" dirty="0">
                <a:solidFill>
                  <a:srgbClr val="000000"/>
                </a:solidFill>
                <a:effectLst/>
                <a:latin typeface="inter-regular"/>
              </a:rPr>
              <a:t>, Interface</a:t>
            </a:r>
            <a:r>
              <a:rPr lang="en-US" dirty="0">
                <a:solidFill>
                  <a:srgbClr val="000000"/>
                </a:solidFill>
                <a:latin typeface="inter-regular"/>
              </a:rPr>
              <a:t>, Annotation und Enum), um immutable </a:t>
            </a:r>
            <a:r>
              <a:rPr lang="en-US" dirty="0" err="1">
                <a:solidFill>
                  <a:srgbClr val="000000"/>
                </a:solidFill>
                <a:latin typeface="inter-regular"/>
              </a:rPr>
              <a:t>Objekte</a:t>
            </a:r>
            <a:r>
              <a:rPr lang="en-US" dirty="0">
                <a:solidFill>
                  <a:srgbClr val="000000"/>
                </a:solidFill>
                <a:latin typeface="inter-regular"/>
              </a:rPr>
              <a:t> </a:t>
            </a:r>
            <a:r>
              <a:rPr lang="en-US" dirty="0" err="1">
                <a:solidFill>
                  <a:srgbClr val="000000"/>
                </a:solidFill>
                <a:latin typeface="inter-regular"/>
              </a:rPr>
              <a:t>zu</a:t>
            </a:r>
            <a:r>
              <a:rPr lang="en-US" dirty="0">
                <a:solidFill>
                  <a:srgbClr val="000000"/>
                </a:solidFill>
                <a:latin typeface="inter-regular"/>
              </a:rPr>
              <a:t> </a:t>
            </a:r>
            <a:r>
              <a:rPr lang="en-US" dirty="0" err="1">
                <a:solidFill>
                  <a:srgbClr val="000000"/>
                </a:solidFill>
                <a:latin typeface="inter-regular"/>
              </a:rPr>
              <a:t>erzeugen</a:t>
            </a:r>
            <a:endParaRPr lang="en-US" dirty="0">
              <a:solidFill>
                <a:srgbClr val="000000"/>
              </a:solidFill>
              <a:latin typeface="inter-regular"/>
            </a:endParaRPr>
          </a:p>
          <a:p>
            <a:pPr marL="285750" indent="-285750" algn="just">
              <a:buFont typeface="Arial" panose="020B0604020202020204" pitchFamily="34" charset="0"/>
              <a:buChar char="•"/>
            </a:pPr>
            <a:r>
              <a:rPr lang="en-US" dirty="0">
                <a:solidFill>
                  <a:srgbClr val="000000"/>
                </a:solidFill>
                <a:latin typeface="inter-regular"/>
              </a:rPr>
              <a:t>Immutable – </a:t>
            </a:r>
            <a:r>
              <a:rPr lang="en-US" dirty="0" err="1">
                <a:solidFill>
                  <a:srgbClr val="000000"/>
                </a:solidFill>
                <a:latin typeface="inter-regular"/>
              </a:rPr>
              <a:t>Gültigkeit</a:t>
            </a:r>
            <a:r>
              <a:rPr lang="en-US" dirty="0">
                <a:solidFill>
                  <a:srgbClr val="000000"/>
                </a:solidFill>
                <a:latin typeface="inter-regular"/>
              </a:rPr>
              <a:t> der </a:t>
            </a:r>
            <a:r>
              <a:rPr lang="en-US" dirty="0" err="1">
                <a:solidFill>
                  <a:srgbClr val="000000"/>
                </a:solidFill>
                <a:latin typeface="inter-regular"/>
              </a:rPr>
              <a:t>Daten</a:t>
            </a:r>
            <a:r>
              <a:rPr lang="en-US" dirty="0">
                <a:solidFill>
                  <a:srgbClr val="000000"/>
                </a:solidFill>
                <a:latin typeface="inter-regular"/>
              </a:rPr>
              <a:t> </a:t>
            </a:r>
            <a:r>
              <a:rPr lang="en-US" dirty="0" err="1">
                <a:solidFill>
                  <a:srgbClr val="000000"/>
                </a:solidFill>
                <a:latin typeface="inter-regular"/>
              </a:rPr>
              <a:t>ohne</a:t>
            </a:r>
            <a:r>
              <a:rPr lang="en-US" dirty="0">
                <a:solidFill>
                  <a:srgbClr val="000000"/>
                </a:solidFill>
                <a:latin typeface="inter-regular"/>
              </a:rPr>
              <a:t> synchronized </a:t>
            </a:r>
            <a:r>
              <a:rPr lang="en-US" dirty="0" err="1">
                <a:solidFill>
                  <a:srgbClr val="000000"/>
                </a:solidFill>
                <a:latin typeface="inter-regular"/>
              </a:rPr>
              <a:t>sichergestellt</a:t>
            </a:r>
            <a:r>
              <a:rPr lang="en-US" dirty="0">
                <a:solidFill>
                  <a:srgbClr val="000000"/>
                </a:solidFill>
                <a:latin typeface="inter-regular"/>
              </a:rPr>
              <a:t>:</a:t>
            </a:r>
          </a:p>
          <a:p>
            <a:pPr marL="742950" lvl="1" indent="-285750" algn="just">
              <a:buFont typeface="Arial" panose="020B0604020202020204" pitchFamily="34" charset="0"/>
              <a:buChar char="•"/>
            </a:pPr>
            <a:r>
              <a:rPr lang="de-DE" b="0" i="0" dirty="0">
                <a:solidFill>
                  <a:srgbClr val="000000"/>
                </a:solidFill>
                <a:effectLst/>
                <a:latin typeface="inter-regular"/>
              </a:rPr>
              <a:t>private final </a:t>
            </a:r>
            <a:r>
              <a:rPr lang="de-DE" b="0" i="0" dirty="0" err="1">
                <a:solidFill>
                  <a:srgbClr val="000000"/>
                </a:solidFill>
                <a:effectLst/>
                <a:latin typeface="inter-regular"/>
              </a:rPr>
              <a:t>field</a:t>
            </a:r>
            <a:r>
              <a:rPr lang="de-DE" b="0" i="0" dirty="0">
                <a:solidFill>
                  <a:srgbClr val="000000"/>
                </a:solidFill>
                <a:effectLst/>
                <a:latin typeface="inter-regular"/>
              </a:rPr>
              <a:t> für jedes Datum</a:t>
            </a:r>
          </a:p>
          <a:p>
            <a:pPr marL="742950" lvl="1" indent="-285750" algn="just">
              <a:buFont typeface="Arial" panose="020B0604020202020204" pitchFamily="34" charset="0"/>
              <a:buChar char="•"/>
            </a:pPr>
            <a:r>
              <a:rPr lang="de-DE" b="0" i="0" dirty="0">
                <a:solidFill>
                  <a:srgbClr val="000000"/>
                </a:solidFill>
                <a:effectLst/>
                <a:latin typeface="inter-regular"/>
              </a:rPr>
              <a:t>Getter für jedes Feld, aber kein Setter</a:t>
            </a:r>
          </a:p>
          <a:p>
            <a:pPr marL="742950" lvl="1" indent="-285750" algn="just">
              <a:buFont typeface="Arial" panose="020B0604020202020204" pitchFamily="34" charset="0"/>
              <a:buChar char="•"/>
            </a:pPr>
            <a:r>
              <a:rPr lang="de-DE" b="0" i="0" dirty="0">
                <a:solidFill>
                  <a:srgbClr val="000000"/>
                </a:solidFill>
                <a:effectLst/>
                <a:latin typeface="inter-regular"/>
              </a:rPr>
              <a:t>öffentlicher Konstruktor mit einem entsprechenden Argument für jedes Feld</a:t>
            </a:r>
          </a:p>
          <a:p>
            <a:pPr marL="285750" indent="-285750" algn="just">
              <a:buFont typeface="Arial" panose="020B0604020202020204" pitchFamily="34" charset="0"/>
              <a:buChar char="•"/>
            </a:pPr>
            <a:r>
              <a:rPr lang="de-DE" dirty="0">
                <a:solidFill>
                  <a:srgbClr val="000000"/>
                </a:solidFill>
                <a:latin typeface="inter-regular"/>
              </a:rPr>
              <a:t>Bisher mit recht viel </a:t>
            </a:r>
            <a:r>
              <a:rPr lang="de-DE" dirty="0" err="1">
                <a:solidFill>
                  <a:srgbClr val="000000"/>
                </a:solidFill>
                <a:latin typeface="inter-regular"/>
              </a:rPr>
              <a:t>Boilerplate</a:t>
            </a:r>
            <a:r>
              <a:rPr lang="de-DE" dirty="0">
                <a:solidFill>
                  <a:srgbClr val="000000"/>
                </a:solidFill>
                <a:latin typeface="inter-regular"/>
              </a:rPr>
              <a:t> oder etwa durch Lombok @Value herstellbar</a:t>
            </a:r>
          </a:p>
          <a:p>
            <a:pPr marL="285750" indent="-285750" algn="just">
              <a:buFont typeface="Arial" panose="020B0604020202020204" pitchFamily="34" charset="0"/>
              <a:buChar char="•"/>
            </a:pPr>
            <a:r>
              <a:rPr lang="de-DE" b="0" i="0" dirty="0">
                <a:solidFill>
                  <a:srgbClr val="000000"/>
                </a:solidFill>
                <a:effectLst/>
                <a:latin typeface="inter-regular"/>
              </a:rPr>
              <a:t>Die „</a:t>
            </a:r>
            <a:r>
              <a:rPr lang="de-DE" b="0" i="0" dirty="0" err="1">
                <a:solidFill>
                  <a:srgbClr val="000000"/>
                </a:solidFill>
                <a:effectLst/>
                <a:latin typeface="inter-regular"/>
              </a:rPr>
              <a:t>getter</a:t>
            </a:r>
            <a:r>
              <a:rPr lang="de-DE" b="0" i="0" dirty="0">
                <a:solidFill>
                  <a:srgbClr val="000000"/>
                </a:solidFill>
                <a:effectLst/>
                <a:latin typeface="inter-regular"/>
              </a:rPr>
              <a:t>“ von Records heißen wie die Attribute, also ohne </a:t>
            </a:r>
            <a:r>
              <a:rPr lang="de-DE" b="0" i="0" dirty="0" err="1">
                <a:solidFill>
                  <a:srgbClr val="000000"/>
                </a:solidFill>
                <a:effectLst/>
                <a:latin typeface="inter-regular"/>
              </a:rPr>
              <a:t>get</a:t>
            </a:r>
            <a:r>
              <a:rPr lang="de-DE" b="0" i="0" dirty="0">
                <a:solidFill>
                  <a:srgbClr val="000000"/>
                </a:solidFill>
                <a:effectLst/>
                <a:latin typeface="inter-regular"/>
              </a:rPr>
              <a:t>/</a:t>
            </a:r>
            <a:r>
              <a:rPr lang="de-DE" b="0" i="0" dirty="0" err="1">
                <a:solidFill>
                  <a:srgbClr val="000000"/>
                </a:solidFill>
                <a:effectLst/>
                <a:latin typeface="inter-regular"/>
              </a:rPr>
              <a:t>is</a:t>
            </a:r>
            <a:endParaRPr lang="de-DE" b="0" i="0" dirty="0">
              <a:solidFill>
                <a:srgbClr val="000000"/>
              </a:solidFill>
              <a:effectLst/>
              <a:latin typeface="inter-regular"/>
            </a:endParaRPr>
          </a:p>
          <a:p>
            <a:pPr marL="285750" indent="-285750" algn="just">
              <a:buFont typeface="Arial" panose="020B0604020202020204" pitchFamily="34" charset="0"/>
              <a:buChar char="•"/>
            </a:pPr>
            <a:r>
              <a:rPr lang="de-DE" b="0" i="0" dirty="0">
                <a:solidFill>
                  <a:srgbClr val="000000"/>
                </a:solidFill>
                <a:effectLst/>
                <a:latin typeface="inter-regular"/>
              </a:rPr>
              <a:t>Man kann weitere Konstruktoren mit unterschiedlichen Parameterlisten ergänzen</a:t>
            </a:r>
          </a:p>
          <a:p>
            <a:pPr marL="285750" indent="-285750" algn="just">
              <a:buFont typeface="Arial" panose="020B0604020202020204" pitchFamily="34" charset="0"/>
              <a:buChar char="•"/>
            </a:pPr>
            <a:r>
              <a:rPr lang="de-DE" dirty="0">
                <a:solidFill>
                  <a:srgbClr val="000000"/>
                </a:solidFill>
                <a:latin typeface="inter-regular"/>
              </a:rPr>
              <a:t>Man kann den Standard-Konstruktor (</a:t>
            </a:r>
            <a:r>
              <a:rPr lang="de-DE" dirty="0" err="1">
                <a:solidFill>
                  <a:srgbClr val="000000"/>
                </a:solidFill>
                <a:latin typeface="inter-regular"/>
              </a:rPr>
              <a:t>compact</a:t>
            </a:r>
            <a:r>
              <a:rPr lang="de-DE" dirty="0">
                <a:solidFill>
                  <a:srgbClr val="000000"/>
                </a:solidFill>
                <a:latin typeface="inter-regular"/>
              </a:rPr>
              <a:t> </a:t>
            </a:r>
            <a:r>
              <a:rPr lang="de-DE" dirty="0" err="1">
                <a:solidFill>
                  <a:srgbClr val="000000"/>
                </a:solidFill>
                <a:latin typeface="inter-regular"/>
              </a:rPr>
              <a:t>constructor</a:t>
            </a:r>
            <a:r>
              <a:rPr lang="de-DE" dirty="0">
                <a:solidFill>
                  <a:srgbClr val="000000"/>
                </a:solidFill>
                <a:latin typeface="inter-regular"/>
              </a:rPr>
              <a:t>) anpassen – das ist gedacht, um Validierungen einzufügen</a:t>
            </a:r>
          </a:p>
          <a:p>
            <a:pPr marL="285750" indent="-285750" algn="just">
              <a:buFont typeface="Arial" panose="020B0604020202020204" pitchFamily="34" charset="0"/>
              <a:buChar char="•"/>
            </a:pPr>
            <a:r>
              <a:rPr lang="de-DE" dirty="0">
                <a:solidFill>
                  <a:srgbClr val="000000"/>
                </a:solidFill>
                <a:latin typeface="inter-regular"/>
              </a:rPr>
              <a:t>Statische Variablen und Methoden sind genauso möglich wie in </a:t>
            </a:r>
            <a:r>
              <a:rPr lang="de-DE" dirty="0" err="1">
                <a:solidFill>
                  <a:srgbClr val="000000"/>
                </a:solidFill>
                <a:latin typeface="inter-regular"/>
              </a:rPr>
              <a:t>classes</a:t>
            </a:r>
            <a:endParaRPr lang="de-DE" dirty="0">
              <a:solidFill>
                <a:srgbClr val="000000"/>
              </a:solidFill>
              <a:latin typeface="inter-regular"/>
            </a:endParaRPr>
          </a:p>
          <a:p>
            <a:pPr marL="285750" indent="-285750" algn="just">
              <a:buFont typeface="Arial" panose="020B0604020202020204" pitchFamily="34" charset="0"/>
              <a:buChar char="•"/>
            </a:pPr>
            <a:r>
              <a:rPr lang="de-DE" dirty="0">
                <a:solidFill>
                  <a:srgbClr val="000000"/>
                </a:solidFill>
                <a:latin typeface="inter-regular"/>
              </a:rPr>
              <a:t>Keine Vererbung, </a:t>
            </a:r>
            <a:r>
              <a:rPr lang="de-DE" dirty="0" err="1">
                <a:solidFill>
                  <a:srgbClr val="000000"/>
                </a:solidFill>
                <a:latin typeface="inter-regular"/>
              </a:rPr>
              <a:t>record</a:t>
            </a:r>
            <a:r>
              <a:rPr lang="de-DE" dirty="0">
                <a:solidFill>
                  <a:srgbClr val="000000"/>
                </a:solidFill>
                <a:latin typeface="inter-regular"/>
              </a:rPr>
              <a:t> implizit final</a:t>
            </a:r>
          </a:p>
          <a:p>
            <a:pPr marL="285750" indent="-285750" algn="just">
              <a:buFont typeface="Arial" panose="020B0604020202020204" pitchFamily="34" charset="0"/>
              <a:buChar char="•"/>
            </a:pPr>
            <a:r>
              <a:rPr lang="de-DE" dirty="0">
                <a:solidFill>
                  <a:srgbClr val="000000"/>
                </a:solidFill>
                <a:latin typeface="inter-regular"/>
              </a:rPr>
              <a:t>… aber Implementierung von Interfaces möglich</a:t>
            </a:r>
            <a:endParaRPr lang="en-US" b="0" i="0" dirty="0">
              <a:solidFill>
                <a:srgbClr val="000000"/>
              </a:solidFill>
              <a:effectLst/>
              <a:latin typeface="inter-regular"/>
            </a:endParaRPr>
          </a:p>
        </p:txBody>
      </p:sp>
    </p:spTree>
    <p:extLst>
      <p:ext uri="{BB962C8B-B14F-4D97-AF65-F5344CB8AC3E}">
        <p14:creationId xmlns:p14="http://schemas.microsoft.com/office/powerpoint/2010/main" val="23458238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Records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de.zettsystems.records</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2169910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60798-3D0C-3C4E-9D11-8566C11F5304}"/>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29FED9C0-4C9F-5A7E-3511-3A8FAEFFE8EC}"/>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162A710C-32DB-FA87-2E92-98C53D9CD52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645A59D7-80F5-90B9-2C64-ED31032A8446}"/>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D6254183-9738-F49D-6159-A5CB6E8B6840}"/>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Text Blocks</a:t>
            </a:r>
          </a:p>
          <a:p>
            <a:pPr lvl="1"/>
            <a:r>
              <a:rPr lang="de-DE" sz="2900" dirty="0"/>
              <a:t>Switch </a:t>
            </a:r>
            <a:r>
              <a:rPr lang="de-DE" sz="2900" dirty="0" err="1"/>
              <a:t>Expressions</a:t>
            </a:r>
            <a:endParaRPr lang="de-DE" sz="2900" dirty="0"/>
          </a:p>
          <a:p>
            <a:pPr lvl="1"/>
            <a:r>
              <a:rPr lang="en-US" sz="2900" dirty="0"/>
              <a:t>Pattern Matching for </a:t>
            </a:r>
            <a:r>
              <a:rPr lang="en-US" sz="2900" dirty="0" err="1"/>
              <a:t>instanceof</a:t>
            </a:r>
            <a:endParaRPr lang="en-US" sz="2900" dirty="0"/>
          </a:p>
          <a:p>
            <a:pPr lvl="1"/>
            <a:r>
              <a:rPr lang="de-DE" sz="2900" dirty="0"/>
              <a:t>Records</a:t>
            </a:r>
          </a:p>
          <a:p>
            <a:pPr lvl="1"/>
            <a:r>
              <a:rPr lang="de-DE" sz="2900" b="1" dirty="0"/>
              <a:t>Sealed Classes</a:t>
            </a:r>
          </a:p>
          <a:p>
            <a:pPr lvl="1"/>
            <a:r>
              <a:rPr lang="en-US" sz="2900" dirty="0"/>
              <a:t>Pattern Matching for Switch</a:t>
            </a:r>
          </a:p>
          <a:p>
            <a:pPr lvl="1"/>
            <a:r>
              <a:rPr lang="en-US" sz="2900" dirty="0"/>
              <a:t>Record Patterns</a:t>
            </a:r>
          </a:p>
          <a:p>
            <a:pPr lvl="1"/>
            <a:r>
              <a:rPr lang="en-US" sz="2900" dirty="0"/>
              <a:t>Virtual Threads</a:t>
            </a:r>
          </a:p>
          <a:p>
            <a:pPr lvl="1"/>
            <a:r>
              <a:rPr lang="en-US" sz="2900" dirty="0"/>
              <a:t>Sequenced Collection</a:t>
            </a:r>
            <a:endParaRPr lang="de-DE" sz="2900" dirty="0"/>
          </a:p>
          <a:p>
            <a:endParaRPr lang="de-DE" sz="3100" dirty="0"/>
          </a:p>
        </p:txBody>
      </p:sp>
    </p:spTree>
    <p:extLst>
      <p:ext uri="{BB962C8B-B14F-4D97-AF65-F5344CB8AC3E}">
        <p14:creationId xmlns:p14="http://schemas.microsoft.com/office/powerpoint/2010/main" val="1202392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Sealed Classes (Java 17)</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693319"/>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Sealed </a:t>
            </a:r>
            <a:r>
              <a:rPr lang="de-DE" b="0" i="0" dirty="0" err="1">
                <a:solidFill>
                  <a:srgbClr val="000000"/>
                </a:solidFill>
                <a:effectLst/>
                <a:latin typeface="inter-regular"/>
              </a:rPr>
              <a:t>classes</a:t>
            </a:r>
            <a:r>
              <a:rPr lang="de-DE" b="0" i="0" dirty="0">
                <a:solidFill>
                  <a:srgbClr val="000000"/>
                </a:solidFill>
                <a:effectLst/>
                <a:latin typeface="inter-regular"/>
              </a:rPr>
              <a:t> sind wie z. B. </a:t>
            </a:r>
            <a:r>
              <a:rPr lang="de-DE" b="0" i="0" dirty="0" err="1">
                <a:solidFill>
                  <a:srgbClr val="000000"/>
                </a:solidFill>
                <a:effectLst/>
                <a:latin typeface="inter-regular"/>
              </a:rPr>
              <a:t>Enums</a:t>
            </a:r>
            <a:r>
              <a:rPr lang="de-DE" b="0" i="0" dirty="0">
                <a:solidFill>
                  <a:srgbClr val="000000"/>
                </a:solidFill>
                <a:effectLst/>
                <a:latin typeface="inter-regular"/>
              </a:rPr>
              <a:t> zum Erfassen von Alternativen in Domänenmodellen geeignet</a:t>
            </a:r>
          </a:p>
          <a:p>
            <a:pPr marL="285750" indent="-285750" algn="just">
              <a:buFont typeface="Arial" panose="020B0604020202020204" pitchFamily="34" charset="0"/>
              <a:buChar char="•"/>
            </a:pPr>
            <a:r>
              <a:rPr lang="de-DE" dirty="0">
                <a:solidFill>
                  <a:srgbClr val="000000"/>
                </a:solidFill>
                <a:latin typeface="inter-regular"/>
              </a:rPr>
              <a:t>Sie </a:t>
            </a:r>
            <a:r>
              <a:rPr lang="de-DE" b="0" i="0" dirty="0">
                <a:solidFill>
                  <a:srgbClr val="000000"/>
                </a:solidFill>
                <a:effectLst/>
                <a:latin typeface="inter-regular"/>
              </a:rPr>
              <a:t>ermöglichen es Programmierern und Compilern, Schlussfolgerungen über die Abzählbarkeit/Vollständigkeit zu ziehen</a:t>
            </a:r>
          </a:p>
          <a:p>
            <a:pPr marL="285750" indent="-285750" algn="just">
              <a:buFont typeface="Arial" panose="020B0604020202020204" pitchFamily="34" charset="0"/>
              <a:buChar char="•"/>
            </a:pPr>
            <a:r>
              <a:rPr lang="de-DE" dirty="0">
                <a:solidFill>
                  <a:srgbClr val="000000"/>
                </a:solidFill>
                <a:latin typeface="inter-regular"/>
              </a:rPr>
              <a:t>Arbeiten mit Records und Pattern </a:t>
            </a:r>
            <a:r>
              <a:rPr lang="de-DE" dirty="0" err="1">
                <a:solidFill>
                  <a:srgbClr val="000000"/>
                </a:solidFill>
                <a:latin typeface="inter-regular"/>
              </a:rPr>
              <a:t>Matching</a:t>
            </a:r>
            <a:r>
              <a:rPr lang="de-DE" dirty="0">
                <a:solidFill>
                  <a:srgbClr val="000000"/>
                </a:solidFill>
                <a:latin typeface="inter-regular"/>
              </a:rPr>
              <a:t> zusammen, um eine stärker datenzentrierte Programmierung zu unterstützen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Sealed classes </a:t>
            </a:r>
            <a:r>
              <a:rPr lang="en-US" b="0" i="0" dirty="0" err="1">
                <a:solidFill>
                  <a:srgbClr val="000000"/>
                </a:solidFill>
                <a:effectLst/>
                <a:latin typeface="inter-regular"/>
              </a:rPr>
              <a:t>erlauben</a:t>
            </a:r>
            <a:r>
              <a:rPr lang="en-US" b="0" i="0" dirty="0">
                <a:solidFill>
                  <a:srgbClr val="000000"/>
                </a:solidFill>
                <a:effectLst/>
                <a:latin typeface="inter-regular"/>
              </a:rPr>
              <a:t> die </a:t>
            </a:r>
            <a:r>
              <a:rPr lang="en-US" dirty="0" err="1">
                <a:solidFill>
                  <a:srgbClr val="000000"/>
                </a:solidFill>
                <a:latin typeface="inter-regular"/>
              </a:rPr>
              <a:t>Vererbung</a:t>
            </a:r>
            <a:r>
              <a:rPr lang="en-US" dirty="0">
                <a:solidFill>
                  <a:srgbClr val="000000"/>
                </a:solidFill>
                <a:latin typeface="inter-regular"/>
              </a:rPr>
              <a:t> </a:t>
            </a:r>
            <a:r>
              <a:rPr lang="en-US" dirty="0" err="1">
                <a:solidFill>
                  <a:srgbClr val="000000"/>
                </a:solidFill>
                <a:latin typeface="inter-regular"/>
              </a:rPr>
              <a:t>explizit</a:t>
            </a:r>
            <a:endParaRPr lang="en-US" dirty="0">
              <a:solidFill>
                <a:srgbClr val="000000"/>
              </a:solidFill>
              <a:latin typeface="inter-regular"/>
            </a:endParaRPr>
          </a:p>
          <a:p>
            <a:pPr marL="285750" indent="-285750" algn="just">
              <a:buFont typeface="Arial" panose="020B0604020202020204" pitchFamily="34" charset="0"/>
              <a:buChar char="•"/>
            </a:pPr>
            <a:r>
              <a:rPr lang="en-US" b="0" i="0" dirty="0" err="1">
                <a:solidFill>
                  <a:srgbClr val="000000"/>
                </a:solidFill>
                <a:effectLst/>
                <a:latin typeface="inter-regular"/>
              </a:rPr>
              <a:t>Erben</a:t>
            </a:r>
            <a:r>
              <a:rPr lang="en-US" b="0" i="0" dirty="0">
                <a:solidFill>
                  <a:srgbClr val="000000"/>
                </a:solidFill>
                <a:effectLst/>
                <a:latin typeface="inter-regular"/>
              </a:rPr>
              <a:t> </a:t>
            </a:r>
            <a:r>
              <a:rPr lang="en-US" b="0" i="0" dirty="0" err="1">
                <a:solidFill>
                  <a:srgbClr val="000000"/>
                </a:solidFill>
                <a:effectLst/>
                <a:latin typeface="inter-regular"/>
              </a:rPr>
              <a:t>selber</a:t>
            </a:r>
            <a:r>
              <a:rPr lang="en-US" b="0" i="0" dirty="0">
                <a:solidFill>
                  <a:srgbClr val="000000"/>
                </a:solidFill>
                <a:effectLst/>
                <a:latin typeface="inter-regular"/>
              </a:rPr>
              <a:t> </a:t>
            </a:r>
            <a:r>
              <a:rPr lang="en-US" b="0" i="0" dirty="0" err="1">
                <a:solidFill>
                  <a:srgbClr val="000000"/>
                </a:solidFill>
                <a:effectLst/>
                <a:latin typeface="inter-regular"/>
              </a:rPr>
              <a:t>müssen</a:t>
            </a:r>
            <a:r>
              <a:rPr lang="en-US" b="0" i="0" dirty="0">
                <a:solidFill>
                  <a:srgbClr val="000000"/>
                </a:solidFill>
                <a:effectLst/>
                <a:latin typeface="inter-regular"/>
              </a:rPr>
              <a:t> </a:t>
            </a:r>
            <a:r>
              <a:rPr lang="en-US" b="0" i="0" dirty="0" err="1">
                <a:solidFill>
                  <a:srgbClr val="000000"/>
                </a:solidFill>
                <a:effectLst/>
                <a:latin typeface="inter-regular"/>
              </a:rPr>
              <a:t>im</a:t>
            </a:r>
            <a:r>
              <a:rPr lang="en-US" b="0" i="0" dirty="0">
                <a:solidFill>
                  <a:srgbClr val="000000"/>
                </a:solidFill>
                <a:effectLst/>
                <a:latin typeface="inter-regular"/>
              </a:rPr>
              <a:t> Gleichen package </a:t>
            </a:r>
            <a:r>
              <a:rPr lang="en-US" b="0" i="0" dirty="0" err="1">
                <a:solidFill>
                  <a:srgbClr val="000000"/>
                </a:solidFill>
                <a:effectLst/>
                <a:latin typeface="inter-regular"/>
              </a:rPr>
              <a:t>liegen</a:t>
            </a:r>
            <a:r>
              <a:rPr lang="en-US" b="0" i="0" dirty="0">
                <a:solidFill>
                  <a:srgbClr val="000000"/>
                </a:solidFill>
                <a:effectLst/>
                <a:latin typeface="inter-regular"/>
              </a:rPr>
              <a:t> und </a:t>
            </a:r>
            <a:r>
              <a:rPr lang="en-US" b="0" i="0" dirty="0" err="1">
                <a:solidFill>
                  <a:srgbClr val="000000"/>
                </a:solidFill>
                <a:effectLst/>
                <a:latin typeface="inter-regular"/>
              </a:rPr>
              <a:t>auch</a:t>
            </a:r>
            <a:r>
              <a:rPr lang="en-US" b="0" i="0" dirty="0">
                <a:solidFill>
                  <a:srgbClr val="000000"/>
                </a:solidFill>
                <a:effectLst/>
                <a:latin typeface="inter-regular"/>
              </a:rPr>
              <a:t> </a:t>
            </a:r>
            <a:r>
              <a:rPr lang="en-US" b="0" i="0" dirty="0" err="1">
                <a:solidFill>
                  <a:srgbClr val="000000"/>
                </a:solidFill>
                <a:effectLst/>
                <a:latin typeface="inter-regular"/>
              </a:rPr>
              <a:t>wieder</a:t>
            </a:r>
            <a:r>
              <a:rPr lang="en-US" b="0" i="0" dirty="0">
                <a:solidFill>
                  <a:srgbClr val="000000"/>
                </a:solidFill>
                <a:effectLst/>
                <a:latin typeface="inter-regular"/>
              </a:rPr>
              <a:t> sealed, final </a:t>
            </a:r>
            <a:r>
              <a:rPr lang="en-US" b="0" i="0" dirty="0" err="1">
                <a:solidFill>
                  <a:srgbClr val="000000"/>
                </a:solidFill>
                <a:effectLst/>
                <a:latin typeface="inter-regular"/>
              </a:rPr>
              <a:t>oder</a:t>
            </a:r>
            <a:r>
              <a:rPr lang="en-US" b="0" i="0" dirty="0">
                <a:solidFill>
                  <a:srgbClr val="000000"/>
                </a:solidFill>
                <a:effectLst/>
                <a:latin typeface="inter-regular"/>
              </a:rPr>
              <a:t> </a:t>
            </a:r>
            <a:r>
              <a:rPr lang="en-US" b="0" i="0" dirty="0" err="1">
                <a:solidFill>
                  <a:srgbClr val="000000"/>
                </a:solidFill>
                <a:effectLst/>
                <a:latin typeface="inter-regular"/>
              </a:rPr>
              <a:t>explizit</a:t>
            </a:r>
            <a:r>
              <a:rPr lang="en-US" b="0" i="0" dirty="0">
                <a:solidFill>
                  <a:srgbClr val="000000"/>
                </a:solidFill>
                <a:effectLst/>
                <a:latin typeface="inter-regular"/>
              </a:rPr>
              <a:t> non-sealed sein</a:t>
            </a:r>
          </a:p>
          <a:p>
            <a:pPr marL="285750" indent="-285750" algn="just">
              <a:buFont typeface="Arial" panose="020B0604020202020204" pitchFamily="34" charset="0"/>
              <a:buChar char="•"/>
            </a:pPr>
            <a:r>
              <a:rPr lang="en-US" dirty="0">
                <a:solidFill>
                  <a:srgbClr val="000000"/>
                </a:solidFill>
                <a:latin typeface="inter-regular"/>
              </a:rPr>
              <a:t>Interfaces </a:t>
            </a:r>
            <a:r>
              <a:rPr lang="en-US" dirty="0" err="1">
                <a:solidFill>
                  <a:srgbClr val="000000"/>
                </a:solidFill>
                <a:latin typeface="inter-regular"/>
              </a:rPr>
              <a:t>können</a:t>
            </a:r>
            <a:r>
              <a:rPr lang="en-US" dirty="0">
                <a:solidFill>
                  <a:srgbClr val="000000"/>
                </a:solidFill>
                <a:latin typeface="inter-regular"/>
              </a:rPr>
              <a:t> </a:t>
            </a:r>
            <a:r>
              <a:rPr lang="en-US" dirty="0" err="1">
                <a:solidFill>
                  <a:srgbClr val="000000"/>
                </a:solidFill>
                <a:latin typeface="inter-regular"/>
              </a:rPr>
              <a:t>auch</a:t>
            </a:r>
            <a:r>
              <a:rPr lang="en-US" dirty="0">
                <a:solidFill>
                  <a:srgbClr val="000000"/>
                </a:solidFill>
                <a:latin typeface="inter-regular"/>
              </a:rPr>
              <a:t> sealed sein</a:t>
            </a:r>
          </a:p>
          <a:p>
            <a:pPr marL="285750" indent="-285750" algn="just">
              <a:buFont typeface="Arial" panose="020B0604020202020204" pitchFamily="34" charset="0"/>
              <a:buChar char="•"/>
            </a:pPr>
            <a:r>
              <a:rPr lang="en-US" b="0" i="0" dirty="0">
                <a:solidFill>
                  <a:srgbClr val="000000"/>
                </a:solidFill>
                <a:effectLst/>
                <a:latin typeface="inter-regular"/>
              </a:rPr>
              <a:t>Records </a:t>
            </a:r>
            <a:r>
              <a:rPr lang="en-US" b="0" i="0" dirty="0" err="1">
                <a:solidFill>
                  <a:srgbClr val="000000"/>
                </a:solidFill>
                <a:effectLst/>
                <a:latin typeface="inter-regular"/>
              </a:rPr>
              <a:t>können</a:t>
            </a:r>
            <a:r>
              <a:rPr lang="en-US" b="0" i="0" dirty="0">
                <a:solidFill>
                  <a:srgbClr val="000000"/>
                </a:solidFill>
                <a:effectLst/>
                <a:latin typeface="inter-regular"/>
              </a:rPr>
              <a:t> </a:t>
            </a:r>
            <a:r>
              <a:rPr lang="en-US" b="0" i="0" dirty="0" err="1">
                <a:solidFill>
                  <a:srgbClr val="000000"/>
                </a:solidFill>
                <a:effectLst/>
                <a:latin typeface="inter-regular"/>
              </a:rPr>
              <a:t>auch</a:t>
            </a:r>
            <a:r>
              <a:rPr lang="en-US" b="0" i="0" dirty="0">
                <a:solidFill>
                  <a:srgbClr val="000000"/>
                </a:solidFill>
                <a:effectLst/>
                <a:latin typeface="inter-regular"/>
              </a:rPr>
              <a:t> sealed interfaces </a:t>
            </a:r>
            <a:r>
              <a:rPr lang="en-US" b="0" i="0" dirty="0" err="1">
                <a:solidFill>
                  <a:srgbClr val="000000"/>
                </a:solidFill>
                <a:effectLst/>
                <a:latin typeface="inter-regular"/>
              </a:rPr>
              <a:t>implementieren</a:t>
            </a:r>
            <a:endParaRPr lang="en-US" b="0" i="0" dirty="0">
              <a:solidFill>
                <a:srgbClr val="000000"/>
              </a:solidFill>
              <a:effectLst/>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11852843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Sealed Classes 2</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416320"/>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Sealed classes </a:t>
            </a:r>
            <a:r>
              <a:rPr lang="en-US" dirty="0" err="1">
                <a:solidFill>
                  <a:srgbClr val="000000"/>
                </a:solidFill>
                <a:latin typeface="inter-regular"/>
              </a:rPr>
              <a:t>sind</a:t>
            </a:r>
            <a:r>
              <a:rPr lang="en-US" dirty="0">
                <a:solidFill>
                  <a:srgbClr val="000000"/>
                </a:solidFill>
                <a:latin typeface="inter-regular"/>
              </a:rPr>
              <a:t> </a:t>
            </a:r>
            <a:r>
              <a:rPr lang="en-US" dirty="0" err="1">
                <a:solidFill>
                  <a:srgbClr val="000000"/>
                </a:solidFill>
                <a:latin typeface="inter-regular"/>
              </a:rPr>
              <a:t>weiterhin</a:t>
            </a:r>
            <a:r>
              <a:rPr lang="en-US" dirty="0">
                <a:solidFill>
                  <a:srgbClr val="000000"/>
                </a:solidFill>
                <a:latin typeface="inter-regular"/>
              </a:rPr>
              <a:t> </a:t>
            </a:r>
            <a:r>
              <a:rPr lang="en-US" dirty="0" err="1">
                <a:solidFill>
                  <a:srgbClr val="000000"/>
                </a:solidFill>
                <a:latin typeface="inter-regular"/>
              </a:rPr>
              <a:t>eine</a:t>
            </a:r>
            <a:r>
              <a:rPr lang="en-US" dirty="0">
                <a:solidFill>
                  <a:srgbClr val="000000"/>
                </a:solidFill>
                <a:latin typeface="inter-regular"/>
              </a:rPr>
              <a:t> </a:t>
            </a:r>
            <a:r>
              <a:rPr lang="en-US" b="0" i="0" dirty="0" err="1">
                <a:solidFill>
                  <a:srgbClr val="000000"/>
                </a:solidFill>
                <a:effectLst/>
                <a:latin typeface="inter-regular"/>
              </a:rPr>
              <a:t>Möglichkeit</a:t>
            </a:r>
            <a:r>
              <a:rPr lang="en-US" b="0" i="0" dirty="0">
                <a:solidFill>
                  <a:srgbClr val="000000"/>
                </a:solidFill>
                <a:effectLst/>
                <a:latin typeface="inter-regular"/>
              </a:rPr>
              <a:t>, die </a:t>
            </a:r>
            <a:r>
              <a:rPr lang="en-US" b="0" i="0" dirty="0" err="1">
                <a:solidFill>
                  <a:srgbClr val="000000"/>
                </a:solidFill>
                <a:effectLst/>
                <a:latin typeface="inter-regular"/>
              </a:rPr>
              <a:t>Erweiterbarkeit</a:t>
            </a:r>
            <a:r>
              <a:rPr lang="en-US" b="0" i="0" dirty="0">
                <a:solidFill>
                  <a:srgbClr val="000000"/>
                </a:solidFill>
                <a:effectLst/>
                <a:latin typeface="inter-regular"/>
              </a:rPr>
              <a:t> von </a:t>
            </a:r>
            <a:r>
              <a:rPr lang="en-US" b="0" i="0" dirty="0" err="1">
                <a:solidFill>
                  <a:srgbClr val="000000"/>
                </a:solidFill>
                <a:effectLst/>
                <a:latin typeface="inter-regular"/>
              </a:rPr>
              <a:t>Superklassen</a:t>
            </a:r>
            <a:r>
              <a:rPr lang="en-US" b="0" i="0" dirty="0">
                <a:solidFill>
                  <a:srgbClr val="000000"/>
                </a:solidFill>
                <a:effectLst/>
                <a:latin typeface="inter-regular"/>
              </a:rPr>
              <a:t> </a:t>
            </a:r>
            <a:r>
              <a:rPr lang="en-US" b="0" i="0" dirty="0" err="1">
                <a:solidFill>
                  <a:srgbClr val="000000"/>
                </a:solidFill>
                <a:effectLst/>
                <a:latin typeface="inter-regular"/>
              </a:rPr>
              <a:t>einzuschränken</a:t>
            </a:r>
            <a:r>
              <a:rPr lang="en-US" b="0" i="0" dirty="0">
                <a:solidFill>
                  <a:srgbClr val="000000"/>
                </a:solidFill>
                <a:effectLst/>
                <a:latin typeface="inter-regular"/>
              </a:rPr>
              <a:t>, </a:t>
            </a:r>
            <a:r>
              <a:rPr lang="en-US" b="0" i="0" dirty="0" err="1">
                <a:solidFill>
                  <a:srgbClr val="000000"/>
                </a:solidFill>
                <a:effectLst/>
                <a:latin typeface="inter-regular"/>
              </a:rPr>
              <a:t>ohne</a:t>
            </a:r>
            <a:r>
              <a:rPr lang="en-US" b="0" i="0" dirty="0">
                <a:solidFill>
                  <a:srgbClr val="000000"/>
                </a:solidFill>
                <a:effectLst/>
                <a:latin typeface="inter-regular"/>
              </a:rPr>
              <a:t> </a:t>
            </a:r>
            <a:r>
              <a:rPr lang="en-US" b="0" i="0" dirty="0" err="1">
                <a:solidFill>
                  <a:srgbClr val="000000"/>
                </a:solidFill>
                <a:effectLst/>
                <a:latin typeface="inter-regular"/>
              </a:rPr>
              <a:t>dafür</a:t>
            </a:r>
            <a:r>
              <a:rPr lang="en-US" b="0" i="0" dirty="0">
                <a:solidFill>
                  <a:srgbClr val="000000"/>
                </a:solidFill>
                <a:effectLst/>
                <a:latin typeface="inter-regular"/>
              </a:rPr>
              <a:t> </a:t>
            </a:r>
            <a:r>
              <a:rPr lang="en-US" b="0" i="0" dirty="0" err="1">
                <a:solidFill>
                  <a:srgbClr val="000000"/>
                </a:solidFill>
                <a:effectLst/>
                <a:latin typeface="inter-regular"/>
              </a:rPr>
              <a:t>auch</a:t>
            </a:r>
            <a:r>
              <a:rPr lang="en-US" b="0" i="0" dirty="0">
                <a:solidFill>
                  <a:srgbClr val="000000"/>
                </a:solidFill>
                <a:effectLst/>
                <a:latin typeface="inter-regular"/>
              </a:rPr>
              <a:t> die </a:t>
            </a:r>
            <a:r>
              <a:rPr lang="en-US" b="0" i="0" dirty="0" err="1">
                <a:solidFill>
                  <a:srgbClr val="000000"/>
                </a:solidFill>
                <a:effectLst/>
                <a:latin typeface="inter-regular"/>
              </a:rPr>
              <a:t>Benutzbarkeit</a:t>
            </a:r>
            <a:r>
              <a:rPr lang="en-US" b="0" i="0" dirty="0">
                <a:solidFill>
                  <a:srgbClr val="000000"/>
                </a:solidFill>
                <a:effectLst/>
                <a:latin typeface="inter-regular"/>
              </a:rPr>
              <a:t> </a:t>
            </a:r>
            <a:r>
              <a:rPr lang="en-US" b="0" i="0" dirty="0" err="1">
                <a:solidFill>
                  <a:srgbClr val="000000"/>
                </a:solidFill>
                <a:effectLst/>
                <a:latin typeface="inter-regular"/>
              </a:rPr>
              <a:t>einzuschränken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err="1">
                <a:solidFill>
                  <a:srgbClr val="000000"/>
                </a:solidFill>
                <a:latin typeface="inter-regular"/>
              </a:rPr>
              <a:t>Bislang</a:t>
            </a:r>
            <a:r>
              <a:rPr lang="en-US" dirty="0">
                <a:solidFill>
                  <a:srgbClr val="000000"/>
                </a:solidFill>
                <a:latin typeface="inter-regular"/>
              </a:rPr>
              <a:t> </a:t>
            </a:r>
            <a:r>
              <a:rPr lang="en-US" dirty="0" err="1">
                <a:solidFill>
                  <a:srgbClr val="000000"/>
                </a:solidFill>
                <a:latin typeface="inter-regular"/>
              </a:rPr>
              <a:t>konnten</a:t>
            </a:r>
            <a:r>
              <a:rPr lang="en-US" dirty="0">
                <a:solidFill>
                  <a:srgbClr val="000000"/>
                </a:solidFill>
                <a:latin typeface="inter-regular"/>
              </a:rPr>
              <a:t> </a:t>
            </a:r>
            <a:r>
              <a:rPr lang="en-US" dirty="0" err="1">
                <a:solidFill>
                  <a:srgbClr val="000000"/>
                </a:solidFill>
                <a:latin typeface="inter-regular"/>
              </a:rPr>
              <a:t>wir</a:t>
            </a:r>
            <a:r>
              <a:rPr lang="en-US" dirty="0">
                <a:solidFill>
                  <a:srgbClr val="000000"/>
                </a:solidFill>
                <a:latin typeface="inter-regular"/>
              </a:rPr>
              <a:t>:</a:t>
            </a:r>
          </a:p>
          <a:p>
            <a:pPr marL="742950" lvl="1" indent="-285750" algn="just">
              <a:buFont typeface="Arial" panose="020B0604020202020204" pitchFamily="34" charset="0"/>
              <a:buChar char="•"/>
            </a:pPr>
            <a:r>
              <a:rPr lang="en-US" b="0" i="0" dirty="0" err="1">
                <a:solidFill>
                  <a:srgbClr val="000000"/>
                </a:solidFill>
                <a:effectLst/>
                <a:latin typeface="inter-regular"/>
              </a:rPr>
              <a:t>Klasse</a:t>
            </a:r>
            <a:r>
              <a:rPr lang="en-US" b="0" i="0" dirty="0">
                <a:solidFill>
                  <a:srgbClr val="000000"/>
                </a:solidFill>
                <a:effectLst/>
                <a:latin typeface="inter-regular"/>
              </a:rPr>
              <a:t> final </a:t>
            </a:r>
            <a:r>
              <a:rPr lang="en-US" b="0" i="0" dirty="0" err="1">
                <a:solidFill>
                  <a:srgbClr val="000000"/>
                </a:solidFill>
                <a:effectLst/>
                <a:latin typeface="inter-regular"/>
              </a:rPr>
              <a:t>machen</a:t>
            </a:r>
            <a:r>
              <a:rPr lang="en-US" b="0" i="0" dirty="0">
                <a:solidFill>
                  <a:srgbClr val="000000"/>
                </a:solidFill>
                <a:effectLst/>
                <a:latin typeface="inter-regular"/>
              </a:rPr>
              <a:t> -&gt; </a:t>
            </a:r>
            <a:r>
              <a:rPr lang="en-US" b="0" i="0" dirty="0" err="1">
                <a:solidFill>
                  <a:srgbClr val="000000"/>
                </a:solidFill>
                <a:effectLst/>
                <a:latin typeface="inter-regular"/>
              </a:rPr>
              <a:t>keine</a:t>
            </a:r>
            <a:r>
              <a:rPr lang="en-US" b="0" i="0" dirty="0">
                <a:solidFill>
                  <a:srgbClr val="000000"/>
                </a:solidFill>
                <a:effectLst/>
                <a:latin typeface="inter-regular"/>
              </a:rPr>
              <a:t> </a:t>
            </a:r>
            <a:r>
              <a:rPr lang="en-US" b="0" i="0" dirty="0" err="1">
                <a:solidFill>
                  <a:srgbClr val="000000"/>
                </a:solidFill>
                <a:effectLst/>
                <a:latin typeface="inter-regular"/>
              </a:rPr>
              <a:t>Erweiterbarkeit</a:t>
            </a:r>
            <a:r>
              <a:rPr lang="en-US" b="0" i="0" dirty="0">
                <a:solidFill>
                  <a:srgbClr val="000000"/>
                </a:solidFill>
                <a:effectLst/>
                <a:latin typeface="inter-regular"/>
              </a:rPr>
              <a:t> </a:t>
            </a:r>
            <a:r>
              <a:rPr lang="en-US" b="0" i="0" dirty="0" err="1">
                <a:solidFill>
                  <a:srgbClr val="000000"/>
                </a:solidFill>
                <a:effectLst/>
                <a:latin typeface="inter-regular"/>
              </a:rPr>
              <a:t>möglich</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dirty="0" err="1">
                <a:solidFill>
                  <a:srgbClr val="000000"/>
                </a:solidFill>
                <a:latin typeface="inter-regular"/>
              </a:rPr>
              <a:t>Klasse</a:t>
            </a:r>
            <a:r>
              <a:rPr lang="en-US" dirty="0">
                <a:solidFill>
                  <a:srgbClr val="000000"/>
                </a:solidFill>
                <a:latin typeface="inter-regular"/>
              </a:rPr>
              <a:t> package-private </a:t>
            </a:r>
            <a:r>
              <a:rPr lang="en-US" dirty="0" err="1">
                <a:solidFill>
                  <a:srgbClr val="000000"/>
                </a:solidFill>
                <a:latin typeface="inter-regular"/>
              </a:rPr>
              <a:t>machen</a:t>
            </a:r>
            <a:r>
              <a:rPr lang="en-US" dirty="0">
                <a:solidFill>
                  <a:srgbClr val="000000"/>
                </a:solidFill>
                <a:latin typeface="inter-regular"/>
              </a:rPr>
              <a:t> -&gt; </a:t>
            </a:r>
            <a:r>
              <a:rPr lang="en-US" dirty="0" err="1">
                <a:solidFill>
                  <a:srgbClr val="000000"/>
                </a:solidFill>
                <a:latin typeface="inter-regular"/>
              </a:rPr>
              <a:t>Erweiterbarkeit</a:t>
            </a:r>
            <a:r>
              <a:rPr lang="en-US" dirty="0">
                <a:solidFill>
                  <a:srgbClr val="000000"/>
                </a:solidFill>
                <a:latin typeface="inter-regular"/>
              </a:rPr>
              <a:t> </a:t>
            </a:r>
            <a:r>
              <a:rPr lang="en-US" dirty="0" err="1">
                <a:solidFill>
                  <a:srgbClr val="000000"/>
                </a:solidFill>
                <a:latin typeface="inter-regular"/>
              </a:rPr>
              <a:t>nur</a:t>
            </a:r>
            <a:r>
              <a:rPr lang="en-US" dirty="0">
                <a:solidFill>
                  <a:srgbClr val="000000"/>
                </a:solidFill>
                <a:latin typeface="inter-regular"/>
              </a:rPr>
              <a:t> </a:t>
            </a:r>
            <a:r>
              <a:rPr lang="en-US" dirty="0" err="1">
                <a:solidFill>
                  <a:srgbClr val="000000"/>
                </a:solidFill>
                <a:latin typeface="inter-regular"/>
              </a:rPr>
              <a:t>im</a:t>
            </a:r>
            <a:r>
              <a:rPr lang="en-US" dirty="0">
                <a:solidFill>
                  <a:srgbClr val="000000"/>
                </a:solidFill>
                <a:latin typeface="inter-regular"/>
              </a:rPr>
              <a:t> </a:t>
            </a:r>
            <a:r>
              <a:rPr lang="en-US" dirty="0" err="1">
                <a:solidFill>
                  <a:srgbClr val="000000"/>
                </a:solidFill>
                <a:latin typeface="inter-regular"/>
              </a:rPr>
              <a:t>gleichen</a:t>
            </a:r>
            <a:r>
              <a:rPr lang="en-US" dirty="0">
                <a:solidFill>
                  <a:srgbClr val="000000"/>
                </a:solidFill>
                <a:latin typeface="inter-regular"/>
              </a:rPr>
              <a:t> </a:t>
            </a:r>
            <a:r>
              <a:rPr lang="en-US" dirty="0" err="1">
                <a:solidFill>
                  <a:srgbClr val="000000"/>
                </a:solidFill>
                <a:latin typeface="inter-regular"/>
              </a:rPr>
              <a:t>Paket</a:t>
            </a:r>
            <a:r>
              <a:rPr lang="en-US" dirty="0">
                <a:solidFill>
                  <a:srgbClr val="000000"/>
                </a:solidFill>
                <a:latin typeface="inter-regular"/>
              </a:rPr>
              <a:t>, </a:t>
            </a:r>
            <a:r>
              <a:rPr lang="en-US" dirty="0" err="1">
                <a:solidFill>
                  <a:srgbClr val="000000"/>
                </a:solidFill>
                <a:latin typeface="inter-regular"/>
              </a:rPr>
              <a:t>d.h.</a:t>
            </a:r>
            <a:r>
              <a:rPr lang="en-US" dirty="0">
                <a:solidFill>
                  <a:srgbClr val="000000"/>
                </a:solidFill>
                <a:latin typeface="inter-regular"/>
              </a:rPr>
              <a:t> </a:t>
            </a:r>
            <a:r>
              <a:rPr lang="en-US" dirty="0" err="1">
                <a:solidFill>
                  <a:srgbClr val="000000"/>
                </a:solidFill>
                <a:latin typeface="inter-regular"/>
              </a:rPr>
              <a:t>wenn</a:t>
            </a:r>
            <a:r>
              <a:rPr lang="en-US" dirty="0">
                <a:solidFill>
                  <a:srgbClr val="000000"/>
                </a:solidFill>
                <a:latin typeface="inter-regular"/>
              </a:rPr>
              <a:t> man die super class </a:t>
            </a:r>
            <a:r>
              <a:rPr lang="en-US" dirty="0" err="1">
                <a:solidFill>
                  <a:srgbClr val="000000"/>
                </a:solidFill>
                <a:latin typeface="inter-regular"/>
              </a:rPr>
              <a:t>benutzen</a:t>
            </a:r>
            <a:r>
              <a:rPr lang="en-US" dirty="0">
                <a:solidFill>
                  <a:srgbClr val="000000"/>
                </a:solidFill>
                <a:latin typeface="inter-regular"/>
              </a:rPr>
              <a:t> </a:t>
            </a:r>
            <a:r>
              <a:rPr lang="en-US" dirty="0" err="1">
                <a:solidFill>
                  <a:srgbClr val="000000"/>
                </a:solidFill>
                <a:latin typeface="inter-regular"/>
              </a:rPr>
              <a:t>kann</a:t>
            </a:r>
            <a:r>
              <a:rPr lang="en-US" dirty="0">
                <a:solidFill>
                  <a:srgbClr val="000000"/>
                </a:solidFill>
                <a:latin typeface="inter-regular"/>
              </a:rPr>
              <a:t>, </a:t>
            </a:r>
            <a:r>
              <a:rPr lang="en-US" dirty="0" err="1">
                <a:solidFill>
                  <a:srgbClr val="000000"/>
                </a:solidFill>
                <a:latin typeface="inter-regular"/>
              </a:rPr>
              <a:t>kann</a:t>
            </a:r>
            <a:r>
              <a:rPr lang="en-US" dirty="0">
                <a:solidFill>
                  <a:srgbClr val="000000"/>
                </a:solidFill>
                <a:latin typeface="inter-regular"/>
              </a:rPr>
              <a:t> man </a:t>
            </a:r>
            <a:r>
              <a:rPr lang="en-US" dirty="0" err="1">
                <a:solidFill>
                  <a:srgbClr val="000000"/>
                </a:solidFill>
                <a:latin typeface="inter-regular"/>
              </a:rPr>
              <a:t>sie</a:t>
            </a:r>
            <a:r>
              <a:rPr lang="en-US" dirty="0">
                <a:solidFill>
                  <a:srgbClr val="000000"/>
                </a:solidFill>
                <a:latin typeface="inter-regular"/>
              </a:rPr>
              <a:t> </a:t>
            </a:r>
            <a:r>
              <a:rPr lang="en-US" dirty="0" err="1">
                <a:solidFill>
                  <a:srgbClr val="000000"/>
                </a:solidFill>
                <a:latin typeface="inter-regular"/>
              </a:rPr>
              <a:t>auch</a:t>
            </a:r>
            <a:r>
              <a:rPr lang="en-US" dirty="0">
                <a:solidFill>
                  <a:srgbClr val="000000"/>
                </a:solidFill>
                <a:latin typeface="inter-regular"/>
              </a:rPr>
              <a:t> </a:t>
            </a:r>
            <a:r>
              <a:rPr lang="en-US" dirty="0" err="1">
                <a:solidFill>
                  <a:srgbClr val="000000"/>
                </a:solidFill>
                <a:latin typeface="inter-regular"/>
              </a:rPr>
              <a:t>erweitern</a:t>
            </a:r>
            <a:r>
              <a:rPr lang="en-US" dirty="0">
                <a:solidFill>
                  <a:srgbClr val="000000"/>
                </a:solidFill>
                <a:latin typeface="inter-regular"/>
              </a:rPr>
              <a:t>…</a:t>
            </a:r>
          </a:p>
          <a:p>
            <a:pPr marL="285750" indent="-285750" algn="just">
              <a:buFont typeface="Arial" panose="020B0604020202020204" pitchFamily="34" charset="0"/>
              <a:buChar char="•"/>
            </a:pPr>
            <a:r>
              <a:rPr lang="en-US" b="0" i="0" dirty="0" err="1">
                <a:solidFill>
                  <a:srgbClr val="000000"/>
                </a:solidFill>
                <a:effectLst/>
                <a:latin typeface="inter-regular"/>
              </a:rPr>
              <a:t>Mit</a:t>
            </a:r>
            <a:r>
              <a:rPr lang="en-US" b="0" i="0" dirty="0">
                <a:solidFill>
                  <a:srgbClr val="000000"/>
                </a:solidFill>
                <a:effectLst/>
                <a:latin typeface="inter-regular"/>
              </a:rPr>
              <a:t> sealed Klassen </a:t>
            </a:r>
            <a:r>
              <a:rPr lang="en-US" b="0" i="0" dirty="0" err="1">
                <a:solidFill>
                  <a:srgbClr val="000000"/>
                </a:solidFill>
                <a:effectLst/>
                <a:latin typeface="inter-regular"/>
              </a:rPr>
              <a:t>können</a:t>
            </a:r>
            <a:r>
              <a:rPr lang="en-US" b="0" i="0" dirty="0">
                <a:solidFill>
                  <a:srgbClr val="000000"/>
                </a:solidFill>
                <a:effectLst/>
                <a:latin typeface="inter-regular"/>
              </a:rPr>
              <a:t> </a:t>
            </a:r>
            <a:r>
              <a:rPr lang="en-US" b="0" i="0" dirty="0" err="1">
                <a:solidFill>
                  <a:srgbClr val="000000"/>
                </a:solidFill>
                <a:effectLst/>
                <a:latin typeface="inter-regular"/>
              </a:rPr>
              <a:t>wir</a:t>
            </a:r>
            <a:r>
              <a:rPr lang="en-US" b="0" i="0" dirty="0">
                <a:solidFill>
                  <a:srgbClr val="000000"/>
                </a:solidFill>
                <a:effectLst/>
                <a:latin typeface="inter-regular"/>
              </a:rPr>
              <a:t> nun </a:t>
            </a:r>
            <a:r>
              <a:rPr lang="en-US" b="0" i="0" dirty="0" err="1">
                <a:solidFill>
                  <a:srgbClr val="000000"/>
                </a:solidFill>
                <a:effectLst/>
                <a:latin typeface="inter-regular"/>
              </a:rPr>
              <a:t>eine</a:t>
            </a:r>
            <a:r>
              <a:rPr lang="en-US" b="0" i="0" dirty="0">
                <a:solidFill>
                  <a:srgbClr val="000000"/>
                </a:solidFill>
                <a:effectLst/>
                <a:latin typeface="inter-regular"/>
              </a:rPr>
              <a:t> </a:t>
            </a:r>
            <a:r>
              <a:rPr lang="en-US" b="0" i="0" dirty="0" err="1">
                <a:solidFill>
                  <a:srgbClr val="000000"/>
                </a:solidFill>
                <a:effectLst/>
                <a:latin typeface="inter-regular"/>
              </a:rPr>
              <a:t>Liste</a:t>
            </a:r>
            <a:r>
              <a:rPr lang="en-US" b="0" i="0" dirty="0">
                <a:solidFill>
                  <a:srgbClr val="000000"/>
                </a:solidFill>
                <a:effectLst/>
                <a:latin typeface="inter-regular"/>
              </a:rPr>
              <a:t> von </a:t>
            </a:r>
            <a:r>
              <a:rPr lang="en-US" b="0" i="0" dirty="0" err="1">
                <a:solidFill>
                  <a:srgbClr val="000000"/>
                </a:solidFill>
                <a:effectLst/>
                <a:latin typeface="inter-regular"/>
              </a:rPr>
              <a:t>erlaubten</a:t>
            </a:r>
            <a:r>
              <a:rPr lang="en-US" b="0" i="0" dirty="0">
                <a:solidFill>
                  <a:srgbClr val="000000"/>
                </a:solidFill>
                <a:effectLst/>
                <a:latin typeface="inter-regular"/>
              </a:rPr>
              <a:t> </a:t>
            </a:r>
            <a:r>
              <a:rPr lang="en-US" b="0" i="0" dirty="0" err="1">
                <a:solidFill>
                  <a:srgbClr val="000000"/>
                </a:solidFill>
                <a:effectLst/>
                <a:latin typeface="inter-regular"/>
              </a:rPr>
              <a:t>Subklassen</a:t>
            </a:r>
            <a:r>
              <a:rPr lang="en-US" b="0" i="0" dirty="0">
                <a:solidFill>
                  <a:srgbClr val="000000"/>
                </a:solidFill>
                <a:effectLst/>
                <a:latin typeface="inter-regular"/>
              </a:rPr>
              <a:t> </a:t>
            </a:r>
            <a:r>
              <a:rPr lang="en-US" b="0" i="0" dirty="0" err="1">
                <a:solidFill>
                  <a:srgbClr val="000000"/>
                </a:solidFill>
                <a:effectLst/>
                <a:latin typeface="inter-regular"/>
              </a:rPr>
              <a:t>festlegen</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dirty="0" err="1">
                <a:solidFill>
                  <a:srgbClr val="000000"/>
                </a:solidFill>
                <a:latin typeface="inter-regular"/>
              </a:rPr>
              <a:t>Erweiterbarkeit</a:t>
            </a:r>
            <a:r>
              <a:rPr lang="en-US" dirty="0">
                <a:solidFill>
                  <a:srgbClr val="000000"/>
                </a:solidFill>
                <a:latin typeface="inter-regular"/>
              </a:rPr>
              <a:t> </a:t>
            </a:r>
            <a:r>
              <a:rPr lang="en-US" dirty="0" err="1">
                <a:solidFill>
                  <a:srgbClr val="000000"/>
                </a:solidFill>
                <a:latin typeface="inter-regular"/>
              </a:rPr>
              <a:t>ist</a:t>
            </a:r>
            <a:r>
              <a:rPr lang="en-US" dirty="0">
                <a:solidFill>
                  <a:srgbClr val="000000"/>
                </a:solidFill>
                <a:latin typeface="inter-regular"/>
              </a:rPr>
              <a:t> </a:t>
            </a:r>
            <a:r>
              <a:rPr lang="en-US" dirty="0" err="1">
                <a:solidFill>
                  <a:srgbClr val="000000"/>
                </a:solidFill>
                <a:latin typeface="inter-regular"/>
              </a:rPr>
              <a:t>möglich</a:t>
            </a:r>
            <a:r>
              <a:rPr lang="en-US" dirty="0">
                <a:solidFill>
                  <a:srgbClr val="000000"/>
                </a:solidFill>
                <a:latin typeface="inter-regular"/>
              </a:rPr>
              <a:t> </a:t>
            </a:r>
            <a:r>
              <a:rPr lang="en-US" dirty="0" err="1">
                <a:solidFill>
                  <a:srgbClr val="000000"/>
                </a:solidFill>
                <a:latin typeface="inter-regular"/>
              </a:rPr>
              <a:t>wie</a:t>
            </a:r>
            <a:r>
              <a:rPr lang="en-US" dirty="0">
                <a:solidFill>
                  <a:srgbClr val="000000"/>
                </a:solidFill>
                <a:latin typeface="inter-regular"/>
              </a:rPr>
              <a:t> designed, </a:t>
            </a:r>
            <a:r>
              <a:rPr lang="en-US" dirty="0" err="1">
                <a:solidFill>
                  <a:srgbClr val="000000"/>
                </a:solidFill>
                <a:latin typeface="inter-regular"/>
              </a:rPr>
              <a:t>Benutzbarkeit</a:t>
            </a:r>
            <a:r>
              <a:rPr lang="en-US" dirty="0">
                <a:solidFill>
                  <a:srgbClr val="000000"/>
                </a:solidFill>
                <a:latin typeface="inter-regular"/>
              </a:rPr>
              <a:t> der super class </a:t>
            </a:r>
            <a:r>
              <a:rPr lang="en-US" dirty="0" err="1">
                <a:solidFill>
                  <a:srgbClr val="000000"/>
                </a:solidFill>
                <a:latin typeface="inter-regular"/>
              </a:rPr>
              <a:t>ist</a:t>
            </a:r>
            <a:r>
              <a:rPr lang="en-US" dirty="0">
                <a:solidFill>
                  <a:srgbClr val="000000"/>
                </a:solidFill>
                <a:latin typeface="inter-regular"/>
              </a:rPr>
              <a:t> </a:t>
            </a:r>
            <a:r>
              <a:rPr lang="en-US" dirty="0" err="1">
                <a:solidFill>
                  <a:srgbClr val="000000"/>
                </a:solidFill>
                <a:latin typeface="inter-regular"/>
              </a:rPr>
              <a:t>nicht</a:t>
            </a:r>
            <a:r>
              <a:rPr lang="en-US" dirty="0">
                <a:solidFill>
                  <a:srgbClr val="000000"/>
                </a:solidFill>
                <a:latin typeface="inter-regular"/>
              </a:rPr>
              <a:t> </a:t>
            </a:r>
            <a:r>
              <a:rPr lang="en-US" dirty="0" err="1">
                <a:solidFill>
                  <a:srgbClr val="000000"/>
                </a:solidFill>
                <a:latin typeface="inter-regular"/>
              </a:rPr>
              <a:t>eingeschränkt</a:t>
            </a:r>
            <a:endParaRPr lang="en-US" dirty="0">
              <a:solidFill>
                <a:srgbClr val="000000"/>
              </a:solidFill>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Dieser </a:t>
            </a:r>
            <a:r>
              <a:rPr lang="en-US" b="0" i="0" dirty="0" err="1">
                <a:solidFill>
                  <a:srgbClr val="000000"/>
                </a:solidFill>
                <a:effectLst/>
                <a:latin typeface="inter-regular"/>
              </a:rPr>
              <a:t>Aspekt</a:t>
            </a:r>
            <a:r>
              <a:rPr lang="en-US" b="0" i="0" dirty="0">
                <a:solidFill>
                  <a:srgbClr val="000000"/>
                </a:solidFill>
                <a:effectLst/>
                <a:latin typeface="inter-regular"/>
              </a:rPr>
              <a:t> </a:t>
            </a:r>
            <a:r>
              <a:rPr lang="en-US" b="0" i="0" dirty="0" err="1">
                <a:solidFill>
                  <a:srgbClr val="000000"/>
                </a:solidFill>
                <a:effectLst/>
                <a:latin typeface="inter-regular"/>
              </a:rPr>
              <a:t>ist</a:t>
            </a:r>
            <a:r>
              <a:rPr lang="en-US" b="0" i="0" dirty="0">
                <a:solidFill>
                  <a:srgbClr val="000000"/>
                </a:solidFill>
                <a:effectLst/>
                <a:latin typeface="inter-regular"/>
              </a:rPr>
              <a:t> für framework/library </a:t>
            </a:r>
            <a:r>
              <a:rPr lang="en-US" b="0" i="0" dirty="0" err="1">
                <a:solidFill>
                  <a:srgbClr val="000000"/>
                </a:solidFill>
                <a:effectLst/>
                <a:latin typeface="inter-regular"/>
              </a:rPr>
              <a:t>Entwickler</a:t>
            </a:r>
            <a:r>
              <a:rPr lang="en-US" b="0" i="0" dirty="0">
                <a:solidFill>
                  <a:srgbClr val="000000"/>
                </a:solidFill>
                <a:effectLst/>
                <a:latin typeface="inter-regular"/>
              </a:rPr>
              <a:t> </a:t>
            </a:r>
            <a:r>
              <a:rPr lang="en-US" b="0" i="0" dirty="0" err="1">
                <a:solidFill>
                  <a:srgbClr val="000000"/>
                </a:solidFill>
                <a:effectLst/>
                <a:latin typeface="inter-regular"/>
              </a:rPr>
              <a:t>interessant</a:t>
            </a:r>
            <a:endParaRPr lang="en-US" b="0" i="0" dirty="0">
              <a:solidFill>
                <a:srgbClr val="000000"/>
              </a:solidFill>
              <a:effectLst/>
              <a:latin typeface="inter-regular"/>
            </a:endParaRPr>
          </a:p>
          <a:p>
            <a:pPr algn="just"/>
            <a:endParaRPr lang="en-US" dirty="0">
              <a:solidFill>
                <a:srgbClr val="000000"/>
              </a:solidFill>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3183532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Sealed Classes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de.zettsystems.sealed</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6838768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46AAB6-0531-91A1-E36C-1E318B91F827}"/>
              </a:ext>
            </a:extLst>
          </p:cNvPr>
          <p:cNvSpPr>
            <a:spLocks noGrp="1"/>
          </p:cNvSpPr>
          <p:nvPr>
            <p:ph type="title"/>
          </p:nvPr>
        </p:nvSpPr>
        <p:spPr/>
        <p:txBody>
          <a:bodyPr/>
          <a:lstStyle/>
          <a:p>
            <a:r>
              <a:rPr lang="de-DE" dirty="0"/>
              <a:t>Verschiedenes</a:t>
            </a:r>
          </a:p>
        </p:txBody>
      </p:sp>
      <p:sp>
        <p:nvSpPr>
          <p:cNvPr id="3" name="Inhaltsplatzhalter 2">
            <a:extLst>
              <a:ext uri="{FF2B5EF4-FFF2-40B4-BE49-F238E27FC236}">
                <a16:creationId xmlns:a16="http://schemas.microsoft.com/office/drawing/2014/main" id="{D9757FB2-0DD2-60AB-3594-41202C003015}"/>
              </a:ext>
            </a:extLst>
          </p:cNvPr>
          <p:cNvSpPr>
            <a:spLocks noGrp="1"/>
          </p:cNvSpPr>
          <p:nvPr>
            <p:ph idx="1"/>
          </p:nvPr>
        </p:nvSpPr>
        <p:spPr/>
        <p:txBody>
          <a:bodyPr/>
          <a:lstStyle/>
          <a:p>
            <a:r>
              <a:rPr lang="de-DE" b="0" i="0" dirty="0">
                <a:solidFill>
                  <a:srgbClr val="000000"/>
                </a:solidFill>
                <a:effectLst/>
                <a:latin typeface="inter-regular"/>
              </a:rPr>
              <a:t>02_java12-17 </a:t>
            </a:r>
            <a:r>
              <a:rPr lang="de-DE" b="0" i="0" dirty="0" err="1">
                <a:solidFill>
                  <a:srgbClr val="000000"/>
                </a:solidFill>
                <a:effectLst/>
                <a:latin typeface="inter-regular"/>
              </a:rPr>
              <a:t>de.zettsystems.misc</a:t>
            </a:r>
            <a:r>
              <a:rPr lang="de-DE" b="0" i="0" dirty="0">
                <a:solidFill>
                  <a:srgbClr val="000000"/>
                </a:solidFill>
                <a:effectLst/>
                <a:latin typeface="inter-regular"/>
              </a:rPr>
              <a:t> : Bessere Fehlermeldung bei NPE (Java 14)</a:t>
            </a:r>
          </a:p>
          <a:p>
            <a:endParaRPr lang="de-DE" dirty="0">
              <a:solidFill>
                <a:srgbClr val="000000"/>
              </a:solidFill>
              <a:latin typeface="inter-regular"/>
            </a:endParaRPr>
          </a:p>
          <a:p>
            <a:endParaRPr lang="en-US" b="0" i="0" dirty="0">
              <a:solidFill>
                <a:srgbClr val="000000"/>
              </a:solidFill>
              <a:effectLst/>
              <a:latin typeface="inter-regular"/>
            </a:endParaRPr>
          </a:p>
          <a:p>
            <a:r>
              <a:rPr lang="de-DE" b="0" i="0" dirty="0">
                <a:solidFill>
                  <a:srgbClr val="000000"/>
                </a:solidFill>
                <a:effectLst/>
                <a:latin typeface="inter-regular"/>
              </a:rPr>
              <a:t>02_java12-17 </a:t>
            </a:r>
            <a:r>
              <a:rPr lang="de-DE" b="0" i="0" dirty="0" err="1">
                <a:solidFill>
                  <a:srgbClr val="000000"/>
                </a:solidFill>
                <a:effectLst/>
                <a:latin typeface="inter-regular"/>
              </a:rPr>
              <a:t>de.zettsystems.history</a:t>
            </a:r>
            <a:r>
              <a:rPr lang="de-DE" b="0" i="0" dirty="0">
                <a:solidFill>
                  <a:srgbClr val="000000"/>
                </a:solidFill>
                <a:effectLst/>
                <a:latin typeface="inter-regular"/>
              </a:rPr>
              <a:t> : Können wir das Eingangsbeispiel verbessern?</a:t>
            </a:r>
          </a:p>
          <a:p>
            <a:endParaRPr lang="de-DE" dirty="0"/>
          </a:p>
        </p:txBody>
      </p:sp>
    </p:spTree>
    <p:extLst>
      <p:ext uri="{BB962C8B-B14F-4D97-AF65-F5344CB8AC3E}">
        <p14:creationId xmlns:p14="http://schemas.microsoft.com/office/powerpoint/2010/main" val="4071999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856FA9-41F4-27F6-74A1-8E8EE996AC0E}"/>
              </a:ext>
            </a:extLst>
          </p:cNvPr>
          <p:cNvSpPr>
            <a:spLocks noGrp="1"/>
          </p:cNvSpPr>
          <p:nvPr>
            <p:ph type="title"/>
          </p:nvPr>
        </p:nvSpPr>
        <p:spPr/>
        <p:txBody>
          <a:bodyPr/>
          <a:lstStyle/>
          <a:p>
            <a:r>
              <a:rPr lang="de-DE" dirty="0"/>
              <a:t>Aufgaben</a:t>
            </a:r>
          </a:p>
        </p:txBody>
      </p:sp>
      <p:sp>
        <p:nvSpPr>
          <p:cNvPr id="3" name="Inhaltsplatzhalter 2">
            <a:extLst>
              <a:ext uri="{FF2B5EF4-FFF2-40B4-BE49-F238E27FC236}">
                <a16:creationId xmlns:a16="http://schemas.microsoft.com/office/drawing/2014/main" id="{941F2F06-803E-6F7A-4661-B7A2C3D64491}"/>
              </a:ext>
            </a:extLst>
          </p:cNvPr>
          <p:cNvSpPr>
            <a:spLocks noGrp="1"/>
          </p:cNvSpPr>
          <p:nvPr>
            <p:ph idx="1"/>
          </p:nvPr>
        </p:nvSpPr>
        <p:spPr/>
        <p:txBody>
          <a:bodyPr/>
          <a:lstStyle/>
          <a:p>
            <a:r>
              <a:rPr lang="de-DE" dirty="0"/>
              <a:t>Bitte alle TODOs in 02_java_12_17 </a:t>
            </a:r>
            <a:r>
              <a:rPr lang="de-DE" dirty="0" err="1"/>
              <a:t>package</a:t>
            </a:r>
            <a:r>
              <a:rPr lang="de-DE" dirty="0"/>
              <a:t> </a:t>
            </a:r>
            <a:r>
              <a:rPr lang="de-DE" dirty="0" err="1"/>
              <a:t>de.zettsystems.exercises</a:t>
            </a:r>
            <a:r>
              <a:rPr lang="de-DE" dirty="0"/>
              <a:t> lösen</a:t>
            </a:r>
          </a:p>
        </p:txBody>
      </p:sp>
    </p:spTree>
    <p:extLst>
      <p:ext uri="{BB962C8B-B14F-4D97-AF65-F5344CB8AC3E}">
        <p14:creationId xmlns:p14="http://schemas.microsoft.com/office/powerpoint/2010/main" val="1989524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43FDA-75B8-0E48-76D3-661BFD0A2A7A}"/>
              </a:ext>
            </a:extLst>
          </p:cNvPr>
          <p:cNvSpPr>
            <a:spLocks noGrp="1"/>
          </p:cNvSpPr>
          <p:nvPr>
            <p:ph type="title"/>
          </p:nvPr>
        </p:nvSpPr>
        <p:spPr/>
        <p:txBody>
          <a:bodyPr/>
          <a:lstStyle/>
          <a:p>
            <a:r>
              <a:rPr lang="de-DE" dirty="0"/>
              <a:t>Repository</a:t>
            </a:r>
          </a:p>
        </p:txBody>
      </p:sp>
      <p:sp>
        <p:nvSpPr>
          <p:cNvPr id="3" name="Inhaltsplatzhalter 2">
            <a:extLst>
              <a:ext uri="{FF2B5EF4-FFF2-40B4-BE49-F238E27FC236}">
                <a16:creationId xmlns:a16="http://schemas.microsoft.com/office/drawing/2014/main" id="{1793AB54-6EF0-1284-899B-0132F7BECF90}"/>
              </a:ext>
            </a:extLst>
          </p:cNvPr>
          <p:cNvSpPr>
            <a:spLocks noGrp="1"/>
          </p:cNvSpPr>
          <p:nvPr>
            <p:ph idx="1"/>
          </p:nvPr>
        </p:nvSpPr>
        <p:spPr/>
        <p:txBody>
          <a:bodyPr/>
          <a:lstStyle/>
          <a:p>
            <a:r>
              <a:rPr lang="de-DE" dirty="0">
                <a:hlinkClick r:id="rId2"/>
              </a:rPr>
              <a:t>https://github.com/MichaelZett/20240409_java1221</a:t>
            </a:r>
            <a:endParaRPr lang="de-DE" dirty="0"/>
          </a:p>
          <a:p>
            <a:endParaRPr lang="de-DE" dirty="0"/>
          </a:p>
        </p:txBody>
      </p:sp>
    </p:spTree>
    <p:extLst>
      <p:ext uri="{BB962C8B-B14F-4D97-AF65-F5344CB8AC3E}">
        <p14:creationId xmlns:p14="http://schemas.microsoft.com/office/powerpoint/2010/main" val="14180968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88319-C632-1886-B9B6-ED10EA19208E}"/>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51D6945F-AD23-96A6-FA92-29B2D8003EF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162A710C-32DB-FA87-2E92-98C53D9CD52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EAE3FDA3-1A6D-AAEE-C20C-5F0A413DAE3B}"/>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BC09BEBE-A4B3-9475-E551-5FA55A9F7F78}"/>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Text Blocks</a:t>
            </a:r>
          </a:p>
          <a:p>
            <a:pPr lvl="1"/>
            <a:r>
              <a:rPr lang="de-DE" sz="2900" dirty="0"/>
              <a:t>Switch </a:t>
            </a:r>
            <a:r>
              <a:rPr lang="de-DE" sz="2900" dirty="0" err="1"/>
              <a:t>Expressions</a:t>
            </a:r>
            <a:endParaRPr lang="de-DE" sz="2900" dirty="0"/>
          </a:p>
          <a:p>
            <a:pPr lvl="1"/>
            <a:r>
              <a:rPr lang="en-US" sz="2900" dirty="0"/>
              <a:t>Pattern Matching for </a:t>
            </a:r>
            <a:r>
              <a:rPr lang="en-US" sz="2900" dirty="0" err="1"/>
              <a:t>instanceof</a:t>
            </a:r>
            <a:endParaRPr lang="en-US" sz="2900" dirty="0"/>
          </a:p>
          <a:p>
            <a:pPr lvl="1"/>
            <a:r>
              <a:rPr lang="de-DE" sz="2900" dirty="0"/>
              <a:t>Records</a:t>
            </a:r>
          </a:p>
          <a:p>
            <a:pPr lvl="1"/>
            <a:r>
              <a:rPr lang="de-DE" sz="2900" dirty="0"/>
              <a:t>Sealed Classes</a:t>
            </a:r>
          </a:p>
          <a:p>
            <a:pPr lvl="1"/>
            <a:r>
              <a:rPr lang="en-US" sz="2900" b="1" dirty="0"/>
              <a:t>Pattern Matching for Switch</a:t>
            </a:r>
          </a:p>
          <a:p>
            <a:pPr lvl="1"/>
            <a:r>
              <a:rPr lang="en-US" sz="2900" dirty="0"/>
              <a:t>Record Patterns</a:t>
            </a:r>
          </a:p>
          <a:p>
            <a:pPr lvl="1"/>
            <a:r>
              <a:rPr lang="en-US" sz="2900" dirty="0"/>
              <a:t>Virtual Threads</a:t>
            </a:r>
          </a:p>
          <a:p>
            <a:pPr lvl="1"/>
            <a:r>
              <a:rPr lang="en-US" sz="2900" dirty="0"/>
              <a:t>Sequenced Collection</a:t>
            </a:r>
            <a:endParaRPr lang="de-DE" sz="2900" dirty="0"/>
          </a:p>
          <a:p>
            <a:endParaRPr lang="de-DE" sz="3100" dirty="0"/>
          </a:p>
        </p:txBody>
      </p:sp>
    </p:spTree>
    <p:extLst>
      <p:ext uri="{BB962C8B-B14F-4D97-AF65-F5344CB8AC3E}">
        <p14:creationId xmlns:p14="http://schemas.microsoft.com/office/powerpoint/2010/main" val="17566373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EDF7AC-9B86-1F5B-62FC-FEAE53FF9B05}"/>
              </a:ext>
            </a:extLst>
          </p:cNvPr>
          <p:cNvSpPr>
            <a:spLocks noGrp="1"/>
          </p:cNvSpPr>
          <p:nvPr>
            <p:ph type="title"/>
          </p:nvPr>
        </p:nvSpPr>
        <p:spPr/>
        <p:txBody>
          <a:bodyPr/>
          <a:lstStyle/>
          <a:p>
            <a:r>
              <a:rPr lang="de-DE" dirty="0"/>
              <a:t>Pattern </a:t>
            </a:r>
            <a:r>
              <a:rPr lang="de-DE" dirty="0" err="1"/>
              <a:t>Matching</a:t>
            </a:r>
            <a:r>
              <a:rPr lang="de-DE" dirty="0"/>
              <a:t> </a:t>
            </a:r>
            <a:r>
              <a:rPr lang="de-DE" dirty="0" err="1"/>
              <a:t>for</a:t>
            </a:r>
            <a:r>
              <a:rPr lang="de-DE" dirty="0"/>
              <a:t> switch (Java 21)</a:t>
            </a:r>
          </a:p>
        </p:txBody>
      </p:sp>
      <p:sp>
        <p:nvSpPr>
          <p:cNvPr id="3" name="Inhaltsplatzhalter 2">
            <a:extLst>
              <a:ext uri="{FF2B5EF4-FFF2-40B4-BE49-F238E27FC236}">
                <a16:creationId xmlns:a16="http://schemas.microsoft.com/office/drawing/2014/main" id="{FA74426B-D0E7-0A08-6B21-5FF7B6E2EAB8}"/>
              </a:ext>
            </a:extLst>
          </p:cNvPr>
          <p:cNvSpPr>
            <a:spLocks noGrp="1"/>
          </p:cNvSpPr>
          <p:nvPr>
            <p:ph idx="1"/>
          </p:nvPr>
        </p:nvSpPr>
        <p:spPr/>
        <p:txBody>
          <a:bodyPr/>
          <a:lstStyle/>
          <a:p>
            <a:r>
              <a:rPr lang="en-US" dirty="0" err="1"/>
              <a:t>Mit</a:t>
            </a:r>
            <a:r>
              <a:rPr lang="en-US" dirty="0"/>
              <a:t> dem </a:t>
            </a:r>
            <a:r>
              <a:rPr lang="en-US" dirty="0" err="1"/>
              <a:t>neuen</a:t>
            </a:r>
            <a:r>
              <a:rPr lang="en-US" dirty="0"/>
              <a:t> Feature </a:t>
            </a:r>
            <a:r>
              <a:rPr lang="en-US" dirty="0" err="1"/>
              <a:t>kann</a:t>
            </a:r>
            <a:r>
              <a:rPr lang="en-US" dirty="0"/>
              <a:t> man nun </a:t>
            </a:r>
            <a:r>
              <a:rPr lang="en-US" dirty="0" err="1"/>
              <a:t>ein</a:t>
            </a:r>
            <a:r>
              <a:rPr lang="en-US" dirty="0"/>
              <a:t> Switch </a:t>
            </a:r>
            <a:r>
              <a:rPr lang="en-US" dirty="0" err="1"/>
              <a:t>mit</a:t>
            </a:r>
            <a:r>
              <a:rPr lang="en-US" dirty="0"/>
              <a:t> </a:t>
            </a:r>
            <a:r>
              <a:rPr lang="en-US" dirty="0" err="1"/>
              <a:t>jedem</a:t>
            </a:r>
            <a:r>
              <a:rPr lang="en-US" dirty="0"/>
              <a:t> </a:t>
            </a:r>
            <a:r>
              <a:rPr lang="en-US" dirty="0" err="1"/>
              <a:t>Typ</a:t>
            </a:r>
            <a:r>
              <a:rPr lang="en-US" dirty="0"/>
              <a:t> </a:t>
            </a:r>
            <a:r>
              <a:rPr lang="en-US" dirty="0" err="1"/>
              <a:t>machen</a:t>
            </a:r>
            <a:endParaRPr lang="en-US" dirty="0"/>
          </a:p>
          <a:p>
            <a:r>
              <a:rPr lang="en-US" dirty="0"/>
              <a:t>Die </a:t>
            </a:r>
            <a:r>
              <a:rPr lang="en-US" dirty="0" err="1"/>
              <a:t>Typprüfung</a:t>
            </a:r>
            <a:r>
              <a:rPr lang="en-US" dirty="0"/>
              <a:t> </a:t>
            </a:r>
            <a:r>
              <a:rPr lang="en-US" dirty="0" err="1"/>
              <a:t>ist</a:t>
            </a:r>
            <a:r>
              <a:rPr lang="en-US" dirty="0"/>
              <a:t> Teil des case</a:t>
            </a:r>
          </a:p>
          <a:p>
            <a:r>
              <a:rPr lang="de-DE" dirty="0"/>
              <a:t>Da alle möglichen Werte berücksichtigt werden müssen: </a:t>
            </a:r>
            <a:r>
              <a:rPr lang="de-DE" dirty="0" err="1"/>
              <a:t>default</a:t>
            </a:r>
            <a:r>
              <a:rPr lang="de-DE" dirty="0"/>
              <a:t> muss mit dabei sein (außer bei Sealed Classes Hierarchien)</a:t>
            </a:r>
          </a:p>
          <a:p>
            <a:r>
              <a:rPr lang="de-DE" dirty="0"/>
              <a:t>Genau wie bei </a:t>
            </a:r>
            <a:r>
              <a:rPr lang="de-DE" dirty="0" err="1"/>
              <a:t>instanceof</a:t>
            </a:r>
            <a:r>
              <a:rPr lang="de-DE" dirty="0"/>
              <a:t> kann man im Erfolgsfall weitere Prüfungen auf dem Typ vornehmen (</a:t>
            </a:r>
            <a:r>
              <a:rPr lang="de-DE" dirty="0" err="1"/>
              <a:t>Guarded</a:t>
            </a:r>
            <a:r>
              <a:rPr lang="de-DE" dirty="0"/>
              <a:t> Pattern)</a:t>
            </a:r>
          </a:p>
          <a:p>
            <a:endParaRPr lang="de-DE" dirty="0"/>
          </a:p>
        </p:txBody>
      </p:sp>
    </p:spTree>
    <p:extLst>
      <p:ext uri="{BB962C8B-B14F-4D97-AF65-F5344CB8AC3E}">
        <p14:creationId xmlns:p14="http://schemas.microsoft.com/office/powerpoint/2010/main" val="1005623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99AD1-3FAE-2CD7-9960-CDB6FA1853E7}"/>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0D9F352A-27E9-3656-A25B-91267630575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162A710C-32DB-FA87-2E92-98C53D9CD52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02060273-ECD2-0BDD-31E6-4968D6E7EF79}"/>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666F6A6-460B-98B1-B7FD-64D82B467468}"/>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Text Blocks</a:t>
            </a:r>
          </a:p>
          <a:p>
            <a:pPr lvl="1"/>
            <a:r>
              <a:rPr lang="de-DE" sz="2900" dirty="0"/>
              <a:t>Switch </a:t>
            </a:r>
            <a:r>
              <a:rPr lang="de-DE" sz="2900" dirty="0" err="1"/>
              <a:t>Expressions</a:t>
            </a:r>
            <a:endParaRPr lang="de-DE" sz="2900" dirty="0"/>
          </a:p>
          <a:p>
            <a:pPr lvl="1"/>
            <a:r>
              <a:rPr lang="en-US" sz="2900" dirty="0"/>
              <a:t>Pattern Matching for </a:t>
            </a:r>
            <a:r>
              <a:rPr lang="en-US" sz="2900" dirty="0" err="1"/>
              <a:t>instanceof</a:t>
            </a:r>
            <a:endParaRPr lang="en-US" sz="2900" dirty="0"/>
          </a:p>
          <a:p>
            <a:pPr lvl="1"/>
            <a:r>
              <a:rPr lang="de-DE" sz="2900" dirty="0"/>
              <a:t>Records</a:t>
            </a:r>
          </a:p>
          <a:p>
            <a:pPr lvl="1"/>
            <a:r>
              <a:rPr lang="de-DE" sz="2900" dirty="0"/>
              <a:t>Sealed Classes</a:t>
            </a:r>
          </a:p>
          <a:p>
            <a:pPr lvl="1"/>
            <a:r>
              <a:rPr lang="en-US" sz="2900" dirty="0"/>
              <a:t>Pattern Matching for Switch</a:t>
            </a:r>
          </a:p>
          <a:p>
            <a:pPr lvl="1"/>
            <a:r>
              <a:rPr lang="en-US" sz="2900" b="1" dirty="0"/>
              <a:t>Record Patterns</a:t>
            </a:r>
          </a:p>
          <a:p>
            <a:pPr lvl="1"/>
            <a:r>
              <a:rPr lang="en-US" sz="2900" dirty="0"/>
              <a:t>Virtual Threads</a:t>
            </a:r>
          </a:p>
          <a:p>
            <a:pPr lvl="1"/>
            <a:r>
              <a:rPr lang="en-US" sz="2900" dirty="0"/>
              <a:t>Sequenced Collection</a:t>
            </a:r>
            <a:endParaRPr lang="de-DE" sz="2900" dirty="0"/>
          </a:p>
          <a:p>
            <a:endParaRPr lang="de-DE" sz="3100" dirty="0"/>
          </a:p>
        </p:txBody>
      </p:sp>
    </p:spTree>
    <p:extLst>
      <p:ext uri="{BB962C8B-B14F-4D97-AF65-F5344CB8AC3E}">
        <p14:creationId xmlns:p14="http://schemas.microsoft.com/office/powerpoint/2010/main" val="2300747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3FC54-E150-ACF3-C70C-EF5A7BECD8A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A249E5C-0CC5-9126-4F39-4E05A17AA9DE}"/>
              </a:ext>
            </a:extLst>
          </p:cNvPr>
          <p:cNvSpPr>
            <a:spLocks noGrp="1"/>
          </p:cNvSpPr>
          <p:nvPr>
            <p:ph type="title"/>
          </p:nvPr>
        </p:nvSpPr>
        <p:spPr/>
        <p:txBody>
          <a:bodyPr/>
          <a:lstStyle/>
          <a:p>
            <a:r>
              <a:rPr lang="de-DE" dirty="0" err="1"/>
              <a:t>Record</a:t>
            </a:r>
            <a:r>
              <a:rPr lang="de-DE" dirty="0"/>
              <a:t> Patterns (Java 21)</a:t>
            </a:r>
          </a:p>
        </p:txBody>
      </p:sp>
      <p:sp>
        <p:nvSpPr>
          <p:cNvPr id="3" name="Inhaltsplatzhalter 2">
            <a:extLst>
              <a:ext uri="{FF2B5EF4-FFF2-40B4-BE49-F238E27FC236}">
                <a16:creationId xmlns:a16="http://schemas.microsoft.com/office/drawing/2014/main" id="{2744F5C7-526C-9502-B90C-751ACAE77EC6}"/>
              </a:ext>
            </a:extLst>
          </p:cNvPr>
          <p:cNvSpPr>
            <a:spLocks noGrp="1"/>
          </p:cNvSpPr>
          <p:nvPr>
            <p:ph idx="1"/>
          </p:nvPr>
        </p:nvSpPr>
        <p:spPr/>
        <p:txBody>
          <a:bodyPr/>
          <a:lstStyle/>
          <a:p>
            <a:r>
              <a:rPr lang="de-DE" dirty="0"/>
              <a:t>„Zerlegung“ von Records beim Pattern </a:t>
            </a:r>
            <a:r>
              <a:rPr lang="de-DE" dirty="0" err="1"/>
              <a:t>Matching</a:t>
            </a:r>
            <a:endParaRPr lang="de-DE" dirty="0"/>
          </a:p>
          <a:p>
            <a:r>
              <a:rPr lang="de-DE" dirty="0"/>
              <a:t>Wenn man nach dem „cast“ auf die Attribute des Records zugreifen möchte, gibt es jetzt eine Schreibweise, diese direkt als </a:t>
            </a:r>
            <a:r>
              <a:rPr lang="de-DE" dirty="0" err="1"/>
              <a:t>flow</a:t>
            </a:r>
            <a:r>
              <a:rPr lang="de-DE" dirty="0"/>
              <a:t> Variablen zu deklarieren</a:t>
            </a:r>
          </a:p>
          <a:p>
            <a:endParaRPr lang="de-DE" dirty="0"/>
          </a:p>
        </p:txBody>
      </p:sp>
    </p:spTree>
    <p:extLst>
      <p:ext uri="{BB962C8B-B14F-4D97-AF65-F5344CB8AC3E}">
        <p14:creationId xmlns:p14="http://schemas.microsoft.com/office/powerpoint/2010/main" val="13034363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EDF7AC-9B86-1F5B-62FC-FEAE53FF9B05}"/>
              </a:ext>
            </a:extLst>
          </p:cNvPr>
          <p:cNvSpPr>
            <a:spLocks noGrp="1"/>
          </p:cNvSpPr>
          <p:nvPr>
            <p:ph type="title"/>
          </p:nvPr>
        </p:nvSpPr>
        <p:spPr/>
        <p:txBody>
          <a:bodyPr/>
          <a:lstStyle/>
          <a:p>
            <a:r>
              <a:rPr lang="de-DE" dirty="0"/>
              <a:t>Pattern </a:t>
            </a:r>
            <a:r>
              <a:rPr lang="de-DE" dirty="0" err="1"/>
              <a:t>Matching</a:t>
            </a:r>
            <a:r>
              <a:rPr lang="de-DE" dirty="0"/>
              <a:t> </a:t>
            </a:r>
            <a:r>
              <a:rPr lang="de-DE" dirty="0" err="1"/>
              <a:t>for</a:t>
            </a:r>
            <a:r>
              <a:rPr lang="de-DE" dirty="0"/>
              <a:t> switch/ </a:t>
            </a:r>
            <a:r>
              <a:rPr lang="de-DE" dirty="0" err="1"/>
              <a:t>Record</a:t>
            </a:r>
            <a:r>
              <a:rPr lang="de-DE" dirty="0"/>
              <a:t> Pattern Code</a:t>
            </a:r>
          </a:p>
        </p:txBody>
      </p:sp>
      <p:sp>
        <p:nvSpPr>
          <p:cNvPr id="3" name="Inhaltsplatzhalter 2">
            <a:extLst>
              <a:ext uri="{FF2B5EF4-FFF2-40B4-BE49-F238E27FC236}">
                <a16:creationId xmlns:a16="http://schemas.microsoft.com/office/drawing/2014/main" id="{FA74426B-D0E7-0A08-6B21-5FF7B6E2EAB8}"/>
              </a:ext>
            </a:extLst>
          </p:cNvPr>
          <p:cNvSpPr>
            <a:spLocks noGrp="1"/>
          </p:cNvSpPr>
          <p:nvPr>
            <p:ph idx="1"/>
          </p:nvPr>
        </p:nvSpPr>
        <p:spPr/>
        <p:txBody>
          <a:bodyPr/>
          <a:lstStyle/>
          <a:p>
            <a:r>
              <a:rPr lang="de-DE" b="0" i="0" dirty="0">
                <a:solidFill>
                  <a:srgbClr val="000000"/>
                </a:solidFill>
                <a:effectLst/>
                <a:latin typeface="inter-regular"/>
              </a:rPr>
              <a:t>03_java18-21 </a:t>
            </a:r>
            <a:r>
              <a:rPr lang="de-DE" b="0" i="0" dirty="0" err="1">
                <a:solidFill>
                  <a:srgbClr val="000000"/>
                </a:solidFill>
                <a:effectLst/>
                <a:latin typeface="inter-regular"/>
              </a:rPr>
              <a:t>de.zettsystems.patternmatching</a:t>
            </a:r>
            <a:endParaRPr lang="de-DE" dirty="0"/>
          </a:p>
        </p:txBody>
      </p:sp>
    </p:spTree>
    <p:extLst>
      <p:ext uri="{BB962C8B-B14F-4D97-AF65-F5344CB8AC3E}">
        <p14:creationId xmlns:p14="http://schemas.microsoft.com/office/powerpoint/2010/main" val="12331075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30084-B5B8-E9AE-C5CA-11C4BB11E2C6}"/>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7E7A83EF-40FF-1972-640F-689E75E689A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0D9F352A-27E9-3656-A25B-91267630575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B6EDA1DB-D4A1-F1C3-E640-6CC873908D96}"/>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F28B46E0-2995-77E0-52CE-E2F4879647EC}"/>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Text Blocks</a:t>
            </a:r>
          </a:p>
          <a:p>
            <a:pPr lvl="1"/>
            <a:r>
              <a:rPr lang="de-DE" sz="2900" dirty="0"/>
              <a:t>Switch </a:t>
            </a:r>
            <a:r>
              <a:rPr lang="de-DE" sz="2900" dirty="0" err="1"/>
              <a:t>Expressions</a:t>
            </a:r>
            <a:endParaRPr lang="de-DE" sz="2900" dirty="0"/>
          </a:p>
          <a:p>
            <a:pPr lvl="1"/>
            <a:r>
              <a:rPr lang="en-US" sz="2900" dirty="0"/>
              <a:t>Pattern Matching for </a:t>
            </a:r>
            <a:r>
              <a:rPr lang="en-US" sz="2900" dirty="0" err="1"/>
              <a:t>instanceof</a:t>
            </a:r>
            <a:endParaRPr lang="en-US" sz="2900" dirty="0"/>
          </a:p>
          <a:p>
            <a:pPr lvl="1"/>
            <a:r>
              <a:rPr lang="de-DE" sz="2900" dirty="0"/>
              <a:t>Records</a:t>
            </a:r>
          </a:p>
          <a:p>
            <a:pPr lvl="1"/>
            <a:r>
              <a:rPr lang="de-DE" sz="2900" dirty="0"/>
              <a:t>Sealed Classes</a:t>
            </a:r>
          </a:p>
          <a:p>
            <a:pPr lvl="1"/>
            <a:r>
              <a:rPr lang="en-US" sz="2900" dirty="0"/>
              <a:t>Pattern Matching for Switch</a:t>
            </a:r>
          </a:p>
          <a:p>
            <a:pPr lvl="1"/>
            <a:r>
              <a:rPr lang="en-US" sz="2900" dirty="0"/>
              <a:t>Record Patterns</a:t>
            </a:r>
          </a:p>
          <a:p>
            <a:pPr lvl="1"/>
            <a:r>
              <a:rPr lang="en-US" sz="2900" b="1" dirty="0"/>
              <a:t>Virtual Threads</a:t>
            </a:r>
          </a:p>
          <a:p>
            <a:pPr lvl="1"/>
            <a:r>
              <a:rPr lang="en-US" sz="2900" dirty="0"/>
              <a:t>Sequenced Collection</a:t>
            </a:r>
            <a:endParaRPr lang="de-DE" sz="2900" dirty="0"/>
          </a:p>
          <a:p>
            <a:endParaRPr lang="de-DE" sz="3100" dirty="0"/>
          </a:p>
        </p:txBody>
      </p:sp>
    </p:spTree>
    <p:extLst>
      <p:ext uri="{BB962C8B-B14F-4D97-AF65-F5344CB8AC3E}">
        <p14:creationId xmlns:p14="http://schemas.microsoft.com/office/powerpoint/2010/main" val="11291002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2AEA0-1DA0-AFF1-7A09-FBCE9E6334E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0271CA8-C420-7F91-6DF6-83D3C6DA096F}"/>
              </a:ext>
            </a:extLst>
          </p:cNvPr>
          <p:cNvSpPr>
            <a:spLocks noGrp="1"/>
          </p:cNvSpPr>
          <p:nvPr>
            <p:ph type="title"/>
          </p:nvPr>
        </p:nvSpPr>
        <p:spPr/>
        <p:txBody>
          <a:bodyPr/>
          <a:lstStyle/>
          <a:p>
            <a:r>
              <a:rPr lang="de-DE" dirty="0"/>
              <a:t>Virtual Threads (Java 21)</a:t>
            </a:r>
          </a:p>
        </p:txBody>
      </p:sp>
      <p:sp>
        <p:nvSpPr>
          <p:cNvPr id="3" name="Inhaltsplatzhalter 2">
            <a:extLst>
              <a:ext uri="{FF2B5EF4-FFF2-40B4-BE49-F238E27FC236}">
                <a16:creationId xmlns:a16="http://schemas.microsoft.com/office/drawing/2014/main" id="{9777F4C0-7301-214C-A1D1-73DF8BB4B01D}"/>
              </a:ext>
            </a:extLst>
          </p:cNvPr>
          <p:cNvSpPr>
            <a:spLocks noGrp="1"/>
          </p:cNvSpPr>
          <p:nvPr>
            <p:ph idx="1"/>
          </p:nvPr>
        </p:nvSpPr>
        <p:spPr/>
        <p:txBody>
          <a:bodyPr/>
          <a:lstStyle/>
          <a:p>
            <a:r>
              <a:rPr lang="de-DE" dirty="0"/>
              <a:t>Unsere bekannten Threads sind dünner Wrapper um einen Betriebssystem Prozess. Diesen nehmen sie sich und behalten ihn für ihre gesamte Lebenszeit, auch wenn sie blockieren und warten (z.B. auf Antwort von einem remote System). Diese </a:t>
            </a:r>
            <a:r>
              <a:rPr lang="de-DE" dirty="0" err="1"/>
              <a:t>threads</a:t>
            </a:r>
            <a:r>
              <a:rPr lang="de-DE" dirty="0"/>
              <a:t> werden (jetzt) „</a:t>
            </a:r>
            <a:r>
              <a:rPr lang="de-DE" dirty="0" err="1"/>
              <a:t>platform</a:t>
            </a:r>
            <a:r>
              <a:rPr lang="de-DE" dirty="0"/>
              <a:t> </a:t>
            </a:r>
            <a:r>
              <a:rPr lang="de-DE" dirty="0" err="1"/>
              <a:t>threads</a:t>
            </a:r>
            <a:r>
              <a:rPr lang="de-DE" dirty="0"/>
              <a:t>“ genannt.</a:t>
            </a:r>
          </a:p>
          <a:p>
            <a:r>
              <a:rPr lang="de-DE" dirty="0"/>
              <a:t>Die neuen virtual </a:t>
            </a:r>
            <a:r>
              <a:rPr lang="de-DE" dirty="0" err="1"/>
              <a:t>threads</a:t>
            </a:r>
            <a:r>
              <a:rPr lang="de-DE" dirty="0"/>
              <a:t> nehmen sich den nächstbesten freien OS-Prozess, wenn sie Arbeit erledigen. Wenn sie eine blockierende Aktion aufrufen, werden sie pausiert und der OS-Prozess, den sie gerade nutzten wird wieder frei.</a:t>
            </a:r>
          </a:p>
          <a:p>
            <a:r>
              <a:rPr lang="de-DE" dirty="0">
                <a:sym typeface="Wingdings" panose="05000000000000000000" pitchFamily="2" charset="2"/>
              </a:rPr>
              <a:t> Die Anzahl an </a:t>
            </a:r>
            <a:r>
              <a:rPr lang="de-DE" dirty="0" err="1">
                <a:sym typeface="Wingdings" panose="05000000000000000000" pitchFamily="2" charset="2"/>
              </a:rPr>
              <a:t>platform</a:t>
            </a:r>
            <a:r>
              <a:rPr lang="de-DE" dirty="0">
                <a:sym typeface="Wingdings" panose="05000000000000000000" pitchFamily="2" charset="2"/>
              </a:rPr>
              <a:t> </a:t>
            </a:r>
            <a:r>
              <a:rPr lang="de-DE" dirty="0" err="1">
                <a:sym typeface="Wingdings" panose="05000000000000000000" pitchFamily="2" charset="2"/>
              </a:rPr>
              <a:t>threads</a:t>
            </a:r>
            <a:r>
              <a:rPr lang="de-DE" dirty="0">
                <a:sym typeface="Wingdings" panose="05000000000000000000" pitchFamily="2" charset="2"/>
              </a:rPr>
              <a:t> wird durch die Anzahl an OS-Prozessen limitiert. Sie sind eine wertvolle Ressource (Pooling). Virtual </a:t>
            </a:r>
            <a:r>
              <a:rPr lang="de-DE" dirty="0" err="1">
                <a:sym typeface="Wingdings" panose="05000000000000000000" pitchFamily="2" charset="2"/>
              </a:rPr>
              <a:t>threads</a:t>
            </a:r>
            <a:r>
              <a:rPr lang="de-DE" dirty="0">
                <a:sym typeface="Wingdings" panose="05000000000000000000" pitchFamily="2" charset="2"/>
              </a:rPr>
              <a:t> sind frei davon und daher gut für Applikationen geeignet, die viele Aktionen parallel auszuführen haben.</a:t>
            </a:r>
            <a:endParaRPr lang="de-DE" dirty="0"/>
          </a:p>
        </p:txBody>
      </p:sp>
    </p:spTree>
    <p:extLst>
      <p:ext uri="{BB962C8B-B14F-4D97-AF65-F5344CB8AC3E}">
        <p14:creationId xmlns:p14="http://schemas.microsoft.com/office/powerpoint/2010/main" val="37772734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EDF7AC-9B86-1F5B-62FC-FEAE53FF9B05}"/>
              </a:ext>
            </a:extLst>
          </p:cNvPr>
          <p:cNvSpPr>
            <a:spLocks noGrp="1"/>
          </p:cNvSpPr>
          <p:nvPr>
            <p:ph type="title"/>
          </p:nvPr>
        </p:nvSpPr>
        <p:spPr/>
        <p:txBody>
          <a:bodyPr/>
          <a:lstStyle/>
          <a:p>
            <a:r>
              <a:rPr lang="de-DE" dirty="0"/>
              <a:t>Virtual Threads Test</a:t>
            </a:r>
          </a:p>
        </p:txBody>
      </p:sp>
      <p:sp>
        <p:nvSpPr>
          <p:cNvPr id="3" name="Inhaltsplatzhalter 2">
            <a:extLst>
              <a:ext uri="{FF2B5EF4-FFF2-40B4-BE49-F238E27FC236}">
                <a16:creationId xmlns:a16="http://schemas.microsoft.com/office/drawing/2014/main" id="{FA74426B-D0E7-0A08-6B21-5FF7B6E2EAB8}"/>
              </a:ext>
            </a:extLst>
          </p:cNvPr>
          <p:cNvSpPr>
            <a:spLocks noGrp="1"/>
          </p:cNvSpPr>
          <p:nvPr>
            <p:ph idx="1"/>
          </p:nvPr>
        </p:nvSpPr>
        <p:spPr/>
        <p:txBody>
          <a:bodyPr/>
          <a:lstStyle/>
          <a:p>
            <a:r>
              <a:rPr lang="de-DE" b="0" i="0" dirty="0">
                <a:solidFill>
                  <a:srgbClr val="000000"/>
                </a:solidFill>
                <a:effectLst/>
                <a:latin typeface="inter-regular"/>
              </a:rPr>
              <a:t>03_java18-21 </a:t>
            </a:r>
            <a:r>
              <a:rPr lang="de-DE" b="0" i="0" dirty="0" err="1">
                <a:solidFill>
                  <a:srgbClr val="000000"/>
                </a:solidFill>
                <a:effectLst/>
                <a:latin typeface="inter-regular"/>
              </a:rPr>
              <a:t>test</a:t>
            </a:r>
            <a:r>
              <a:rPr lang="de-DE" b="0" i="0" dirty="0">
                <a:solidFill>
                  <a:srgbClr val="000000"/>
                </a:solidFill>
                <a:effectLst/>
                <a:latin typeface="inter-regular"/>
              </a:rPr>
              <a:t>/</a:t>
            </a:r>
            <a:r>
              <a:rPr lang="de-DE" b="0" i="0" dirty="0" err="1">
                <a:solidFill>
                  <a:srgbClr val="000000"/>
                </a:solidFill>
                <a:effectLst/>
                <a:latin typeface="inter-regular"/>
              </a:rPr>
              <a:t>java</a:t>
            </a:r>
            <a:r>
              <a:rPr lang="de-DE" b="0" i="0" dirty="0">
                <a:solidFill>
                  <a:srgbClr val="000000"/>
                </a:solidFill>
                <a:effectLst/>
                <a:latin typeface="inter-regular"/>
              </a:rPr>
              <a:t>/</a:t>
            </a:r>
            <a:r>
              <a:rPr lang="de-DE" b="0" i="0" dirty="0" err="1">
                <a:solidFill>
                  <a:srgbClr val="000000"/>
                </a:solidFill>
                <a:effectLst/>
                <a:latin typeface="inter-regular"/>
              </a:rPr>
              <a:t>de.zettsystems.virtual</a:t>
            </a:r>
            <a:endParaRPr lang="de-DE" dirty="0"/>
          </a:p>
        </p:txBody>
      </p:sp>
    </p:spTree>
    <p:extLst>
      <p:ext uri="{BB962C8B-B14F-4D97-AF65-F5344CB8AC3E}">
        <p14:creationId xmlns:p14="http://schemas.microsoft.com/office/powerpoint/2010/main" val="26084387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E6B5C1-CA2A-58B4-BB40-690B407A941E}"/>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8DAD69E8-DB98-8863-67A7-7B8004D3459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0D9F352A-27E9-3656-A25B-91267630575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4F77D64F-3D97-ED61-2DCC-F1F92906EAB4}"/>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833EE4B0-9307-3AF5-888A-B36946CF2E55}"/>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Text Blocks</a:t>
            </a:r>
          </a:p>
          <a:p>
            <a:pPr lvl="1"/>
            <a:r>
              <a:rPr lang="de-DE" sz="2900" dirty="0"/>
              <a:t>Switch </a:t>
            </a:r>
            <a:r>
              <a:rPr lang="de-DE" sz="2900" dirty="0" err="1"/>
              <a:t>Expressions</a:t>
            </a:r>
            <a:endParaRPr lang="de-DE" sz="2900" dirty="0"/>
          </a:p>
          <a:p>
            <a:pPr lvl="1"/>
            <a:r>
              <a:rPr lang="en-US" sz="2900" dirty="0"/>
              <a:t>Pattern Matching for </a:t>
            </a:r>
            <a:r>
              <a:rPr lang="en-US" sz="2900" dirty="0" err="1"/>
              <a:t>instanceof</a:t>
            </a:r>
            <a:endParaRPr lang="en-US" sz="2900" dirty="0"/>
          </a:p>
          <a:p>
            <a:pPr lvl="1"/>
            <a:r>
              <a:rPr lang="de-DE" sz="2900" dirty="0"/>
              <a:t>Records</a:t>
            </a:r>
          </a:p>
          <a:p>
            <a:pPr lvl="1"/>
            <a:r>
              <a:rPr lang="de-DE" sz="2900" dirty="0"/>
              <a:t>Sealed Classes</a:t>
            </a:r>
          </a:p>
          <a:p>
            <a:pPr lvl="1"/>
            <a:r>
              <a:rPr lang="en-US" sz="2900" dirty="0"/>
              <a:t>Pattern Matching for Switch</a:t>
            </a:r>
          </a:p>
          <a:p>
            <a:pPr lvl="1"/>
            <a:r>
              <a:rPr lang="en-US" sz="2900" dirty="0"/>
              <a:t>Record Patterns</a:t>
            </a:r>
          </a:p>
          <a:p>
            <a:pPr lvl="1"/>
            <a:r>
              <a:rPr lang="en-US" sz="2900" dirty="0"/>
              <a:t>Virtual Threads</a:t>
            </a:r>
          </a:p>
          <a:p>
            <a:pPr lvl="1"/>
            <a:r>
              <a:rPr lang="en-US" sz="2900" b="1" dirty="0"/>
              <a:t>Sequenced Collection</a:t>
            </a:r>
            <a:endParaRPr lang="de-DE" sz="2900" b="1" dirty="0"/>
          </a:p>
          <a:p>
            <a:endParaRPr lang="de-DE" sz="3100" dirty="0"/>
          </a:p>
        </p:txBody>
      </p:sp>
    </p:spTree>
    <p:extLst>
      <p:ext uri="{BB962C8B-B14F-4D97-AF65-F5344CB8AC3E}">
        <p14:creationId xmlns:p14="http://schemas.microsoft.com/office/powerpoint/2010/main" val="24970084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DA9E-6837-6275-0705-1F71D21A447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4644190-C234-6EE7-9733-CE8355A9078A}"/>
              </a:ext>
            </a:extLst>
          </p:cNvPr>
          <p:cNvSpPr>
            <a:spLocks noGrp="1"/>
          </p:cNvSpPr>
          <p:nvPr>
            <p:ph type="title"/>
          </p:nvPr>
        </p:nvSpPr>
        <p:spPr/>
        <p:txBody>
          <a:bodyPr/>
          <a:lstStyle/>
          <a:p>
            <a:r>
              <a:rPr lang="de-DE" dirty="0" err="1"/>
              <a:t>Sequenced</a:t>
            </a:r>
            <a:r>
              <a:rPr lang="de-DE" dirty="0"/>
              <a:t> Collections (Java 21)</a:t>
            </a:r>
          </a:p>
        </p:txBody>
      </p:sp>
      <p:sp>
        <p:nvSpPr>
          <p:cNvPr id="3" name="Inhaltsplatzhalter 2">
            <a:extLst>
              <a:ext uri="{FF2B5EF4-FFF2-40B4-BE49-F238E27FC236}">
                <a16:creationId xmlns:a16="http://schemas.microsoft.com/office/drawing/2014/main" id="{1CE0C4D3-9679-F98C-F0C0-F886328745CC}"/>
              </a:ext>
            </a:extLst>
          </p:cNvPr>
          <p:cNvSpPr>
            <a:spLocks noGrp="1"/>
          </p:cNvSpPr>
          <p:nvPr>
            <p:ph idx="1"/>
          </p:nvPr>
        </p:nvSpPr>
        <p:spPr/>
        <p:txBody>
          <a:bodyPr/>
          <a:lstStyle/>
          <a:p>
            <a:r>
              <a:rPr lang="de-DE" dirty="0"/>
              <a:t>Neue </a:t>
            </a:r>
            <a:r>
              <a:rPr lang="de-DE" dirty="0" err="1"/>
              <a:t>interfaces</a:t>
            </a:r>
            <a:r>
              <a:rPr lang="de-DE" dirty="0"/>
              <a:t> in Collections, die geordnete Elemente darstellen</a:t>
            </a:r>
          </a:p>
          <a:p>
            <a:r>
              <a:rPr lang="de-DE" dirty="0"/>
              <a:t>Einheitlicher Zugriff auf 1. und letztes Element</a:t>
            </a:r>
          </a:p>
          <a:p>
            <a:r>
              <a:rPr lang="de-DE" dirty="0"/>
              <a:t>Einheitliches Durchgehen der Elemente vorwärts und rückwärts</a:t>
            </a:r>
          </a:p>
          <a:p>
            <a:endParaRPr lang="de-DE" dirty="0"/>
          </a:p>
        </p:txBody>
      </p:sp>
    </p:spTree>
    <p:extLst>
      <p:ext uri="{BB962C8B-B14F-4D97-AF65-F5344CB8AC3E}">
        <p14:creationId xmlns:p14="http://schemas.microsoft.com/office/powerpoint/2010/main" val="1848363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246AF62F-5A7E-324D-8545-6A724BD5ACD6}"/>
              </a:ext>
            </a:extLst>
          </p:cNvPr>
          <p:cNvGraphicFramePr>
            <a:graphicFrameLocks noChangeAspect="1"/>
          </p:cNvGraphicFramePr>
          <p:nvPr>
            <p:custDataLst>
              <p:tags r:id="rId1"/>
            </p:custDataLst>
            <p:extLst>
              <p:ext uri="{D42A27DB-BD31-4B8C-83A1-F6EECF244321}">
                <p14:modId xmlns:p14="http://schemas.microsoft.com/office/powerpoint/2010/main" val="131184983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426633"/>
            <a:ext cx="8596668" cy="5010262"/>
          </a:xfrm>
        </p:spPr>
        <p:txBody>
          <a:bodyPr vert="horz" lIns="91440" tIns="45720" rIns="91440" bIns="45720" rtlCol="0" anchor="t">
            <a:normAutofit/>
          </a:bodyPr>
          <a:lstStyle/>
          <a:p>
            <a:r>
              <a:rPr lang="de-DE" sz="3100" dirty="0"/>
              <a:t>Überblick Java</a:t>
            </a:r>
          </a:p>
          <a:p>
            <a:r>
              <a:rPr lang="de-DE" sz="3100" dirty="0"/>
              <a:t>Neue Sprachfeatures Java 12-21</a:t>
            </a:r>
          </a:p>
          <a:p>
            <a:r>
              <a:rPr lang="de-DE" sz="3100" dirty="0"/>
              <a:t>Neues in der JVM</a:t>
            </a:r>
          </a:p>
          <a:p>
            <a:r>
              <a:rPr lang="de-DE" sz="3100" dirty="0"/>
              <a:t>Java 22</a:t>
            </a:r>
          </a:p>
          <a:p>
            <a:r>
              <a:rPr lang="de-DE" sz="3100" dirty="0"/>
              <a:t>Die Preview Features in Java 21/22</a:t>
            </a:r>
          </a:p>
          <a:p>
            <a:r>
              <a:rPr lang="de-DE" sz="3100" dirty="0" err="1"/>
              <a:t>OpenRewrite</a:t>
            </a:r>
            <a:endParaRPr lang="de-DE" sz="3100" dirty="0"/>
          </a:p>
          <a:p>
            <a:endParaRPr lang="de-DE" sz="3100" dirty="0"/>
          </a:p>
        </p:txBody>
      </p:sp>
    </p:spTree>
    <p:extLst>
      <p:ext uri="{BB962C8B-B14F-4D97-AF65-F5344CB8AC3E}">
        <p14:creationId xmlns:p14="http://schemas.microsoft.com/office/powerpoint/2010/main" val="19245906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C6EBC0-9CED-6AE6-8789-AFDD00553BBA}"/>
              </a:ext>
            </a:extLst>
          </p:cNvPr>
          <p:cNvSpPr>
            <a:spLocks noGrp="1"/>
          </p:cNvSpPr>
          <p:nvPr>
            <p:ph type="title"/>
          </p:nvPr>
        </p:nvSpPr>
        <p:spPr/>
        <p:txBody>
          <a:bodyPr/>
          <a:lstStyle/>
          <a:p>
            <a:r>
              <a:rPr lang="de-DE" dirty="0"/>
              <a:t>Sortiert sich in alte Strukturen ein</a:t>
            </a:r>
          </a:p>
        </p:txBody>
      </p:sp>
      <p:pic>
        <p:nvPicPr>
          <p:cNvPr id="5" name="Grafik 4">
            <a:extLst>
              <a:ext uri="{FF2B5EF4-FFF2-40B4-BE49-F238E27FC236}">
                <a16:creationId xmlns:a16="http://schemas.microsoft.com/office/drawing/2014/main" id="{F91988B7-8C42-000A-F52A-19C288E0DF0F}"/>
              </a:ext>
            </a:extLst>
          </p:cNvPr>
          <p:cNvPicPr>
            <a:picLocks noChangeAspect="1"/>
          </p:cNvPicPr>
          <p:nvPr/>
        </p:nvPicPr>
        <p:blipFill>
          <a:blip r:embed="rId2"/>
          <a:stretch>
            <a:fillRect/>
          </a:stretch>
        </p:blipFill>
        <p:spPr>
          <a:xfrm>
            <a:off x="1027688" y="1930400"/>
            <a:ext cx="7458159" cy="4031708"/>
          </a:xfrm>
          <a:prstGeom prst="rect">
            <a:avLst/>
          </a:prstGeom>
        </p:spPr>
      </p:pic>
    </p:spTree>
    <p:extLst>
      <p:ext uri="{BB962C8B-B14F-4D97-AF65-F5344CB8AC3E}">
        <p14:creationId xmlns:p14="http://schemas.microsoft.com/office/powerpoint/2010/main" val="38081752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EDF7AC-9B86-1F5B-62FC-FEAE53FF9B05}"/>
              </a:ext>
            </a:extLst>
          </p:cNvPr>
          <p:cNvSpPr>
            <a:spLocks noGrp="1"/>
          </p:cNvSpPr>
          <p:nvPr>
            <p:ph type="title"/>
          </p:nvPr>
        </p:nvSpPr>
        <p:spPr/>
        <p:txBody>
          <a:bodyPr/>
          <a:lstStyle/>
          <a:p>
            <a:r>
              <a:rPr lang="de-DE" dirty="0" err="1"/>
              <a:t>Sequenced</a:t>
            </a:r>
            <a:r>
              <a:rPr lang="de-DE" dirty="0"/>
              <a:t> Collection Code</a:t>
            </a:r>
          </a:p>
        </p:txBody>
      </p:sp>
      <p:sp>
        <p:nvSpPr>
          <p:cNvPr id="3" name="Inhaltsplatzhalter 2">
            <a:extLst>
              <a:ext uri="{FF2B5EF4-FFF2-40B4-BE49-F238E27FC236}">
                <a16:creationId xmlns:a16="http://schemas.microsoft.com/office/drawing/2014/main" id="{FA74426B-D0E7-0A08-6B21-5FF7B6E2EAB8}"/>
              </a:ext>
            </a:extLst>
          </p:cNvPr>
          <p:cNvSpPr>
            <a:spLocks noGrp="1"/>
          </p:cNvSpPr>
          <p:nvPr>
            <p:ph idx="1"/>
          </p:nvPr>
        </p:nvSpPr>
        <p:spPr/>
        <p:txBody>
          <a:bodyPr/>
          <a:lstStyle/>
          <a:p>
            <a:r>
              <a:rPr lang="de-DE" b="0" i="0" dirty="0">
                <a:solidFill>
                  <a:srgbClr val="000000"/>
                </a:solidFill>
                <a:effectLst/>
                <a:latin typeface="inter-regular"/>
              </a:rPr>
              <a:t>03_java18-21 </a:t>
            </a:r>
            <a:r>
              <a:rPr lang="de-DE" b="0" i="0" dirty="0" err="1">
                <a:solidFill>
                  <a:srgbClr val="000000"/>
                </a:solidFill>
                <a:effectLst/>
                <a:latin typeface="inter-regular"/>
              </a:rPr>
              <a:t>de.zettsystems.seqcol</a:t>
            </a:r>
            <a:endParaRPr lang="de-DE" dirty="0"/>
          </a:p>
        </p:txBody>
      </p:sp>
    </p:spTree>
    <p:extLst>
      <p:ext uri="{BB962C8B-B14F-4D97-AF65-F5344CB8AC3E}">
        <p14:creationId xmlns:p14="http://schemas.microsoft.com/office/powerpoint/2010/main" val="10384946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46AAB6-0531-91A1-E36C-1E318B91F827}"/>
              </a:ext>
            </a:extLst>
          </p:cNvPr>
          <p:cNvSpPr>
            <a:spLocks noGrp="1"/>
          </p:cNvSpPr>
          <p:nvPr>
            <p:ph type="title"/>
          </p:nvPr>
        </p:nvSpPr>
        <p:spPr/>
        <p:txBody>
          <a:bodyPr/>
          <a:lstStyle/>
          <a:p>
            <a:r>
              <a:rPr lang="de-DE" dirty="0"/>
              <a:t>Verschiedenes</a:t>
            </a:r>
          </a:p>
        </p:txBody>
      </p:sp>
      <p:sp>
        <p:nvSpPr>
          <p:cNvPr id="3" name="Inhaltsplatzhalter 2">
            <a:extLst>
              <a:ext uri="{FF2B5EF4-FFF2-40B4-BE49-F238E27FC236}">
                <a16:creationId xmlns:a16="http://schemas.microsoft.com/office/drawing/2014/main" id="{D9757FB2-0DD2-60AB-3594-41202C003015}"/>
              </a:ext>
            </a:extLst>
          </p:cNvPr>
          <p:cNvSpPr>
            <a:spLocks noGrp="1"/>
          </p:cNvSpPr>
          <p:nvPr>
            <p:ph idx="1"/>
          </p:nvPr>
        </p:nvSpPr>
        <p:spPr/>
        <p:txBody>
          <a:bodyPr/>
          <a:lstStyle/>
          <a:p>
            <a:r>
              <a:rPr lang="de-DE" b="0" i="0" dirty="0">
                <a:solidFill>
                  <a:srgbClr val="000000"/>
                </a:solidFill>
                <a:effectLst/>
                <a:latin typeface="inter-regular"/>
              </a:rPr>
              <a:t>03_java18-21 </a:t>
            </a:r>
            <a:r>
              <a:rPr lang="de-DE" b="0" i="0" dirty="0" err="1">
                <a:solidFill>
                  <a:srgbClr val="000000"/>
                </a:solidFill>
                <a:effectLst/>
                <a:latin typeface="inter-regular"/>
              </a:rPr>
              <a:t>de.zettsystems.history</a:t>
            </a:r>
            <a:r>
              <a:rPr lang="de-DE" b="0" i="0" dirty="0">
                <a:solidFill>
                  <a:srgbClr val="000000"/>
                </a:solidFill>
                <a:effectLst/>
                <a:latin typeface="inter-regular"/>
              </a:rPr>
              <a:t> : Können wir das Eingangsbeispiel verbessern?</a:t>
            </a:r>
          </a:p>
          <a:p>
            <a:endParaRPr lang="de-DE" dirty="0"/>
          </a:p>
        </p:txBody>
      </p:sp>
    </p:spTree>
    <p:extLst>
      <p:ext uri="{BB962C8B-B14F-4D97-AF65-F5344CB8AC3E}">
        <p14:creationId xmlns:p14="http://schemas.microsoft.com/office/powerpoint/2010/main" val="16115105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856FA9-41F4-27F6-74A1-8E8EE996AC0E}"/>
              </a:ext>
            </a:extLst>
          </p:cNvPr>
          <p:cNvSpPr>
            <a:spLocks noGrp="1"/>
          </p:cNvSpPr>
          <p:nvPr>
            <p:ph type="title"/>
          </p:nvPr>
        </p:nvSpPr>
        <p:spPr/>
        <p:txBody>
          <a:bodyPr/>
          <a:lstStyle/>
          <a:p>
            <a:r>
              <a:rPr lang="de-DE" dirty="0"/>
              <a:t>Aufgaben</a:t>
            </a:r>
          </a:p>
        </p:txBody>
      </p:sp>
      <p:sp>
        <p:nvSpPr>
          <p:cNvPr id="3" name="Inhaltsplatzhalter 2">
            <a:extLst>
              <a:ext uri="{FF2B5EF4-FFF2-40B4-BE49-F238E27FC236}">
                <a16:creationId xmlns:a16="http://schemas.microsoft.com/office/drawing/2014/main" id="{941F2F06-803E-6F7A-4661-B7A2C3D64491}"/>
              </a:ext>
            </a:extLst>
          </p:cNvPr>
          <p:cNvSpPr>
            <a:spLocks noGrp="1"/>
          </p:cNvSpPr>
          <p:nvPr>
            <p:ph idx="1"/>
          </p:nvPr>
        </p:nvSpPr>
        <p:spPr/>
        <p:txBody>
          <a:bodyPr/>
          <a:lstStyle/>
          <a:p>
            <a:r>
              <a:rPr lang="de-DE" dirty="0"/>
              <a:t>Bitte alle TODOs in 03_java_18_21 </a:t>
            </a:r>
            <a:r>
              <a:rPr lang="de-DE" dirty="0" err="1"/>
              <a:t>package</a:t>
            </a:r>
            <a:r>
              <a:rPr lang="de-DE" dirty="0"/>
              <a:t> </a:t>
            </a:r>
            <a:r>
              <a:rPr lang="de-DE" dirty="0" err="1"/>
              <a:t>de.zettsystems.exercises</a:t>
            </a:r>
            <a:r>
              <a:rPr lang="de-DE" dirty="0"/>
              <a:t> lösen</a:t>
            </a:r>
          </a:p>
        </p:txBody>
      </p:sp>
    </p:spTree>
    <p:extLst>
      <p:ext uri="{BB962C8B-B14F-4D97-AF65-F5344CB8AC3E}">
        <p14:creationId xmlns:p14="http://schemas.microsoft.com/office/powerpoint/2010/main" val="4416149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77D26-8E0B-0558-3DFD-0F589C18E94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BA24DC69-450C-36EF-70D7-E3AAD4990E7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4DE0DE0-5D9C-DBE9-0E00-1A05A1DABE9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55D26D0-309F-EEA1-B8F9-377127E0EC7E}"/>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C6DE24B4-3023-CBD3-E524-C8EC897179D6}"/>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r>
              <a:rPr lang="de-DE" sz="3100" dirty="0"/>
              <a:t>Neue Sprachfeatures Java 12-21</a:t>
            </a:r>
          </a:p>
          <a:p>
            <a:r>
              <a:rPr lang="de-DE" sz="3100" dirty="0"/>
              <a:t>Neues in der JVM</a:t>
            </a:r>
          </a:p>
          <a:p>
            <a:pPr lvl="1"/>
            <a:r>
              <a:rPr lang="de-DE" sz="2900" b="1" dirty="0"/>
              <a:t>Verbesserungen bei den GC</a:t>
            </a:r>
          </a:p>
          <a:p>
            <a:pPr lvl="1"/>
            <a:r>
              <a:rPr lang="en-US" sz="2900" dirty="0"/>
              <a:t>Virtual Threads</a:t>
            </a:r>
          </a:p>
          <a:p>
            <a:pPr lvl="1"/>
            <a:r>
              <a:rPr lang="en-US" sz="2700" dirty="0"/>
              <a:t>Java Flight Recorder Improvements</a:t>
            </a:r>
            <a:endParaRPr lang="de-DE" sz="2600" dirty="0"/>
          </a:p>
          <a:p>
            <a:r>
              <a:rPr lang="de-DE" sz="2800" dirty="0"/>
              <a:t>Java 22</a:t>
            </a:r>
            <a:endParaRPr lang="de-DE" sz="2900" dirty="0"/>
          </a:p>
          <a:p>
            <a:r>
              <a:rPr lang="de-DE" sz="3100" dirty="0"/>
              <a:t>Die Preview Features in Java 21/22</a:t>
            </a:r>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32919861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2E9943-3DBF-E578-AE3E-99AFD0FFB9D5}"/>
              </a:ext>
            </a:extLst>
          </p:cNvPr>
          <p:cNvSpPr>
            <a:spLocks noGrp="1"/>
          </p:cNvSpPr>
          <p:nvPr>
            <p:ph type="title"/>
          </p:nvPr>
        </p:nvSpPr>
        <p:spPr>
          <a:xfrm>
            <a:off x="677334" y="609600"/>
            <a:ext cx="8596668" cy="750849"/>
          </a:xfrm>
        </p:spPr>
        <p:txBody>
          <a:bodyPr/>
          <a:lstStyle/>
          <a:p>
            <a:r>
              <a:rPr lang="de-DE" dirty="0"/>
              <a:t>GC Verbesserungen Ziele </a:t>
            </a:r>
          </a:p>
        </p:txBody>
      </p:sp>
      <p:pic>
        <p:nvPicPr>
          <p:cNvPr id="7" name="Inhaltsplatzhalter 6" descr="Ein Bild, das Text, Reihe, Diagramm enthält.&#10;&#10;Automatisch generierte Beschreibung">
            <a:extLst>
              <a:ext uri="{FF2B5EF4-FFF2-40B4-BE49-F238E27FC236}">
                <a16:creationId xmlns:a16="http://schemas.microsoft.com/office/drawing/2014/main" id="{30A395FB-C4FB-7C07-8A47-84BB94D887AA}"/>
              </a:ext>
            </a:extLst>
          </p:cNvPr>
          <p:cNvPicPr>
            <a:picLocks noGrp="1" noChangeAspect="1"/>
          </p:cNvPicPr>
          <p:nvPr>
            <p:ph idx="1"/>
          </p:nvPr>
        </p:nvPicPr>
        <p:blipFill rotWithShape="1">
          <a:blip r:embed="rId2"/>
          <a:srcRect l="17108" r="16348"/>
          <a:stretch/>
        </p:blipFill>
        <p:spPr>
          <a:xfrm>
            <a:off x="833478" y="2074990"/>
            <a:ext cx="4669105" cy="3584276"/>
          </a:xfrm>
        </p:spPr>
      </p:pic>
      <p:sp>
        <p:nvSpPr>
          <p:cNvPr id="8" name="Inhaltsplatzhalter 2">
            <a:extLst>
              <a:ext uri="{FF2B5EF4-FFF2-40B4-BE49-F238E27FC236}">
                <a16:creationId xmlns:a16="http://schemas.microsoft.com/office/drawing/2014/main" id="{9F2BB14C-3F92-2123-D974-F222F3423283}"/>
              </a:ext>
            </a:extLst>
          </p:cNvPr>
          <p:cNvSpPr txBox="1">
            <a:spLocks/>
          </p:cNvSpPr>
          <p:nvPr/>
        </p:nvSpPr>
        <p:spPr>
          <a:xfrm>
            <a:off x="5502582" y="2160589"/>
            <a:ext cx="3771419"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de-DE" dirty="0"/>
              <a:t>Wir wollen hohen </a:t>
            </a:r>
            <a:r>
              <a:rPr lang="de-DE" dirty="0" err="1"/>
              <a:t>Throughput</a:t>
            </a:r>
            <a:endParaRPr lang="de-DE" dirty="0"/>
          </a:p>
          <a:p>
            <a:r>
              <a:rPr lang="de-DE" dirty="0"/>
              <a:t>Bei niedriger Latenz und Footprint</a:t>
            </a:r>
          </a:p>
          <a:p>
            <a:r>
              <a:rPr lang="de-DE" dirty="0"/>
              <a:t>Unterschiedliche GC optimieren auf unterschiedliche Ziele</a:t>
            </a:r>
          </a:p>
          <a:p>
            <a:endParaRPr lang="de-DE" dirty="0"/>
          </a:p>
        </p:txBody>
      </p:sp>
    </p:spTree>
    <p:extLst>
      <p:ext uri="{BB962C8B-B14F-4D97-AF65-F5344CB8AC3E}">
        <p14:creationId xmlns:p14="http://schemas.microsoft.com/office/powerpoint/2010/main" val="29606952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818BE3-BE96-75A3-0EFB-0E59AEB07C91}"/>
              </a:ext>
            </a:extLst>
          </p:cNvPr>
          <p:cNvSpPr>
            <a:spLocks noGrp="1"/>
          </p:cNvSpPr>
          <p:nvPr>
            <p:ph type="title"/>
          </p:nvPr>
        </p:nvSpPr>
        <p:spPr>
          <a:xfrm>
            <a:off x="677334" y="609600"/>
            <a:ext cx="8596668" cy="906966"/>
          </a:xfrm>
        </p:spPr>
        <p:txBody>
          <a:bodyPr/>
          <a:lstStyle/>
          <a:p>
            <a:r>
              <a:rPr lang="de-DE" dirty="0"/>
              <a:t>Relevante GCs im JDK</a:t>
            </a:r>
          </a:p>
        </p:txBody>
      </p:sp>
      <p:graphicFrame>
        <p:nvGraphicFramePr>
          <p:cNvPr id="4" name="Tabelle 4">
            <a:extLst>
              <a:ext uri="{FF2B5EF4-FFF2-40B4-BE49-F238E27FC236}">
                <a16:creationId xmlns:a16="http://schemas.microsoft.com/office/drawing/2014/main" id="{EED4223A-F105-EFCB-33F5-C3BF2CC2C1B1}"/>
              </a:ext>
            </a:extLst>
          </p:cNvPr>
          <p:cNvGraphicFramePr>
            <a:graphicFrameLocks noGrp="1"/>
          </p:cNvGraphicFramePr>
          <p:nvPr>
            <p:extLst>
              <p:ext uri="{D42A27DB-BD31-4B8C-83A1-F6EECF244321}">
                <p14:modId xmlns:p14="http://schemas.microsoft.com/office/powerpoint/2010/main" val="2679178571"/>
              </p:ext>
            </p:extLst>
          </p:nvPr>
        </p:nvGraphicFramePr>
        <p:xfrm>
          <a:off x="827667" y="1700973"/>
          <a:ext cx="7974360" cy="4401751"/>
        </p:xfrm>
        <a:graphic>
          <a:graphicData uri="http://schemas.openxmlformats.org/drawingml/2006/table">
            <a:tbl>
              <a:tblPr firstRow="1" bandRow="1">
                <a:tableStyleId>{5C22544A-7EE6-4342-B048-85BDC9FD1C3A}</a:tableStyleId>
              </a:tblPr>
              <a:tblGrid>
                <a:gridCol w="1462050">
                  <a:extLst>
                    <a:ext uri="{9D8B030D-6E8A-4147-A177-3AD203B41FA5}">
                      <a16:colId xmlns:a16="http://schemas.microsoft.com/office/drawing/2014/main" val="4251818185"/>
                    </a:ext>
                  </a:extLst>
                </a:gridCol>
                <a:gridCol w="1620644">
                  <a:extLst>
                    <a:ext uri="{9D8B030D-6E8A-4147-A177-3AD203B41FA5}">
                      <a16:colId xmlns:a16="http://schemas.microsoft.com/office/drawing/2014/main" val="701717538"/>
                    </a:ext>
                  </a:extLst>
                </a:gridCol>
                <a:gridCol w="2898076">
                  <a:extLst>
                    <a:ext uri="{9D8B030D-6E8A-4147-A177-3AD203B41FA5}">
                      <a16:colId xmlns:a16="http://schemas.microsoft.com/office/drawing/2014/main" val="1299092152"/>
                    </a:ext>
                  </a:extLst>
                </a:gridCol>
                <a:gridCol w="1993590">
                  <a:extLst>
                    <a:ext uri="{9D8B030D-6E8A-4147-A177-3AD203B41FA5}">
                      <a16:colId xmlns:a16="http://schemas.microsoft.com/office/drawing/2014/main" val="2068219343"/>
                    </a:ext>
                  </a:extLst>
                </a:gridCol>
              </a:tblGrid>
              <a:tr h="469831">
                <a:tc>
                  <a:txBody>
                    <a:bodyPr/>
                    <a:lstStyle/>
                    <a:p>
                      <a:r>
                        <a:rPr lang="de-DE" dirty="0"/>
                        <a:t>Name</a:t>
                      </a:r>
                    </a:p>
                  </a:txBody>
                  <a:tcPr/>
                </a:tc>
                <a:tc>
                  <a:txBody>
                    <a:bodyPr/>
                    <a:lstStyle/>
                    <a:p>
                      <a:r>
                        <a:rPr lang="de-DE" dirty="0"/>
                        <a:t>Fokus</a:t>
                      </a:r>
                    </a:p>
                  </a:txBody>
                  <a:tcPr/>
                </a:tc>
                <a:tc>
                  <a:txBody>
                    <a:bodyPr/>
                    <a:lstStyle/>
                    <a:p>
                      <a:r>
                        <a:rPr lang="de-DE" dirty="0"/>
                        <a:t>Konzept</a:t>
                      </a:r>
                    </a:p>
                  </a:txBody>
                  <a:tcPr/>
                </a:tc>
                <a:tc>
                  <a:txBody>
                    <a:bodyPr/>
                    <a:lstStyle/>
                    <a:p>
                      <a:r>
                        <a:rPr lang="de-DE" dirty="0"/>
                        <a:t>Sonstiges</a:t>
                      </a:r>
                    </a:p>
                  </a:txBody>
                  <a:tcPr/>
                </a:tc>
                <a:extLst>
                  <a:ext uri="{0D108BD9-81ED-4DB2-BD59-A6C34878D82A}">
                    <a16:rowId xmlns:a16="http://schemas.microsoft.com/office/drawing/2014/main" val="477661433"/>
                  </a:ext>
                </a:extLst>
              </a:tr>
              <a:tr h="469831">
                <a:tc>
                  <a:txBody>
                    <a:bodyPr/>
                    <a:lstStyle/>
                    <a:p>
                      <a:r>
                        <a:rPr lang="de-DE" dirty="0"/>
                        <a:t>Parallel</a:t>
                      </a:r>
                    </a:p>
                  </a:txBody>
                  <a:tcPr/>
                </a:tc>
                <a:tc>
                  <a:txBody>
                    <a:bodyPr/>
                    <a:lstStyle/>
                    <a:p>
                      <a:r>
                        <a:rPr lang="de-DE" dirty="0" err="1"/>
                        <a:t>Throughput</a:t>
                      </a:r>
                      <a:endParaRPr lang="de-DE" dirty="0"/>
                    </a:p>
                  </a:txBody>
                  <a:tcPr/>
                </a:tc>
                <a:tc>
                  <a:txBody>
                    <a:bodyPr/>
                    <a:lstStyle/>
                    <a:p>
                      <a:r>
                        <a:rPr lang="en-US" sz="1800" b="0" i="0" kern="1200" dirty="0">
                          <a:solidFill>
                            <a:schemeClr val="dk1"/>
                          </a:solidFill>
                          <a:effectLst/>
                          <a:latin typeface="+mn-lt"/>
                          <a:ea typeface="+mn-ea"/>
                          <a:cs typeface="+mn-cs"/>
                        </a:rPr>
                        <a:t>Multithreaded stop-the-world (STW) compaction and generational collection</a:t>
                      </a:r>
                      <a:endParaRPr lang="de-DE" dirty="0"/>
                    </a:p>
                  </a:txBody>
                  <a:tcPr/>
                </a:tc>
                <a:tc>
                  <a:txBody>
                    <a:bodyPr/>
                    <a:lstStyle/>
                    <a:p>
                      <a:r>
                        <a:rPr lang="de-DE" dirty="0"/>
                        <a:t>Default bis JDK 8</a:t>
                      </a:r>
                    </a:p>
                  </a:txBody>
                  <a:tcPr/>
                </a:tc>
                <a:extLst>
                  <a:ext uri="{0D108BD9-81ED-4DB2-BD59-A6C34878D82A}">
                    <a16:rowId xmlns:a16="http://schemas.microsoft.com/office/drawing/2014/main" val="2763063794"/>
                  </a:ext>
                </a:extLst>
              </a:tr>
              <a:tr h="469831">
                <a:tc>
                  <a:txBody>
                    <a:bodyPr/>
                    <a:lstStyle/>
                    <a:p>
                      <a:r>
                        <a:rPr lang="de-DE" dirty="0"/>
                        <a:t>G1</a:t>
                      </a:r>
                    </a:p>
                  </a:txBody>
                  <a:tcPr/>
                </a:tc>
                <a:tc>
                  <a:txBody>
                    <a:bodyPr/>
                    <a:lstStyle/>
                    <a:p>
                      <a:r>
                        <a:rPr lang="de-DE" dirty="0" err="1"/>
                        <a:t>Balanced</a:t>
                      </a:r>
                      <a:endParaRPr lang="de-DE" dirty="0"/>
                    </a:p>
                  </a:txBody>
                  <a:tcPr/>
                </a:tc>
                <a:tc>
                  <a:txBody>
                    <a:bodyPr/>
                    <a:lstStyle/>
                    <a:p>
                      <a:r>
                        <a:rPr lang="en-US" sz="1800" b="0" i="0" kern="1200" dirty="0">
                          <a:solidFill>
                            <a:schemeClr val="dk1"/>
                          </a:solidFill>
                          <a:effectLst/>
                          <a:latin typeface="+mn-lt"/>
                          <a:ea typeface="+mn-ea"/>
                          <a:cs typeface="+mn-cs"/>
                        </a:rPr>
                        <a:t>Multithreaded STW compaction, concurrent liveness, and generational collection</a:t>
                      </a:r>
                      <a:endParaRPr lang="de-DE" dirty="0"/>
                    </a:p>
                  </a:txBody>
                  <a:tcPr/>
                </a:tc>
                <a:tc>
                  <a:txBody>
                    <a:bodyPr/>
                    <a:lstStyle/>
                    <a:p>
                      <a:r>
                        <a:rPr lang="de-DE" dirty="0"/>
                        <a:t>Default ab JDK 9</a:t>
                      </a:r>
                    </a:p>
                  </a:txBody>
                  <a:tcPr/>
                </a:tc>
                <a:extLst>
                  <a:ext uri="{0D108BD9-81ED-4DB2-BD59-A6C34878D82A}">
                    <a16:rowId xmlns:a16="http://schemas.microsoft.com/office/drawing/2014/main" val="21411040"/>
                  </a:ext>
                </a:extLst>
              </a:tr>
              <a:tr h="469831">
                <a:tc>
                  <a:txBody>
                    <a:bodyPr/>
                    <a:lstStyle/>
                    <a:p>
                      <a:r>
                        <a:rPr lang="de-DE" dirty="0"/>
                        <a:t>ZGC</a:t>
                      </a:r>
                    </a:p>
                  </a:txBody>
                  <a:tcPr/>
                </a:tc>
                <a:tc>
                  <a:txBody>
                    <a:bodyPr/>
                    <a:lstStyle/>
                    <a:p>
                      <a:r>
                        <a:rPr lang="de-DE" dirty="0" err="1"/>
                        <a:t>Latency</a:t>
                      </a:r>
                      <a:endParaRPr lang="de-DE" dirty="0"/>
                    </a:p>
                  </a:txBody>
                  <a:tcPr/>
                </a:tc>
                <a:tc>
                  <a:txBody>
                    <a:bodyPr/>
                    <a:lstStyle/>
                    <a:p>
                      <a:r>
                        <a:rPr lang="en-US" sz="1800" b="0" i="0" kern="1200" dirty="0">
                          <a:solidFill>
                            <a:schemeClr val="dk1"/>
                          </a:solidFill>
                          <a:effectLst/>
                          <a:latin typeface="+mn-lt"/>
                          <a:ea typeface="+mn-ea"/>
                          <a:cs typeface="+mn-cs"/>
                        </a:rPr>
                        <a:t>Everything concurrent to the application</a:t>
                      </a:r>
                      <a:endParaRPr lang="de-DE" dirty="0"/>
                    </a:p>
                  </a:txBody>
                  <a:tcPr/>
                </a:tc>
                <a:tc>
                  <a:txBody>
                    <a:bodyPr/>
                    <a:lstStyle/>
                    <a:p>
                      <a:r>
                        <a:rPr lang="de-DE" dirty="0"/>
                        <a:t>Seit JDK 15 </a:t>
                      </a:r>
                      <a:r>
                        <a:rPr lang="de-DE" dirty="0" err="1"/>
                        <a:t>production-ready</a:t>
                      </a:r>
                      <a:endParaRPr lang="de-DE" dirty="0"/>
                    </a:p>
                  </a:txBody>
                  <a:tcPr/>
                </a:tc>
                <a:extLst>
                  <a:ext uri="{0D108BD9-81ED-4DB2-BD59-A6C34878D82A}">
                    <a16:rowId xmlns:a16="http://schemas.microsoft.com/office/drawing/2014/main" val="792867670"/>
                  </a:ext>
                </a:extLst>
              </a:tr>
              <a:tr h="469831">
                <a:tc>
                  <a:txBody>
                    <a:bodyPr/>
                    <a:lstStyle/>
                    <a:p>
                      <a:r>
                        <a:rPr lang="de-DE" dirty="0"/>
                        <a:t>Serial</a:t>
                      </a:r>
                    </a:p>
                  </a:txBody>
                  <a:tcPr/>
                </a:tc>
                <a:tc>
                  <a:txBody>
                    <a:bodyPr/>
                    <a:lstStyle/>
                    <a:p>
                      <a:r>
                        <a:rPr lang="de-DE" sz="1800" b="0" i="0" kern="1200" dirty="0">
                          <a:solidFill>
                            <a:schemeClr val="dk1"/>
                          </a:solidFill>
                          <a:effectLst/>
                          <a:latin typeface="+mn-lt"/>
                          <a:ea typeface="+mn-ea"/>
                          <a:cs typeface="+mn-cs"/>
                        </a:rPr>
                        <a:t>Footprint and </a:t>
                      </a:r>
                      <a:r>
                        <a:rPr lang="de-DE" sz="1800" b="0" i="0" kern="1200" dirty="0" err="1">
                          <a:solidFill>
                            <a:schemeClr val="dk1"/>
                          </a:solidFill>
                          <a:effectLst/>
                          <a:latin typeface="+mn-lt"/>
                          <a:ea typeface="+mn-ea"/>
                          <a:cs typeface="+mn-cs"/>
                        </a:rPr>
                        <a:t>startup</a:t>
                      </a:r>
                      <a:r>
                        <a:rPr lang="de-DE" sz="1800" b="0" i="0" kern="1200" dirty="0">
                          <a:solidFill>
                            <a:schemeClr val="dk1"/>
                          </a:solidFill>
                          <a:effectLst/>
                          <a:latin typeface="+mn-lt"/>
                          <a:ea typeface="+mn-ea"/>
                          <a:cs typeface="+mn-cs"/>
                        </a:rPr>
                        <a:t> time</a:t>
                      </a:r>
                      <a:endParaRPr lang="de-DE" dirty="0"/>
                    </a:p>
                  </a:txBody>
                  <a:tcPr/>
                </a:tc>
                <a:tc>
                  <a:txBody>
                    <a:bodyPr/>
                    <a:lstStyle/>
                    <a:p>
                      <a:r>
                        <a:rPr lang="en-US" sz="1800" b="0" i="0" kern="1200" dirty="0">
                          <a:solidFill>
                            <a:schemeClr val="dk1"/>
                          </a:solidFill>
                          <a:effectLst/>
                          <a:latin typeface="+mn-lt"/>
                          <a:ea typeface="+mn-ea"/>
                          <a:cs typeface="+mn-cs"/>
                        </a:rPr>
                        <a:t>Single-threaded STW compaction and generational collection</a:t>
                      </a:r>
                      <a:endParaRPr lang="de-DE"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dirty="0"/>
                        <a:t>Für Client Anwendungen</a:t>
                      </a:r>
                    </a:p>
                  </a:txBody>
                  <a:tcPr/>
                </a:tc>
                <a:extLst>
                  <a:ext uri="{0D108BD9-81ED-4DB2-BD59-A6C34878D82A}">
                    <a16:rowId xmlns:a16="http://schemas.microsoft.com/office/drawing/2014/main" val="879664919"/>
                  </a:ext>
                </a:extLst>
              </a:tr>
            </a:tbl>
          </a:graphicData>
        </a:graphic>
      </p:graphicFrame>
    </p:spTree>
    <p:extLst>
      <p:ext uri="{BB962C8B-B14F-4D97-AF65-F5344CB8AC3E}">
        <p14:creationId xmlns:p14="http://schemas.microsoft.com/office/powerpoint/2010/main" val="21078818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BA2688-9243-248E-EFA5-2AE6DC0837EE}"/>
              </a:ext>
            </a:extLst>
          </p:cNvPr>
          <p:cNvSpPr>
            <a:spLocks noGrp="1"/>
          </p:cNvSpPr>
          <p:nvPr>
            <p:ph type="title"/>
          </p:nvPr>
        </p:nvSpPr>
        <p:spPr/>
        <p:txBody>
          <a:bodyPr/>
          <a:lstStyle/>
          <a:p>
            <a:r>
              <a:rPr lang="de-DE" dirty="0" err="1"/>
              <a:t>Throughput</a:t>
            </a:r>
            <a:endParaRPr lang="de-DE" dirty="0"/>
          </a:p>
        </p:txBody>
      </p:sp>
      <p:pic>
        <p:nvPicPr>
          <p:cNvPr id="5" name="Grafik 4" descr="Ein Bild, das Text, Screenshot, Diagramm, Zahl enthält.&#10;&#10;Automatisch generierte Beschreibung">
            <a:extLst>
              <a:ext uri="{FF2B5EF4-FFF2-40B4-BE49-F238E27FC236}">
                <a16:creationId xmlns:a16="http://schemas.microsoft.com/office/drawing/2014/main" id="{889280E0-D01B-015E-514D-12487FCCB9F8}"/>
              </a:ext>
            </a:extLst>
          </p:cNvPr>
          <p:cNvPicPr>
            <a:picLocks noChangeAspect="1"/>
          </p:cNvPicPr>
          <p:nvPr/>
        </p:nvPicPr>
        <p:blipFill>
          <a:blip r:embed="rId2"/>
          <a:stretch>
            <a:fillRect/>
          </a:stretch>
        </p:blipFill>
        <p:spPr>
          <a:xfrm>
            <a:off x="1343278" y="1601697"/>
            <a:ext cx="6998270" cy="4297456"/>
          </a:xfrm>
          <a:prstGeom prst="rect">
            <a:avLst/>
          </a:prstGeom>
        </p:spPr>
      </p:pic>
    </p:spTree>
    <p:extLst>
      <p:ext uri="{BB962C8B-B14F-4D97-AF65-F5344CB8AC3E}">
        <p14:creationId xmlns:p14="http://schemas.microsoft.com/office/powerpoint/2010/main" val="5968649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0AB40B-8F80-C47B-5717-EC7F3495925F}"/>
              </a:ext>
            </a:extLst>
          </p:cNvPr>
          <p:cNvSpPr>
            <a:spLocks noGrp="1"/>
          </p:cNvSpPr>
          <p:nvPr>
            <p:ph type="title"/>
          </p:nvPr>
        </p:nvSpPr>
        <p:spPr/>
        <p:txBody>
          <a:bodyPr/>
          <a:lstStyle/>
          <a:p>
            <a:r>
              <a:rPr lang="de-DE" dirty="0" err="1"/>
              <a:t>Latency</a:t>
            </a:r>
            <a:endParaRPr lang="de-DE" dirty="0"/>
          </a:p>
        </p:txBody>
      </p:sp>
      <p:pic>
        <p:nvPicPr>
          <p:cNvPr id="5" name="Grafik 4" descr="Ein Bild, das Text, Screenshot, Diagramm, Zahl enthält.&#10;&#10;Automatisch generierte Beschreibung">
            <a:extLst>
              <a:ext uri="{FF2B5EF4-FFF2-40B4-BE49-F238E27FC236}">
                <a16:creationId xmlns:a16="http://schemas.microsoft.com/office/drawing/2014/main" id="{B865FA42-99E8-D38A-6975-8E8C957372A0}"/>
              </a:ext>
            </a:extLst>
          </p:cNvPr>
          <p:cNvPicPr>
            <a:picLocks noChangeAspect="1"/>
          </p:cNvPicPr>
          <p:nvPr/>
        </p:nvPicPr>
        <p:blipFill>
          <a:blip r:embed="rId2"/>
          <a:stretch>
            <a:fillRect/>
          </a:stretch>
        </p:blipFill>
        <p:spPr>
          <a:xfrm>
            <a:off x="793658" y="1507109"/>
            <a:ext cx="7563767" cy="4626653"/>
          </a:xfrm>
          <a:prstGeom prst="rect">
            <a:avLst/>
          </a:prstGeom>
        </p:spPr>
      </p:pic>
    </p:spTree>
    <p:extLst>
      <p:ext uri="{BB962C8B-B14F-4D97-AF65-F5344CB8AC3E}">
        <p14:creationId xmlns:p14="http://schemas.microsoft.com/office/powerpoint/2010/main" val="41544119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E8ADB8-F76A-0283-6204-B5004792DD2E}"/>
              </a:ext>
            </a:extLst>
          </p:cNvPr>
          <p:cNvSpPr>
            <a:spLocks noGrp="1"/>
          </p:cNvSpPr>
          <p:nvPr>
            <p:ph type="title"/>
          </p:nvPr>
        </p:nvSpPr>
        <p:spPr/>
        <p:txBody>
          <a:bodyPr/>
          <a:lstStyle/>
          <a:p>
            <a:r>
              <a:rPr lang="de-DE" dirty="0"/>
              <a:t>99p </a:t>
            </a:r>
            <a:r>
              <a:rPr lang="de-DE" dirty="0" err="1"/>
              <a:t>Latency</a:t>
            </a:r>
            <a:endParaRPr lang="de-DE" dirty="0"/>
          </a:p>
        </p:txBody>
      </p:sp>
      <p:pic>
        <p:nvPicPr>
          <p:cNvPr id="5" name="Grafik 4" descr="Ein Bild, das Text, Screenshot, Diagramm, Zahl enthält.&#10;&#10;Automatisch generierte Beschreibung">
            <a:extLst>
              <a:ext uri="{FF2B5EF4-FFF2-40B4-BE49-F238E27FC236}">
                <a16:creationId xmlns:a16="http://schemas.microsoft.com/office/drawing/2014/main" id="{393F756F-4002-1999-FE22-DE68CF351CAF}"/>
              </a:ext>
            </a:extLst>
          </p:cNvPr>
          <p:cNvPicPr>
            <a:picLocks noChangeAspect="1"/>
          </p:cNvPicPr>
          <p:nvPr/>
        </p:nvPicPr>
        <p:blipFill>
          <a:blip r:embed="rId2"/>
          <a:stretch>
            <a:fillRect/>
          </a:stretch>
        </p:blipFill>
        <p:spPr>
          <a:xfrm>
            <a:off x="677334" y="1472220"/>
            <a:ext cx="8596668" cy="4964156"/>
          </a:xfrm>
          <a:prstGeom prst="rect">
            <a:avLst/>
          </a:prstGeom>
        </p:spPr>
      </p:pic>
    </p:spTree>
    <p:extLst>
      <p:ext uri="{BB962C8B-B14F-4D97-AF65-F5344CB8AC3E}">
        <p14:creationId xmlns:p14="http://schemas.microsoft.com/office/powerpoint/2010/main" val="3250458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B0CF6-7673-C89B-1ACA-70955AEAA6D0}"/>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64DE0DE0-5D9C-DBE9-0E00-1A05A1DABE9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246AF62F-5A7E-324D-8545-6A724BD5ACD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51BF0C4F-848A-4A54-D43E-6B9F23A5C9E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52737248-B733-9970-0964-387F18C014F1}"/>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pPr lvl="1"/>
            <a:r>
              <a:rPr lang="de-DE" sz="2900" b="1" dirty="0"/>
              <a:t>Java historisch</a:t>
            </a:r>
          </a:p>
          <a:p>
            <a:pPr lvl="1"/>
            <a:r>
              <a:rPr lang="de-DE" sz="2900" dirty="0"/>
              <a:t>Der Java </a:t>
            </a:r>
            <a:r>
              <a:rPr lang="de-DE" sz="2900" dirty="0" err="1"/>
              <a:t>Releaseprozess</a:t>
            </a:r>
            <a:endParaRPr lang="de-DE" sz="2900" dirty="0"/>
          </a:p>
          <a:p>
            <a:pPr lvl="1"/>
            <a:r>
              <a:rPr lang="de-DE" sz="2900" dirty="0"/>
              <a:t>Aktuelle Projekte</a:t>
            </a:r>
          </a:p>
          <a:p>
            <a:r>
              <a:rPr lang="de-DE" sz="3100" dirty="0"/>
              <a:t>Neue Sprachfeatures Java 12-21</a:t>
            </a:r>
          </a:p>
          <a:p>
            <a:r>
              <a:rPr lang="de-DE" sz="3100" dirty="0"/>
              <a:t>Neues in der JVM</a:t>
            </a:r>
          </a:p>
          <a:p>
            <a:r>
              <a:rPr lang="de-DE" sz="3100" dirty="0"/>
              <a:t>Java 22</a:t>
            </a:r>
          </a:p>
          <a:p>
            <a:r>
              <a:rPr lang="de-DE" sz="3100" dirty="0"/>
              <a:t>Die Preview Features in Java 21/22</a:t>
            </a:r>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16986411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324739-292F-EF6F-09D7-0C35111E40A8}"/>
              </a:ext>
            </a:extLst>
          </p:cNvPr>
          <p:cNvSpPr>
            <a:spLocks noGrp="1"/>
          </p:cNvSpPr>
          <p:nvPr>
            <p:ph type="title"/>
          </p:nvPr>
        </p:nvSpPr>
        <p:spPr/>
        <p:txBody>
          <a:bodyPr/>
          <a:lstStyle/>
          <a:p>
            <a:r>
              <a:rPr lang="de-DE" dirty="0"/>
              <a:t>Footprint</a:t>
            </a:r>
          </a:p>
        </p:txBody>
      </p:sp>
      <p:pic>
        <p:nvPicPr>
          <p:cNvPr id="5" name="Inhaltsplatzhalter 4" descr="Ein Bild, das Text, Screenshot, Schrift, Zahl enthält.&#10;&#10;Automatisch generierte Beschreibung">
            <a:extLst>
              <a:ext uri="{FF2B5EF4-FFF2-40B4-BE49-F238E27FC236}">
                <a16:creationId xmlns:a16="http://schemas.microsoft.com/office/drawing/2014/main" id="{580E7362-B387-7703-06A6-002810513B48}"/>
              </a:ext>
            </a:extLst>
          </p:cNvPr>
          <p:cNvPicPr>
            <a:picLocks noGrp="1" noChangeAspect="1"/>
          </p:cNvPicPr>
          <p:nvPr>
            <p:ph idx="1"/>
          </p:nvPr>
        </p:nvPicPr>
        <p:blipFill>
          <a:blip r:embed="rId2"/>
          <a:stretch>
            <a:fillRect/>
          </a:stretch>
        </p:blipFill>
        <p:spPr>
          <a:xfrm>
            <a:off x="1272608" y="1869275"/>
            <a:ext cx="6876072" cy="4199787"/>
          </a:xfrm>
        </p:spPr>
      </p:pic>
    </p:spTree>
    <p:extLst>
      <p:ext uri="{BB962C8B-B14F-4D97-AF65-F5344CB8AC3E}">
        <p14:creationId xmlns:p14="http://schemas.microsoft.com/office/powerpoint/2010/main" val="20149054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87EF20-A3A2-54CC-0B8F-BEA7EAE50FB6}"/>
              </a:ext>
            </a:extLst>
          </p:cNvPr>
          <p:cNvSpPr>
            <a:spLocks noGrp="1"/>
          </p:cNvSpPr>
          <p:nvPr>
            <p:ph type="title"/>
          </p:nvPr>
        </p:nvSpPr>
        <p:spPr/>
        <p:txBody>
          <a:bodyPr/>
          <a:lstStyle/>
          <a:p>
            <a:r>
              <a:rPr lang="de-DE" dirty="0"/>
              <a:t>Java 18 – weitere Verbesserungen für G1</a:t>
            </a:r>
          </a:p>
        </p:txBody>
      </p:sp>
      <p:pic>
        <p:nvPicPr>
          <p:cNvPr id="5" name="Grafik 4">
            <a:extLst>
              <a:ext uri="{FF2B5EF4-FFF2-40B4-BE49-F238E27FC236}">
                <a16:creationId xmlns:a16="http://schemas.microsoft.com/office/drawing/2014/main" id="{7E38A54B-1984-B97B-8AEC-5C5B05CD56A6}"/>
              </a:ext>
            </a:extLst>
          </p:cNvPr>
          <p:cNvPicPr>
            <a:picLocks noChangeAspect="1"/>
          </p:cNvPicPr>
          <p:nvPr/>
        </p:nvPicPr>
        <p:blipFill>
          <a:blip r:embed="rId2"/>
          <a:stretch>
            <a:fillRect/>
          </a:stretch>
        </p:blipFill>
        <p:spPr>
          <a:xfrm>
            <a:off x="2076744" y="1782743"/>
            <a:ext cx="5797848" cy="4007056"/>
          </a:xfrm>
          <a:prstGeom prst="rect">
            <a:avLst/>
          </a:prstGeom>
        </p:spPr>
      </p:pic>
    </p:spTree>
    <p:extLst>
      <p:ext uri="{BB962C8B-B14F-4D97-AF65-F5344CB8AC3E}">
        <p14:creationId xmlns:p14="http://schemas.microsoft.com/office/powerpoint/2010/main" val="20998947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083E3C-AE90-BC66-8A77-B7E77900571D}"/>
              </a:ext>
            </a:extLst>
          </p:cNvPr>
          <p:cNvSpPr>
            <a:spLocks noGrp="1"/>
          </p:cNvSpPr>
          <p:nvPr>
            <p:ph type="title"/>
          </p:nvPr>
        </p:nvSpPr>
        <p:spPr/>
        <p:txBody>
          <a:bodyPr/>
          <a:lstStyle/>
          <a:p>
            <a:r>
              <a:rPr lang="de-DE" dirty="0"/>
              <a:t>Java 18-21 – weitere Verbesserungen</a:t>
            </a:r>
          </a:p>
        </p:txBody>
      </p:sp>
      <p:sp>
        <p:nvSpPr>
          <p:cNvPr id="3" name="Inhaltsplatzhalter 2">
            <a:extLst>
              <a:ext uri="{FF2B5EF4-FFF2-40B4-BE49-F238E27FC236}">
                <a16:creationId xmlns:a16="http://schemas.microsoft.com/office/drawing/2014/main" id="{984B49AE-982D-3187-BF80-9F108AC525EE}"/>
              </a:ext>
            </a:extLst>
          </p:cNvPr>
          <p:cNvSpPr>
            <a:spLocks noGrp="1"/>
          </p:cNvSpPr>
          <p:nvPr>
            <p:ph idx="1"/>
          </p:nvPr>
        </p:nvSpPr>
        <p:spPr/>
        <p:txBody>
          <a:bodyPr/>
          <a:lstStyle/>
          <a:p>
            <a:r>
              <a:rPr lang="de-DE" dirty="0"/>
              <a:t>Parallel und Serial können nun auch </a:t>
            </a:r>
            <a:r>
              <a:rPr lang="de-DE" b="0" i="0" dirty="0">
                <a:solidFill>
                  <a:srgbClr val="C7254E"/>
                </a:solidFill>
                <a:effectLst/>
                <a:latin typeface="Menlo"/>
              </a:rPr>
              <a:t>-XX:+</a:t>
            </a:r>
            <a:r>
              <a:rPr lang="de-DE" b="0" i="0" dirty="0" err="1">
                <a:solidFill>
                  <a:srgbClr val="C7254E"/>
                </a:solidFill>
                <a:effectLst/>
                <a:latin typeface="Menlo"/>
              </a:rPr>
              <a:t>UseStringDeduplication</a:t>
            </a:r>
            <a:r>
              <a:rPr lang="de-DE" dirty="0"/>
              <a:t> benutzen</a:t>
            </a:r>
          </a:p>
          <a:p>
            <a:pPr lvl="1"/>
            <a:r>
              <a:rPr lang="de-DE" dirty="0"/>
              <a:t>Es gibt eine große Menge doppelter String Objekte im Heap</a:t>
            </a:r>
          </a:p>
          <a:p>
            <a:pPr lvl="1"/>
            <a:r>
              <a:rPr lang="de-DE" dirty="0"/>
              <a:t>Mit obiger Einstellung werden diese beim GC abgeräumt</a:t>
            </a:r>
          </a:p>
          <a:p>
            <a:pPr lvl="2"/>
            <a:r>
              <a:rPr lang="de-DE" dirty="0"/>
              <a:t>Das gibt bis zu 13% Platz frei!</a:t>
            </a:r>
          </a:p>
          <a:p>
            <a:pPr lvl="2"/>
            <a:r>
              <a:rPr lang="de-DE" dirty="0"/>
              <a:t>Das kostet aber auch Latenz, also es dauert</a:t>
            </a:r>
          </a:p>
          <a:p>
            <a:r>
              <a:rPr lang="de-DE" dirty="0"/>
              <a:t>ZGC ist nun auch ein Generational </a:t>
            </a:r>
            <a:r>
              <a:rPr lang="de-DE" dirty="0" err="1"/>
              <a:t>Garbage</a:t>
            </a:r>
            <a:r>
              <a:rPr lang="de-DE" dirty="0"/>
              <a:t> </a:t>
            </a:r>
            <a:r>
              <a:rPr lang="de-DE" dirty="0" err="1"/>
              <a:t>Collector</a:t>
            </a:r>
            <a:endParaRPr lang="de-DE" dirty="0"/>
          </a:p>
          <a:p>
            <a:pPr lvl="1"/>
            <a:r>
              <a:rPr lang="de-DE" dirty="0"/>
              <a:t>Generational GC bislang nur bei den anderen GC, reduziert die Zeit, da ältere Objekte nicht jedes Mal angeschaut werden</a:t>
            </a:r>
          </a:p>
          <a:p>
            <a:pPr lvl="1"/>
            <a:r>
              <a:rPr lang="de-DE" dirty="0"/>
              <a:t>Muss man für Z extra einschalten in Java 21: </a:t>
            </a:r>
            <a:r>
              <a:rPr lang="de-DE" sz="1800" dirty="0">
                <a:solidFill>
                  <a:srgbClr val="C7254E"/>
                </a:solidFill>
                <a:latin typeface="Menlo"/>
              </a:rPr>
              <a:t>-XX:+</a:t>
            </a:r>
            <a:r>
              <a:rPr lang="de-DE" sz="1800" dirty="0" err="1">
                <a:solidFill>
                  <a:srgbClr val="C7254E"/>
                </a:solidFill>
                <a:latin typeface="Menlo"/>
              </a:rPr>
              <a:t>ZGenerational</a:t>
            </a:r>
            <a:endParaRPr lang="de-DE" sz="1800" dirty="0">
              <a:solidFill>
                <a:srgbClr val="C7254E"/>
              </a:solidFill>
              <a:latin typeface="Menlo"/>
            </a:endParaRPr>
          </a:p>
        </p:txBody>
      </p:sp>
    </p:spTree>
    <p:extLst>
      <p:ext uri="{BB962C8B-B14F-4D97-AF65-F5344CB8AC3E}">
        <p14:creationId xmlns:p14="http://schemas.microsoft.com/office/powerpoint/2010/main" val="17607010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08471C-AD53-F9CD-DA23-06DDB716D405}"/>
              </a:ext>
            </a:extLst>
          </p:cNvPr>
          <p:cNvSpPr>
            <a:spLocks noGrp="1"/>
          </p:cNvSpPr>
          <p:nvPr>
            <p:ph type="title"/>
          </p:nvPr>
        </p:nvSpPr>
        <p:spPr/>
        <p:txBody>
          <a:bodyPr/>
          <a:lstStyle/>
          <a:p>
            <a:r>
              <a:rPr lang="de-DE" dirty="0"/>
              <a:t>Vergleich Parallel vs. G1 (</a:t>
            </a:r>
            <a:r>
              <a:rPr lang="de-DE" dirty="0" err="1"/>
              <a:t>optaplanner</a:t>
            </a:r>
            <a:r>
              <a:rPr lang="de-DE" dirty="0"/>
              <a:t>)</a:t>
            </a:r>
          </a:p>
        </p:txBody>
      </p:sp>
      <p:pic>
        <p:nvPicPr>
          <p:cNvPr id="7" name="Grafik 6">
            <a:extLst>
              <a:ext uri="{FF2B5EF4-FFF2-40B4-BE49-F238E27FC236}">
                <a16:creationId xmlns:a16="http://schemas.microsoft.com/office/drawing/2014/main" id="{FBC16EF8-D00F-DC69-0CF6-E7379AA4B825}"/>
              </a:ext>
            </a:extLst>
          </p:cNvPr>
          <p:cNvPicPr>
            <a:picLocks noChangeAspect="1"/>
          </p:cNvPicPr>
          <p:nvPr/>
        </p:nvPicPr>
        <p:blipFill>
          <a:blip r:embed="rId2"/>
          <a:stretch>
            <a:fillRect/>
          </a:stretch>
        </p:blipFill>
        <p:spPr>
          <a:xfrm>
            <a:off x="895660" y="1493935"/>
            <a:ext cx="5375667" cy="2991370"/>
          </a:xfrm>
          <a:prstGeom prst="rect">
            <a:avLst/>
          </a:prstGeom>
        </p:spPr>
      </p:pic>
      <p:pic>
        <p:nvPicPr>
          <p:cNvPr id="9" name="Grafik 8">
            <a:extLst>
              <a:ext uri="{FF2B5EF4-FFF2-40B4-BE49-F238E27FC236}">
                <a16:creationId xmlns:a16="http://schemas.microsoft.com/office/drawing/2014/main" id="{8F9B4727-DDFA-86DF-0FCB-AFCE76C141DE}"/>
              </a:ext>
            </a:extLst>
          </p:cNvPr>
          <p:cNvPicPr>
            <a:picLocks noChangeAspect="1"/>
          </p:cNvPicPr>
          <p:nvPr/>
        </p:nvPicPr>
        <p:blipFill>
          <a:blip r:embed="rId3"/>
          <a:stretch>
            <a:fillRect/>
          </a:stretch>
        </p:blipFill>
        <p:spPr>
          <a:xfrm>
            <a:off x="895660" y="4483713"/>
            <a:ext cx="7363753" cy="2019815"/>
          </a:xfrm>
          <a:prstGeom prst="rect">
            <a:avLst/>
          </a:prstGeom>
        </p:spPr>
      </p:pic>
      <p:pic>
        <p:nvPicPr>
          <p:cNvPr id="11" name="Grafik 10">
            <a:extLst>
              <a:ext uri="{FF2B5EF4-FFF2-40B4-BE49-F238E27FC236}">
                <a16:creationId xmlns:a16="http://schemas.microsoft.com/office/drawing/2014/main" id="{374C9AA9-D6B0-6E52-1232-081B9C4E84F6}"/>
              </a:ext>
            </a:extLst>
          </p:cNvPr>
          <p:cNvPicPr>
            <a:picLocks noChangeAspect="1"/>
          </p:cNvPicPr>
          <p:nvPr/>
        </p:nvPicPr>
        <p:blipFill>
          <a:blip r:embed="rId4"/>
          <a:stretch>
            <a:fillRect/>
          </a:stretch>
        </p:blipFill>
        <p:spPr>
          <a:xfrm>
            <a:off x="6369983" y="1924115"/>
            <a:ext cx="5275016" cy="1504885"/>
          </a:xfrm>
          <a:prstGeom prst="rect">
            <a:avLst/>
          </a:prstGeom>
        </p:spPr>
      </p:pic>
    </p:spTree>
    <p:extLst>
      <p:ext uri="{BB962C8B-B14F-4D97-AF65-F5344CB8AC3E}">
        <p14:creationId xmlns:p14="http://schemas.microsoft.com/office/powerpoint/2010/main" val="31797417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2E9943-3DBF-E578-AE3E-99AFD0FFB9D5}"/>
              </a:ext>
            </a:extLst>
          </p:cNvPr>
          <p:cNvSpPr>
            <a:spLocks noGrp="1"/>
          </p:cNvSpPr>
          <p:nvPr>
            <p:ph type="title"/>
          </p:nvPr>
        </p:nvSpPr>
        <p:spPr>
          <a:xfrm>
            <a:off x="677334" y="609600"/>
            <a:ext cx="8596668" cy="750849"/>
          </a:xfrm>
        </p:spPr>
        <p:txBody>
          <a:bodyPr/>
          <a:lstStyle/>
          <a:p>
            <a:r>
              <a:rPr lang="de-DE" dirty="0"/>
              <a:t>GC Verbesserungen links</a:t>
            </a:r>
          </a:p>
        </p:txBody>
      </p:sp>
      <p:sp>
        <p:nvSpPr>
          <p:cNvPr id="3" name="Inhaltsplatzhalter 2">
            <a:extLst>
              <a:ext uri="{FF2B5EF4-FFF2-40B4-BE49-F238E27FC236}">
                <a16:creationId xmlns:a16="http://schemas.microsoft.com/office/drawing/2014/main" id="{CA97FA37-67A7-3B8C-67AC-BF54CC56C7A1}"/>
              </a:ext>
            </a:extLst>
          </p:cNvPr>
          <p:cNvSpPr>
            <a:spLocks noGrp="1"/>
          </p:cNvSpPr>
          <p:nvPr>
            <p:ph idx="1"/>
          </p:nvPr>
        </p:nvSpPr>
        <p:spPr/>
        <p:txBody>
          <a:bodyPr/>
          <a:lstStyle/>
          <a:p>
            <a:r>
              <a:rPr lang="de-DE" dirty="0">
                <a:hlinkClick r:id="rId2"/>
              </a:rPr>
              <a:t>https://blogs.oracle.com/javamagazine/post/java-garbage-collectors-evolution</a:t>
            </a:r>
            <a:endParaRPr lang="de-DE" dirty="0"/>
          </a:p>
          <a:p>
            <a:r>
              <a:rPr lang="de-DE" dirty="0">
                <a:hlinkClick r:id="rId3"/>
              </a:rPr>
              <a:t>https://kstefanj.github.io/2021/11/24/gc-progress-8-17.html</a:t>
            </a:r>
            <a:endParaRPr lang="de-DE" dirty="0"/>
          </a:p>
          <a:p>
            <a:r>
              <a:rPr lang="de-DE" dirty="0">
                <a:hlinkClick r:id="rId4"/>
              </a:rPr>
              <a:t>https://www.optaplanner.org/blog/2021/09/15/HowMuchFasterIsJava17.html</a:t>
            </a:r>
            <a:endParaRPr lang="de-DE" dirty="0"/>
          </a:p>
          <a:p>
            <a:endParaRPr lang="de-DE" dirty="0"/>
          </a:p>
          <a:p>
            <a:endParaRPr lang="de-DE" dirty="0"/>
          </a:p>
          <a:p>
            <a:endParaRPr lang="de-DE" dirty="0"/>
          </a:p>
        </p:txBody>
      </p:sp>
    </p:spTree>
    <p:extLst>
      <p:ext uri="{BB962C8B-B14F-4D97-AF65-F5344CB8AC3E}">
        <p14:creationId xmlns:p14="http://schemas.microsoft.com/office/powerpoint/2010/main" val="21144915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77D26-8E0B-0558-3DFD-0F589C18E94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BA24DC69-450C-36EF-70D7-E3AAD4990E7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BA24DC69-450C-36EF-70D7-E3AAD4990E7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55D26D0-309F-EEA1-B8F9-377127E0EC7E}"/>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C6DE24B4-3023-CBD3-E524-C8EC897179D6}"/>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r>
              <a:rPr lang="de-DE" sz="3100" dirty="0"/>
              <a:t>Neue Sprachfeatures Java 12-21</a:t>
            </a:r>
          </a:p>
          <a:p>
            <a:r>
              <a:rPr lang="de-DE" sz="3100" dirty="0"/>
              <a:t>Neues in der JVM</a:t>
            </a:r>
          </a:p>
          <a:p>
            <a:pPr lvl="1"/>
            <a:r>
              <a:rPr lang="de-DE" sz="2900" dirty="0"/>
              <a:t>Verbesserungen bei den GC</a:t>
            </a:r>
          </a:p>
          <a:p>
            <a:pPr lvl="1"/>
            <a:r>
              <a:rPr lang="en-US" sz="2900" b="1" dirty="0"/>
              <a:t>Virtual Threads</a:t>
            </a:r>
          </a:p>
          <a:p>
            <a:pPr lvl="1"/>
            <a:r>
              <a:rPr lang="en-US" sz="2700" dirty="0"/>
              <a:t>Java Flight Recorder Improvements</a:t>
            </a:r>
            <a:endParaRPr lang="de-DE" sz="2600" dirty="0"/>
          </a:p>
          <a:p>
            <a:r>
              <a:rPr lang="de-DE" sz="2800" dirty="0"/>
              <a:t>Java 22</a:t>
            </a:r>
            <a:endParaRPr lang="de-DE" sz="2900" dirty="0"/>
          </a:p>
          <a:p>
            <a:r>
              <a:rPr lang="de-DE" sz="3100" dirty="0"/>
              <a:t>Die Preview Features in Java 21/22</a:t>
            </a:r>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34691455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C01951-E7F5-5656-4BFC-BB31D1094D36}"/>
              </a:ext>
            </a:extLst>
          </p:cNvPr>
          <p:cNvSpPr>
            <a:spLocks noGrp="1"/>
          </p:cNvSpPr>
          <p:nvPr>
            <p:ph type="title"/>
          </p:nvPr>
        </p:nvSpPr>
        <p:spPr/>
        <p:txBody>
          <a:bodyPr/>
          <a:lstStyle/>
          <a:p>
            <a:r>
              <a:rPr lang="de-DE" dirty="0"/>
              <a:t>Spring Boot </a:t>
            </a:r>
            <a:r>
              <a:rPr lang="de-DE" dirty="0" err="1"/>
              <a:t>showcase</a:t>
            </a:r>
            <a:endParaRPr lang="de-DE" dirty="0"/>
          </a:p>
        </p:txBody>
      </p:sp>
      <p:sp>
        <p:nvSpPr>
          <p:cNvPr id="3" name="Inhaltsplatzhalter 2">
            <a:extLst>
              <a:ext uri="{FF2B5EF4-FFF2-40B4-BE49-F238E27FC236}">
                <a16:creationId xmlns:a16="http://schemas.microsoft.com/office/drawing/2014/main" id="{A6AD590E-2586-7A39-1E2E-C9D3B8F9DC72}"/>
              </a:ext>
            </a:extLst>
          </p:cNvPr>
          <p:cNvSpPr>
            <a:spLocks noGrp="1"/>
          </p:cNvSpPr>
          <p:nvPr>
            <p:ph idx="1"/>
          </p:nvPr>
        </p:nvSpPr>
        <p:spPr/>
        <p:txBody>
          <a:bodyPr/>
          <a:lstStyle/>
          <a:p>
            <a:r>
              <a:rPr lang="de-DE" dirty="0"/>
              <a:t>4_virtual_boot</a:t>
            </a:r>
          </a:p>
          <a:p>
            <a:r>
              <a:rPr lang="en-US" dirty="0" err="1"/>
              <a:t>Server.tomcat.threads.max</a:t>
            </a:r>
            <a:r>
              <a:rPr lang="en-US" dirty="0"/>
              <a:t>=10</a:t>
            </a:r>
          </a:p>
          <a:p>
            <a:r>
              <a:rPr lang="pt-BR" dirty="0"/>
              <a:t>./ab.exe -n 100 -c 25 http://localhost:8080/httpbin/block/3</a:t>
            </a:r>
          </a:p>
          <a:p>
            <a:endParaRPr lang="de-DE" dirty="0"/>
          </a:p>
        </p:txBody>
      </p:sp>
    </p:spTree>
    <p:extLst>
      <p:ext uri="{BB962C8B-B14F-4D97-AF65-F5344CB8AC3E}">
        <p14:creationId xmlns:p14="http://schemas.microsoft.com/office/powerpoint/2010/main" val="26402405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AC7563-22A0-F137-4AC5-AA96A58BD957}"/>
              </a:ext>
            </a:extLst>
          </p:cNvPr>
          <p:cNvSpPr>
            <a:spLocks noGrp="1"/>
          </p:cNvSpPr>
          <p:nvPr>
            <p:ph type="title"/>
          </p:nvPr>
        </p:nvSpPr>
        <p:spPr/>
        <p:txBody>
          <a:bodyPr/>
          <a:lstStyle/>
          <a:p>
            <a:r>
              <a:rPr lang="de-DE" dirty="0" err="1"/>
              <a:t>Platform</a:t>
            </a:r>
            <a:r>
              <a:rPr lang="de-DE" dirty="0"/>
              <a:t> vs. Virtual </a:t>
            </a:r>
            <a:r>
              <a:rPr lang="de-DE" dirty="0" err="1"/>
              <a:t>threads</a:t>
            </a:r>
            <a:endParaRPr lang="de-DE" dirty="0"/>
          </a:p>
        </p:txBody>
      </p:sp>
      <p:pic>
        <p:nvPicPr>
          <p:cNvPr id="5" name="Grafik 4">
            <a:extLst>
              <a:ext uri="{FF2B5EF4-FFF2-40B4-BE49-F238E27FC236}">
                <a16:creationId xmlns:a16="http://schemas.microsoft.com/office/drawing/2014/main" id="{15A56D1D-A38F-B146-227B-C10AAB9B6BB4}"/>
              </a:ext>
            </a:extLst>
          </p:cNvPr>
          <p:cNvPicPr>
            <a:picLocks noChangeAspect="1"/>
          </p:cNvPicPr>
          <p:nvPr/>
        </p:nvPicPr>
        <p:blipFill rotWithShape="1">
          <a:blip r:embed="rId2"/>
          <a:srcRect r="3477"/>
          <a:stretch/>
        </p:blipFill>
        <p:spPr>
          <a:xfrm>
            <a:off x="677334" y="1891760"/>
            <a:ext cx="4260195" cy="3642766"/>
          </a:xfrm>
          <a:prstGeom prst="rect">
            <a:avLst/>
          </a:prstGeom>
        </p:spPr>
      </p:pic>
      <p:pic>
        <p:nvPicPr>
          <p:cNvPr id="6" name="Grafik 5">
            <a:extLst>
              <a:ext uri="{FF2B5EF4-FFF2-40B4-BE49-F238E27FC236}">
                <a16:creationId xmlns:a16="http://schemas.microsoft.com/office/drawing/2014/main" id="{21C9C2FA-B76C-959E-7F95-D8FCA6BD779D}"/>
              </a:ext>
            </a:extLst>
          </p:cNvPr>
          <p:cNvPicPr>
            <a:picLocks noChangeAspect="1"/>
          </p:cNvPicPr>
          <p:nvPr/>
        </p:nvPicPr>
        <p:blipFill>
          <a:blip r:embed="rId3"/>
          <a:stretch>
            <a:fillRect/>
          </a:stretch>
        </p:blipFill>
        <p:spPr>
          <a:xfrm>
            <a:off x="5294202" y="1890262"/>
            <a:ext cx="4260195" cy="3644264"/>
          </a:xfrm>
          <a:prstGeom prst="rect">
            <a:avLst/>
          </a:prstGeom>
        </p:spPr>
      </p:pic>
    </p:spTree>
    <p:extLst>
      <p:ext uri="{BB962C8B-B14F-4D97-AF65-F5344CB8AC3E}">
        <p14:creationId xmlns:p14="http://schemas.microsoft.com/office/powerpoint/2010/main" val="26199642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AC7563-22A0-F137-4AC5-AA96A58BD957}"/>
              </a:ext>
            </a:extLst>
          </p:cNvPr>
          <p:cNvSpPr>
            <a:spLocks noGrp="1"/>
          </p:cNvSpPr>
          <p:nvPr>
            <p:ph type="title"/>
          </p:nvPr>
        </p:nvSpPr>
        <p:spPr/>
        <p:txBody>
          <a:bodyPr/>
          <a:lstStyle/>
          <a:p>
            <a:r>
              <a:rPr lang="de-DE" dirty="0"/>
              <a:t>Bewertung</a:t>
            </a:r>
          </a:p>
        </p:txBody>
      </p:sp>
      <p:sp>
        <p:nvSpPr>
          <p:cNvPr id="6" name="Inhaltsplatzhalter 2">
            <a:extLst>
              <a:ext uri="{FF2B5EF4-FFF2-40B4-BE49-F238E27FC236}">
                <a16:creationId xmlns:a16="http://schemas.microsoft.com/office/drawing/2014/main" id="{E7705651-20DA-A784-F5E9-7220C6F04DFD}"/>
              </a:ext>
            </a:extLst>
          </p:cNvPr>
          <p:cNvSpPr>
            <a:spLocks noGrp="1"/>
          </p:cNvSpPr>
          <p:nvPr>
            <p:ph idx="1"/>
          </p:nvPr>
        </p:nvSpPr>
        <p:spPr>
          <a:xfrm>
            <a:off x="677334" y="2160589"/>
            <a:ext cx="8596668" cy="3880773"/>
          </a:xfrm>
        </p:spPr>
        <p:txBody>
          <a:bodyPr/>
          <a:lstStyle/>
          <a:p>
            <a:r>
              <a:rPr lang="de-DE" dirty="0"/>
              <a:t>Das Beispiel war natürlich extrem (jeder Request blockiert), man kann sich aber sicher vorstellen, dass gerade in großen Server-Anwendungen mit viel </a:t>
            </a:r>
            <a:r>
              <a:rPr lang="de-DE" dirty="0" err="1"/>
              <a:t>Remoting</a:t>
            </a:r>
            <a:r>
              <a:rPr lang="de-DE" dirty="0"/>
              <a:t> und/oder IO die fehlende Blockade den Durchsatz signifikant erhöhen kann</a:t>
            </a:r>
          </a:p>
          <a:p>
            <a:r>
              <a:rPr lang="de-DE" dirty="0"/>
              <a:t>Brian Götz: „</a:t>
            </a:r>
            <a:r>
              <a:rPr lang="en-US" dirty="0"/>
              <a:t>I think Project Loom is going to kill Reactive Programming.</a:t>
            </a:r>
            <a:r>
              <a:rPr lang="de-DE" dirty="0"/>
              <a:t>“</a:t>
            </a:r>
          </a:p>
        </p:txBody>
      </p:sp>
    </p:spTree>
    <p:extLst>
      <p:ext uri="{BB962C8B-B14F-4D97-AF65-F5344CB8AC3E}">
        <p14:creationId xmlns:p14="http://schemas.microsoft.com/office/powerpoint/2010/main" val="35714072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77D26-8E0B-0558-3DFD-0F589C18E94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BA24DC69-450C-36EF-70D7-E3AAD4990E7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BA24DC69-450C-36EF-70D7-E3AAD4990E7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55D26D0-309F-EEA1-B8F9-377127E0EC7E}"/>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C6DE24B4-3023-CBD3-E524-C8EC897179D6}"/>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r>
              <a:rPr lang="de-DE" sz="3100" dirty="0"/>
              <a:t>Neue Sprachfeatures Java 12-21</a:t>
            </a:r>
          </a:p>
          <a:p>
            <a:r>
              <a:rPr lang="de-DE" sz="3100" dirty="0"/>
              <a:t>Neues in der JVM</a:t>
            </a:r>
          </a:p>
          <a:p>
            <a:pPr lvl="1"/>
            <a:r>
              <a:rPr lang="de-DE" sz="2900" dirty="0"/>
              <a:t>Verbesserungen bei den GC</a:t>
            </a:r>
          </a:p>
          <a:p>
            <a:pPr lvl="1"/>
            <a:r>
              <a:rPr lang="en-US" sz="2900" dirty="0"/>
              <a:t>Virtual Threads</a:t>
            </a:r>
          </a:p>
          <a:p>
            <a:pPr lvl="1"/>
            <a:r>
              <a:rPr lang="en-US" sz="2700" b="1" dirty="0"/>
              <a:t>Java Flight Recorder Improvements</a:t>
            </a:r>
            <a:endParaRPr lang="de-DE" sz="2600" b="1" dirty="0"/>
          </a:p>
          <a:p>
            <a:r>
              <a:rPr lang="de-DE" sz="2800" dirty="0"/>
              <a:t>Java 22</a:t>
            </a:r>
            <a:endParaRPr lang="de-DE" sz="2900" dirty="0"/>
          </a:p>
          <a:p>
            <a:r>
              <a:rPr lang="de-DE" sz="3100" dirty="0"/>
              <a:t>Die Preview Features in Java 21/22</a:t>
            </a:r>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2323901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022AA3-AF41-4714-1666-1E35ED53C685}"/>
              </a:ext>
            </a:extLst>
          </p:cNvPr>
          <p:cNvSpPr>
            <a:spLocks noGrp="1"/>
          </p:cNvSpPr>
          <p:nvPr>
            <p:ph type="title"/>
          </p:nvPr>
        </p:nvSpPr>
        <p:spPr/>
        <p:txBody>
          <a:bodyPr/>
          <a:lstStyle/>
          <a:p>
            <a:r>
              <a:rPr lang="de-DE" dirty="0"/>
              <a:t>Java Historie – Write </a:t>
            </a:r>
            <a:r>
              <a:rPr lang="de-DE" dirty="0" err="1"/>
              <a:t>Once</a:t>
            </a:r>
            <a:r>
              <a:rPr lang="de-DE" dirty="0"/>
              <a:t>, </a:t>
            </a:r>
            <a:r>
              <a:rPr lang="de-DE" dirty="0" err="1"/>
              <a:t>run</a:t>
            </a:r>
            <a:r>
              <a:rPr lang="de-DE" dirty="0"/>
              <a:t> </a:t>
            </a:r>
            <a:r>
              <a:rPr lang="de-DE" dirty="0" err="1"/>
              <a:t>everywhere</a:t>
            </a:r>
            <a:endParaRPr lang="de-DE" dirty="0"/>
          </a:p>
        </p:txBody>
      </p:sp>
      <p:sp>
        <p:nvSpPr>
          <p:cNvPr id="3" name="Inhaltsplatzhalter 2">
            <a:extLst>
              <a:ext uri="{FF2B5EF4-FFF2-40B4-BE49-F238E27FC236}">
                <a16:creationId xmlns:a16="http://schemas.microsoft.com/office/drawing/2014/main" id="{ACDE6F69-E258-8450-1BEA-35A2BC3ECBC4}"/>
              </a:ext>
            </a:extLst>
          </p:cNvPr>
          <p:cNvSpPr>
            <a:spLocks noGrp="1"/>
          </p:cNvSpPr>
          <p:nvPr>
            <p:ph idx="1"/>
          </p:nvPr>
        </p:nvSpPr>
        <p:spPr/>
        <p:txBody>
          <a:bodyPr>
            <a:normAutofit lnSpcReduction="10000"/>
          </a:bodyPr>
          <a:lstStyle/>
          <a:p>
            <a:r>
              <a:rPr lang="de-DE" dirty="0"/>
              <a:t>Erste stabile Java Version (1.0.2) erschien im Januar 1996</a:t>
            </a:r>
          </a:p>
          <a:p>
            <a:r>
              <a:rPr lang="de-DE" dirty="0"/>
              <a:t>Java setzte sich von Anfang an als </a:t>
            </a:r>
            <a:r>
              <a:rPr lang="de-DE" b="1" u="sng" dirty="0"/>
              <a:t>die</a:t>
            </a:r>
            <a:r>
              <a:rPr lang="de-DE" dirty="0"/>
              <a:t> neue Sprache durch:</a:t>
            </a:r>
          </a:p>
          <a:p>
            <a:pPr lvl="1"/>
            <a:r>
              <a:rPr lang="de-DE" b="1" i="0" dirty="0">
                <a:solidFill>
                  <a:srgbClr val="0D0D0D"/>
                </a:solidFill>
                <a:effectLst/>
                <a:latin typeface="Söhne"/>
              </a:rPr>
              <a:t>Plattformunabhängigkeit</a:t>
            </a:r>
            <a:r>
              <a:rPr lang="de-DE" b="0" i="0" dirty="0">
                <a:solidFill>
                  <a:srgbClr val="0D0D0D"/>
                </a:solidFill>
                <a:effectLst/>
                <a:latin typeface="Söhne"/>
              </a:rPr>
              <a:t>: Java wurde mit dem Prinzip "Write </a:t>
            </a:r>
            <a:r>
              <a:rPr lang="de-DE" b="0" i="0" dirty="0" err="1">
                <a:solidFill>
                  <a:srgbClr val="0D0D0D"/>
                </a:solidFill>
                <a:effectLst/>
                <a:latin typeface="Söhne"/>
              </a:rPr>
              <a:t>Once</a:t>
            </a:r>
            <a:r>
              <a:rPr lang="de-DE" b="0" i="0" dirty="0">
                <a:solidFill>
                  <a:srgbClr val="0D0D0D"/>
                </a:solidFill>
                <a:effectLst/>
                <a:latin typeface="Söhne"/>
              </a:rPr>
              <a:t>, Run Anywhere" (WORA) entworfen, was bedeutet, dass Java-Programme, die auf einer Plattform kompiliert wurden, auf jeder anderen Plattform ausgeführt werden können, die über eine Java Virtual </a:t>
            </a:r>
            <a:r>
              <a:rPr lang="de-DE" b="0" i="0" dirty="0" err="1">
                <a:solidFill>
                  <a:srgbClr val="0D0D0D"/>
                </a:solidFill>
                <a:effectLst/>
                <a:latin typeface="Söhne"/>
              </a:rPr>
              <a:t>Machine</a:t>
            </a:r>
            <a:r>
              <a:rPr lang="de-DE" b="0" i="0" dirty="0">
                <a:solidFill>
                  <a:srgbClr val="0D0D0D"/>
                </a:solidFill>
                <a:effectLst/>
                <a:latin typeface="Söhne"/>
              </a:rPr>
              <a:t> (JVM) verfügt. Diese Eigenschaft machte Java besonders attraktiv für das Internet und Unternehmensanwendungen.</a:t>
            </a:r>
          </a:p>
          <a:p>
            <a:pPr lvl="1"/>
            <a:r>
              <a:rPr lang="de-DE" b="1" i="0" dirty="0">
                <a:solidFill>
                  <a:srgbClr val="0D0D0D"/>
                </a:solidFill>
                <a:effectLst/>
                <a:latin typeface="Söhne"/>
              </a:rPr>
              <a:t>Objektorientierte Programmierung (OOP)</a:t>
            </a:r>
            <a:r>
              <a:rPr lang="de-DE" b="0" i="0" dirty="0">
                <a:solidFill>
                  <a:srgbClr val="0D0D0D"/>
                </a:solidFill>
                <a:effectLst/>
                <a:latin typeface="Söhne"/>
              </a:rPr>
              <a:t>: Java ist eine größtenteils objektorientierte Sprache, was in den 1990er Jahren der jüngste Hype war.</a:t>
            </a:r>
          </a:p>
          <a:p>
            <a:pPr lvl="1"/>
            <a:r>
              <a:rPr lang="de-DE" b="1" i="0" dirty="0">
                <a:solidFill>
                  <a:srgbClr val="0D0D0D"/>
                </a:solidFill>
                <a:effectLst/>
                <a:latin typeface="Söhne"/>
              </a:rPr>
              <a:t>Robustheit und Sicherheit</a:t>
            </a:r>
            <a:r>
              <a:rPr lang="de-DE" b="0" i="0" dirty="0">
                <a:solidFill>
                  <a:srgbClr val="0D0D0D"/>
                </a:solidFill>
                <a:effectLst/>
                <a:latin typeface="Söhne"/>
              </a:rPr>
              <a:t>: Z.B. Verbot von direktem Zugriff auf Speicheradressen, um gängige Programmierfehler und Sicherheitsrisiken zu vermeiden (keine Pointer-Arithmetik).</a:t>
            </a:r>
          </a:p>
          <a:p>
            <a:pPr lvl="1"/>
            <a:r>
              <a:rPr lang="de-DE" b="1" i="0" dirty="0">
                <a:solidFill>
                  <a:srgbClr val="0D0D0D"/>
                </a:solidFill>
                <a:effectLst/>
                <a:latin typeface="Söhne"/>
              </a:rPr>
              <a:t>Automatische Speicherverwaltung</a:t>
            </a:r>
            <a:r>
              <a:rPr lang="de-DE" b="0" i="0" dirty="0">
                <a:solidFill>
                  <a:srgbClr val="0D0D0D"/>
                </a:solidFill>
                <a:effectLst/>
                <a:latin typeface="Söhne"/>
              </a:rPr>
              <a:t>: Java führt eine automatische Speicherverwaltung durch (</a:t>
            </a:r>
            <a:r>
              <a:rPr lang="de-DE" b="0" i="0" dirty="0" err="1">
                <a:solidFill>
                  <a:srgbClr val="0D0D0D"/>
                </a:solidFill>
                <a:effectLst/>
                <a:latin typeface="Söhne"/>
              </a:rPr>
              <a:t>Garbage</a:t>
            </a:r>
            <a:r>
              <a:rPr lang="de-DE" b="0" i="0" dirty="0">
                <a:solidFill>
                  <a:srgbClr val="0D0D0D"/>
                </a:solidFill>
                <a:effectLst/>
                <a:latin typeface="Söhne"/>
              </a:rPr>
              <a:t> Collection), die hilft, Speicherlecks und andere Speicherprobleme zu vermeiden.</a:t>
            </a:r>
          </a:p>
        </p:txBody>
      </p:sp>
    </p:spTree>
    <p:extLst>
      <p:ext uri="{BB962C8B-B14F-4D97-AF65-F5344CB8AC3E}">
        <p14:creationId xmlns:p14="http://schemas.microsoft.com/office/powerpoint/2010/main" val="6897427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929CD0-4A67-B235-2D0C-0F4391C82F25}"/>
              </a:ext>
            </a:extLst>
          </p:cNvPr>
          <p:cNvSpPr>
            <a:spLocks noGrp="1"/>
          </p:cNvSpPr>
          <p:nvPr>
            <p:ph type="title"/>
          </p:nvPr>
        </p:nvSpPr>
        <p:spPr/>
        <p:txBody>
          <a:bodyPr/>
          <a:lstStyle/>
          <a:p>
            <a:r>
              <a:rPr lang="de-DE" dirty="0"/>
              <a:t>Überblick Java Flight Recorder</a:t>
            </a:r>
          </a:p>
        </p:txBody>
      </p:sp>
      <p:sp>
        <p:nvSpPr>
          <p:cNvPr id="3" name="Inhaltsplatzhalter 2">
            <a:extLst>
              <a:ext uri="{FF2B5EF4-FFF2-40B4-BE49-F238E27FC236}">
                <a16:creationId xmlns:a16="http://schemas.microsoft.com/office/drawing/2014/main" id="{BE3B2220-5E7F-116A-847C-E5357BD32179}"/>
              </a:ext>
            </a:extLst>
          </p:cNvPr>
          <p:cNvSpPr>
            <a:spLocks noGrp="1"/>
          </p:cNvSpPr>
          <p:nvPr>
            <p:ph idx="1"/>
          </p:nvPr>
        </p:nvSpPr>
        <p:spPr/>
        <p:txBody>
          <a:bodyPr/>
          <a:lstStyle/>
          <a:p>
            <a:r>
              <a:rPr lang="de-DE" dirty="0"/>
              <a:t>Java Flight Recorder (JFR) ist ein Werkzeug zum Sammeln von Diagnose- und Profildaten über eine laufende Java-Anwendung.</a:t>
            </a:r>
          </a:p>
          <a:p>
            <a:r>
              <a:rPr lang="de-DE" dirty="0"/>
              <a:t>Es ist in die Java Virtual </a:t>
            </a:r>
            <a:r>
              <a:rPr lang="de-DE" dirty="0" err="1"/>
              <a:t>Machine</a:t>
            </a:r>
            <a:r>
              <a:rPr lang="de-DE" dirty="0"/>
              <a:t> (JVM) integriert und verursacht fast keinen Leistungs-Overhead (&lt; 1%). </a:t>
            </a:r>
          </a:p>
          <a:p>
            <a:r>
              <a:rPr lang="de-DE" dirty="0"/>
              <a:t>JFR sammelt Daten sowohl über die JVM als auch über die darauf laufende Java-Anwendung.</a:t>
            </a:r>
          </a:p>
          <a:p>
            <a:r>
              <a:rPr lang="de-DE" dirty="0"/>
              <a:t>In Produktion ist es ein kostenpflichtiges Tool (</a:t>
            </a:r>
            <a:r>
              <a:rPr lang="de-DE" dirty="0" err="1"/>
              <a:t>java</a:t>
            </a:r>
            <a:r>
              <a:rPr lang="de-DE" dirty="0"/>
              <a:t> -XX:+</a:t>
            </a:r>
            <a:r>
              <a:rPr lang="de-DE" dirty="0" err="1"/>
              <a:t>UnlockCommercialFeatures</a:t>
            </a:r>
            <a:r>
              <a:rPr lang="de-DE" dirty="0"/>
              <a:t> -XX:+</a:t>
            </a:r>
            <a:r>
              <a:rPr lang="de-DE" dirty="0" err="1"/>
              <a:t>FlightRecorder</a:t>
            </a:r>
            <a:r>
              <a:rPr lang="de-DE" dirty="0"/>
              <a:t> </a:t>
            </a:r>
            <a:r>
              <a:rPr lang="de-DE" dirty="0" err="1"/>
              <a:t>MyApp</a:t>
            </a:r>
            <a:r>
              <a:rPr lang="de-DE" dirty="0"/>
              <a:t>)</a:t>
            </a:r>
          </a:p>
          <a:p>
            <a:r>
              <a:rPr lang="de-DE" dirty="0"/>
              <a:t>Mit dem </a:t>
            </a:r>
            <a:r>
              <a:rPr lang="de-DE" dirty="0" err="1"/>
              <a:t>jcmd</a:t>
            </a:r>
            <a:r>
              <a:rPr lang="de-DE" dirty="0"/>
              <a:t> Tool kann man sich an einen laufenden Java Prozess hängen</a:t>
            </a:r>
          </a:p>
          <a:p>
            <a:r>
              <a:rPr lang="de-DE" dirty="0"/>
              <a:t>Java Mission Control ist ein Tool, um JFR-Dateien zu lesen und auszuwerten</a:t>
            </a:r>
          </a:p>
        </p:txBody>
      </p:sp>
    </p:spTree>
    <p:extLst>
      <p:ext uri="{BB962C8B-B14F-4D97-AF65-F5344CB8AC3E}">
        <p14:creationId xmlns:p14="http://schemas.microsoft.com/office/powerpoint/2010/main" val="20343276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E97189-A9B2-DC94-8CFF-5BAFE709505E}"/>
              </a:ext>
            </a:extLst>
          </p:cNvPr>
          <p:cNvSpPr>
            <a:spLocks noGrp="1"/>
          </p:cNvSpPr>
          <p:nvPr>
            <p:ph type="title"/>
          </p:nvPr>
        </p:nvSpPr>
        <p:spPr/>
        <p:txBody>
          <a:bodyPr/>
          <a:lstStyle/>
          <a:p>
            <a:r>
              <a:rPr lang="de-DE" dirty="0"/>
              <a:t>JFR </a:t>
            </a:r>
            <a:r>
              <a:rPr lang="de-DE" dirty="0" err="1"/>
              <a:t>view</a:t>
            </a:r>
            <a:r>
              <a:rPr lang="de-DE" dirty="0"/>
              <a:t> – neu in Java 21</a:t>
            </a:r>
          </a:p>
        </p:txBody>
      </p:sp>
      <p:sp>
        <p:nvSpPr>
          <p:cNvPr id="3" name="Inhaltsplatzhalter 2">
            <a:extLst>
              <a:ext uri="{FF2B5EF4-FFF2-40B4-BE49-F238E27FC236}">
                <a16:creationId xmlns:a16="http://schemas.microsoft.com/office/drawing/2014/main" id="{2DA4E6A7-5029-AD48-4EC5-29BEE69B46FA}"/>
              </a:ext>
            </a:extLst>
          </p:cNvPr>
          <p:cNvSpPr>
            <a:spLocks noGrp="1"/>
          </p:cNvSpPr>
          <p:nvPr>
            <p:ph idx="1"/>
          </p:nvPr>
        </p:nvSpPr>
        <p:spPr/>
        <p:txBody>
          <a:bodyPr/>
          <a:lstStyle/>
          <a:p>
            <a:r>
              <a:rPr lang="de-DE" dirty="0"/>
              <a:t>Man braucht nun nicht mehr Java Mission Control, sondern kann mit </a:t>
            </a:r>
            <a:r>
              <a:rPr lang="de-DE" dirty="0" err="1"/>
              <a:t>jfr</a:t>
            </a:r>
            <a:r>
              <a:rPr lang="de-DE" dirty="0"/>
              <a:t> </a:t>
            </a:r>
            <a:r>
              <a:rPr lang="de-DE" dirty="0" err="1"/>
              <a:t>view</a:t>
            </a:r>
            <a:r>
              <a:rPr lang="de-DE" dirty="0"/>
              <a:t> direkt über die Kommandozeile arbeiten</a:t>
            </a:r>
          </a:p>
          <a:p>
            <a:r>
              <a:rPr lang="de-DE" dirty="0"/>
              <a:t>Man kann auch </a:t>
            </a:r>
            <a:r>
              <a:rPr lang="de-DE" dirty="0" err="1"/>
              <a:t>jcmd</a:t>
            </a:r>
            <a:r>
              <a:rPr lang="de-DE" dirty="0"/>
              <a:t> direkt in </a:t>
            </a:r>
            <a:r>
              <a:rPr lang="de-DE" dirty="0" err="1"/>
              <a:t>jfr</a:t>
            </a:r>
            <a:r>
              <a:rPr lang="de-DE" dirty="0"/>
              <a:t> </a:t>
            </a:r>
            <a:r>
              <a:rPr lang="de-DE" dirty="0" err="1"/>
              <a:t>view</a:t>
            </a:r>
            <a:r>
              <a:rPr lang="de-DE" dirty="0"/>
              <a:t> „</a:t>
            </a:r>
            <a:r>
              <a:rPr lang="de-DE" dirty="0" err="1"/>
              <a:t>pipen</a:t>
            </a:r>
            <a:r>
              <a:rPr lang="de-DE" dirty="0"/>
              <a:t>“</a:t>
            </a:r>
          </a:p>
          <a:p>
            <a:r>
              <a:rPr lang="de-DE" dirty="0"/>
              <a:t>Außerdem gibt es ein paar neue Events, an die man sich hängen kann:</a:t>
            </a:r>
          </a:p>
          <a:p>
            <a:pPr lvl="1"/>
            <a:r>
              <a:rPr lang="de-DE" dirty="0" err="1"/>
              <a:t>Jdk.JavaAgent</a:t>
            </a:r>
            <a:endParaRPr lang="de-DE" dirty="0"/>
          </a:p>
          <a:p>
            <a:pPr lvl="1"/>
            <a:r>
              <a:rPr lang="de-DE" dirty="0" err="1"/>
              <a:t>Jdk.NativeAgent</a:t>
            </a:r>
            <a:endParaRPr lang="de-DE" dirty="0"/>
          </a:p>
          <a:p>
            <a:pPr lvl="1"/>
            <a:r>
              <a:rPr lang="de-DE" dirty="0"/>
              <a:t>Virtual Thread Events nicht mehr experimental</a:t>
            </a:r>
          </a:p>
          <a:p>
            <a:r>
              <a:rPr lang="de-DE" dirty="0"/>
              <a:t>Bessere Fehlermeldungen</a:t>
            </a:r>
          </a:p>
          <a:p>
            <a:endParaRPr lang="de-DE" dirty="0"/>
          </a:p>
        </p:txBody>
      </p:sp>
    </p:spTree>
    <p:extLst>
      <p:ext uri="{BB962C8B-B14F-4D97-AF65-F5344CB8AC3E}">
        <p14:creationId xmlns:p14="http://schemas.microsoft.com/office/powerpoint/2010/main" val="35847762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6467E-EABA-34BF-5557-E0B0FD574976}"/>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0FED5651-0B87-98AF-DEFF-05A31646A4FC}"/>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3802281-DCD7-56FB-6BC2-406224FCF99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E3F46CA3-FBC6-B3F9-8497-B5CFB7F42226}"/>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325F65B8-3AFD-B15D-CB9C-CDC8D36DB405}"/>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r>
              <a:rPr lang="de-DE" sz="3100" dirty="0"/>
              <a:t>Neue Sprachfeatures Java 12-21</a:t>
            </a:r>
          </a:p>
          <a:p>
            <a:r>
              <a:rPr lang="de-DE" sz="3100" dirty="0"/>
              <a:t>Neues in der JVM</a:t>
            </a:r>
          </a:p>
          <a:p>
            <a:r>
              <a:rPr lang="de-DE" sz="3100" dirty="0"/>
              <a:t>Java 22</a:t>
            </a:r>
          </a:p>
          <a:p>
            <a:pPr lvl="1"/>
            <a:r>
              <a:rPr lang="en-US" sz="3000" b="1" dirty="0"/>
              <a:t>Unnamed Patterns and Variables</a:t>
            </a:r>
          </a:p>
          <a:p>
            <a:pPr lvl="1"/>
            <a:r>
              <a:rPr lang="en-US" sz="2800" dirty="0"/>
              <a:t>Foreign Function &amp; Memory API</a:t>
            </a:r>
          </a:p>
          <a:p>
            <a:pPr lvl="1"/>
            <a:r>
              <a:rPr lang="de-DE" sz="2800" dirty="0"/>
              <a:t>Launch Multi-File Source-Code </a:t>
            </a:r>
            <a:r>
              <a:rPr lang="de-DE" sz="2800" dirty="0" err="1"/>
              <a:t>Programs</a:t>
            </a:r>
            <a:endParaRPr lang="en-US" sz="2800" dirty="0"/>
          </a:p>
          <a:p>
            <a:r>
              <a:rPr lang="de-DE" sz="3100" dirty="0"/>
              <a:t>Die Preview Features in Java 21/22</a:t>
            </a:r>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8845423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2D00A6-0C8F-B66B-C1B3-0916C2EB24A3}"/>
              </a:ext>
            </a:extLst>
          </p:cNvPr>
          <p:cNvSpPr>
            <a:spLocks noGrp="1"/>
          </p:cNvSpPr>
          <p:nvPr>
            <p:ph type="title"/>
          </p:nvPr>
        </p:nvSpPr>
        <p:spPr/>
        <p:txBody>
          <a:bodyPr/>
          <a:lstStyle/>
          <a:p>
            <a:r>
              <a:rPr lang="de-DE" dirty="0"/>
              <a:t>05_java22</a:t>
            </a:r>
          </a:p>
        </p:txBody>
      </p:sp>
      <p:sp>
        <p:nvSpPr>
          <p:cNvPr id="3" name="Inhaltsplatzhalter 2">
            <a:extLst>
              <a:ext uri="{FF2B5EF4-FFF2-40B4-BE49-F238E27FC236}">
                <a16:creationId xmlns:a16="http://schemas.microsoft.com/office/drawing/2014/main" id="{D4E729B3-A232-22F2-DF48-7CA91D65C7D3}"/>
              </a:ext>
            </a:extLst>
          </p:cNvPr>
          <p:cNvSpPr>
            <a:spLocks noGrp="1"/>
          </p:cNvSpPr>
          <p:nvPr>
            <p:ph idx="1"/>
          </p:nvPr>
        </p:nvSpPr>
        <p:spPr>
          <a:xfrm>
            <a:off x="677334" y="2160590"/>
            <a:ext cx="8596668" cy="688628"/>
          </a:xfrm>
        </p:spPr>
        <p:txBody>
          <a:bodyPr/>
          <a:lstStyle/>
          <a:p>
            <a:r>
              <a:rPr lang="de-DE" dirty="0"/>
              <a:t>Als Einzelprojekt öffnen</a:t>
            </a:r>
          </a:p>
        </p:txBody>
      </p:sp>
      <p:pic>
        <p:nvPicPr>
          <p:cNvPr id="5" name="Grafik 4">
            <a:extLst>
              <a:ext uri="{FF2B5EF4-FFF2-40B4-BE49-F238E27FC236}">
                <a16:creationId xmlns:a16="http://schemas.microsoft.com/office/drawing/2014/main" id="{1B9897CF-4F4A-18EE-44C6-89399D8F95BC}"/>
              </a:ext>
            </a:extLst>
          </p:cNvPr>
          <p:cNvPicPr>
            <a:picLocks noChangeAspect="1"/>
          </p:cNvPicPr>
          <p:nvPr/>
        </p:nvPicPr>
        <p:blipFill>
          <a:blip r:embed="rId2"/>
          <a:stretch>
            <a:fillRect/>
          </a:stretch>
        </p:blipFill>
        <p:spPr>
          <a:xfrm>
            <a:off x="1032012" y="2496630"/>
            <a:ext cx="8596669" cy="3359848"/>
          </a:xfrm>
          <a:prstGeom prst="rect">
            <a:avLst/>
          </a:prstGeom>
        </p:spPr>
      </p:pic>
    </p:spTree>
    <p:extLst>
      <p:ext uri="{BB962C8B-B14F-4D97-AF65-F5344CB8AC3E}">
        <p14:creationId xmlns:p14="http://schemas.microsoft.com/office/powerpoint/2010/main" val="42749817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92B8D8-9BAA-625E-3ED2-450B918C0D9D}"/>
              </a:ext>
            </a:extLst>
          </p:cNvPr>
          <p:cNvSpPr>
            <a:spLocks noGrp="1"/>
          </p:cNvSpPr>
          <p:nvPr>
            <p:ph type="title"/>
          </p:nvPr>
        </p:nvSpPr>
        <p:spPr/>
        <p:txBody>
          <a:bodyPr/>
          <a:lstStyle/>
          <a:p>
            <a:r>
              <a:rPr lang="en-US" sz="3200" dirty="0"/>
              <a:t>Unnamed Patterns and Variables (Java 22)</a:t>
            </a:r>
            <a:endParaRPr lang="de-DE" sz="3200" dirty="0"/>
          </a:p>
        </p:txBody>
      </p:sp>
      <p:sp>
        <p:nvSpPr>
          <p:cNvPr id="3" name="Inhaltsplatzhalter 2">
            <a:extLst>
              <a:ext uri="{FF2B5EF4-FFF2-40B4-BE49-F238E27FC236}">
                <a16:creationId xmlns:a16="http://schemas.microsoft.com/office/drawing/2014/main" id="{7B590218-5939-3B83-3A94-BE07EF354EE3}"/>
              </a:ext>
            </a:extLst>
          </p:cNvPr>
          <p:cNvSpPr>
            <a:spLocks noGrp="1"/>
          </p:cNvSpPr>
          <p:nvPr>
            <p:ph idx="1"/>
          </p:nvPr>
        </p:nvSpPr>
        <p:spPr/>
        <p:txBody>
          <a:bodyPr/>
          <a:lstStyle/>
          <a:p>
            <a:r>
              <a:rPr lang="de-DE" dirty="0"/>
              <a:t>Das letzte (?) feature im Großthema Pattern </a:t>
            </a:r>
            <a:r>
              <a:rPr lang="de-DE" dirty="0" err="1"/>
              <a:t>Matching</a:t>
            </a:r>
            <a:endParaRPr lang="de-DE" dirty="0"/>
          </a:p>
          <a:p>
            <a:r>
              <a:rPr lang="de-DE" dirty="0"/>
              <a:t>Auch hier allgemeiner Nutzen:</a:t>
            </a:r>
          </a:p>
          <a:p>
            <a:pPr lvl="1"/>
            <a:r>
              <a:rPr lang="de-DE" dirty="0"/>
              <a:t>Man kann jetzt ungenutzte Variablen, die man konstruktionsbedingt aber braucht durch einen Unterstrich ersetzen</a:t>
            </a:r>
          </a:p>
          <a:p>
            <a:pPr lvl="1"/>
            <a:r>
              <a:rPr lang="de-DE" dirty="0"/>
              <a:t>Erstens muss man weniger schreiben und zweitens kann man so signalisieren, dass z.B. das ‚i‘ in der Schleife gar nicht gebraucht wird</a:t>
            </a:r>
          </a:p>
          <a:p>
            <a:r>
              <a:rPr lang="de-DE" dirty="0"/>
              <a:t>Und im Kontext von </a:t>
            </a:r>
            <a:r>
              <a:rPr lang="de-DE" dirty="0" err="1"/>
              <a:t>Record</a:t>
            </a:r>
            <a:r>
              <a:rPr lang="de-DE" dirty="0"/>
              <a:t> Patterns kann man es eben auch nutzen und die Attribute, die man schreiben muss, aber nicht braucht so ersetzen</a:t>
            </a:r>
          </a:p>
          <a:p>
            <a:r>
              <a:rPr lang="de-DE" dirty="0"/>
              <a:t>Ersetzt wird sowohl Name als auch Typ</a:t>
            </a:r>
          </a:p>
          <a:p>
            <a:r>
              <a:rPr lang="de-DE" dirty="0"/>
              <a:t>Außerdem kann man Variablen, auf die man nicht zugreifen möchte ebenfalls mit _ auszeichnen</a:t>
            </a:r>
          </a:p>
        </p:txBody>
      </p:sp>
    </p:spTree>
    <p:extLst>
      <p:ext uri="{BB962C8B-B14F-4D97-AF65-F5344CB8AC3E}">
        <p14:creationId xmlns:p14="http://schemas.microsoft.com/office/powerpoint/2010/main" val="10748995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en-US" sz="3600" dirty="0"/>
              <a:t>Unnamed Patterns and Variables</a:t>
            </a:r>
            <a:r>
              <a:rPr lang="de-DE" dirty="0"/>
              <a:t>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05_java22 </a:t>
            </a:r>
            <a:r>
              <a:rPr lang="de-DE" b="0" i="0" dirty="0" err="1">
                <a:solidFill>
                  <a:srgbClr val="000000"/>
                </a:solidFill>
                <a:effectLst/>
                <a:latin typeface="inter-regular"/>
              </a:rPr>
              <a:t>de.zettsystems.unnamed</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13463330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6467E-EABA-34BF-5557-E0B0FD574976}"/>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0FED5651-0B87-98AF-DEFF-05A31646A4FC}"/>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0FED5651-0B87-98AF-DEFF-05A31646A4F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E3F46CA3-FBC6-B3F9-8497-B5CFB7F42226}"/>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325F65B8-3AFD-B15D-CB9C-CDC8D36DB405}"/>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r>
              <a:rPr lang="de-DE" sz="3100" dirty="0"/>
              <a:t>Neue Sprachfeatures Java 12-21</a:t>
            </a:r>
          </a:p>
          <a:p>
            <a:r>
              <a:rPr lang="de-DE" sz="3100" dirty="0"/>
              <a:t>Neues in der JVM</a:t>
            </a:r>
          </a:p>
          <a:p>
            <a:r>
              <a:rPr lang="de-DE" sz="3100" dirty="0"/>
              <a:t>Java 22</a:t>
            </a:r>
          </a:p>
          <a:p>
            <a:pPr lvl="1"/>
            <a:r>
              <a:rPr lang="en-US" sz="3000" dirty="0"/>
              <a:t>Unnamed Patterns and Variables</a:t>
            </a:r>
          </a:p>
          <a:p>
            <a:pPr lvl="1"/>
            <a:r>
              <a:rPr lang="en-US" sz="2800" b="1" dirty="0"/>
              <a:t>Foreign Function &amp; Memory API</a:t>
            </a:r>
          </a:p>
          <a:p>
            <a:pPr lvl="1"/>
            <a:r>
              <a:rPr lang="de-DE" sz="2800" dirty="0"/>
              <a:t>Launch Multi-File Source-Code </a:t>
            </a:r>
            <a:r>
              <a:rPr lang="de-DE" sz="2800" dirty="0" err="1"/>
              <a:t>Programs</a:t>
            </a:r>
            <a:endParaRPr lang="en-US" sz="2800" b="1" dirty="0"/>
          </a:p>
          <a:p>
            <a:r>
              <a:rPr lang="de-DE" sz="3100" dirty="0"/>
              <a:t>Die Preview Features in Java 21/22</a:t>
            </a:r>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31628591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8FB828-7928-F19E-625F-6F71785CE7E9}"/>
              </a:ext>
            </a:extLst>
          </p:cNvPr>
          <p:cNvSpPr>
            <a:spLocks noGrp="1"/>
          </p:cNvSpPr>
          <p:nvPr>
            <p:ph type="title"/>
          </p:nvPr>
        </p:nvSpPr>
        <p:spPr/>
        <p:txBody>
          <a:bodyPr/>
          <a:lstStyle/>
          <a:p>
            <a:r>
              <a:rPr lang="de-DE" dirty="0" err="1"/>
              <a:t>Foreign</a:t>
            </a:r>
            <a:r>
              <a:rPr lang="de-DE" dirty="0"/>
              <a:t> </a:t>
            </a:r>
            <a:r>
              <a:rPr lang="de-DE" dirty="0" err="1"/>
              <a:t>Function</a:t>
            </a:r>
            <a:r>
              <a:rPr lang="de-DE" dirty="0"/>
              <a:t> &amp; Memory API</a:t>
            </a:r>
          </a:p>
        </p:txBody>
      </p:sp>
      <p:sp>
        <p:nvSpPr>
          <p:cNvPr id="3" name="Inhaltsplatzhalter 2">
            <a:extLst>
              <a:ext uri="{FF2B5EF4-FFF2-40B4-BE49-F238E27FC236}">
                <a16:creationId xmlns:a16="http://schemas.microsoft.com/office/drawing/2014/main" id="{277503DA-03D0-F0C2-8C40-CB0EE7F0C819}"/>
              </a:ext>
            </a:extLst>
          </p:cNvPr>
          <p:cNvSpPr>
            <a:spLocks noGrp="1"/>
          </p:cNvSpPr>
          <p:nvPr>
            <p:ph idx="1"/>
          </p:nvPr>
        </p:nvSpPr>
        <p:spPr/>
        <p:txBody>
          <a:bodyPr>
            <a:normAutofit fontScale="92500" lnSpcReduction="10000"/>
          </a:bodyPr>
          <a:lstStyle/>
          <a:p>
            <a:r>
              <a:rPr lang="de-DE" dirty="0"/>
              <a:t>Endlich fertig nachdem die ersten Sachen mit Java 14 gestartet sind:</a:t>
            </a:r>
          </a:p>
          <a:p>
            <a:pPr lvl="1"/>
            <a:r>
              <a:rPr lang="en-US" b="0" i="0" dirty="0">
                <a:solidFill>
                  <a:srgbClr val="222222"/>
                </a:solidFill>
                <a:effectLst/>
                <a:latin typeface="Open Sans" panose="020B0606030504020204" pitchFamily="34" charset="0"/>
              </a:rPr>
              <a:t>The so-called “Foreign Memory Access API” was presented in the incubator stage back in March 2020 in </a:t>
            </a:r>
            <a:r>
              <a:rPr lang="en-US" b="0" i="0" u="none" strike="noStrike" dirty="0">
                <a:solidFill>
                  <a:srgbClr val="1080B6"/>
                </a:solidFill>
                <a:effectLst/>
                <a:latin typeface="Open Sans" panose="020B0606030504020204" pitchFamily="34" charset="0"/>
                <a:hlinkClick r:id="rId2"/>
              </a:rPr>
              <a:t>Java 14</a:t>
            </a:r>
            <a:r>
              <a:rPr lang="en-US" b="0" i="0" dirty="0">
                <a:solidFill>
                  <a:srgbClr val="222222"/>
                </a:solidFill>
                <a:effectLst/>
                <a:latin typeface="Open Sans" panose="020B0606030504020204" pitchFamily="34" charset="0"/>
              </a:rPr>
              <a:t> </a:t>
            </a:r>
            <a:r>
              <a:rPr lang="en-US" b="0" i="0" u="none" strike="noStrike" dirty="0">
                <a:solidFill>
                  <a:srgbClr val="1080B6"/>
                </a:solidFill>
                <a:effectLst/>
                <a:latin typeface="Open Sans" panose="020B0606030504020204" pitchFamily="34" charset="0"/>
                <a:hlinkClick r:id="rId3"/>
              </a:rPr>
              <a:t>(JEP 370</a:t>
            </a:r>
            <a:r>
              <a:rPr lang="en-US" b="0" i="0" dirty="0">
                <a:solidFill>
                  <a:srgbClr val="222222"/>
                </a:solidFill>
                <a:effectLst/>
                <a:latin typeface="Open Sans" panose="020B0606030504020204" pitchFamily="34" charset="0"/>
              </a:rPr>
              <a:t>).</a:t>
            </a:r>
          </a:p>
          <a:p>
            <a:pPr lvl="1"/>
            <a:r>
              <a:rPr lang="en-US" b="0" i="0" dirty="0">
                <a:solidFill>
                  <a:srgbClr val="222222"/>
                </a:solidFill>
                <a:effectLst/>
                <a:latin typeface="Open Sans" panose="020B0606030504020204" pitchFamily="34" charset="0"/>
              </a:rPr>
              <a:t>One year later, the “Foreign Linker API” was introduced in the incubator stage in </a:t>
            </a:r>
            <a:r>
              <a:rPr lang="en-US" b="0" i="0" u="none" strike="noStrike" dirty="0">
                <a:solidFill>
                  <a:srgbClr val="1080B6"/>
                </a:solidFill>
                <a:effectLst/>
                <a:latin typeface="Open Sans" panose="020B0606030504020204" pitchFamily="34" charset="0"/>
                <a:hlinkClick r:id="rId4"/>
              </a:rPr>
              <a:t>Java 16</a:t>
            </a:r>
            <a:r>
              <a:rPr lang="en-US" b="0" i="0" dirty="0">
                <a:solidFill>
                  <a:srgbClr val="222222"/>
                </a:solidFill>
                <a:effectLst/>
                <a:latin typeface="Open Sans" panose="020B0606030504020204" pitchFamily="34" charset="0"/>
              </a:rPr>
              <a:t> </a:t>
            </a:r>
            <a:r>
              <a:rPr lang="en-US" b="0" i="0" u="none" strike="noStrike" dirty="0">
                <a:solidFill>
                  <a:srgbClr val="1080B6"/>
                </a:solidFill>
                <a:effectLst/>
                <a:latin typeface="Open Sans" panose="020B0606030504020204" pitchFamily="34" charset="0"/>
                <a:hlinkClick r:id="rId5"/>
              </a:rPr>
              <a:t>(JEP 389</a:t>
            </a:r>
            <a:r>
              <a:rPr lang="en-US" b="0" i="0" dirty="0">
                <a:solidFill>
                  <a:srgbClr val="222222"/>
                </a:solidFill>
                <a:effectLst/>
                <a:latin typeface="Open Sans" panose="020B0606030504020204" pitchFamily="34" charset="0"/>
              </a:rPr>
              <a:t>).</a:t>
            </a:r>
          </a:p>
          <a:p>
            <a:pPr lvl="1"/>
            <a:r>
              <a:rPr lang="en-US" b="0" i="0" dirty="0">
                <a:solidFill>
                  <a:srgbClr val="222222"/>
                </a:solidFill>
                <a:effectLst/>
                <a:latin typeface="Open Sans" panose="020B0606030504020204" pitchFamily="34" charset="0"/>
              </a:rPr>
              <a:t>In </a:t>
            </a:r>
            <a:r>
              <a:rPr lang="en-US" b="0" i="0" u="none" strike="noStrike" dirty="0">
                <a:solidFill>
                  <a:srgbClr val="1080B6"/>
                </a:solidFill>
                <a:effectLst/>
                <a:latin typeface="Open Sans" panose="020B0606030504020204" pitchFamily="34" charset="0"/>
                <a:hlinkClick r:id="rId6"/>
              </a:rPr>
              <a:t>Java 17</a:t>
            </a:r>
            <a:r>
              <a:rPr lang="en-US" b="0" i="0" dirty="0">
                <a:solidFill>
                  <a:srgbClr val="222222"/>
                </a:solidFill>
                <a:effectLst/>
                <a:latin typeface="Open Sans" panose="020B0606030504020204" pitchFamily="34" charset="0"/>
              </a:rPr>
              <a:t>, the two APIs were merged into the “Foreign Function &amp; Memory API,” and this unified API was presented once again as an incubator version </a:t>
            </a:r>
            <a:r>
              <a:rPr lang="en-US" b="0" i="0" u="none" strike="noStrike" dirty="0">
                <a:solidFill>
                  <a:srgbClr val="1080B6"/>
                </a:solidFill>
                <a:effectLst/>
                <a:latin typeface="Open Sans" panose="020B0606030504020204" pitchFamily="34" charset="0"/>
                <a:hlinkClick r:id="rId7"/>
              </a:rPr>
              <a:t>(JEP 412</a:t>
            </a:r>
            <a:r>
              <a:rPr lang="en-US" b="0" i="0" dirty="0">
                <a:solidFill>
                  <a:srgbClr val="222222"/>
                </a:solidFill>
                <a:effectLst/>
                <a:latin typeface="Open Sans" panose="020B0606030504020204" pitchFamily="34" charset="0"/>
              </a:rPr>
              <a:t>).</a:t>
            </a:r>
          </a:p>
          <a:p>
            <a:pPr lvl="1"/>
            <a:r>
              <a:rPr lang="en-US" b="0" i="0" dirty="0">
                <a:solidFill>
                  <a:srgbClr val="222222"/>
                </a:solidFill>
                <a:effectLst/>
                <a:latin typeface="Open Sans" panose="020B0606030504020204" pitchFamily="34" charset="0"/>
              </a:rPr>
              <a:t>In </a:t>
            </a:r>
            <a:r>
              <a:rPr lang="en-US" b="0" i="0" u="none" strike="noStrike" dirty="0">
                <a:solidFill>
                  <a:srgbClr val="1080B6"/>
                </a:solidFill>
                <a:effectLst/>
                <a:latin typeface="Open Sans" panose="020B0606030504020204" pitchFamily="34" charset="0"/>
                <a:hlinkClick r:id="rId8"/>
              </a:rPr>
              <a:t>Java 19</a:t>
            </a:r>
            <a:r>
              <a:rPr lang="en-US" b="0" i="0" dirty="0">
                <a:solidFill>
                  <a:srgbClr val="222222"/>
                </a:solidFill>
                <a:effectLst/>
                <a:latin typeface="Open Sans" panose="020B0606030504020204" pitchFamily="34" charset="0"/>
              </a:rPr>
              <a:t>, the FFM API was promoted to the preview stage </a:t>
            </a:r>
            <a:r>
              <a:rPr lang="en-US" b="0" i="0" u="none" strike="noStrike" dirty="0">
                <a:solidFill>
                  <a:srgbClr val="1080B6"/>
                </a:solidFill>
                <a:effectLst/>
                <a:latin typeface="Open Sans" panose="020B0606030504020204" pitchFamily="34" charset="0"/>
                <a:hlinkClick r:id="rId9"/>
              </a:rPr>
              <a:t>(JEP 424</a:t>
            </a:r>
            <a:r>
              <a:rPr lang="en-US" b="0" i="0" dirty="0">
                <a:solidFill>
                  <a:srgbClr val="222222"/>
                </a:solidFill>
                <a:effectLst/>
                <a:latin typeface="Open Sans" panose="020B0606030504020204" pitchFamily="34" charset="0"/>
              </a:rPr>
              <a:t>).</a:t>
            </a:r>
          </a:p>
          <a:p>
            <a:pPr lvl="1"/>
            <a:r>
              <a:rPr lang="en-US" b="0" i="0" dirty="0">
                <a:solidFill>
                  <a:srgbClr val="222222"/>
                </a:solidFill>
                <a:effectLst/>
                <a:latin typeface="Open Sans" panose="020B0606030504020204" pitchFamily="34" charset="0"/>
              </a:rPr>
              <a:t>In </a:t>
            </a:r>
            <a:r>
              <a:rPr lang="en-US" b="0" i="0" u="none" strike="noStrike" dirty="0">
                <a:solidFill>
                  <a:srgbClr val="1080B6"/>
                </a:solidFill>
                <a:effectLst/>
                <a:latin typeface="Open Sans" panose="020B0606030504020204" pitchFamily="34" charset="0"/>
                <a:hlinkClick r:id="rId10"/>
              </a:rPr>
              <a:t>Java 22</a:t>
            </a:r>
            <a:r>
              <a:rPr lang="en-US" b="0" i="0" dirty="0">
                <a:solidFill>
                  <a:srgbClr val="222222"/>
                </a:solidFill>
                <a:effectLst/>
                <a:latin typeface="Open Sans" panose="020B0606030504020204" pitchFamily="34" charset="0"/>
              </a:rPr>
              <a:t>, the API was declared ready for production and finalized in March 2024 after a long development and maturation period </a:t>
            </a:r>
            <a:r>
              <a:rPr lang="en-US" b="0" i="0" u="none" strike="noStrike" dirty="0">
                <a:solidFill>
                  <a:srgbClr val="1080B6"/>
                </a:solidFill>
                <a:effectLst/>
                <a:latin typeface="Open Sans" panose="020B0606030504020204" pitchFamily="34" charset="0"/>
                <a:hlinkClick r:id="rId11"/>
              </a:rPr>
              <a:t>(JEP 454</a:t>
            </a:r>
            <a:r>
              <a:rPr lang="en-US" b="0" i="0" dirty="0">
                <a:solidFill>
                  <a:srgbClr val="222222"/>
                </a:solidFill>
                <a:effectLst/>
                <a:latin typeface="Open Sans" panose="020B0606030504020204" pitchFamily="34" charset="0"/>
              </a:rPr>
              <a:t>).</a:t>
            </a:r>
          </a:p>
          <a:p>
            <a:pPr lvl="1"/>
            <a:endParaRPr lang="de-DE" dirty="0"/>
          </a:p>
          <a:p>
            <a:r>
              <a:rPr lang="de-DE" dirty="0"/>
              <a:t>Kurz gesagt: die bessere Alternative, um Code/Bibliotheken außerhalb der JVM anzusprechen</a:t>
            </a:r>
          </a:p>
        </p:txBody>
      </p:sp>
    </p:spTree>
    <p:extLst>
      <p:ext uri="{BB962C8B-B14F-4D97-AF65-F5344CB8AC3E}">
        <p14:creationId xmlns:p14="http://schemas.microsoft.com/office/powerpoint/2010/main" val="6450324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en-US" sz="3600" dirty="0"/>
              <a:t>Unnamed Patterns and Variables</a:t>
            </a:r>
            <a:r>
              <a:rPr lang="de-DE" dirty="0"/>
              <a:t>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05_java22 </a:t>
            </a:r>
            <a:r>
              <a:rPr lang="de-DE" b="0" i="0" dirty="0" err="1">
                <a:solidFill>
                  <a:srgbClr val="000000"/>
                </a:solidFill>
                <a:effectLst/>
                <a:latin typeface="inter-regular"/>
              </a:rPr>
              <a:t>de.zettsystems.foreign</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15123895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6467E-EABA-34BF-5557-E0B0FD574976}"/>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0FED5651-0B87-98AF-DEFF-05A31646A4FC}"/>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0FED5651-0B87-98AF-DEFF-05A31646A4F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E3F46CA3-FBC6-B3F9-8497-B5CFB7F42226}"/>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325F65B8-3AFD-B15D-CB9C-CDC8D36DB405}"/>
              </a:ext>
            </a:extLst>
          </p:cNvPr>
          <p:cNvSpPr>
            <a:spLocks noGrp="1"/>
          </p:cNvSpPr>
          <p:nvPr>
            <p:ph idx="1"/>
          </p:nvPr>
        </p:nvSpPr>
        <p:spPr>
          <a:xfrm>
            <a:off x="677334" y="1426633"/>
            <a:ext cx="8596668" cy="5010262"/>
          </a:xfrm>
        </p:spPr>
        <p:txBody>
          <a:bodyPr vert="horz" lIns="91440" tIns="45720" rIns="91440" bIns="45720" rtlCol="0" anchor="t">
            <a:normAutofit lnSpcReduction="10000"/>
          </a:bodyPr>
          <a:lstStyle/>
          <a:p>
            <a:r>
              <a:rPr lang="de-DE" sz="3100" dirty="0"/>
              <a:t>Überblick Java</a:t>
            </a:r>
          </a:p>
          <a:p>
            <a:r>
              <a:rPr lang="de-DE" sz="3100" dirty="0"/>
              <a:t>Neue Sprachfeatures Java 12-21</a:t>
            </a:r>
          </a:p>
          <a:p>
            <a:r>
              <a:rPr lang="de-DE" sz="3100" dirty="0"/>
              <a:t>Neues in der JVM</a:t>
            </a:r>
          </a:p>
          <a:p>
            <a:r>
              <a:rPr lang="de-DE" sz="3100" dirty="0"/>
              <a:t>Java 22</a:t>
            </a:r>
          </a:p>
          <a:p>
            <a:pPr lvl="1"/>
            <a:r>
              <a:rPr lang="en-US" sz="3000" dirty="0"/>
              <a:t>Unnamed Patterns and Variables</a:t>
            </a:r>
          </a:p>
          <a:p>
            <a:pPr lvl="1"/>
            <a:r>
              <a:rPr lang="en-US" sz="2800" dirty="0"/>
              <a:t>Foreign Function &amp; Memory API</a:t>
            </a:r>
          </a:p>
          <a:p>
            <a:pPr lvl="1"/>
            <a:r>
              <a:rPr lang="de-DE" sz="2800" b="1" dirty="0"/>
              <a:t>Launch Multi-File Source-Code </a:t>
            </a:r>
            <a:r>
              <a:rPr lang="de-DE" sz="2800" b="1" dirty="0" err="1"/>
              <a:t>Programs</a:t>
            </a:r>
            <a:endParaRPr lang="en-US" sz="2800" b="1" dirty="0"/>
          </a:p>
          <a:p>
            <a:r>
              <a:rPr lang="de-DE" sz="3100" dirty="0"/>
              <a:t>Die Preview Features in Java 21/22</a:t>
            </a:r>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2030052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0F0D7F-E0B0-3424-98D8-B000F73595C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3CD1B7F-914A-C170-1474-B61FEB3C9924}"/>
              </a:ext>
            </a:extLst>
          </p:cNvPr>
          <p:cNvSpPr>
            <a:spLocks noGrp="1"/>
          </p:cNvSpPr>
          <p:nvPr>
            <p:ph type="title"/>
          </p:nvPr>
        </p:nvSpPr>
        <p:spPr/>
        <p:txBody>
          <a:bodyPr/>
          <a:lstStyle/>
          <a:p>
            <a:r>
              <a:rPr lang="de-DE" dirty="0"/>
              <a:t>Java Historie – Weitere Vorzüge Javas</a:t>
            </a:r>
          </a:p>
        </p:txBody>
      </p:sp>
      <p:sp>
        <p:nvSpPr>
          <p:cNvPr id="3" name="Inhaltsplatzhalter 2">
            <a:extLst>
              <a:ext uri="{FF2B5EF4-FFF2-40B4-BE49-F238E27FC236}">
                <a16:creationId xmlns:a16="http://schemas.microsoft.com/office/drawing/2014/main" id="{B3B1E4E0-8351-6641-7D5A-08E193333682}"/>
              </a:ext>
            </a:extLst>
          </p:cNvPr>
          <p:cNvSpPr>
            <a:spLocks noGrp="1"/>
          </p:cNvSpPr>
          <p:nvPr>
            <p:ph idx="1"/>
          </p:nvPr>
        </p:nvSpPr>
        <p:spPr/>
        <p:txBody>
          <a:bodyPr>
            <a:normAutofit/>
          </a:bodyPr>
          <a:lstStyle/>
          <a:p>
            <a:r>
              <a:rPr lang="de-DE" b="1" i="0" dirty="0">
                <a:solidFill>
                  <a:srgbClr val="0D0D0D"/>
                </a:solidFill>
                <a:effectLst/>
                <a:latin typeface="Söhne"/>
              </a:rPr>
              <a:t>Reiche Standardbibliotheken</a:t>
            </a:r>
            <a:r>
              <a:rPr lang="de-DE" b="0" i="0" dirty="0">
                <a:solidFill>
                  <a:srgbClr val="0D0D0D"/>
                </a:solidFill>
                <a:effectLst/>
                <a:latin typeface="Söhne"/>
              </a:rPr>
              <a:t>: Java bot sehr früh eine umfangreiche Sammlung von Standardbibliotheken an: Netzwerkprogrammierung, Dateizugriff, Benutzeroberflächengestaltung und Datenbankverbindung. </a:t>
            </a:r>
          </a:p>
          <a:p>
            <a:r>
              <a:rPr lang="de-DE" b="1" i="0" dirty="0">
                <a:solidFill>
                  <a:srgbClr val="0D0D0D"/>
                </a:solidFill>
                <a:effectLst/>
                <a:latin typeface="Söhne"/>
              </a:rPr>
              <a:t>Einfachere Einstiegshürde für Entwickler</a:t>
            </a:r>
            <a:r>
              <a:rPr lang="de-DE" b="0" i="0" dirty="0">
                <a:solidFill>
                  <a:srgbClr val="0D0D0D"/>
                </a:solidFill>
                <a:effectLst/>
                <a:latin typeface="Söhne"/>
              </a:rPr>
              <a:t>: Eine zu C und C++ vergleichbare Syntax, den damals vorherrschenden Sprachen für Unternehmensanwendungen. Es fiel diesen Entwicklern leichter, Java zu lernen und effektiv in der neuen Sprache zu programmieren. Java das bessere, weil sichere und einfachere C++.</a:t>
            </a:r>
          </a:p>
          <a:p>
            <a:r>
              <a:rPr lang="de-DE" b="1" i="0" dirty="0">
                <a:solidFill>
                  <a:srgbClr val="0D0D0D"/>
                </a:solidFill>
                <a:effectLst/>
                <a:latin typeface="Söhne"/>
              </a:rPr>
              <a:t>Anpassungsfähigkeit und Skalierbarkeit</a:t>
            </a:r>
            <a:r>
              <a:rPr lang="de-DE" b="0" i="0" dirty="0">
                <a:solidFill>
                  <a:srgbClr val="0D0D0D"/>
                </a:solidFill>
                <a:effectLst/>
                <a:latin typeface="Söhne"/>
              </a:rPr>
              <a:t>: Java arbeitete kontinuierlich an seiner Hauptschwäche Performance und erwies sich als äußerst anpassungsfähig an neue Technologietrends (Internet, Mobile, IoT, Funktional, Cloud).</a:t>
            </a:r>
            <a:endParaRPr lang="de-DE" dirty="0"/>
          </a:p>
        </p:txBody>
      </p:sp>
    </p:spTree>
    <p:extLst>
      <p:ext uri="{BB962C8B-B14F-4D97-AF65-F5344CB8AC3E}">
        <p14:creationId xmlns:p14="http://schemas.microsoft.com/office/powerpoint/2010/main" val="3850976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8FB828-7928-F19E-625F-6F71785CE7E9}"/>
              </a:ext>
            </a:extLst>
          </p:cNvPr>
          <p:cNvSpPr>
            <a:spLocks noGrp="1"/>
          </p:cNvSpPr>
          <p:nvPr>
            <p:ph type="title"/>
          </p:nvPr>
        </p:nvSpPr>
        <p:spPr/>
        <p:txBody>
          <a:bodyPr/>
          <a:lstStyle/>
          <a:p>
            <a:r>
              <a:rPr lang="de-DE" dirty="0"/>
              <a:t>Launch Multi-File Source-Code </a:t>
            </a:r>
            <a:r>
              <a:rPr lang="de-DE" dirty="0" err="1"/>
              <a:t>Programs</a:t>
            </a:r>
            <a:endParaRPr lang="de-DE" dirty="0"/>
          </a:p>
        </p:txBody>
      </p:sp>
      <p:sp>
        <p:nvSpPr>
          <p:cNvPr id="3" name="Inhaltsplatzhalter 2">
            <a:extLst>
              <a:ext uri="{FF2B5EF4-FFF2-40B4-BE49-F238E27FC236}">
                <a16:creationId xmlns:a16="http://schemas.microsoft.com/office/drawing/2014/main" id="{277503DA-03D0-F0C2-8C40-CB0EE7F0C819}"/>
              </a:ext>
            </a:extLst>
          </p:cNvPr>
          <p:cNvSpPr>
            <a:spLocks noGrp="1"/>
          </p:cNvSpPr>
          <p:nvPr>
            <p:ph idx="1"/>
          </p:nvPr>
        </p:nvSpPr>
        <p:spPr/>
        <p:txBody>
          <a:bodyPr/>
          <a:lstStyle/>
          <a:p>
            <a:r>
              <a:rPr lang="de-DE" dirty="0"/>
              <a:t>Schon seit Java 11 braucht man 1-Datei Java Programme nicht mehr zuerst kompilieren, sondern kann sie direkt mit </a:t>
            </a:r>
            <a:r>
              <a:rPr lang="de-DE" dirty="0" err="1"/>
              <a:t>java</a:t>
            </a:r>
            <a:r>
              <a:rPr lang="de-DE" dirty="0"/>
              <a:t> Name.java starten</a:t>
            </a:r>
          </a:p>
          <a:p>
            <a:pPr lvl="1"/>
            <a:r>
              <a:rPr lang="de-DE" dirty="0"/>
              <a:t>Diese werden dann on-</a:t>
            </a:r>
            <a:r>
              <a:rPr lang="de-DE" dirty="0" err="1"/>
              <a:t>the</a:t>
            </a:r>
            <a:r>
              <a:rPr lang="de-DE" dirty="0"/>
              <a:t>-</a:t>
            </a:r>
            <a:r>
              <a:rPr lang="de-DE" dirty="0" err="1"/>
              <a:t>fly</a:t>
            </a:r>
            <a:r>
              <a:rPr lang="de-DE" dirty="0"/>
              <a:t> kompiliert</a:t>
            </a:r>
          </a:p>
          <a:p>
            <a:r>
              <a:rPr lang="de-DE" dirty="0"/>
              <a:t>Mit Java 22 wird dies nun auf mehrere Dateien ausgedehnt. </a:t>
            </a:r>
          </a:p>
          <a:p>
            <a:r>
              <a:rPr lang="de-DE" dirty="0"/>
              <a:t>Wenn man die Datei mit der Main-Klasse startet und diese referenziert weitere, werden diese mit kompiliert</a:t>
            </a:r>
          </a:p>
          <a:p>
            <a:r>
              <a:rPr lang="de-DE" dirty="0"/>
              <a:t>Insgesamt hilft das dabei, Programmieranfängern den Zugang zu Java zu erleichtern, da man das Thema kompilieren schieben kann und nicht gleich am Anfang behandeln muss</a:t>
            </a:r>
          </a:p>
        </p:txBody>
      </p:sp>
    </p:spTree>
    <p:extLst>
      <p:ext uri="{BB962C8B-B14F-4D97-AF65-F5344CB8AC3E}">
        <p14:creationId xmlns:p14="http://schemas.microsoft.com/office/powerpoint/2010/main" val="31820164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fontScale="90000"/>
          </a:bodyPr>
          <a:lstStyle/>
          <a:p>
            <a:r>
              <a:rPr lang="de-DE" dirty="0"/>
              <a:t>Launch Multi-File Source-Code </a:t>
            </a:r>
            <a:r>
              <a:rPr lang="de-DE" dirty="0" err="1"/>
              <a:t>Programs</a:t>
            </a:r>
            <a:r>
              <a:rPr lang="de-DE" dirty="0"/>
              <a:t>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1477328"/>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05_java22 </a:t>
            </a:r>
            <a:r>
              <a:rPr lang="de-DE" b="0" i="0" dirty="0" err="1">
                <a:solidFill>
                  <a:srgbClr val="000000"/>
                </a:solidFill>
                <a:effectLst/>
                <a:latin typeface="inter-regular"/>
              </a:rPr>
              <a:t>de.zettsystems.multfiles</a:t>
            </a:r>
            <a:endParaRPr lang="de-DE" dirty="0">
              <a:solidFill>
                <a:srgbClr val="000000"/>
              </a:solidFill>
              <a:latin typeface="inter-regular"/>
            </a:endParaRPr>
          </a:p>
          <a:p>
            <a:pPr marL="285750" indent="-285750" algn="just">
              <a:buFont typeface="Arial" panose="020B0604020202020204" pitchFamily="34" charset="0"/>
              <a:buChar char="•"/>
            </a:pPr>
            <a:r>
              <a:rPr lang="de-DE" b="0" i="0" dirty="0">
                <a:solidFill>
                  <a:srgbClr val="000000"/>
                </a:solidFill>
                <a:effectLst/>
                <a:latin typeface="inter-regular"/>
              </a:rPr>
              <a:t>Java 22 in den Path!</a:t>
            </a:r>
          </a:p>
          <a:p>
            <a:pPr marL="285750" indent="-285750" algn="just">
              <a:buFont typeface="Arial" panose="020B0604020202020204" pitchFamily="34" charset="0"/>
              <a:buChar char="•"/>
            </a:pPr>
            <a:r>
              <a:rPr lang="de-DE" b="0" i="0" dirty="0">
                <a:solidFill>
                  <a:srgbClr val="000000"/>
                </a:solidFill>
                <a:effectLst/>
                <a:latin typeface="inter-regular"/>
              </a:rPr>
              <a:t>Java Prog.java</a:t>
            </a: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3535740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0EF73-5C08-F6E6-F904-C0B0CF58FC39}"/>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D84D7E70-D776-83D8-B1A9-A9422FD7DFF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D84D7E70-D776-83D8-B1A9-A9422FD7DFF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047098A-C275-D26A-4CF6-D46A6E29C5FB}"/>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02E4928C-3D6F-5A9A-0486-BBE3D7F62439}"/>
              </a:ext>
            </a:extLst>
          </p:cNvPr>
          <p:cNvSpPr>
            <a:spLocks noGrp="1"/>
          </p:cNvSpPr>
          <p:nvPr>
            <p:ph idx="1"/>
          </p:nvPr>
        </p:nvSpPr>
        <p:spPr>
          <a:xfrm>
            <a:off x="677334" y="1426633"/>
            <a:ext cx="8596668" cy="5010262"/>
          </a:xfrm>
        </p:spPr>
        <p:txBody>
          <a:bodyPr vert="horz" lIns="91440" tIns="45720" rIns="91440" bIns="45720" rtlCol="0" anchor="t">
            <a:normAutofit fontScale="77500" lnSpcReduction="20000"/>
          </a:bodyPr>
          <a:lstStyle/>
          <a:p>
            <a:r>
              <a:rPr lang="de-DE" sz="3100" dirty="0"/>
              <a:t>Überblick Java</a:t>
            </a:r>
          </a:p>
          <a:p>
            <a:r>
              <a:rPr lang="de-DE" sz="3100" dirty="0"/>
              <a:t>Neue Sprachfeatures Java 12-21</a:t>
            </a:r>
          </a:p>
          <a:p>
            <a:r>
              <a:rPr lang="de-DE" sz="3100" dirty="0"/>
              <a:t>Neues in der JVM</a:t>
            </a:r>
          </a:p>
          <a:p>
            <a:r>
              <a:rPr lang="de-DE" sz="3100" dirty="0"/>
              <a:t>Java 22</a:t>
            </a:r>
          </a:p>
          <a:p>
            <a:r>
              <a:rPr lang="de-DE" sz="3100" dirty="0"/>
              <a:t>Die Preview Features in Java 21/22</a:t>
            </a:r>
          </a:p>
          <a:p>
            <a:pPr lvl="1"/>
            <a:r>
              <a:rPr lang="en-US" sz="2900" b="1" dirty="0"/>
              <a:t>Stream Gatherers</a:t>
            </a:r>
          </a:p>
          <a:p>
            <a:pPr lvl="1"/>
            <a:r>
              <a:rPr lang="en-US" sz="2900" dirty="0"/>
              <a:t>String Templates</a:t>
            </a:r>
          </a:p>
          <a:p>
            <a:pPr lvl="1"/>
            <a:r>
              <a:rPr lang="en-US" sz="2900" dirty="0"/>
              <a:t>Unnamed Classes and Instance Main Methods</a:t>
            </a:r>
          </a:p>
          <a:p>
            <a:pPr lvl="1"/>
            <a:r>
              <a:rPr lang="en-US" sz="2900" dirty="0"/>
              <a:t>Scoped Values</a:t>
            </a:r>
          </a:p>
          <a:p>
            <a:pPr lvl="1"/>
            <a:r>
              <a:rPr lang="en-US" sz="2900" dirty="0"/>
              <a:t>Structured Concurrency</a:t>
            </a:r>
          </a:p>
          <a:p>
            <a:pPr lvl="1"/>
            <a:r>
              <a:rPr lang="en-US" sz="3100" dirty="0"/>
              <a:t>Vector API</a:t>
            </a:r>
            <a:endParaRPr lang="de-DE" sz="3100" dirty="0"/>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23359377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1CD1DD-8F7F-5B41-5D0F-51EEB7817785}"/>
              </a:ext>
            </a:extLst>
          </p:cNvPr>
          <p:cNvSpPr>
            <a:spLocks noGrp="1"/>
          </p:cNvSpPr>
          <p:nvPr>
            <p:ph type="title"/>
          </p:nvPr>
        </p:nvSpPr>
        <p:spPr/>
        <p:txBody>
          <a:bodyPr/>
          <a:lstStyle/>
          <a:p>
            <a:r>
              <a:rPr lang="en-US" sz="3600" dirty="0"/>
              <a:t>Stream Gatherers (Preview)</a:t>
            </a:r>
            <a:endParaRPr lang="de-DE" dirty="0"/>
          </a:p>
        </p:txBody>
      </p:sp>
      <p:sp>
        <p:nvSpPr>
          <p:cNvPr id="3" name="Inhaltsplatzhalter 2">
            <a:extLst>
              <a:ext uri="{FF2B5EF4-FFF2-40B4-BE49-F238E27FC236}">
                <a16:creationId xmlns:a16="http://schemas.microsoft.com/office/drawing/2014/main" id="{E2C2DABB-EC38-38C5-F979-DE04529E9F81}"/>
              </a:ext>
            </a:extLst>
          </p:cNvPr>
          <p:cNvSpPr>
            <a:spLocks noGrp="1"/>
          </p:cNvSpPr>
          <p:nvPr>
            <p:ph idx="1"/>
          </p:nvPr>
        </p:nvSpPr>
        <p:spPr/>
        <p:txBody>
          <a:bodyPr/>
          <a:lstStyle/>
          <a:p>
            <a:r>
              <a:rPr lang="de-DE" dirty="0"/>
              <a:t>Eine </a:t>
            </a:r>
            <a:r>
              <a:rPr lang="de-DE" dirty="0" err="1"/>
              <a:t>Api</a:t>
            </a:r>
            <a:r>
              <a:rPr lang="de-DE" dirty="0"/>
              <a:t> um eigene intermediate </a:t>
            </a:r>
            <a:r>
              <a:rPr lang="de-DE" dirty="0" err="1"/>
              <a:t>Operations</a:t>
            </a:r>
            <a:r>
              <a:rPr lang="de-DE" dirty="0"/>
              <a:t> für Streams zu schreiben</a:t>
            </a:r>
          </a:p>
          <a:p>
            <a:r>
              <a:rPr lang="de-DE" dirty="0"/>
              <a:t>Werden mit der Methode </a:t>
            </a:r>
            <a:r>
              <a:rPr lang="de-DE" dirty="0" err="1"/>
              <a:t>gather</a:t>
            </a:r>
            <a:r>
              <a:rPr lang="de-DE" dirty="0"/>
              <a:t>(</a:t>
            </a:r>
            <a:r>
              <a:rPr lang="de-DE" dirty="0" err="1"/>
              <a:t>Gatherer</a:t>
            </a:r>
            <a:r>
              <a:rPr lang="de-DE" dirty="0"/>
              <a:t> </a:t>
            </a:r>
            <a:r>
              <a:rPr lang="de-DE" dirty="0" err="1"/>
              <a:t>gatherer</a:t>
            </a:r>
            <a:r>
              <a:rPr lang="de-DE" dirty="0"/>
              <a:t>) in den Stream eingebunden</a:t>
            </a:r>
          </a:p>
          <a:p>
            <a:r>
              <a:rPr lang="de-DE" dirty="0"/>
              <a:t>Gibt einige vorgefertigte im </a:t>
            </a:r>
            <a:r>
              <a:rPr lang="de-DE" dirty="0" err="1"/>
              <a:t>jdk</a:t>
            </a:r>
            <a:r>
              <a:rPr lang="de-DE" dirty="0"/>
              <a:t> und man kann </a:t>
            </a:r>
            <a:r>
              <a:rPr lang="de-DE" dirty="0" err="1"/>
              <a:t>gatherer</a:t>
            </a:r>
            <a:r>
              <a:rPr lang="de-DE" dirty="0"/>
              <a:t> natürlich kombinieren</a:t>
            </a:r>
          </a:p>
          <a:p>
            <a:r>
              <a:rPr lang="de-DE" dirty="0"/>
              <a:t>Sehr mächtig aber auch nicht ganz einfach</a:t>
            </a:r>
          </a:p>
        </p:txBody>
      </p:sp>
    </p:spTree>
    <p:extLst>
      <p:ext uri="{BB962C8B-B14F-4D97-AF65-F5344CB8AC3E}">
        <p14:creationId xmlns:p14="http://schemas.microsoft.com/office/powerpoint/2010/main" val="41758788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en-US" sz="3600" dirty="0"/>
              <a:t>Stream Gatherers Code</a:t>
            </a:r>
            <a:endParaRPr lang="de-DE" dirty="0"/>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923330"/>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05_java22 </a:t>
            </a:r>
            <a:r>
              <a:rPr lang="de-DE" b="0" i="0" dirty="0" err="1">
                <a:solidFill>
                  <a:srgbClr val="000000"/>
                </a:solidFill>
                <a:effectLst/>
                <a:latin typeface="inter-regular"/>
              </a:rPr>
              <a:t>de.zettsystems.gather</a:t>
            </a:r>
            <a:endParaRPr lang="de-DE" dirty="0">
              <a:solidFill>
                <a:srgbClr val="000000"/>
              </a:solidFill>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6521419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0EF73-5C08-F6E6-F904-C0B0CF58FC39}"/>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D84D7E70-D776-83D8-B1A9-A9422FD7DFF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0FED5651-0B87-98AF-DEFF-05A31646A4F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047098A-C275-D26A-4CF6-D46A6E29C5FB}"/>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02E4928C-3D6F-5A9A-0486-BBE3D7F62439}"/>
              </a:ext>
            </a:extLst>
          </p:cNvPr>
          <p:cNvSpPr>
            <a:spLocks noGrp="1"/>
          </p:cNvSpPr>
          <p:nvPr>
            <p:ph idx="1"/>
          </p:nvPr>
        </p:nvSpPr>
        <p:spPr>
          <a:xfrm>
            <a:off x="677334" y="1426633"/>
            <a:ext cx="8596668" cy="5010262"/>
          </a:xfrm>
        </p:spPr>
        <p:txBody>
          <a:bodyPr vert="horz" lIns="91440" tIns="45720" rIns="91440" bIns="45720" rtlCol="0" anchor="t">
            <a:normAutofit fontScale="77500" lnSpcReduction="20000"/>
          </a:bodyPr>
          <a:lstStyle/>
          <a:p>
            <a:r>
              <a:rPr lang="de-DE" sz="3100" dirty="0"/>
              <a:t>Überblick Java</a:t>
            </a:r>
          </a:p>
          <a:p>
            <a:r>
              <a:rPr lang="de-DE" sz="3100" dirty="0"/>
              <a:t>Neue Sprachfeatures Java 12-21</a:t>
            </a:r>
          </a:p>
          <a:p>
            <a:r>
              <a:rPr lang="de-DE" sz="3100" dirty="0"/>
              <a:t>Neues in der JVM</a:t>
            </a:r>
          </a:p>
          <a:p>
            <a:r>
              <a:rPr lang="de-DE" sz="3100" dirty="0"/>
              <a:t>Java 22</a:t>
            </a:r>
          </a:p>
          <a:p>
            <a:r>
              <a:rPr lang="de-DE" sz="3100" dirty="0"/>
              <a:t>Die Preview Features in Java 21/22</a:t>
            </a:r>
          </a:p>
          <a:p>
            <a:pPr lvl="1"/>
            <a:r>
              <a:rPr lang="en-US" sz="2900" dirty="0"/>
              <a:t>Stream Gatherers</a:t>
            </a:r>
            <a:endParaRPr lang="en-US" sz="2900" b="1" dirty="0"/>
          </a:p>
          <a:p>
            <a:pPr lvl="1"/>
            <a:r>
              <a:rPr lang="en-US" sz="2900" b="1" dirty="0"/>
              <a:t>String Templates</a:t>
            </a:r>
          </a:p>
          <a:p>
            <a:pPr lvl="1"/>
            <a:r>
              <a:rPr lang="en-US" sz="2900" dirty="0"/>
              <a:t>Unnamed Classes and Instance Main Methods</a:t>
            </a:r>
          </a:p>
          <a:p>
            <a:pPr lvl="1"/>
            <a:r>
              <a:rPr lang="en-US" sz="2900" dirty="0"/>
              <a:t>Scoped Values</a:t>
            </a:r>
          </a:p>
          <a:p>
            <a:pPr lvl="1"/>
            <a:r>
              <a:rPr lang="en-US" sz="2900" dirty="0"/>
              <a:t>Structured Concurrency</a:t>
            </a:r>
          </a:p>
          <a:p>
            <a:pPr lvl="1"/>
            <a:r>
              <a:rPr lang="en-US" sz="3100" dirty="0"/>
              <a:t>Vector API</a:t>
            </a:r>
            <a:endParaRPr lang="de-DE" sz="3100" dirty="0"/>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11061229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94CF03-FEAE-7B75-90BE-829A97AC1450}"/>
              </a:ext>
            </a:extLst>
          </p:cNvPr>
          <p:cNvSpPr>
            <a:spLocks noGrp="1"/>
          </p:cNvSpPr>
          <p:nvPr>
            <p:ph type="title"/>
          </p:nvPr>
        </p:nvSpPr>
        <p:spPr/>
        <p:txBody>
          <a:bodyPr/>
          <a:lstStyle/>
          <a:p>
            <a:r>
              <a:rPr lang="en-US" dirty="0"/>
              <a:t>String Templates</a:t>
            </a:r>
          </a:p>
        </p:txBody>
      </p:sp>
      <p:sp>
        <p:nvSpPr>
          <p:cNvPr id="3" name="Inhaltsplatzhalter 2">
            <a:extLst>
              <a:ext uri="{FF2B5EF4-FFF2-40B4-BE49-F238E27FC236}">
                <a16:creationId xmlns:a16="http://schemas.microsoft.com/office/drawing/2014/main" id="{78B16DBE-14E3-A06F-D033-BB2866DA7868}"/>
              </a:ext>
            </a:extLst>
          </p:cNvPr>
          <p:cNvSpPr>
            <a:spLocks noGrp="1"/>
          </p:cNvSpPr>
          <p:nvPr>
            <p:ph idx="1"/>
          </p:nvPr>
        </p:nvSpPr>
        <p:spPr/>
        <p:txBody>
          <a:bodyPr/>
          <a:lstStyle/>
          <a:p>
            <a:r>
              <a:rPr lang="de-DE" dirty="0"/>
              <a:t>Endlich eine ordentliche Möglichkeit, String Literale und Variablen nahtlos zu verbinden, wie andere Sprachen sie schon lange haben</a:t>
            </a:r>
          </a:p>
          <a:p>
            <a:r>
              <a:rPr lang="de-DE" dirty="0"/>
              <a:t>Man schreibt eine String </a:t>
            </a:r>
            <a:r>
              <a:rPr lang="de-DE" dirty="0" err="1"/>
              <a:t>expression</a:t>
            </a:r>
            <a:r>
              <a:rPr lang="de-DE" dirty="0"/>
              <a:t>, im Prinzip einen String mit eingebetteten Variablen</a:t>
            </a:r>
          </a:p>
          <a:p>
            <a:r>
              <a:rPr lang="de-DE" dirty="0"/>
              <a:t>Diese </a:t>
            </a:r>
            <a:r>
              <a:rPr lang="de-DE" dirty="0" err="1"/>
              <a:t>Expressions</a:t>
            </a:r>
            <a:r>
              <a:rPr lang="de-DE" dirty="0"/>
              <a:t> werden durch einen </a:t>
            </a:r>
            <a:r>
              <a:rPr lang="de-DE" dirty="0" err="1"/>
              <a:t>TemplateProcessor</a:t>
            </a:r>
            <a:r>
              <a:rPr lang="de-DE" dirty="0"/>
              <a:t> ausgewertet</a:t>
            </a:r>
          </a:p>
          <a:p>
            <a:r>
              <a:rPr lang="de-DE" dirty="0"/>
              <a:t>Eingebaute, direkt verfügbare Prozessoren erleichtern die Arbeit</a:t>
            </a:r>
          </a:p>
        </p:txBody>
      </p:sp>
    </p:spTree>
    <p:extLst>
      <p:ext uri="{BB962C8B-B14F-4D97-AF65-F5344CB8AC3E}">
        <p14:creationId xmlns:p14="http://schemas.microsoft.com/office/powerpoint/2010/main" val="25654165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en-US" dirty="0"/>
              <a:t>String Templates</a:t>
            </a:r>
            <a:r>
              <a:rPr lang="en-US" sz="3600" dirty="0"/>
              <a:t> Code</a:t>
            </a:r>
            <a:endParaRPr lang="de-DE" dirty="0"/>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923330"/>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05_java22 </a:t>
            </a:r>
            <a:r>
              <a:rPr lang="de-DE" b="0" i="0" dirty="0" err="1">
                <a:solidFill>
                  <a:srgbClr val="000000"/>
                </a:solidFill>
                <a:effectLst/>
                <a:latin typeface="inter-regular"/>
              </a:rPr>
              <a:t>de.zettsystems.stringtemplate</a:t>
            </a:r>
            <a:endParaRPr lang="de-DE" dirty="0">
              <a:solidFill>
                <a:srgbClr val="000000"/>
              </a:solidFill>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2916442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0EF73-5C08-F6E6-F904-C0B0CF58FC39}"/>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D84D7E70-D776-83D8-B1A9-A9422FD7DFF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D84D7E70-D776-83D8-B1A9-A9422FD7DFF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047098A-C275-D26A-4CF6-D46A6E29C5FB}"/>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02E4928C-3D6F-5A9A-0486-BBE3D7F62439}"/>
              </a:ext>
            </a:extLst>
          </p:cNvPr>
          <p:cNvSpPr>
            <a:spLocks noGrp="1"/>
          </p:cNvSpPr>
          <p:nvPr>
            <p:ph idx="1"/>
          </p:nvPr>
        </p:nvSpPr>
        <p:spPr>
          <a:xfrm>
            <a:off x="677334" y="1426633"/>
            <a:ext cx="8596668" cy="5010262"/>
          </a:xfrm>
        </p:spPr>
        <p:txBody>
          <a:bodyPr vert="horz" lIns="91440" tIns="45720" rIns="91440" bIns="45720" rtlCol="0" anchor="t">
            <a:normAutofit fontScale="77500" lnSpcReduction="20000"/>
          </a:bodyPr>
          <a:lstStyle/>
          <a:p>
            <a:r>
              <a:rPr lang="de-DE" sz="3100" dirty="0"/>
              <a:t>Überblick Java</a:t>
            </a:r>
          </a:p>
          <a:p>
            <a:r>
              <a:rPr lang="de-DE" sz="3100" dirty="0"/>
              <a:t>Neue Sprachfeatures Java 12-21</a:t>
            </a:r>
          </a:p>
          <a:p>
            <a:r>
              <a:rPr lang="de-DE" sz="3100" dirty="0"/>
              <a:t>Neues in der JVM</a:t>
            </a:r>
          </a:p>
          <a:p>
            <a:r>
              <a:rPr lang="de-DE" sz="3100" dirty="0"/>
              <a:t>Java 22</a:t>
            </a:r>
          </a:p>
          <a:p>
            <a:r>
              <a:rPr lang="de-DE" sz="3100" dirty="0"/>
              <a:t>Die Preview Features in Java 21/22</a:t>
            </a:r>
          </a:p>
          <a:p>
            <a:pPr lvl="1"/>
            <a:r>
              <a:rPr lang="en-US" sz="2900" dirty="0"/>
              <a:t>Stream Gatherers</a:t>
            </a:r>
          </a:p>
          <a:p>
            <a:pPr lvl="1"/>
            <a:r>
              <a:rPr lang="en-US" sz="2900" dirty="0"/>
              <a:t>String Templates</a:t>
            </a:r>
          </a:p>
          <a:p>
            <a:pPr lvl="1"/>
            <a:r>
              <a:rPr lang="en-US" sz="2900" b="1" dirty="0"/>
              <a:t>Unnamed Classes and Instance Main Methods</a:t>
            </a:r>
          </a:p>
          <a:p>
            <a:pPr lvl="1"/>
            <a:r>
              <a:rPr lang="en-US" sz="2900" dirty="0"/>
              <a:t>Scoped Values</a:t>
            </a:r>
          </a:p>
          <a:p>
            <a:pPr lvl="1"/>
            <a:r>
              <a:rPr lang="en-US" sz="2900" dirty="0"/>
              <a:t>Structured Concurrency</a:t>
            </a:r>
          </a:p>
          <a:p>
            <a:pPr lvl="1"/>
            <a:r>
              <a:rPr lang="en-US" sz="3100" dirty="0"/>
              <a:t>Vector API</a:t>
            </a:r>
            <a:endParaRPr lang="de-DE" sz="3100" dirty="0"/>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42738072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94CF03-FEAE-7B75-90BE-829A97AC1450}"/>
              </a:ext>
            </a:extLst>
          </p:cNvPr>
          <p:cNvSpPr>
            <a:spLocks noGrp="1"/>
          </p:cNvSpPr>
          <p:nvPr>
            <p:ph type="title"/>
          </p:nvPr>
        </p:nvSpPr>
        <p:spPr/>
        <p:txBody>
          <a:bodyPr/>
          <a:lstStyle/>
          <a:p>
            <a:r>
              <a:rPr lang="en-US" dirty="0"/>
              <a:t>Unnamed Classes and Instance Main Methods</a:t>
            </a:r>
          </a:p>
        </p:txBody>
      </p:sp>
      <p:sp>
        <p:nvSpPr>
          <p:cNvPr id="3" name="Inhaltsplatzhalter 2">
            <a:extLst>
              <a:ext uri="{FF2B5EF4-FFF2-40B4-BE49-F238E27FC236}">
                <a16:creationId xmlns:a16="http://schemas.microsoft.com/office/drawing/2014/main" id="{78B16DBE-14E3-A06F-D033-BB2866DA7868}"/>
              </a:ext>
            </a:extLst>
          </p:cNvPr>
          <p:cNvSpPr>
            <a:spLocks noGrp="1"/>
          </p:cNvSpPr>
          <p:nvPr>
            <p:ph idx="1"/>
          </p:nvPr>
        </p:nvSpPr>
        <p:spPr/>
        <p:txBody>
          <a:bodyPr/>
          <a:lstStyle/>
          <a:p>
            <a:r>
              <a:rPr lang="de-DE" dirty="0"/>
              <a:t>Ein weiteres feature, um Java leichter zugänglich zu machen</a:t>
            </a:r>
          </a:p>
          <a:p>
            <a:r>
              <a:rPr lang="de-DE" dirty="0"/>
              <a:t>Man kann die Main-Methode reduzieren auf: </a:t>
            </a:r>
            <a:r>
              <a:rPr lang="de-DE" dirty="0" err="1"/>
              <a:t>void</a:t>
            </a:r>
            <a:r>
              <a:rPr lang="de-DE" dirty="0"/>
              <a:t> </a:t>
            </a:r>
            <a:r>
              <a:rPr lang="de-DE" dirty="0" err="1"/>
              <a:t>main</a:t>
            </a:r>
            <a:r>
              <a:rPr lang="de-DE" dirty="0"/>
              <a:t>() {}, also alle „Schlüsselwörter für große Programme“ und die Parameter weg lassen</a:t>
            </a:r>
          </a:p>
          <a:p>
            <a:r>
              <a:rPr lang="de-DE" dirty="0"/>
              <a:t>Darüber hinaus kann man sogar die umschließende Klasse weglassen, wenn man ein 1-Klassen Programm schreiben möchte</a:t>
            </a:r>
          </a:p>
        </p:txBody>
      </p:sp>
    </p:spTree>
    <p:extLst>
      <p:ext uri="{BB962C8B-B14F-4D97-AF65-F5344CB8AC3E}">
        <p14:creationId xmlns:p14="http://schemas.microsoft.com/office/powerpoint/2010/main" val="2311782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EE631D-8392-72B7-BA47-CA585B385C63}"/>
              </a:ext>
            </a:extLst>
          </p:cNvPr>
          <p:cNvSpPr>
            <a:spLocks noGrp="1"/>
          </p:cNvSpPr>
          <p:nvPr>
            <p:ph type="title"/>
          </p:nvPr>
        </p:nvSpPr>
        <p:spPr/>
        <p:txBody>
          <a:bodyPr/>
          <a:lstStyle/>
          <a:p>
            <a:r>
              <a:rPr lang="de-DE" dirty="0"/>
              <a:t>Java Code im Laufe der Zeit</a:t>
            </a:r>
          </a:p>
        </p:txBody>
      </p:sp>
      <p:sp>
        <p:nvSpPr>
          <p:cNvPr id="3" name="Inhaltsplatzhalter 2">
            <a:extLst>
              <a:ext uri="{FF2B5EF4-FFF2-40B4-BE49-F238E27FC236}">
                <a16:creationId xmlns:a16="http://schemas.microsoft.com/office/drawing/2014/main" id="{8C2AE327-D744-555A-352A-B01A54B2D2A5}"/>
              </a:ext>
            </a:extLst>
          </p:cNvPr>
          <p:cNvSpPr>
            <a:spLocks noGrp="1"/>
          </p:cNvSpPr>
          <p:nvPr>
            <p:ph idx="1"/>
          </p:nvPr>
        </p:nvSpPr>
        <p:spPr/>
        <p:txBody>
          <a:bodyPr/>
          <a:lstStyle/>
          <a:p>
            <a:r>
              <a:rPr lang="de-DE" dirty="0"/>
              <a:t>„Opa, wie hast Du eigentlich damals Java entwickelt?“</a:t>
            </a:r>
          </a:p>
          <a:p>
            <a:pPr lvl="1"/>
            <a:r>
              <a:rPr lang="de-DE" dirty="0"/>
              <a:t>Text Editor, wenn man Glück hatte mit Syntax-</a:t>
            </a:r>
            <a:r>
              <a:rPr lang="de-DE" dirty="0" err="1"/>
              <a:t>Highlighting</a:t>
            </a:r>
            <a:endParaRPr lang="de-DE" dirty="0"/>
          </a:p>
          <a:p>
            <a:pPr lvl="1"/>
            <a:r>
              <a:rPr lang="de-DE" dirty="0"/>
              <a:t>Kompiliert mit </a:t>
            </a:r>
            <a:r>
              <a:rPr lang="de-DE" dirty="0" err="1"/>
              <a:t>javac</a:t>
            </a:r>
            <a:r>
              <a:rPr lang="de-DE" dirty="0"/>
              <a:t> im Terminal</a:t>
            </a:r>
          </a:p>
          <a:p>
            <a:pPr lvl="1"/>
            <a:r>
              <a:rPr lang="de-DE" dirty="0"/>
              <a:t>IDE – wir hatten doch nichts!</a:t>
            </a:r>
          </a:p>
          <a:p>
            <a:pPr lvl="1"/>
            <a:r>
              <a:rPr lang="de-DE" dirty="0"/>
              <a:t>Jetzt zeig‘ ich Dir mal Code von mir….</a:t>
            </a:r>
          </a:p>
          <a:p>
            <a:pPr lvl="2"/>
            <a:r>
              <a:rPr lang="de-DE" dirty="0"/>
              <a:t>Projekt 01_history</a:t>
            </a:r>
          </a:p>
        </p:txBody>
      </p:sp>
    </p:spTree>
    <p:extLst>
      <p:ext uri="{BB962C8B-B14F-4D97-AF65-F5344CB8AC3E}">
        <p14:creationId xmlns:p14="http://schemas.microsoft.com/office/powerpoint/2010/main" val="36742374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en-US" dirty="0"/>
              <a:t>Instance</a:t>
            </a:r>
            <a:r>
              <a:rPr lang="en-US" sz="3600" dirty="0"/>
              <a:t> Code</a:t>
            </a:r>
            <a:endParaRPr lang="de-DE" dirty="0"/>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923330"/>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05_java22 </a:t>
            </a:r>
            <a:r>
              <a:rPr lang="de-DE" b="0" i="0" dirty="0" err="1">
                <a:solidFill>
                  <a:srgbClr val="000000"/>
                </a:solidFill>
                <a:effectLst/>
                <a:latin typeface="inter-regular"/>
              </a:rPr>
              <a:t>de.zettsystems.instance</a:t>
            </a:r>
            <a:endParaRPr lang="de-DE" dirty="0">
              <a:solidFill>
                <a:srgbClr val="000000"/>
              </a:solidFill>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26284307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0EF73-5C08-F6E6-F904-C0B0CF58FC39}"/>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D84D7E70-D776-83D8-B1A9-A9422FD7DFF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D84D7E70-D776-83D8-B1A9-A9422FD7DFF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047098A-C275-D26A-4CF6-D46A6E29C5FB}"/>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02E4928C-3D6F-5A9A-0486-BBE3D7F62439}"/>
              </a:ext>
            </a:extLst>
          </p:cNvPr>
          <p:cNvSpPr>
            <a:spLocks noGrp="1"/>
          </p:cNvSpPr>
          <p:nvPr>
            <p:ph idx="1"/>
          </p:nvPr>
        </p:nvSpPr>
        <p:spPr>
          <a:xfrm>
            <a:off x="677334" y="1426633"/>
            <a:ext cx="8596668" cy="5010262"/>
          </a:xfrm>
        </p:spPr>
        <p:txBody>
          <a:bodyPr vert="horz" lIns="91440" tIns="45720" rIns="91440" bIns="45720" rtlCol="0" anchor="t">
            <a:normAutofit fontScale="77500" lnSpcReduction="20000"/>
          </a:bodyPr>
          <a:lstStyle/>
          <a:p>
            <a:r>
              <a:rPr lang="de-DE" sz="3100" dirty="0"/>
              <a:t>Überblick Java</a:t>
            </a:r>
          </a:p>
          <a:p>
            <a:r>
              <a:rPr lang="de-DE" sz="3100" dirty="0"/>
              <a:t>Neue Sprachfeatures Java 12-21</a:t>
            </a:r>
          </a:p>
          <a:p>
            <a:r>
              <a:rPr lang="de-DE" sz="3100" dirty="0"/>
              <a:t>Neues in der JVM</a:t>
            </a:r>
          </a:p>
          <a:p>
            <a:r>
              <a:rPr lang="de-DE" sz="3100" dirty="0"/>
              <a:t>Java 22</a:t>
            </a:r>
          </a:p>
          <a:p>
            <a:r>
              <a:rPr lang="de-DE" sz="3100" dirty="0"/>
              <a:t>Die Preview Features in Java 21/22</a:t>
            </a:r>
          </a:p>
          <a:p>
            <a:pPr lvl="1"/>
            <a:r>
              <a:rPr lang="en-US" sz="2900" dirty="0"/>
              <a:t>Stream Gatherers</a:t>
            </a:r>
          </a:p>
          <a:p>
            <a:pPr lvl="1"/>
            <a:r>
              <a:rPr lang="en-US" sz="2900" dirty="0"/>
              <a:t>String Templates</a:t>
            </a:r>
          </a:p>
          <a:p>
            <a:pPr lvl="1"/>
            <a:r>
              <a:rPr lang="en-US" sz="2900" dirty="0"/>
              <a:t>Unnamed Classes and Instance Main Methods</a:t>
            </a:r>
          </a:p>
          <a:p>
            <a:pPr lvl="1"/>
            <a:r>
              <a:rPr lang="en-US" sz="2900" b="1" dirty="0"/>
              <a:t>Scoped Values</a:t>
            </a:r>
          </a:p>
          <a:p>
            <a:pPr lvl="1"/>
            <a:r>
              <a:rPr lang="en-US" sz="2900" dirty="0"/>
              <a:t>Structured Concurrency</a:t>
            </a:r>
          </a:p>
          <a:p>
            <a:pPr lvl="1"/>
            <a:r>
              <a:rPr lang="en-US" sz="3100" dirty="0"/>
              <a:t>Vector API</a:t>
            </a:r>
            <a:endParaRPr lang="de-DE" sz="3100" dirty="0"/>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355547886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94CF03-FEAE-7B75-90BE-829A97AC1450}"/>
              </a:ext>
            </a:extLst>
          </p:cNvPr>
          <p:cNvSpPr>
            <a:spLocks noGrp="1"/>
          </p:cNvSpPr>
          <p:nvPr>
            <p:ph type="title"/>
          </p:nvPr>
        </p:nvSpPr>
        <p:spPr/>
        <p:txBody>
          <a:bodyPr/>
          <a:lstStyle/>
          <a:p>
            <a:r>
              <a:rPr lang="de-DE" dirty="0" err="1"/>
              <a:t>Scoped</a:t>
            </a:r>
            <a:r>
              <a:rPr lang="de-DE" dirty="0"/>
              <a:t> Values (2nd </a:t>
            </a:r>
            <a:r>
              <a:rPr lang="de-DE" dirty="0" err="1"/>
              <a:t>preview</a:t>
            </a:r>
            <a:r>
              <a:rPr lang="de-DE" dirty="0"/>
              <a:t>)</a:t>
            </a:r>
          </a:p>
        </p:txBody>
      </p:sp>
      <p:sp>
        <p:nvSpPr>
          <p:cNvPr id="3" name="Inhaltsplatzhalter 2">
            <a:extLst>
              <a:ext uri="{FF2B5EF4-FFF2-40B4-BE49-F238E27FC236}">
                <a16:creationId xmlns:a16="http://schemas.microsoft.com/office/drawing/2014/main" id="{78B16DBE-14E3-A06F-D033-BB2866DA7868}"/>
              </a:ext>
            </a:extLst>
          </p:cNvPr>
          <p:cNvSpPr>
            <a:spLocks noGrp="1"/>
          </p:cNvSpPr>
          <p:nvPr>
            <p:ph idx="1"/>
          </p:nvPr>
        </p:nvSpPr>
        <p:spPr/>
        <p:txBody>
          <a:bodyPr>
            <a:normAutofit lnSpcReduction="10000"/>
          </a:bodyPr>
          <a:lstStyle/>
          <a:p>
            <a:pPr algn="l"/>
            <a:r>
              <a:rPr lang="de-DE" sz="1800" b="0" i="0" dirty="0">
                <a:solidFill>
                  <a:srgbClr val="000000"/>
                </a:solidFill>
                <a:effectLst/>
                <a:latin typeface="Arial" panose="020B0604020202020204" pitchFamily="34" charset="0"/>
              </a:rPr>
              <a:t>Ermöglicht die effiziente gemeinsame Nutzung von </a:t>
            </a:r>
            <a:r>
              <a:rPr lang="de-DE" sz="1800" b="0" i="0" dirty="0" err="1">
                <a:solidFill>
                  <a:srgbClr val="000000"/>
                </a:solidFill>
                <a:effectLst/>
                <a:latin typeface="Arial" panose="020B0604020202020204" pitchFamily="34" charset="0"/>
              </a:rPr>
              <a:t>immutable</a:t>
            </a:r>
            <a:r>
              <a:rPr lang="de-DE" sz="1800" b="0" i="0" dirty="0">
                <a:solidFill>
                  <a:srgbClr val="000000"/>
                </a:solidFill>
                <a:effectLst/>
                <a:latin typeface="Arial" panose="020B0604020202020204" pitchFamily="34" charset="0"/>
              </a:rPr>
              <a:t> </a:t>
            </a:r>
            <a:r>
              <a:rPr lang="de-DE" sz="1800" b="0" i="0" dirty="0" err="1">
                <a:solidFill>
                  <a:srgbClr val="000000"/>
                </a:solidFill>
                <a:effectLst/>
                <a:latin typeface="Arial" panose="020B0604020202020204" pitchFamily="34" charset="0"/>
              </a:rPr>
              <a:t>data</a:t>
            </a:r>
            <a:r>
              <a:rPr lang="de-DE" sz="1800" b="0" i="0" dirty="0">
                <a:solidFill>
                  <a:srgbClr val="000000"/>
                </a:solidFill>
                <a:effectLst/>
                <a:latin typeface="Arial" panose="020B0604020202020204" pitchFamily="34" charset="0"/>
              </a:rPr>
              <a:t> innerhalb und zwischen Threads.</a:t>
            </a:r>
          </a:p>
          <a:p>
            <a:pPr algn="l"/>
            <a:r>
              <a:rPr lang="de-DE" sz="1800" b="0" i="0" dirty="0">
                <a:solidFill>
                  <a:srgbClr val="000000"/>
                </a:solidFill>
                <a:effectLst/>
                <a:latin typeface="Arial" panose="020B0604020202020204" pitchFamily="34" charset="0"/>
              </a:rPr>
              <a:t>Wert:</a:t>
            </a:r>
          </a:p>
          <a:p>
            <a:pPr lvl="1"/>
            <a:r>
              <a:rPr lang="de-DE" b="0" i="0" dirty="0">
                <a:solidFill>
                  <a:srgbClr val="000000"/>
                </a:solidFill>
                <a:effectLst/>
                <a:latin typeface="Arial" panose="020B0604020202020204" pitchFamily="34" charset="0"/>
              </a:rPr>
              <a:t>Benutzerfreundlichkeit - Bietet ein Programmiermodell für die gemeinsame Nutzung von Daten sowohl innerhalb eines Threads als auch mit untergeordneten Threads, um die Überlegungen zum Datenfluss zu vereinfachen.</a:t>
            </a:r>
          </a:p>
          <a:p>
            <a:pPr lvl="1"/>
            <a:r>
              <a:rPr lang="de-DE" b="0" i="0" dirty="0">
                <a:solidFill>
                  <a:srgbClr val="000000"/>
                </a:solidFill>
                <a:effectLst/>
                <a:latin typeface="Arial" panose="020B0604020202020204" pitchFamily="34" charset="0"/>
              </a:rPr>
              <a:t>Verständlichkeit - Macht die Lebensdauer gemeinsam genutzter Daten anhand der syntaktischen Struktur des Codes sichtbar.</a:t>
            </a:r>
          </a:p>
          <a:p>
            <a:pPr lvl="1"/>
            <a:r>
              <a:rPr lang="de-DE" b="0" i="0" dirty="0">
                <a:solidFill>
                  <a:srgbClr val="000000"/>
                </a:solidFill>
                <a:effectLst/>
                <a:latin typeface="Arial" panose="020B0604020202020204" pitchFamily="34" charset="0"/>
              </a:rPr>
              <a:t>Robustheit - Gewährleistet, dass Daten, die von einem Aufrufer gemeinsam genutzt werden, nur von legitimen Aufrufen abgerufen werden können.</a:t>
            </a:r>
          </a:p>
          <a:p>
            <a:pPr lvl="1"/>
            <a:r>
              <a:rPr lang="de-DE" b="0" i="0" dirty="0">
                <a:solidFill>
                  <a:srgbClr val="000000"/>
                </a:solidFill>
                <a:effectLst/>
                <a:latin typeface="Arial" panose="020B0604020202020204" pitchFamily="34" charset="0"/>
              </a:rPr>
              <a:t>Leistung - Behandelt gemeinsam genutzte Daten als unveränderlich, um die gemeinsame Nutzung durch eine große Anzahl von Threads und Laufzeitoptimierungen zu ermöglichen.</a:t>
            </a:r>
            <a:endParaRPr lang="de-DE" dirty="0"/>
          </a:p>
        </p:txBody>
      </p:sp>
    </p:spTree>
    <p:extLst>
      <p:ext uri="{BB962C8B-B14F-4D97-AF65-F5344CB8AC3E}">
        <p14:creationId xmlns:p14="http://schemas.microsoft.com/office/powerpoint/2010/main" val="39119043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C74E10-2E77-5F7E-4E7D-ECCC7FD891AA}"/>
              </a:ext>
            </a:extLst>
          </p:cNvPr>
          <p:cNvSpPr>
            <a:spLocks noGrp="1"/>
          </p:cNvSpPr>
          <p:nvPr>
            <p:ph type="title"/>
          </p:nvPr>
        </p:nvSpPr>
        <p:spPr/>
        <p:txBody>
          <a:bodyPr/>
          <a:lstStyle/>
          <a:p>
            <a:r>
              <a:rPr lang="de-DE" dirty="0"/>
              <a:t>Vorteile von </a:t>
            </a:r>
            <a:r>
              <a:rPr lang="de-DE" dirty="0" err="1"/>
              <a:t>ScopedValues</a:t>
            </a:r>
            <a:r>
              <a:rPr lang="de-DE" dirty="0"/>
              <a:t> </a:t>
            </a:r>
            <a:r>
              <a:rPr lang="de-DE" dirty="0" err="1"/>
              <a:t>ggü</a:t>
            </a:r>
            <a:r>
              <a:rPr lang="de-DE" dirty="0"/>
              <a:t>. </a:t>
            </a:r>
            <a:r>
              <a:rPr lang="de-DE" dirty="0" err="1"/>
              <a:t>ThreadLocal</a:t>
            </a:r>
            <a:endParaRPr lang="de-DE" dirty="0"/>
          </a:p>
        </p:txBody>
      </p:sp>
      <p:sp>
        <p:nvSpPr>
          <p:cNvPr id="3" name="Inhaltsplatzhalter 2">
            <a:extLst>
              <a:ext uri="{FF2B5EF4-FFF2-40B4-BE49-F238E27FC236}">
                <a16:creationId xmlns:a16="http://schemas.microsoft.com/office/drawing/2014/main" id="{ACA01920-9BCD-BA8F-6718-0C45C5BBB663}"/>
              </a:ext>
            </a:extLst>
          </p:cNvPr>
          <p:cNvSpPr>
            <a:spLocks noGrp="1"/>
          </p:cNvSpPr>
          <p:nvPr>
            <p:ph idx="1"/>
          </p:nvPr>
        </p:nvSpPr>
        <p:spPr/>
        <p:txBody>
          <a:bodyPr>
            <a:normAutofit fontScale="85000" lnSpcReduction="10000"/>
          </a:bodyPr>
          <a:lstStyle/>
          <a:p>
            <a:r>
              <a:rPr lang="de-DE" dirty="0" err="1"/>
              <a:t>ScopedValues</a:t>
            </a:r>
            <a:r>
              <a:rPr lang="de-DE" dirty="0"/>
              <a:t> sind nur während der Lebensdauer des an die </a:t>
            </a:r>
            <a:r>
              <a:rPr lang="de-DE" dirty="0" err="1"/>
              <a:t>run</a:t>
            </a:r>
            <a:r>
              <a:rPr lang="de-DE" dirty="0"/>
              <a:t>(...)-Methode übergebenen </a:t>
            </a:r>
            <a:r>
              <a:rPr lang="de-DE" dirty="0" err="1"/>
              <a:t>Runnable</a:t>
            </a:r>
            <a:r>
              <a:rPr lang="de-DE" dirty="0"/>
              <a:t> gültig und werden unmittelbar danach zur </a:t>
            </a:r>
            <a:r>
              <a:rPr lang="de-DE" dirty="0" err="1"/>
              <a:t>Garbage</a:t>
            </a:r>
            <a:r>
              <a:rPr lang="de-DE" dirty="0"/>
              <a:t> Collection freigegeben (sofern keine weiteren Referenzen auf sie existieren). – Ein thread-lokaler Wert hingegen bleibt im Speicher, bis entweder der Thread beendet wird (was bei der Verwendung eines Thread-Pools nie der Fall sein kann) oder er explizit mit </a:t>
            </a:r>
            <a:r>
              <a:rPr lang="de-DE" dirty="0" err="1"/>
              <a:t>ThreadLocal.remove</a:t>
            </a:r>
            <a:r>
              <a:rPr lang="de-DE" dirty="0"/>
              <a:t>() gelöscht wird. Da viele Entwickler vergessen, dies zu tun (oder es nicht tun, weil das Programm so komplex ist, dass es nicht offensichtlich ist, wann ein thread-lokaler Wert nicht mehr benötigt wird), sind Speicherlecks oft die Folge.</a:t>
            </a:r>
          </a:p>
          <a:p>
            <a:r>
              <a:rPr lang="de-DE" dirty="0"/>
              <a:t>Ein </a:t>
            </a:r>
            <a:r>
              <a:rPr lang="de-DE" dirty="0" err="1"/>
              <a:t>ScopedValue</a:t>
            </a:r>
            <a:r>
              <a:rPr lang="de-DE" dirty="0"/>
              <a:t> ist unveränderlich - er kann nur durch erneutes Binden für einen neuen </a:t>
            </a:r>
            <a:r>
              <a:rPr lang="de-DE" dirty="0" err="1"/>
              <a:t>Scope</a:t>
            </a:r>
            <a:r>
              <a:rPr lang="de-DE" dirty="0"/>
              <a:t> zurückgesetzt werden. Dies verbessert die Verständlichkeit und Wartbarkeit des Codes erheblich im Vergleich zu Thread-</a:t>
            </a:r>
            <a:r>
              <a:rPr lang="de-DE" dirty="0" err="1"/>
              <a:t>Locals</a:t>
            </a:r>
            <a:r>
              <a:rPr lang="de-DE" dirty="0"/>
              <a:t>, die jederzeit mit </a:t>
            </a:r>
            <a:r>
              <a:rPr lang="de-DE" dirty="0" err="1"/>
              <a:t>set</a:t>
            </a:r>
            <a:r>
              <a:rPr lang="de-DE" dirty="0"/>
              <a:t>() geändert werden können.</a:t>
            </a:r>
          </a:p>
          <a:p>
            <a:r>
              <a:rPr lang="de-DE" dirty="0"/>
              <a:t>Die von </a:t>
            </a:r>
            <a:r>
              <a:rPr lang="de-DE" dirty="0" err="1"/>
              <a:t>StructuredTaskScope</a:t>
            </a:r>
            <a:r>
              <a:rPr lang="de-DE" dirty="0"/>
              <a:t> erzeugten Child-Threads haben Zugriff auf den </a:t>
            </a:r>
            <a:r>
              <a:rPr lang="de-DE" dirty="0" err="1"/>
              <a:t>scoped</a:t>
            </a:r>
            <a:r>
              <a:rPr lang="de-DE" dirty="0"/>
              <a:t> </a:t>
            </a:r>
            <a:r>
              <a:rPr lang="de-DE" dirty="0" err="1"/>
              <a:t>value</a:t>
            </a:r>
            <a:r>
              <a:rPr lang="de-DE" dirty="0"/>
              <a:t> des Parent-Threads. Verwendet man dagegen </a:t>
            </a:r>
            <a:r>
              <a:rPr lang="de-DE" dirty="0" err="1"/>
              <a:t>InheritableThreadLocal</a:t>
            </a:r>
            <a:r>
              <a:rPr lang="de-DE" dirty="0"/>
              <a:t>, so wird dessen Wert in jeden Child-Thread kopiert, so dass ein Child-Thread den Thread-</a:t>
            </a:r>
            <a:r>
              <a:rPr lang="de-DE" dirty="0" err="1"/>
              <a:t>Local</a:t>
            </a:r>
            <a:r>
              <a:rPr lang="de-DE" dirty="0"/>
              <a:t>-Wert des Parent-Threads nicht ändern kann. Dies kann den Speicherbedarf erheblich vergrößern.</a:t>
            </a:r>
          </a:p>
        </p:txBody>
      </p:sp>
    </p:spTree>
    <p:extLst>
      <p:ext uri="{BB962C8B-B14F-4D97-AF65-F5344CB8AC3E}">
        <p14:creationId xmlns:p14="http://schemas.microsoft.com/office/powerpoint/2010/main" val="12712233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err="1"/>
              <a:t>Scoped</a:t>
            </a:r>
            <a:r>
              <a:rPr lang="de-DE" dirty="0"/>
              <a:t> Values</a:t>
            </a:r>
            <a:r>
              <a:rPr lang="en-US" sz="3600" dirty="0"/>
              <a:t> Code</a:t>
            </a:r>
            <a:endParaRPr lang="de-DE" dirty="0"/>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923330"/>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05_java22 </a:t>
            </a:r>
            <a:r>
              <a:rPr lang="de-DE" b="0" i="0" dirty="0" err="1">
                <a:solidFill>
                  <a:srgbClr val="000000"/>
                </a:solidFill>
                <a:effectLst/>
                <a:latin typeface="inter-regular"/>
              </a:rPr>
              <a:t>de.zettsystems.scoped</a:t>
            </a:r>
            <a:endParaRPr lang="de-DE" dirty="0">
              <a:solidFill>
                <a:srgbClr val="000000"/>
              </a:solidFill>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29336848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0EF73-5C08-F6E6-F904-C0B0CF58FC39}"/>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D84D7E70-D776-83D8-B1A9-A9422FD7DFF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D84D7E70-D776-83D8-B1A9-A9422FD7DFF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047098A-C275-D26A-4CF6-D46A6E29C5FB}"/>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02E4928C-3D6F-5A9A-0486-BBE3D7F62439}"/>
              </a:ext>
            </a:extLst>
          </p:cNvPr>
          <p:cNvSpPr>
            <a:spLocks noGrp="1"/>
          </p:cNvSpPr>
          <p:nvPr>
            <p:ph idx="1"/>
          </p:nvPr>
        </p:nvSpPr>
        <p:spPr>
          <a:xfrm>
            <a:off x="677334" y="1426633"/>
            <a:ext cx="8596668" cy="5010262"/>
          </a:xfrm>
        </p:spPr>
        <p:txBody>
          <a:bodyPr vert="horz" lIns="91440" tIns="45720" rIns="91440" bIns="45720" rtlCol="0" anchor="t">
            <a:normAutofit fontScale="77500" lnSpcReduction="20000"/>
          </a:bodyPr>
          <a:lstStyle/>
          <a:p>
            <a:r>
              <a:rPr lang="de-DE" sz="3100" dirty="0"/>
              <a:t>Überblick Java</a:t>
            </a:r>
          </a:p>
          <a:p>
            <a:r>
              <a:rPr lang="de-DE" sz="3100" dirty="0"/>
              <a:t>Neue Sprachfeatures Java 12-21</a:t>
            </a:r>
          </a:p>
          <a:p>
            <a:r>
              <a:rPr lang="de-DE" sz="3100" dirty="0"/>
              <a:t>Neues in der JVM</a:t>
            </a:r>
          </a:p>
          <a:p>
            <a:r>
              <a:rPr lang="de-DE" sz="3100" dirty="0"/>
              <a:t>Java 22</a:t>
            </a:r>
          </a:p>
          <a:p>
            <a:r>
              <a:rPr lang="de-DE" sz="3100" dirty="0"/>
              <a:t>Die Preview Features in Java 21/22</a:t>
            </a:r>
          </a:p>
          <a:p>
            <a:pPr lvl="1"/>
            <a:r>
              <a:rPr lang="en-US" sz="2900" dirty="0"/>
              <a:t>Stream Gatherers</a:t>
            </a:r>
          </a:p>
          <a:p>
            <a:pPr lvl="1"/>
            <a:r>
              <a:rPr lang="en-US" sz="2900" dirty="0"/>
              <a:t>String Templates</a:t>
            </a:r>
          </a:p>
          <a:p>
            <a:pPr lvl="1"/>
            <a:r>
              <a:rPr lang="en-US" sz="2900" dirty="0"/>
              <a:t>Unnamed Classes and Instance Main Methods</a:t>
            </a:r>
          </a:p>
          <a:p>
            <a:pPr lvl="1"/>
            <a:r>
              <a:rPr lang="en-US" sz="2900" dirty="0"/>
              <a:t>Scoped Values</a:t>
            </a:r>
          </a:p>
          <a:p>
            <a:pPr lvl="1"/>
            <a:r>
              <a:rPr lang="en-US" sz="2900" b="1" dirty="0"/>
              <a:t>Structured Concurrency</a:t>
            </a:r>
          </a:p>
          <a:p>
            <a:pPr lvl="1"/>
            <a:r>
              <a:rPr lang="en-US" sz="3100" dirty="0"/>
              <a:t>Vector API</a:t>
            </a:r>
            <a:endParaRPr lang="de-DE" sz="3100" dirty="0"/>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381615887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94CF03-FEAE-7B75-90BE-829A97AC1450}"/>
              </a:ext>
            </a:extLst>
          </p:cNvPr>
          <p:cNvSpPr>
            <a:spLocks noGrp="1"/>
          </p:cNvSpPr>
          <p:nvPr>
            <p:ph type="title"/>
          </p:nvPr>
        </p:nvSpPr>
        <p:spPr/>
        <p:txBody>
          <a:bodyPr/>
          <a:lstStyle/>
          <a:p>
            <a:r>
              <a:rPr lang="de-DE" dirty="0"/>
              <a:t>Structured </a:t>
            </a:r>
            <a:r>
              <a:rPr lang="de-DE" dirty="0" err="1"/>
              <a:t>Concurrency</a:t>
            </a:r>
            <a:r>
              <a:rPr lang="de-DE" dirty="0"/>
              <a:t> (2nd </a:t>
            </a:r>
            <a:r>
              <a:rPr lang="de-DE" dirty="0" err="1"/>
              <a:t>preview</a:t>
            </a:r>
            <a:r>
              <a:rPr lang="de-DE" dirty="0"/>
              <a:t>)</a:t>
            </a:r>
          </a:p>
        </p:txBody>
      </p:sp>
      <p:sp>
        <p:nvSpPr>
          <p:cNvPr id="3" name="Inhaltsplatzhalter 2">
            <a:extLst>
              <a:ext uri="{FF2B5EF4-FFF2-40B4-BE49-F238E27FC236}">
                <a16:creationId xmlns:a16="http://schemas.microsoft.com/office/drawing/2014/main" id="{78B16DBE-14E3-A06F-D033-BB2866DA7868}"/>
              </a:ext>
            </a:extLst>
          </p:cNvPr>
          <p:cNvSpPr>
            <a:spLocks noGrp="1"/>
          </p:cNvSpPr>
          <p:nvPr>
            <p:ph idx="1"/>
          </p:nvPr>
        </p:nvSpPr>
        <p:spPr>
          <a:xfrm>
            <a:off x="677333" y="2160589"/>
            <a:ext cx="4261629" cy="2543758"/>
          </a:xfrm>
        </p:spPr>
        <p:txBody>
          <a:bodyPr>
            <a:normAutofit/>
          </a:bodyPr>
          <a:lstStyle/>
          <a:p>
            <a:pPr algn="l"/>
            <a:r>
              <a:rPr lang="de-DE" sz="1800" b="0" i="0" dirty="0">
                <a:solidFill>
                  <a:srgbClr val="000000"/>
                </a:solidFill>
                <a:effectLst/>
                <a:latin typeface="Arial" panose="020B0604020202020204" pitchFamily="34" charset="0"/>
              </a:rPr>
              <a:t>Vereinfacht die nebenläufige Programmierung. Hierbei werden Gruppen zusammengehöriger Aufgaben, die in verschiedenen Threads ausgeführt werden, als eine einzige Arbeitseinheit behandelt. </a:t>
            </a:r>
            <a:endParaRPr lang="de-DE" dirty="0"/>
          </a:p>
        </p:txBody>
      </p:sp>
      <p:pic>
        <p:nvPicPr>
          <p:cNvPr id="5" name="Grafik 4">
            <a:extLst>
              <a:ext uri="{FF2B5EF4-FFF2-40B4-BE49-F238E27FC236}">
                <a16:creationId xmlns:a16="http://schemas.microsoft.com/office/drawing/2014/main" id="{E6700928-3822-AD49-4108-EDC878968929}"/>
              </a:ext>
            </a:extLst>
          </p:cNvPr>
          <p:cNvPicPr>
            <a:picLocks noChangeAspect="1"/>
          </p:cNvPicPr>
          <p:nvPr/>
        </p:nvPicPr>
        <p:blipFill>
          <a:blip r:embed="rId2"/>
          <a:stretch>
            <a:fillRect/>
          </a:stretch>
        </p:blipFill>
        <p:spPr>
          <a:xfrm>
            <a:off x="5334231" y="1930400"/>
            <a:ext cx="4026107" cy="3740342"/>
          </a:xfrm>
          <a:prstGeom prst="rect">
            <a:avLst/>
          </a:prstGeom>
        </p:spPr>
      </p:pic>
    </p:spTree>
    <p:extLst>
      <p:ext uri="{BB962C8B-B14F-4D97-AF65-F5344CB8AC3E}">
        <p14:creationId xmlns:p14="http://schemas.microsoft.com/office/powerpoint/2010/main" val="30448111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Structured </a:t>
            </a:r>
            <a:r>
              <a:rPr lang="de-DE" dirty="0" err="1"/>
              <a:t>Concurrency</a:t>
            </a:r>
            <a:r>
              <a:rPr lang="en-US" sz="3600" dirty="0"/>
              <a:t> Code</a:t>
            </a:r>
            <a:endParaRPr lang="de-DE" dirty="0"/>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923330"/>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05_java22 </a:t>
            </a:r>
            <a:r>
              <a:rPr lang="de-DE" b="0" i="0" dirty="0" err="1">
                <a:solidFill>
                  <a:srgbClr val="000000"/>
                </a:solidFill>
                <a:effectLst/>
                <a:latin typeface="inter-regular"/>
              </a:rPr>
              <a:t>de.zettsystems.structured</a:t>
            </a:r>
            <a:endParaRPr lang="de-DE" dirty="0">
              <a:solidFill>
                <a:srgbClr val="000000"/>
              </a:solidFill>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5054044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0EF73-5C08-F6E6-F904-C0B0CF58FC39}"/>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D84D7E70-D776-83D8-B1A9-A9422FD7DFF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D84D7E70-D776-83D8-B1A9-A9422FD7DFF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8047098A-C275-D26A-4CF6-D46A6E29C5FB}"/>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02E4928C-3D6F-5A9A-0486-BBE3D7F62439}"/>
              </a:ext>
            </a:extLst>
          </p:cNvPr>
          <p:cNvSpPr>
            <a:spLocks noGrp="1"/>
          </p:cNvSpPr>
          <p:nvPr>
            <p:ph idx="1"/>
          </p:nvPr>
        </p:nvSpPr>
        <p:spPr>
          <a:xfrm>
            <a:off x="677334" y="1426633"/>
            <a:ext cx="8596668" cy="5010262"/>
          </a:xfrm>
        </p:spPr>
        <p:txBody>
          <a:bodyPr vert="horz" lIns="91440" tIns="45720" rIns="91440" bIns="45720" rtlCol="0" anchor="t">
            <a:normAutofit fontScale="77500" lnSpcReduction="20000"/>
          </a:bodyPr>
          <a:lstStyle/>
          <a:p>
            <a:r>
              <a:rPr lang="de-DE" sz="3100" dirty="0"/>
              <a:t>Überblick Java</a:t>
            </a:r>
          </a:p>
          <a:p>
            <a:r>
              <a:rPr lang="de-DE" sz="3100" dirty="0"/>
              <a:t>Neue Sprachfeatures Java 12-21</a:t>
            </a:r>
          </a:p>
          <a:p>
            <a:r>
              <a:rPr lang="de-DE" sz="3100" dirty="0"/>
              <a:t>Neues in der JVM</a:t>
            </a:r>
          </a:p>
          <a:p>
            <a:r>
              <a:rPr lang="de-DE" sz="3100" dirty="0"/>
              <a:t>Java 22</a:t>
            </a:r>
          </a:p>
          <a:p>
            <a:r>
              <a:rPr lang="de-DE" sz="3100" dirty="0"/>
              <a:t>Die Preview Features in Java 21/22</a:t>
            </a:r>
          </a:p>
          <a:p>
            <a:pPr lvl="1"/>
            <a:r>
              <a:rPr lang="en-US" sz="2900" dirty="0"/>
              <a:t>Stream Gatherers</a:t>
            </a:r>
          </a:p>
          <a:p>
            <a:pPr lvl="1"/>
            <a:r>
              <a:rPr lang="en-US" sz="2900" dirty="0"/>
              <a:t>String Templates</a:t>
            </a:r>
          </a:p>
          <a:p>
            <a:pPr lvl="1"/>
            <a:r>
              <a:rPr lang="en-US" sz="2900" dirty="0"/>
              <a:t>Unnamed Classes and Instance Main Methods</a:t>
            </a:r>
          </a:p>
          <a:p>
            <a:pPr lvl="1"/>
            <a:r>
              <a:rPr lang="en-US" sz="2900" dirty="0"/>
              <a:t>Scoped Values</a:t>
            </a:r>
          </a:p>
          <a:p>
            <a:pPr lvl="1"/>
            <a:r>
              <a:rPr lang="en-US" sz="2900" dirty="0"/>
              <a:t>Structured Concurrency</a:t>
            </a:r>
          </a:p>
          <a:p>
            <a:pPr lvl="1"/>
            <a:r>
              <a:rPr lang="en-US" sz="3100" b="1" dirty="0"/>
              <a:t>Vector API</a:t>
            </a:r>
            <a:endParaRPr lang="de-DE" sz="3100" b="1" dirty="0"/>
          </a:p>
          <a:p>
            <a:r>
              <a:rPr lang="de-DE" sz="3100" dirty="0"/>
              <a:t>Open </a:t>
            </a:r>
            <a:r>
              <a:rPr lang="de-DE" sz="3100" dirty="0" err="1"/>
              <a:t>Rewrite</a:t>
            </a:r>
            <a:endParaRPr lang="de-DE" sz="3100" dirty="0"/>
          </a:p>
          <a:p>
            <a:endParaRPr lang="de-DE" sz="3100" dirty="0"/>
          </a:p>
        </p:txBody>
      </p:sp>
    </p:spTree>
    <p:extLst>
      <p:ext uri="{BB962C8B-B14F-4D97-AF65-F5344CB8AC3E}">
        <p14:creationId xmlns:p14="http://schemas.microsoft.com/office/powerpoint/2010/main" val="262361736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94CF03-FEAE-7B75-90BE-829A97AC1450}"/>
              </a:ext>
            </a:extLst>
          </p:cNvPr>
          <p:cNvSpPr>
            <a:spLocks noGrp="1"/>
          </p:cNvSpPr>
          <p:nvPr>
            <p:ph type="title"/>
          </p:nvPr>
        </p:nvSpPr>
        <p:spPr/>
        <p:txBody>
          <a:bodyPr/>
          <a:lstStyle/>
          <a:p>
            <a:r>
              <a:rPr lang="de-DE" dirty="0"/>
              <a:t>Vector </a:t>
            </a:r>
            <a:r>
              <a:rPr lang="de-DE" dirty="0" err="1"/>
              <a:t>Api</a:t>
            </a:r>
            <a:r>
              <a:rPr lang="de-DE" dirty="0"/>
              <a:t> (7th </a:t>
            </a:r>
            <a:r>
              <a:rPr lang="de-DE" dirty="0" err="1"/>
              <a:t>Incubator</a:t>
            </a:r>
            <a:r>
              <a:rPr lang="de-DE" dirty="0"/>
              <a:t>!)</a:t>
            </a:r>
          </a:p>
        </p:txBody>
      </p:sp>
      <p:sp>
        <p:nvSpPr>
          <p:cNvPr id="3" name="Inhaltsplatzhalter 2">
            <a:extLst>
              <a:ext uri="{FF2B5EF4-FFF2-40B4-BE49-F238E27FC236}">
                <a16:creationId xmlns:a16="http://schemas.microsoft.com/office/drawing/2014/main" id="{78B16DBE-14E3-A06F-D033-BB2866DA7868}"/>
              </a:ext>
            </a:extLst>
          </p:cNvPr>
          <p:cNvSpPr>
            <a:spLocks noGrp="1"/>
          </p:cNvSpPr>
          <p:nvPr>
            <p:ph idx="1"/>
          </p:nvPr>
        </p:nvSpPr>
        <p:spPr/>
        <p:txBody>
          <a:bodyPr>
            <a:normAutofit/>
          </a:bodyPr>
          <a:lstStyle/>
          <a:p>
            <a:pPr algn="l"/>
            <a:r>
              <a:rPr lang="de-DE" sz="1800" b="0" i="0" dirty="0">
                <a:solidFill>
                  <a:srgbClr val="000000"/>
                </a:solidFill>
                <a:effectLst/>
                <a:latin typeface="Arial" panose="020B0604020202020204" pitchFamily="34" charset="0"/>
              </a:rPr>
              <a:t>Eine API zum Ausdrücken von Vektorberechnungen, die zur Laufzeit zuverlässig zu optimalen Vektoranweisungen auf unterstützten CPU-Architekturen kompiliert werden, wodurch eine höhere Leistung als bei äquivalenten </a:t>
            </a:r>
            <a:r>
              <a:rPr lang="de-DE" sz="1800" b="0" i="0" dirty="0" err="1">
                <a:solidFill>
                  <a:srgbClr val="000000"/>
                </a:solidFill>
                <a:effectLst/>
                <a:latin typeface="Arial" panose="020B0604020202020204" pitchFamily="34" charset="0"/>
              </a:rPr>
              <a:t>Skalarberechnungen</a:t>
            </a:r>
            <a:r>
              <a:rPr lang="de-DE" sz="1800" b="0" i="0" dirty="0">
                <a:solidFill>
                  <a:srgbClr val="000000"/>
                </a:solidFill>
                <a:effectLst/>
                <a:latin typeface="Arial" panose="020B0604020202020204" pitchFamily="34" charset="0"/>
              </a:rPr>
              <a:t> erreicht wird.</a:t>
            </a:r>
          </a:p>
          <a:p>
            <a:pPr algn="l"/>
            <a:r>
              <a:rPr lang="de-DE" sz="1800" b="0" i="0" dirty="0">
                <a:solidFill>
                  <a:srgbClr val="000000"/>
                </a:solidFill>
                <a:effectLst/>
                <a:latin typeface="Arial" panose="020B0604020202020204" pitchFamily="34" charset="0"/>
              </a:rPr>
              <a:t>In JDK 22 immer noch </a:t>
            </a:r>
            <a:r>
              <a:rPr lang="de-DE" sz="1800" b="0" i="0" dirty="0" err="1">
                <a:solidFill>
                  <a:srgbClr val="000000"/>
                </a:solidFill>
                <a:effectLst/>
                <a:latin typeface="Arial" panose="020B0604020202020204" pitchFamily="34" charset="0"/>
              </a:rPr>
              <a:t>Incubating</a:t>
            </a:r>
            <a:r>
              <a:rPr lang="de-DE" sz="1800" b="0" i="0" dirty="0">
                <a:solidFill>
                  <a:srgbClr val="000000"/>
                </a:solidFill>
                <a:effectLst/>
                <a:latin typeface="Arial" panose="020B0604020202020204" pitchFamily="34" charset="0"/>
              </a:rPr>
              <a:t>.</a:t>
            </a:r>
          </a:p>
          <a:p>
            <a:pPr algn="l"/>
            <a:r>
              <a:rPr lang="de-DE" sz="1800" b="0" i="0" dirty="0">
                <a:solidFill>
                  <a:srgbClr val="000000"/>
                </a:solidFill>
                <a:effectLst/>
                <a:latin typeface="Arial" panose="020B0604020202020204" pitchFamily="34" charset="0"/>
              </a:rPr>
              <a:t>Nutzt die neusten Features vor allem von </a:t>
            </a:r>
            <a:r>
              <a:rPr lang="de-DE" sz="1800" b="0" i="0" dirty="0" err="1">
                <a:solidFill>
                  <a:srgbClr val="000000"/>
                </a:solidFill>
                <a:effectLst/>
                <a:latin typeface="Arial" panose="020B0604020202020204" pitchFamily="34" charset="0"/>
              </a:rPr>
              <a:t>Foreign</a:t>
            </a:r>
            <a:r>
              <a:rPr lang="de-DE" sz="1800" b="0" i="0" dirty="0">
                <a:solidFill>
                  <a:srgbClr val="000000"/>
                </a:solidFill>
                <a:effectLst/>
                <a:latin typeface="Arial" panose="020B0604020202020204" pitchFamily="34" charset="0"/>
              </a:rPr>
              <a:t> </a:t>
            </a:r>
            <a:r>
              <a:rPr lang="de-DE" sz="1800" b="0" i="0" dirty="0" err="1">
                <a:solidFill>
                  <a:srgbClr val="000000"/>
                </a:solidFill>
                <a:effectLst/>
                <a:latin typeface="Arial" panose="020B0604020202020204" pitchFamily="34" charset="0"/>
              </a:rPr>
              <a:t>Function</a:t>
            </a:r>
            <a:r>
              <a:rPr lang="de-DE" sz="1800" b="0" i="0" dirty="0">
                <a:solidFill>
                  <a:srgbClr val="000000"/>
                </a:solidFill>
                <a:effectLst/>
                <a:latin typeface="Arial" panose="020B0604020202020204" pitchFamily="34" charset="0"/>
              </a:rPr>
              <a:t> &amp; Memory API.</a:t>
            </a:r>
          </a:p>
          <a:p>
            <a:pPr algn="l"/>
            <a:r>
              <a:rPr lang="de-DE" dirty="0">
                <a:solidFill>
                  <a:srgbClr val="000000"/>
                </a:solidFill>
                <a:latin typeface="Arial" panose="020B0604020202020204" pitchFamily="34" charset="0"/>
              </a:rPr>
              <a:t>Arbeitet eng mit Projekt </a:t>
            </a:r>
            <a:r>
              <a:rPr lang="de-DE" dirty="0" err="1">
                <a:solidFill>
                  <a:srgbClr val="000000"/>
                </a:solidFill>
                <a:latin typeface="Arial" panose="020B0604020202020204" pitchFamily="34" charset="0"/>
              </a:rPr>
              <a:t>Valhalla</a:t>
            </a:r>
            <a:r>
              <a:rPr lang="de-DE" dirty="0">
                <a:solidFill>
                  <a:srgbClr val="000000"/>
                </a:solidFill>
                <a:latin typeface="Arial" panose="020B0604020202020204" pitchFamily="34" charset="0"/>
              </a:rPr>
              <a:t> (Value Objects) zusammen</a:t>
            </a:r>
          </a:p>
          <a:p>
            <a:pPr algn="l"/>
            <a:r>
              <a:rPr lang="de-DE" sz="1800" b="0" i="0" dirty="0">
                <a:solidFill>
                  <a:srgbClr val="000000"/>
                </a:solidFill>
                <a:effectLst/>
                <a:latin typeface="Arial" panose="020B0604020202020204" pitchFamily="34" charset="0"/>
              </a:rPr>
              <a:t>Kein Endtermi</a:t>
            </a:r>
            <a:r>
              <a:rPr lang="de-DE" dirty="0">
                <a:solidFill>
                  <a:srgbClr val="000000"/>
                </a:solidFill>
                <a:latin typeface="Arial" panose="020B0604020202020204" pitchFamily="34" charset="0"/>
              </a:rPr>
              <a:t>n in Sicht</a:t>
            </a:r>
            <a:endParaRPr lang="de-DE" sz="18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2044403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4964</Words>
  <Application>Microsoft Office PowerPoint</Application>
  <PresentationFormat>Breitbild</PresentationFormat>
  <Paragraphs>686</Paragraphs>
  <Slides>109</Slides>
  <Notes>0</Notes>
  <HiddenSlides>0</HiddenSlides>
  <MMClips>0</MMClips>
  <ScaleCrop>false</ScaleCrop>
  <HeadingPairs>
    <vt:vector size="8" baseType="variant">
      <vt:variant>
        <vt:lpstr>Verwendete Schriftarten</vt:lpstr>
      </vt:variant>
      <vt:variant>
        <vt:i4>10</vt:i4>
      </vt:variant>
      <vt:variant>
        <vt:lpstr>Design</vt:lpstr>
      </vt:variant>
      <vt:variant>
        <vt:i4>1</vt:i4>
      </vt:variant>
      <vt:variant>
        <vt:lpstr>Eingebettete OLE-Server</vt:lpstr>
      </vt:variant>
      <vt:variant>
        <vt:i4>1</vt:i4>
      </vt:variant>
      <vt:variant>
        <vt:lpstr>Folientitel</vt:lpstr>
      </vt:variant>
      <vt:variant>
        <vt:i4>109</vt:i4>
      </vt:variant>
    </vt:vector>
  </HeadingPairs>
  <TitlesOfParts>
    <vt:vector size="121" baseType="lpstr">
      <vt:lpstr>Arial</vt:lpstr>
      <vt:lpstr>DejaVu Serif</vt:lpstr>
      <vt:lpstr>inter-regular</vt:lpstr>
      <vt:lpstr>Menlo</vt:lpstr>
      <vt:lpstr>Open Sans</vt:lpstr>
      <vt:lpstr>OracleSansVF</vt:lpstr>
      <vt:lpstr>Söhne</vt:lpstr>
      <vt:lpstr>Trebuchet MS</vt:lpstr>
      <vt:lpstr>Wingdings</vt:lpstr>
      <vt:lpstr>Wingdings 3</vt:lpstr>
      <vt:lpstr>Facet</vt:lpstr>
      <vt:lpstr>think-cell Folie</vt:lpstr>
      <vt:lpstr>Java 12 bis 21–  Neue Features </vt:lpstr>
      <vt:lpstr>Vorstellung</vt:lpstr>
      <vt:lpstr>Du oder Sie?</vt:lpstr>
      <vt:lpstr>Repository</vt:lpstr>
      <vt:lpstr>Agenda</vt:lpstr>
      <vt:lpstr>Agenda</vt:lpstr>
      <vt:lpstr>Java Historie – Write Once, run everywhere</vt:lpstr>
      <vt:lpstr>Java Historie – Weitere Vorzüge Javas</vt:lpstr>
      <vt:lpstr>Java Code im Laufe der Zeit</vt:lpstr>
      <vt:lpstr>Agenda</vt:lpstr>
      <vt:lpstr>Java Entwicklungsprozess</vt:lpstr>
      <vt:lpstr>Neues „Feature Releases“ Modell seit Java 10 </vt:lpstr>
      <vt:lpstr>Vorhersehbarkeit</vt:lpstr>
      <vt:lpstr>Unterschiedliche Reifegrade</vt:lpstr>
      <vt:lpstr>Entwicklung über mehrere Versionen</vt:lpstr>
      <vt:lpstr>Zwischenzeitliches Lizenzmodell (Java 11)</vt:lpstr>
      <vt:lpstr>Agenda</vt:lpstr>
      <vt:lpstr>Projekte</vt:lpstr>
      <vt:lpstr>Project Amber</vt:lpstr>
      <vt:lpstr>Hintergründe und neue Themen</vt:lpstr>
      <vt:lpstr>Projekt Valhalla</vt:lpstr>
      <vt:lpstr>Agenda</vt:lpstr>
      <vt:lpstr>Text Blocks (Java 15)</vt:lpstr>
      <vt:lpstr>Text Blocks Code</vt:lpstr>
      <vt:lpstr>Agenda</vt:lpstr>
      <vt:lpstr>Switch Expressions (Java 14)</vt:lpstr>
      <vt:lpstr>Switch Expression Code</vt:lpstr>
      <vt:lpstr>Agenda</vt:lpstr>
      <vt:lpstr>Pattern Matching inctanceof (Java 16 )</vt:lpstr>
      <vt:lpstr>Pattern Matching inctanceof Code</vt:lpstr>
      <vt:lpstr>Agenda</vt:lpstr>
      <vt:lpstr>Records (Java 16)</vt:lpstr>
      <vt:lpstr>Records Code</vt:lpstr>
      <vt:lpstr>Agenda</vt:lpstr>
      <vt:lpstr>Sealed Classes (Java 17)</vt:lpstr>
      <vt:lpstr>Sealed Classes 2</vt:lpstr>
      <vt:lpstr>Sealed Classes Code</vt:lpstr>
      <vt:lpstr>Verschiedenes</vt:lpstr>
      <vt:lpstr>Aufgaben</vt:lpstr>
      <vt:lpstr>Agenda</vt:lpstr>
      <vt:lpstr>Pattern Matching for switch (Java 21)</vt:lpstr>
      <vt:lpstr>Agenda</vt:lpstr>
      <vt:lpstr>Record Patterns (Java 21)</vt:lpstr>
      <vt:lpstr>Pattern Matching for switch/ Record Pattern Code</vt:lpstr>
      <vt:lpstr>Agenda</vt:lpstr>
      <vt:lpstr>Virtual Threads (Java 21)</vt:lpstr>
      <vt:lpstr>Virtual Threads Test</vt:lpstr>
      <vt:lpstr>Agenda</vt:lpstr>
      <vt:lpstr>Sequenced Collections (Java 21)</vt:lpstr>
      <vt:lpstr>Sortiert sich in alte Strukturen ein</vt:lpstr>
      <vt:lpstr>Sequenced Collection Code</vt:lpstr>
      <vt:lpstr>Verschiedenes</vt:lpstr>
      <vt:lpstr>Aufgaben</vt:lpstr>
      <vt:lpstr>Agenda</vt:lpstr>
      <vt:lpstr>GC Verbesserungen Ziele </vt:lpstr>
      <vt:lpstr>Relevante GCs im JDK</vt:lpstr>
      <vt:lpstr>Throughput</vt:lpstr>
      <vt:lpstr>Latency</vt:lpstr>
      <vt:lpstr>99p Latency</vt:lpstr>
      <vt:lpstr>Footprint</vt:lpstr>
      <vt:lpstr>Java 18 – weitere Verbesserungen für G1</vt:lpstr>
      <vt:lpstr>Java 18-21 – weitere Verbesserungen</vt:lpstr>
      <vt:lpstr>Vergleich Parallel vs. G1 (optaplanner)</vt:lpstr>
      <vt:lpstr>GC Verbesserungen links</vt:lpstr>
      <vt:lpstr>Agenda</vt:lpstr>
      <vt:lpstr>Spring Boot showcase</vt:lpstr>
      <vt:lpstr>Platform vs. Virtual threads</vt:lpstr>
      <vt:lpstr>Bewertung</vt:lpstr>
      <vt:lpstr>Agenda</vt:lpstr>
      <vt:lpstr>Überblick Java Flight Recorder</vt:lpstr>
      <vt:lpstr>JFR view – neu in Java 21</vt:lpstr>
      <vt:lpstr>Agenda</vt:lpstr>
      <vt:lpstr>05_java22</vt:lpstr>
      <vt:lpstr>Unnamed Patterns and Variables (Java 22)</vt:lpstr>
      <vt:lpstr>Unnamed Patterns and Variables Code</vt:lpstr>
      <vt:lpstr>Agenda</vt:lpstr>
      <vt:lpstr>Foreign Function &amp; Memory API</vt:lpstr>
      <vt:lpstr>Unnamed Patterns and Variables Code</vt:lpstr>
      <vt:lpstr>Agenda</vt:lpstr>
      <vt:lpstr>Launch Multi-File Source-Code Programs</vt:lpstr>
      <vt:lpstr>Launch Multi-File Source-Code Programs Code</vt:lpstr>
      <vt:lpstr>Agenda</vt:lpstr>
      <vt:lpstr>Stream Gatherers (Preview)</vt:lpstr>
      <vt:lpstr>Stream Gatherers Code</vt:lpstr>
      <vt:lpstr>Agenda</vt:lpstr>
      <vt:lpstr>String Templates</vt:lpstr>
      <vt:lpstr>String Templates Code</vt:lpstr>
      <vt:lpstr>Agenda</vt:lpstr>
      <vt:lpstr>Unnamed Classes and Instance Main Methods</vt:lpstr>
      <vt:lpstr>Instance Code</vt:lpstr>
      <vt:lpstr>Agenda</vt:lpstr>
      <vt:lpstr>Scoped Values (2nd preview)</vt:lpstr>
      <vt:lpstr>Vorteile von ScopedValues ggü. ThreadLocal</vt:lpstr>
      <vt:lpstr>Scoped Values Code</vt:lpstr>
      <vt:lpstr>Agenda</vt:lpstr>
      <vt:lpstr>Structured Concurrency (2nd preview)</vt:lpstr>
      <vt:lpstr>Structured Concurrency Code</vt:lpstr>
      <vt:lpstr>Agenda</vt:lpstr>
      <vt:lpstr>Vector Api (7th Incubator!)</vt:lpstr>
      <vt:lpstr>Agenda</vt:lpstr>
      <vt:lpstr>Automatisiert Refactorings anwenden</vt:lpstr>
      <vt:lpstr>Funktionsweise</vt:lpstr>
      <vt:lpstr>Was gibt es für Recipes („fachlich“)?</vt:lpstr>
      <vt:lpstr>Typen von Recipes</vt:lpstr>
      <vt:lpstr>Agenda</vt:lpstr>
      <vt:lpstr>Altanwendung automatisiert modernisieren</vt:lpstr>
      <vt:lpstr>Agenda</vt:lpstr>
      <vt:lpstr>Zettsystems-recipes</vt:lpstr>
      <vt:lpstr>Abschluss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Michael Zöller</dc:creator>
  <cp:lastModifiedBy>Michael Zöller</cp:lastModifiedBy>
  <cp:revision>964</cp:revision>
  <cp:lastPrinted>2022-04-07T14:57:57Z</cp:lastPrinted>
  <dcterms:created xsi:type="dcterms:W3CDTF">2019-11-12T08:00:01Z</dcterms:created>
  <dcterms:modified xsi:type="dcterms:W3CDTF">2024-04-09T14:44:00Z</dcterms:modified>
</cp:coreProperties>
</file>