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38" r:id="rId3"/>
    <p:sldId id="477" r:id="rId4"/>
    <p:sldId id="996" r:id="rId5"/>
    <p:sldId id="257" r:id="rId6"/>
    <p:sldId id="258" r:id="rId7"/>
    <p:sldId id="539" r:id="rId8"/>
    <p:sldId id="540" r:id="rId9"/>
    <p:sldId id="541" r:id="rId10"/>
    <p:sldId id="542" r:id="rId11"/>
    <p:sldId id="469" r:id="rId12"/>
    <p:sldId id="420" r:id="rId13"/>
    <p:sldId id="985" r:id="rId14"/>
    <p:sldId id="474" r:id="rId15"/>
    <p:sldId id="475" r:id="rId16"/>
    <p:sldId id="433" r:id="rId17"/>
    <p:sldId id="998" r:id="rId18"/>
    <p:sldId id="999" r:id="rId19"/>
    <p:sldId id="543" r:id="rId20"/>
    <p:sldId id="544" r:id="rId21"/>
    <p:sldId id="940" r:id="rId22"/>
    <p:sldId id="941" r:id="rId23"/>
    <p:sldId id="743" r:id="rId24"/>
    <p:sldId id="1000" r:id="rId25"/>
    <p:sldId id="422" r:id="rId26"/>
    <p:sldId id="423" r:id="rId27"/>
    <p:sldId id="1001" r:id="rId28"/>
    <p:sldId id="548" r:id="rId29"/>
    <p:sldId id="545" r:id="rId30"/>
    <p:sldId id="424" r:id="rId31"/>
    <p:sldId id="437" r:id="rId32"/>
    <p:sldId id="971" r:id="rId33"/>
    <p:sldId id="1009" r:id="rId34"/>
    <p:sldId id="634" r:id="rId35"/>
    <p:sldId id="458" r:id="rId36"/>
    <p:sldId id="259" r:id="rId37"/>
    <p:sldId id="425" r:id="rId38"/>
    <p:sldId id="436" r:id="rId39"/>
    <p:sldId id="970" r:id="rId40"/>
    <p:sldId id="1010" r:id="rId41"/>
    <p:sldId id="1011" r:id="rId42"/>
    <p:sldId id="1012" r:id="rId43"/>
    <p:sldId id="1006" r:id="rId44"/>
    <p:sldId id="605" r:id="rId45"/>
    <p:sldId id="1008" r:id="rId46"/>
    <p:sldId id="546" r:id="rId47"/>
    <p:sldId id="426" r:id="rId48"/>
    <p:sldId id="438" r:id="rId49"/>
    <p:sldId id="972" r:id="rId50"/>
    <p:sldId id="1013" r:id="rId51"/>
    <p:sldId id="547" r:id="rId52"/>
    <p:sldId id="439" r:id="rId53"/>
    <p:sldId id="973" r:id="rId54"/>
    <p:sldId id="460" r:id="rId55"/>
    <p:sldId id="617" r:id="rId56"/>
    <p:sldId id="549" r:id="rId57"/>
    <p:sldId id="427" r:id="rId58"/>
    <p:sldId id="623" r:id="rId59"/>
    <p:sldId id="440" r:id="rId60"/>
    <p:sldId id="974" r:id="rId61"/>
    <p:sldId id="618" r:id="rId62"/>
    <p:sldId id="975" r:id="rId63"/>
    <p:sldId id="969" r:id="rId64"/>
    <p:sldId id="260" r:id="rId65"/>
    <p:sldId id="511" r:id="rId66"/>
    <p:sldId id="512" r:id="rId67"/>
    <p:sldId id="513" r:id="rId68"/>
    <p:sldId id="514" r:id="rId69"/>
    <p:sldId id="515" r:id="rId70"/>
    <p:sldId id="516" r:id="rId71"/>
    <p:sldId id="517" r:id="rId72"/>
    <p:sldId id="946" r:id="rId73"/>
    <p:sldId id="509" r:id="rId74"/>
    <p:sldId id="1005" r:id="rId75"/>
    <p:sldId id="1003" r:id="rId76"/>
    <p:sldId id="1004" r:id="rId77"/>
    <p:sldId id="1002" r:id="rId78"/>
    <p:sldId id="1007" r:id="rId79"/>
    <p:sldId id="442" r:id="rId80"/>
    <p:sldId id="550" r:id="rId81"/>
    <p:sldId id="624" r:id="rId82"/>
    <p:sldId id="551" r:id="rId83"/>
    <p:sldId id="625" r:id="rId84"/>
    <p:sldId id="976" r:id="rId85"/>
    <p:sldId id="552" r:id="rId86"/>
    <p:sldId id="626" r:id="rId87"/>
    <p:sldId id="977" r:id="rId88"/>
    <p:sldId id="944" r:id="rId89"/>
    <p:sldId id="980" r:id="rId90"/>
    <p:sldId id="981" r:id="rId91"/>
    <p:sldId id="553" r:id="rId92"/>
    <p:sldId id="627" r:id="rId93"/>
    <p:sldId id="742" r:id="rId94"/>
    <p:sldId id="978" r:id="rId95"/>
    <p:sldId id="947" r:id="rId96"/>
    <p:sldId id="997" r:id="rId97"/>
    <p:sldId id="979" r:id="rId98"/>
    <p:sldId id="263" r:id="rId99"/>
    <p:sldId id="960" r:id="rId100"/>
    <p:sldId id="961" r:id="rId101"/>
    <p:sldId id="962" r:id="rId102"/>
    <p:sldId id="261" r:id="rId103"/>
    <p:sldId id="956" r:id="rId104"/>
    <p:sldId id="959" r:id="rId105"/>
    <p:sldId id="957" r:id="rId106"/>
    <p:sldId id="958" r:id="rId107"/>
    <p:sldId id="968" r:id="rId108"/>
  </p:sldIdLst>
  <p:sldSz cx="12192000" cy="6858000"/>
  <p:notesSz cx="6858000" cy="9144000"/>
  <p:custDataLst>
    <p:tags r:id="rId10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660"/>
  </p:normalViewPr>
  <p:slideViewPr>
    <p:cSldViewPr snapToGrid="0">
      <p:cViewPr varScale="1">
        <p:scale>
          <a:sx n="102" d="100"/>
          <a:sy n="102" d="100"/>
        </p:scale>
        <p:origin x="204" y="3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4.emf"/></Relationships>
</file>

<file path=ppt/slides/_rels/slide104.xml.rels><?xml version="1.0" encoding="UTF-8" standalone="yes"?>
<Relationships xmlns="http://schemas.openxmlformats.org/package/2006/relationships"><Relationship Id="rId2" Type="http://schemas.openxmlformats.org/officeDocument/2006/relationships/hyperlink" Target="https://docs.openrewrite.org/recipes/java/migrate/javaversion17"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emf"/></Relationships>
</file>

<file path=ppt/slides/_rels/slide106.xml.rels><?xml version="1.0" encoding="UTF-8" standalone="yes"?>
<Relationships xmlns="http://schemas.openxmlformats.org/package/2006/relationships"><Relationship Id="rId2" Type="http://schemas.openxmlformats.org/officeDocument/2006/relationships/hyperlink" Target="https://github.com/MichaelZett/zettsystems-recipes"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openjdk.org/jeps/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hyperlink" Target="https://aws.amazon.com/de/corretto/" TargetMode="External"/><Relationship Id="rId2" Type="http://schemas.openxmlformats.org/officeDocument/2006/relationships/hyperlink" Target="https://adoptium.n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2" Type="http://schemas.openxmlformats.org/officeDocument/2006/relationships/hyperlink" Target="https://openjdk.org/jeps/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foq.com/articles/java-sealed-class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jdk.java.net/jeps/401" TargetMode="External"/><Relationship Id="rId2" Type="http://schemas.openxmlformats.org/officeDocument/2006/relationships/hyperlink" Target="https://openjdk.org/jeps/401" TargetMode="External"/><Relationship Id="rId1" Type="http://schemas.openxmlformats.org/officeDocument/2006/relationships/slideLayout" Target="../slideLayouts/slideLayout2.xml"/><Relationship Id="rId5" Type="http://schemas.openxmlformats.org/officeDocument/2006/relationships/hyperlink" Target="http://openjdk.java.net/jeps/8261529" TargetMode="External"/><Relationship Id="rId4" Type="http://schemas.openxmlformats.org/officeDocument/2006/relationships/hyperlink" Target="https://openjdk.java.net/jeps/402" TargetMode="Externa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hyperlink" Target="https://nipafx.dev/java-application-class-data-sharing/" TargetMode="External"/><Relationship Id="rId5" Type="http://schemas.openxmlformats.org/officeDocument/2006/relationships/hyperlink" Target="https://docs.oracle.com/en/java/javase/17/vm/class-data-sharing.html#GUID-7EAA3411-8CF0-4D19-BD05-DF5E1780AA91" TargetMode="Externa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1.png"/><Relationship Id="rId4" Type="http://schemas.openxmlformats.org/officeDocument/2006/relationships/image" Target="../media/image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5.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Zett/20250210_java_12_1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5.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5.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5.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5.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5.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emf"/></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kstefanj.github.io/2021/11/24/gc-progress-8-17.html" TargetMode="External"/><Relationship Id="rId2" Type="http://schemas.openxmlformats.org/officeDocument/2006/relationships/hyperlink" Target="https://blogs.oracle.com/javamagazine/post/java-garbage-collectors-evolution" TargetMode="External"/><Relationship Id="rId1" Type="http://schemas.openxmlformats.org/officeDocument/2006/relationships/slideLayout" Target="../slideLayouts/slideLayout2.xml"/><Relationship Id="rId4" Type="http://schemas.openxmlformats.org/officeDocument/2006/relationships/hyperlink" Target="https://www.optaplanner.org/blog/2021/09/15/HowMuchFasterIsJava17.html" TargetMode="Externa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emf"/></Relationships>
</file>

<file path=ppt/slides/_rels/slide75.xml.rels><?xml version="1.0" encoding="UTF-8" standalone="yes"?>
<Relationships xmlns="http://schemas.openxmlformats.org/package/2006/relationships"><Relationship Id="rId3" Type="http://schemas.openxmlformats.org/officeDocument/2006/relationships/hyperlink" Target="https://jenkov.com/tutorials/java-performance/jmh.html" TargetMode="External"/><Relationship Id="rId2" Type="http://schemas.openxmlformats.org/officeDocument/2006/relationships/hyperlink" Target="https://github.com/openjdk/jmh"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5.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4.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6.xml"/><Relationship Id="rId4" Type="http://schemas.openxmlformats.org/officeDocument/2006/relationships/image" Target="../media/image4.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4.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4.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4.emf"/></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martinfowler.com/bliki/DefinitionOfRefactoring.html"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Java 12 bis 17– </a:t>
            </a:r>
            <a:br>
              <a:rPr lang="de-DE" dirty="0"/>
            </a:br>
            <a:r>
              <a:rPr lang="de-DE" dirty="0"/>
              <a:t>Neue Features</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44E99-57C5-3B9C-9F13-570F7290893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7F27A3E-3E3F-8220-619C-097377A176E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4DE0DE0-5D9C-DBE9-0E00-1A05A1DABE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9D263C7-C4CE-4391-AF69-59A46EF603C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9D335C0-C4F0-9954-FBDD-44E2FF446837}"/>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dirty="0"/>
              <a:t>Java historisch</a:t>
            </a:r>
          </a:p>
          <a:p>
            <a:pPr lvl="1"/>
            <a:r>
              <a:rPr lang="de-DE" sz="2900" b="1" dirty="0"/>
              <a:t>Der Java </a:t>
            </a:r>
            <a:r>
              <a:rPr lang="de-DE" sz="2900" b="1" dirty="0" err="1"/>
              <a:t>Releaseprozess</a:t>
            </a:r>
            <a:endParaRPr lang="de-DE" sz="2900" b="1" dirty="0"/>
          </a:p>
          <a:p>
            <a:pPr lvl="1"/>
            <a:r>
              <a:rPr lang="de-DE" sz="2900"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26360551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84CCE-403E-4122-88EF-CD04C1116028}"/>
              </a:ext>
            </a:extLst>
          </p:cNvPr>
          <p:cNvSpPr>
            <a:spLocks noGrp="1"/>
          </p:cNvSpPr>
          <p:nvPr>
            <p:ph type="title"/>
          </p:nvPr>
        </p:nvSpPr>
        <p:spPr/>
        <p:txBody>
          <a:bodyPr/>
          <a:lstStyle/>
          <a:p>
            <a:r>
              <a:rPr lang="de-DE" dirty="0"/>
              <a:t>Funktionsweise</a:t>
            </a:r>
          </a:p>
        </p:txBody>
      </p:sp>
      <p:sp>
        <p:nvSpPr>
          <p:cNvPr id="4" name="Scrollen: vertikal 3">
            <a:extLst>
              <a:ext uri="{FF2B5EF4-FFF2-40B4-BE49-F238E27FC236}">
                <a16:creationId xmlns:a16="http://schemas.microsoft.com/office/drawing/2014/main" id="{5733C53A-D047-4554-890C-1993D7E151B6}"/>
              </a:ext>
            </a:extLst>
          </p:cNvPr>
          <p:cNvSpPr/>
          <p:nvPr/>
        </p:nvSpPr>
        <p:spPr>
          <a:xfrm>
            <a:off x="947773" y="2416157"/>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a:t>
            </a:r>
          </a:p>
        </p:txBody>
      </p:sp>
      <p:sp>
        <p:nvSpPr>
          <p:cNvPr id="5" name="Scrollen: vertikal 4">
            <a:extLst>
              <a:ext uri="{FF2B5EF4-FFF2-40B4-BE49-F238E27FC236}">
                <a16:creationId xmlns:a16="http://schemas.microsoft.com/office/drawing/2014/main" id="{3B7DD13D-5A5D-43A4-8690-A412CF1FFCE9}"/>
              </a:ext>
            </a:extLst>
          </p:cNvPr>
          <p:cNvSpPr/>
          <p:nvPr/>
        </p:nvSpPr>
        <p:spPr>
          <a:xfrm>
            <a:off x="8361821" y="2416156"/>
            <a:ext cx="1563084" cy="1521775"/>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Source Code v2</a:t>
            </a:r>
          </a:p>
        </p:txBody>
      </p:sp>
      <p:sp>
        <p:nvSpPr>
          <p:cNvPr id="6" name="Welle 5">
            <a:extLst>
              <a:ext uri="{FF2B5EF4-FFF2-40B4-BE49-F238E27FC236}">
                <a16:creationId xmlns:a16="http://schemas.microsoft.com/office/drawing/2014/main" id="{DC8B6692-072A-414E-A1EC-8A01D2C42BC3}"/>
              </a:ext>
            </a:extLst>
          </p:cNvPr>
          <p:cNvSpPr/>
          <p:nvPr/>
        </p:nvSpPr>
        <p:spPr>
          <a:xfrm>
            <a:off x="4478555" y="24161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19" name="Welle 18">
            <a:extLst>
              <a:ext uri="{FF2B5EF4-FFF2-40B4-BE49-F238E27FC236}">
                <a16:creationId xmlns:a16="http://schemas.microsoft.com/office/drawing/2014/main" id="{DFF5C979-9669-4AAE-85B7-EA30F6E16F18}"/>
              </a:ext>
            </a:extLst>
          </p:cNvPr>
          <p:cNvSpPr/>
          <p:nvPr/>
        </p:nvSpPr>
        <p:spPr>
          <a:xfrm>
            <a:off x="4630955" y="25685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0" name="Welle 19">
            <a:extLst>
              <a:ext uri="{FF2B5EF4-FFF2-40B4-BE49-F238E27FC236}">
                <a16:creationId xmlns:a16="http://schemas.microsoft.com/office/drawing/2014/main" id="{87EB039B-E586-4F52-A657-1634982BAA67}"/>
              </a:ext>
            </a:extLst>
          </p:cNvPr>
          <p:cNvSpPr/>
          <p:nvPr/>
        </p:nvSpPr>
        <p:spPr>
          <a:xfrm>
            <a:off x="4783355" y="27209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1" name="Welle 20">
            <a:extLst>
              <a:ext uri="{FF2B5EF4-FFF2-40B4-BE49-F238E27FC236}">
                <a16:creationId xmlns:a16="http://schemas.microsoft.com/office/drawing/2014/main" id="{677E9587-709F-493E-8758-3F7442EF7DDE}"/>
              </a:ext>
            </a:extLst>
          </p:cNvPr>
          <p:cNvSpPr/>
          <p:nvPr/>
        </p:nvSpPr>
        <p:spPr>
          <a:xfrm>
            <a:off x="4935755" y="28733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sp>
        <p:nvSpPr>
          <p:cNvPr id="22" name="Welle 21">
            <a:extLst>
              <a:ext uri="{FF2B5EF4-FFF2-40B4-BE49-F238E27FC236}">
                <a16:creationId xmlns:a16="http://schemas.microsoft.com/office/drawing/2014/main" id="{3F69B2D3-E0B2-4867-85B7-7231B6390033}"/>
              </a:ext>
            </a:extLst>
          </p:cNvPr>
          <p:cNvSpPr/>
          <p:nvPr/>
        </p:nvSpPr>
        <p:spPr>
          <a:xfrm>
            <a:off x="5088155" y="3025756"/>
            <a:ext cx="1153568" cy="954446"/>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Recipe</a:t>
            </a:r>
          </a:p>
        </p:txBody>
      </p:sp>
      <p:pic>
        <p:nvPicPr>
          <p:cNvPr id="25" name="Grafik 24">
            <a:extLst>
              <a:ext uri="{FF2B5EF4-FFF2-40B4-BE49-F238E27FC236}">
                <a16:creationId xmlns:a16="http://schemas.microsoft.com/office/drawing/2014/main" id="{DA78A7F7-3529-49C9-8C44-72239B54582C}"/>
              </a:ext>
            </a:extLst>
          </p:cNvPr>
          <p:cNvPicPr>
            <a:picLocks noChangeAspect="1"/>
          </p:cNvPicPr>
          <p:nvPr/>
        </p:nvPicPr>
        <p:blipFill rotWithShape="1">
          <a:blip r:embed="rId2"/>
          <a:srcRect l="15515" t="15669" r="14801" b="15913"/>
          <a:stretch/>
        </p:blipFill>
        <p:spPr>
          <a:xfrm>
            <a:off x="2332923" y="4405142"/>
            <a:ext cx="1264405" cy="1241448"/>
          </a:xfrm>
          <a:prstGeom prst="rect">
            <a:avLst/>
          </a:prstGeom>
        </p:spPr>
      </p:pic>
      <p:pic>
        <p:nvPicPr>
          <p:cNvPr id="26" name="Grafik 25">
            <a:extLst>
              <a:ext uri="{FF2B5EF4-FFF2-40B4-BE49-F238E27FC236}">
                <a16:creationId xmlns:a16="http://schemas.microsoft.com/office/drawing/2014/main" id="{F3F10C51-EFBD-4EA9-B565-B7BE5DB7FA8E}"/>
              </a:ext>
            </a:extLst>
          </p:cNvPr>
          <p:cNvPicPr>
            <a:picLocks noChangeAspect="1"/>
          </p:cNvPicPr>
          <p:nvPr/>
        </p:nvPicPr>
        <p:blipFill rotWithShape="1">
          <a:blip r:embed="rId2"/>
          <a:srcRect l="15515" t="15669" r="14801" b="15913"/>
          <a:stretch/>
        </p:blipFill>
        <p:spPr>
          <a:xfrm>
            <a:off x="6688765" y="4436846"/>
            <a:ext cx="1264405" cy="1241448"/>
          </a:xfrm>
          <a:prstGeom prst="rect">
            <a:avLst/>
          </a:prstGeom>
        </p:spPr>
      </p:pic>
      <p:cxnSp>
        <p:nvCxnSpPr>
          <p:cNvPr id="28" name="Verbinder: gewinkelt 27">
            <a:extLst>
              <a:ext uri="{FF2B5EF4-FFF2-40B4-BE49-F238E27FC236}">
                <a16:creationId xmlns:a16="http://schemas.microsoft.com/office/drawing/2014/main" id="{E3489FA4-41C7-4A6B-BF2E-58AC264FA415}"/>
              </a:ext>
            </a:extLst>
          </p:cNvPr>
          <p:cNvCxnSpPr>
            <a:stCxn id="4" idx="2"/>
            <a:endCxn id="25" idx="1"/>
          </p:cNvCxnSpPr>
          <p:nvPr/>
        </p:nvCxnSpPr>
        <p:spPr>
          <a:xfrm rot="16200000" flipH="1">
            <a:off x="1487152" y="4180095"/>
            <a:ext cx="1087934" cy="60360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BF21E8CE-865A-4852-9752-487C0D9C71AE}"/>
              </a:ext>
            </a:extLst>
          </p:cNvPr>
          <p:cNvSpPr txBox="1"/>
          <p:nvPr/>
        </p:nvSpPr>
        <p:spPr>
          <a:xfrm>
            <a:off x="1133520" y="5646590"/>
            <a:ext cx="3456841" cy="307777"/>
          </a:xfrm>
          <a:prstGeom prst="rect">
            <a:avLst/>
          </a:prstGeom>
          <a:noFill/>
        </p:spPr>
        <p:txBody>
          <a:bodyPr wrap="square" rtlCol="0">
            <a:spAutoFit/>
          </a:bodyPr>
          <a:lstStyle/>
          <a:p>
            <a:r>
              <a:rPr lang="de-DE" sz="1400" dirty="0"/>
              <a:t>Erzeugung </a:t>
            </a:r>
            <a:r>
              <a:rPr lang="de-DE" sz="1400" dirty="0" err="1"/>
              <a:t>Lossless</a:t>
            </a:r>
            <a:r>
              <a:rPr lang="de-DE" sz="1400" dirty="0"/>
              <a:t> </a:t>
            </a:r>
            <a:r>
              <a:rPr lang="de-DE" sz="1400" dirty="0" err="1"/>
              <a:t>Semantic</a:t>
            </a:r>
            <a:r>
              <a:rPr lang="de-DE" sz="1400" dirty="0"/>
              <a:t> </a:t>
            </a:r>
            <a:r>
              <a:rPr lang="de-DE" sz="1400" dirty="0" err="1"/>
              <a:t>Tree</a:t>
            </a:r>
            <a:r>
              <a:rPr lang="de-DE" sz="1400" dirty="0"/>
              <a:t> (LLST)</a:t>
            </a:r>
          </a:p>
        </p:txBody>
      </p:sp>
      <p:cxnSp>
        <p:nvCxnSpPr>
          <p:cNvPr id="30" name="Verbinder: gewinkelt 29">
            <a:extLst>
              <a:ext uri="{FF2B5EF4-FFF2-40B4-BE49-F238E27FC236}">
                <a16:creationId xmlns:a16="http://schemas.microsoft.com/office/drawing/2014/main" id="{DF95A3AE-7F56-4FDB-AEDD-D3A90F265D22}"/>
              </a:ext>
            </a:extLst>
          </p:cNvPr>
          <p:cNvCxnSpPr>
            <a:cxnSpLocks/>
            <a:stCxn id="25" idx="3"/>
            <a:endCxn id="6" idx="1"/>
          </p:cNvCxnSpPr>
          <p:nvPr/>
        </p:nvCxnSpPr>
        <p:spPr>
          <a:xfrm flipV="1">
            <a:off x="3597328" y="2893379"/>
            <a:ext cx="881227" cy="213248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B3A9AD5E-30A9-4AC0-97C8-AC5C10312E3D}"/>
              </a:ext>
            </a:extLst>
          </p:cNvPr>
          <p:cNvSpPr txBox="1"/>
          <p:nvPr/>
        </p:nvSpPr>
        <p:spPr>
          <a:xfrm>
            <a:off x="4318369" y="1783366"/>
            <a:ext cx="1875523" cy="307777"/>
          </a:xfrm>
          <a:prstGeom prst="rect">
            <a:avLst/>
          </a:prstGeom>
          <a:noFill/>
        </p:spPr>
        <p:txBody>
          <a:bodyPr wrap="square" rtlCol="0">
            <a:spAutoFit/>
          </a:bodyPr>
          <a:lstStyle/>
          <a:p>
            <a:r>
              <a:rPr lang="de-DE" sz="1400" dirty="0" err="1"/>
              <a:t>Recipes</a:t>
            </a:r>
            <a:r>
              <a:rPr lang="de-DE" sz="1400" dirty="0"/>
              <a:t> anwenden</a:t>
            </a:r>
          </a:p>
        </p:txBody>
      </p:sp>
      <p:sp>
        <p:nvSpPr>
          <p:cNvPr id="34" name="Textfeld 33">
            <a:extLst>
              <a:ext uri="{FF2B5EF4-FFF2-40B4-BE49-F238E27FC236}">
                <a16:creationId xmlns:a16="http://schemas.microsoft.com/office/drawing/2014/main" id="{F5274EAF-1104-473D-9AAA-06664CEFFF73}"/>
              </a:ext>
            </a:extLst>
          </p:cNvPr>
          <p:cNvSpPr txBox="1"/>
          <p:nvPr/>
        </p:nvSpPr>
        <p:spPr>
          <a:xfrm>
            <a:off x="5503237" y="5646590"/>
            <a:ext cx="3901068" cy="307777"/>
          </a:xfrm>
          <a:prstGeom prst="rect">
            <a:avLst/>
          </a:prstGeom>
          <a:noFill/>
        </p:spPr>
        <p:txBody>
          <a:bodyPr wrap="square" rtlCol="0">
            <a:spAutoFit/>
          </a:bodyPr>
          <a:lstStyle/>
          <a:p>
            <a:r>
              <a:rPr lang="de-DE" sz="1400" dirty="0"/>
              <a:t>Geänderten LLST als Source Code ausgeben</a:t>
            </a:r>
          </a:p>
        </p:txBody>
      </p:sp>
      <p:cxnSp>
        <p:nvCxnSpPr>
          <p:cNvPr id="35" name="Verbinder: gewinkelt 34">
            <a:extLst>
              <a:ext uri="{FF2B5EF4-FFF2-40B4-BE49-F238E27FC236}">
                <a16:creationId xmlns:a16="http://schemas.microsoft.com/office/drawing/2014/main" id="{C533B0FC-1161-4907-94A7-E8B5F302CA95}"/>
              </a:ext>
            </a:extLst>
          </p:cNvPr>
          <p:cNvCxnSpPr>
            <a:cxnSpLocks/>
            <a:stCxn id="22" idx="3"/>
            <a:endCxn id="26" idx="1"/>
          </p:cNvCxnSpPr>
          <p:nvPr/>
        </p:nvCxnSpPr>
        <p:spPr>
          <a:xfrm>
            <a:off x="6241723" y="3502979"/>
            <a:ext cx="447042" cy="155459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7946057E-8B02-4290-BDC3-291DB323F5F0}"/>
              </a:ext>
            </a:extLst>
          </p:cNvPr>
          <p:cNvCxnSpPr>
            <a:cxnSpLocks/>
            <a:stCxn id="26" idx="3"/>
            <a:endCxn id="5" idx="2"/>
          </p:cNvCxnSpPr>
          <p:nvPr/>
        </p:nvCxnSpPr>
        <p:spPr>
          <a:xfrm flipV="1">
            <a:off x="7953170" y="3937931"/>
            <a:ext cx="1190193" cy="111963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049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Was gibt es für </a:t>
            </a:r>
            <a:r>
              <a:rPr lang="de-DE" dirty="0" err="1"/>
              <a:t>Recipes</a:t>
            </a:r>
            <a:r>
              <a:rPr lang="de-DE" dirty="0"/>
              <a:t> („fachlich“)?</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37559"/>
            <a:ext cx="8596668" cy="3916170"/>
          </a:xfrm>
        </p:spPr>
        <p:txBody>
          <a:bodyPr>
            <a:normAutofit/>
          </a:bodyPr>
          <a:lstStyle/>
          <a:p>
            <a:pPr marL="0" indent="0">
              <a:buNone/>
            </a:pPr>
            <a:r>
              <a:rPr lang="en-US" b="1" dirty="0"/>
              <a:t>Code Style</a:t>
            </a:r>
            <a:r>
              <a:rPr lang="en-US" dirty="0"/>
              <a:t>:</a:t>
            </a:r>
          </a:p>
          <a:p>
            <a:r>
              <a:rPr lang="en-US" dirty="0" err="1"/>
              <a:t>im</a:t>
            </a:r>
            <a:r>
              <a:rPr lang="en-US" dirty="0"/>
              <a:t> </a:t>
            </a:r>
            <a:r>
              <a:rPr lang="en-US" dirty="0" err="1"/>
              <a:t>Prinzip</a:t>
            </a:r>
            <a:r>
              <a:rPr lang="en-US" dirty="0"/>
              <a:t> </a:t>
            </a:r>
            <a:r>
              <a:rPr lang="en-US" dirty="0" err="1"/>
              <a:t>vergleichbar</a:t>
            </a:r>
            <a:r>
              <a:rPr lang="en-US" dirty="0"/>
              <a:t> </a:t>
            </a:r>
            <a:r>
              <a:rPr lang="en-US" dirty="0" err="1"/>
              <a:t>zu</a:t>
            </a:r>
            <a:r>
              <a:rPr lang="en-US" dirty="0"/>
              <a:t> PMD, </a:t>
            </a:r>
            <a:r>
              <a:rPr lang="en-US" dirty="0" err="1"/>
              <a:t>Checkstyle</a:t>
            </a:r>
            <a:r>
              <a:rPr lang="en-US" dirty="0"/>
              <a:t>, </a:t>
            </a:r>
            <a:r>
              <a:rPr lang="en-US" dirty="0" err="1"/>
              <a:t>Sonarqube</a:t>
            </a:r>
            <a:r>
              <a:rPr lang="en-US" dirty="0"/>
              <a:t> – </a:t>
            </a:r>
            <a:r>
              <a:rPr lang="en-US" dirty="0" err="1"/>
              <a:t>nur</a:t>
            </a:r>
            <a:r>
              <a:rPr lang="en-US" dirty="0"/>
              <a:t> </a:t>
            </a:r>
            <a:r>
              <a:rPr lang="en-US" dirty="0" err="1"/>
              <a:t>dass</a:t>
            </a:r>
            <a:r>
              <a:rPr lang="en-US" dirty="0"/>
              <a:t> </a:t>
            </a:r>
            <a:r>
              <a:rPr lang="en-US" dirty="0" err="1"/>
              <a:t>etwaige</a:t>
            </a:r>
            <a:r>
              <a:rPr lang="en-US" dirty="0"/>
              <a:t> </a:t>
            </a:r>
            <a:r>
              <a:rPr lang="en-US" dirty="0" err="1"/>
              <a:t>Verstöße</a:t>
            </a:r>
            <a:r>
              <a:rPr lang="en-US" dirty="0"/>
              <a:t> </a:t>
            </a:r>
            <a:r>
              <a:rPr lang="en-US" dirty="0" err="1"/>
              <a:t>nicht</a:t>
            </a:r>
            <a:r>
              <a:rPr lang="en-US" dirty="0"/>
              <a:t> </a:t>
            </a:r>
            <a:r>
              <a:rPr lang="en-US" dirty="0" err="1"/>
              <a:t>angemakert</a:t>
            </a:r>
            <a:r>
              <a:rPr lang="en-US" dirty="0"/>
              <a:t>, </a:t>
            </a:r>
            <a:r>
              <a:rPr lang="en-US" dirty="0" err="1"/>
              <a:t>sondern</a:t>
            </a:r>
            <a:r>
              <a:rPr lang="en-US" dirty="0"/>
              <a:t> </a:t>
            </a:r>
            <a:r>
              <a:rPr lang="en-US" dirty="0" err="1"/>
              <a:t>gleich</a:t>
            </a:r>
            <a:r>
              <a:rPr lang="en-US" dirty="0"/>
              <a:t> </a:t>
            </a:r>
            <a:r>
              <a:rPr lang="en-US" dirty="0" err="1"/>
              <a:t>behoben</a:t>
            </a:r>
            <a:r>
              <a:rPr lang="en-US" dirty="0"/>
              <a:t> </a:t>
            </a:r>
            <a:r>
              <a:rPr lang="en-US" dirty="0" err="1"/>
              <a:t>werden</a:t>
            </a:r>
            <a:r>
              <a:rPr lang="en-US" dirty="0"/>
              <a:t>. </a:t>
            </a:r>
            <a:r>
              <a:rPr lang="de-DE" dirty="0"/>
              <a:t>Z.B.: </a:t>
            </a:r>
            <a:endParaRPr lang="en-US" dirty="0"/>
          </a:p>
          <a:p>
            <a:pPr lvl="1"/>
            <a:r>
              <a:rPr lang="de-DE" dirty="0" err="1"/>
              <a:t>org.openrewrite.staticanalysis.RemoveUnusedPrivateFields</a:t>
            </a:r>
            <a:endParaRPr lang="de-DE" dirty="0"/>
          </a:p>
          <a:p>
            <a:pPr lvl="1"/>
            <a:r>
              <a:rPr lang="de-DE" dirty="0" err="1"/>
              <a:t>org.openrewrite.staticanalysis.UnnecessaryParentheses</a:t>
            </a:r>
            <a:endParaRPr lang="de-DE" dirty="0"/>
          </a:p>
          <a:p>
            <a:pPr marL="0" indent="0">
              <a:buNone/>
            </a:pPr>
            <a:r>
              <a:rPr lang="en-US" b="1" dirty="0"/>
              <a:t>Updates</a:t>
            </a:r>
            <a:r>
              <a:rPr lang="en-US" dirty="0"/>
              <a:t>:</a:t>
            </a:r>
          </a:p>
          <a:p>
            <a:r>
              <a:rPr lang="de-DE" dirty="0"/>
              <a:t>Durchführung von Java und Library Updates! </a:t>
            </a:r>
            <a:endParaRPr lang="en-US" dirty="0"/>
          </a:p>
          <a:p>
            <a:pPr lvl="1"/>
            <a:r>
              <a:rPr lang="de-DE" dirty="0"/>
              <a:t>org.openrewrite.java.migrate.UpgradeToJava17</a:t>
            </a:r>
          </a:p>
          <a:p>
            <a:pPr lvl="1"/>
            <a:r>
              <a:rPr lang="de-DE" dirty="0"/>
              <a:t>org.openrewrite.java.testing.junit5.JUnit5BestPractices</a:t>
            </a:r>
          </a:p>
          <a:p>
            <a:pPr lvl="1"/>
            <a:r>
              <a:rPr lang="de-DE" dirty="0" err="1"/>
              <a:t>org.openrewrite.java.testing.assertj.Assertj</a:t>
            </a:r>
            <a:endParaRPr lang="en-US" dirty="0"/>
          </a:p>
          <a:p>
            <a:pPr marL="457200" lvl="1" indent="0">
              <a:buNone/>
            </a:pPr>
            <a:endParaRPr lang="de-DE" dirty="0"/>
          </a:p>
        </p:txBody>
      </p:sp>
    </p:spTree>
    <p:extLst>
      <p:ext uri="{BB962C8B-B14F-4D97-AF65-F5344CB8AC3E}">
        <p14:creationId xmlns:p14="http://schemas.microsoft.com/office/powerpoint/2010/main" val="19119223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551A6-A0D8-464D-AAE3-E5FE3B0BD535}"/>
              </a:ext>
            </a:extLst>
          </p:cNvPr>
          <p:cNvSpPr>
            <a:spLocks noGrp="1"/>
          </p:cNvSpPr>
          <p:nvPr>
            <p:ph type="title"/>
          </p:nvPr>
        </p:nvSpPr>
        <p:spPr/>
        <p:txBody>
          <a:bodyPr/>
          <a:lstStyle/>
          <a:p>
            <a:r>
              <a:rPr lang="de-DE" dirty="0"/>
              <a:t>Typen von </a:t>
            </a:r>
            <a:r>
              <a:rPr lang="de-DE" dirty="0" err="1"/>
              <a:t>Recipes</a:t>
            </a:r>
            <a:endParaRPr lang="de-DE" dirty="0"/>
          </a:p>
        </p:txBody>
      </p:sp>
      <p:sp>
        <p:nvSpPr>
          <p:cNvPr id="3" name="Inhaltsplatzhalter 2">
            <a:extLst>
              <a:ext uri="{FF2B5EF4-FFF2-40B4-BE49-F238E27FC236}">
                <a16:creationId xmlns:a16="http://schemas.microsoft.com/office/drawing/2014/main" id="{7C50BBDC-22AF-4A62-B02F-860F597B04D6}"/>
              </a:ext>
            </a:extLst>
          </p:cNvPr>
          <p:cNvSpPr>
            <a:spLocks noGrp="1"/>
          </p:cNvSpPr>
          <p:nvPr>
            <p:ph idx="1"/>
          </p:nvPr>
        </p:nvSpPr>
        <p:spPr/>
        <p:txBody>
          <a:bodyPr/>
          <a:lstStyle/>
          <a:p>
            <a:r>
              <a:rPr lang="de-DE" b="1" dirty="0"/>
              <a:t>Deklarative </a:t>
            </a:r>
            <a:r>
              <a:rPr lang="de-DE" b="1" dirty="0" err="1"/>
              <a:t>Recipes</a:t>
            </a:r>
            <a:r>
              <a:rPr lang="de-DE" dirty="0"/>
              <a:t>: Zusammenstellung vorhandener </a:t>
            </a:r>
            <a:r>
              <a:rPr lang="de-DE" dirty="0" err="1"/>
              <a:t>Recipes</a:t>
            </a:r>
            <a:r>
              <a:rPr lang="de-DE" dirty="0"/>
              <a:t> und ggf. deren Parametrierung in der </a:t>
            </a:r>
            <a:r>
              <a:rPr lang="de-DE" dirty="0" err="1"/>
              <a:t>rewrite.yml</a:t>
            </a:r>
            <a:endParaRPr lang="de-DE" dirty="0"/>
          </a:p>
          <a:p>
            <a:r>
              <a:rPr lang="de-DE" b="1" dirty="0" err="1"/>
              <a:t>Refaster</a:t>
            </a:r>
            <a:r>
              <a:rPr lang="de-DE" b="1" dirty="0"/>
              <a:t> Templates: </a:t>
            </a:r>
            <a:r>
              <a:rPr lang="de-DE" dirty="0"/>
              <a:t>Einfache Eine-Zeile-Ersetzungen</a:t>
            </a:r>
          </a:p>
          <a:p>
            <a:r>
              <a:rPr lang="de-DE" b="1" dirty="0"/>
              <a:t>Imperative </a:t>
            </a:r>
            <a:r>
              <a:rPr lang="de-DE" b="1" dirty="0" err="1"/>
              <a:t>Recipes</a:t>
            </a:r>
            <a:r>
              <a:rPr lang="de-DE" b="1" dirty="0"/>
              <a:t>: </a:t>
            </a:r>
            <a:r>
              <a:rPr lang="de-DE" dirty="0"/>
              <a:t>Ein Programmiertes Recipe</a:t>
            </a:r>
          </a:p>
        </p:txBody>
      </p:sp>
      <p:pic>
        <p:nvPicPr>
          <p:cNvPr id="6" name="Grafik 5">
            <a:extLst>
              <a:ext uri="{FF2B5EF4-FFF2-40B4-BE49-F238E27FC236}">
                <a16:creationId xmlns:a16="http://schemas.microsoft.com/office/drawing/2014/main" id="{9FC480AC-1529-4236-84C2-830BCBA433BE}"/>
              </a:ext>
            </a:extLst>
          </p:cNvPr>
          <p:cNvPicPr>
            <a:picLocks noChangeAspect="1"/>
          </p:cNvPicPr>
          <p:nvPr/>
        </p:nvPicPr>
        <p:blipFill>
          <a:blip r:embed="rId2"/>
          <a:stretch>
            <a:fillRect/>
          </a:stretch>
        </p:blipFill>
        <p:spPr>
          <a:xfrm>
            <a:off x="827942" y="4100546"/>
            <a:ext cx="4972287" cy="1745864"/>
          </a:xfrm>
          <a:prstGeom prst="rect">
            <a:avLst/>
          </a:prstGeom>
        </p:spPr>
      </p:pic>
      <p:pic>
        <p:nvPicPr>
          <p:cNvPr id="7" name="Grafik 6">
            <a:extLst>
              <a:ext uri="{FF2B5EF4-FFF2-40B4-BE49-F238E27FC236}">
                <a16:creationId xmlns:a16="http://schemas.microsoft.com/office/drawing/2014/main" id="{76F1B824-06C4-4101-9CCA-488A0C5FCD0E}"/>
              </a:ext>
            </a:extLst>
          </p:cNvPr>
          <p:cNvPicPr>
            <a:picLocks noChangeAspect="1"/>
          </p:cNvPicPr>
          <p:nvPr/>
        </p:nvPicPr>
        <p:blipFill>
          <a:blip r:embed="rId3"/>
          <a:stretch>
            <a:fillRect/>
          </a:stretch>
        </p:blipFill>
        <p:spPr>
          <a:xfrm>
            <a:off x="6536335" y="3562590"/>
            <a:ext cx="2858056" cy="2821776"/>
          </a:xfrm>
          <a:prstGeom prst="rect">
            <a:avLst/>
          </a:prstGeom>
        </p:spPr>
      </p:pic>
    </p:spTree>
    <p:extLst>
      <p:ext uri="{BB962C8B-B14F-4D97-AF65-F5344CB8AC3E}">
        <p14:creationId xmlns:p14="http://schemas.microsoft.com/office/powerpoint/2010/main" val="23267169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a:t>
            </a:r>
            <a:r>
              <a:rPr lang="de-DE" sz="3600" dirty="0"/>
              <a:t> 18-21</a:t>
            </a:r>
          </a:p>
          <a:p>
            <a:r>
              <a:rPr lang="de-DE" sz="3100" dirty="0"/>
              <a:t>Open </a:t>
            </a:r>
            <a:r>
              <a:rPr lang="de-DE" sz="3100" dirty="0" err="1"/>
              <a:t>Rewrite</a:t>
            </a:r>
            <a:endParaRPr lang="de-DE" sz="3100" dirty="0"/>
          </a:p>
          <a:p>
            <a:pPr lvl="1"/>
            <a:r>
              <a:rPr lang="de-DE" sz="2900" dirty="0"/>
              <a:t>Überblick</a:t>
            </a:r>
          </a:p>
          <a:p>
            <a:pPr lvl="1"/>
            <a:r>
              <a:rPr lang="de-DE" sz="2900" b="1"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14419682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E0B146-95E9-1419-8E3C-1D0ED768B18A}"/>
              </a:ext>
            </a:extLst>
          </p:cNvPr>
          <p:cNvSpPr>
            <a:spLocks noGrp="1"/>
          </p:cNvSpPr>
          <p:nvPr>
            <p:ph type="title"/>
          </p:nvPr>
        </p:nvSpPr>
        <p:spPr/>
        <p:txBody>
          <a:bodyPr/>
          <a:lstStyle/>
          <a:p>
            <a:r>
              <a:rPr lang="de-DE" dirty="0"/>
              <a:t>Altanwendung automatisiert modernisieren</a:t>
            </a:r>
          </a:p>
        </p:txBody>
      </p:sp>
      <p:sp>
        <p:nvSpPr>
          <p:cNvPr id="7" name="Inhaltsplatzhalter 2">
            <a:extLst>
              <a:ext uri="{FF2B5EF4-FFF2-40B4-BE49-F238E27FC236}">
                <a16:creationId xmlns:a16="http://schemas.microsoft.com/office/drawing/2014/main" id="{5E5022C6-03F1-1309-21CB-EE972B2D4008}"/>
              </a:ext>
            </a:extLst>
          </p:cNvPr>
          <p:cNvSpPr>
            <a:spLocks noGrp="1"/>
          </p:cNvSpPr>
          <p:nvPr>
            <p:ph idx="1"/>
          </p:nvPr>
        </p:nvSpPr>
        <p:spPr>
          <a:xfrm>
            <a:off x="677334" y="2128856"/>
            <a:ext cx="8596668" cy="4279469"/>
          </a:xfrm>
        </p:spPr>
        <p:txBody>
          <a:bodyPr/>
          <a:lstStyle/>
          <a:p>
            <a:r>
              <a:rPr lang="de-DE" dirty="0"/>
              <a:t>05_openrewrite</a:t>
            </a:r>
          </a:p>
          <a:p>
            <a:r>
              <a:rPr lang="de-DE" dirty="0">
                <a:hlinkClick r:id="rId2"/>
              </a:rPr>
              <a:t>https://docs.openrewrite.org/recipes/java/migrate/javaversion17</a:t>
            </a:r>
            <a:endParaRPr lang="de-DE" dirty="0"/>
          </a:p>
          <a:p>
            <a:pPr lvl="1"/>
            <a:r>
              <a:rPr lang="de-DE" dirty="0" err="1"/>
              <a:t>TextBlocks</a:t>
            </a:r>
            <a:endParaRPr lang="de-DE" dirty="0"/>
          </a:p>
          <a:p>
            <a:pPr lvl="1"/>
            <a:r>
              <a:rPr lang="de-DE" dirty="0" err="1"/>
              <a:t>PatternMatching</a:t>
            </a:r>
            <a:r>
              <a:rPr lang="de-DE" dirty="0"/>
              <a:t> </a:t>
            </a:r>
            <a:r>
              <a:rPr lang="de-DE" dirty="0" err="1"/>
              <a:t>InstanceOf</a:t>
            </a:r>
            <a:endParaRPr lang="de-DE" dirty="0"/>
          </a:p>
          <a:p>
            <a:pPr lvl="1"/>
            <a:r>
              <a:rPr lang="de-DE" dirty="0" err="1"/>
              <a:t>Stream.toList</a:t>
            </a:r>
            <a:r>
              <a:rPr lang="de-DE" dirty="0"/>
              <a:t>() Recipe muss man zusätzlich nennen</a:t>
            </a:r>
          </a:p>
          <a:p>
            <a:pPr marL="0" indent="0">
              <a:buNone/>
            </a:pPr>
            <a:endParaRPr lang="de-DE" dirty="0"/>
          </a:p>
          <a:p>
            <a:pPr marL="0" indent="0">
              <a:buNone/>
            </a:pPr>
            <a:endParaRPr lang="de-DE" dirty="0"/>
          </a:p>
          <a:p>
            <a:endParaRPr lang="de-DE" dirty="0"/>
          </a:p>
        </p:txBody>
      </p:sp>
    </p:spTree>
    <p:extLst>
      <p:ext uri="{BB962C8B-B14F-4D97-AF65-F5344CB8AC3E}">
        <p14:creationId xmlns:p14="http://schemas.microsoft.com/office/powerpoint/2010/main" val="2044519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AD060A6-6F8E-9F87-7593-DBC9500155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a:t>
            </a:r>
            <a:r>
              <a:rPr lang="de-DE" sz="3600" dirty="0"/>
              <a:t> 18-21</a:t>
            </a:r>
          </a:p>
          <a:p>
            <a:r>
              <a:rPr lang="de-DE" sz="3100" dirty="0"/>
              <a:t>Open </a:t>
            </a:r>
            <a:r>
              <a:rPr lang="de-DE" sz="3100" dirty="0" err="1"/>
              <a:t>Rewrite</a:t>
            </a:r>
            <a:endParaRPr lang="de-DE" sz="3100" dirty="0"/>
          </a:p>
          <a:p>
            <a:pPr lvl="1"/>
            <a:r>
              <a:rPr lang="de-DE" sz="2900" dirty="0"/>
              <a:t>Überblick</a:t>
            </a:r>
          </a:p>
          <a:p>
            <a:pPr lvl="1"/>
            <a:r>
              <a:rPr lang="de-DE" sz="2900" dirty="0"/>
              <a:t>Automatisiert zu neuen Features</a:t>
            </a:r>
          </a:p>
          <a:p>
            <a:pPr lvl="1"/>
            <a:r>
              <a:rPr lang="de-DE" sz="2900" b="1" dirty="0"/>
              <a:t>Eigene </a:t>
            </a:r>
            <a:r>
              <a:rPr lang="de-DE" sz="2900" b="1" dirty="0" err="1"/>
              <a:t>Recipes</a:t>
            </a:r>
            <a:r>
              <a:rPr lang="de-DE" sz="2900" b="1" dirty="0"/>
              <a:t> schreiben</a:t>
            </a:r>
          </a:p>
          <a:p>
            <a:endParaRPr lang="de-DE" sz="3100" dirty="0"/>
          </a:p>
        </p:txBody>
      </p:sp>
    </p:spTree>
    <p:extLst>
      <p:ext uri="{BB962C8B-B14F-4D97-AF65-F5344CB8AC3E}">
        <p14:creationId xmlns:p14="http://schemas.microsoft.com/office/powerpoint/2010/main" val="40496203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D7913-2F8F-B453-440C-62BA1146C0FF}"/>
              </a:ext>
            </a:extLst>
          </p:cNvPr>
          <p:cNvSpPr>
            <a:spLocks noGrp="1"/>
          </p:cNvSpPr>
          <p:nvPr>
            <p:ph type="title"/>
          </p:nvPr>
        </p:nvSpPr>
        <p:spPr/>
        <p:txBody>
          <a:bodyPr/>
          <a:lstStyle/>
          <a:p>
            <a:r>
              <a:rPr lang="de-DE" dirty="0" err="1"/>
              <a:t>Zettsystems-recipes</a:t>
            </a:r>
            <a:endParaRPr lang="de-DE" dirty="0"/>
          </a:p>
        </p:txBody>
      </p:sp>
      <p:sp>
        <p:nvSpPr>
          <p:cNvPr id="3" name="Inhaltsplatzhalter 2">
            <a:extLst>
              <a:ext uri="{FF2B5EF4-FFF2-40B4-BE49-F238E27FC236}">
                <a16:creationId xmlns:a16="http://schemas.microsoft.com/office/drawing/2014/main" id="{FB95DBE2-02EA-7150-C5D4-0661F4AA0D4C}"/>
              </a:ext>
            </a:extLst>
          </p:cNvPr>
          <p:cNvSpPr>
            <a:spLocks noGrp="1"/>
          </p:cNvSpPr>
          <p:nvPr>
            <p:ph idx="1"/>
          </p:nvPr>
        </p:nvSpPr>
        <p:spPr/>
        <p:txBody>
          <a:bodyPr/>
          <a:lstStyle/>
          <a:p>
            <a:r>
              <a:rPr lang="de-DE" dirty="0">
                <a:hlinkClick r:id="rId2"/>
              </a:rPr>
              <a:t>https://github.com/MichaelZett/zettsystems-recipes</a:t>
            </a:r>
            <a:endParaRPr lang="de-DE" dirty="0"/>
          </a:p>
          <a:p>
            <a:endParaRPr lang="de-DE" dirty="0"/>
          </a:p>
        </p:txBody>
      </p:sp>
    </p:spTree>
    <p:extLst>
      <p:ext uri="{BB962C8B-B14F-4D97-AF65-F5344CB8AC3E}">
        <p14:creationId xmlns:p14="http://schemas.microsoft.com/office/powerpoint/2010/main" val="3362560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19990-672F-553F-0C60-567BFAB47493}"/>
              </a:ext>
            </a:extLst>
          </p:cNvPr>
          <p:cNvSpPr>
            <a:spLocks noGrp="1"/>
          </p:cNvSpPr>
          <p:nvPr>
            <p:ph type="title"/>
          </p:nvPr>
        </p:nvSpPr>
        <p:spPr/>
        <p:txBody>
          <a:bodyPr/>
          <a:lstStyle/>
          <a:p>
            <a:r>
              <a:rPr lang="de-DE" dirty="0"/>
              <a:t>Java Entwicklungsprozess</a:t>
            </a:r>
          </a:p>
        </p:txBody>
      </p:sp>
      <p:sp>
        <p:nvSpPr>
          <p:cNvPr id="3" name="Inhaltsplatzhalter 2">
            <a:extLst>
              <a:ext uri="{FF2B5EF4-FFF2-40B4-BE49-F238E27FC236}">
                <a16:creationId xmlns:a16="http://schemas.microsoft.com/office/drawing/2014/main" id="{D4559619-341A-9EF2-B948-EAA6D521021D}"/>
              </a:ext>
            </a:extLst>
          </p:cNvPr>
          <p:cNvSpPr>
            <a:spLocks noGrp="1"/>
          </p:cNvSpPr>
          <p:nvPr>
            <p:ph idx="1"/>
          </p:nvPr>
        </p:nvSpPr>
        <p:spPr/>
        <p:txBody>
          <a:bodyPr/>
          <a:lstStyle/>
          <a:p>
            <a:r>
              <a:rPr lang="de-DE" dirty="0"/>
              <a:t>JCP: Java Community </a:t>
            </a:r>
            <a:r>
              <a:rPr lang="de-DE" dirty="0" err="1"/>
              <a:t>Process</a:t>
            </a:r>
            <a:r>
              <a:rPr lang="de-DE" dirty="0"/>
              <a:t> - Der JCP formalisiert die Art und Weise, wie neue Funktionen und Änderungen an Java (d.h. technische Spezifikationen) vorgeschlagen, geprüft und genehmigt werden, einschließlich der Definition verschiedener Rollen, die Personen einnehmen können.</a:t>
            </a:r>
          </a:p>
          <a:p>
            <a:r>
              <a:rPr lang="en-US" dirty="0"/>
              <a:t>JSR: Java Specification Request – </a:t>
            </a:r>
            <a:r>
              <a:rPr lang="en-US" dirty="0" err="1"/>
              <a:t>Vorschlagsprozess</a:t>
            </a:r>
            <a:r>
              <a:rPr lang="en-US" dirty="0"/>
              <a:t> für “</a:t>
            </a:r>
            <a:r>
              <a:rPr lang="en-US" dirty="0" err="1"/>
              <a:t>reifere</a:t>
            </a:r>
            <a:r>
              <a:rPr lang="en-US" dirty="0"/>
              <a:t>” feature requests (</a:t>
            </a:r>
            <a:r>
              <a:rPr lang="en-US" dirty="0" err="1"/>
              <a:t>Scheitern</a:t>
            </a:r>
            <a:r>
              <a:rPr lang="en-US" dirty="0"/>
              <a:t> </a:t>
            </a:r>
            <a:r>
              <a:rPr lang="en-US" dirty="0" err="1"/>
              <a:t>nicht</a:t>
            </a:r>
            <a:r>
              <a:rPr lang="en-US" dirty="0"/>
              <a:t> </a:t>
            </a:r>
            <a:r>
              <a:rPr lang="en-US" dirty="0" err="1"/>
              <a:t>erwartet</a:t>
            </a:r>
            <a:r>
              <a:rPr lang="en-US" dirty="0"/>
              <a:t>)</a:t>
            </a:r>
          </a:p>
          <a:p>
            <a:r>
              <a:rPr lang="de-DE" dirty="0"/>
              <a:t>JEP: JDK Enhancement </a:t>
            </a:r>
            <a:r>
              <a:rPr lang="de-DE" dirty="0" err="1"/>
              <a:t>Proposal</a:t>
            </a:r>
            <a:r>
              <a:rPr lang="de-DE" dirty="0"/>
              <a:t> – leichtgewichtigerer Prozess für feature </a:t>
            </a:r>
            <a:r>
              <a:rPr lang="de-DE" dirty="0" err="1"/>
              <a:t>requests</a:t>
            </a:r>
            <a:r>
              <a:rPr lang="de-DE" dirty="0"/>
              <a:t> (Scheitern möglich)</a:t>
            </a:r>
          </a:p>
          <a:p>
            <a:r>
              <a:rPr lang="de-DE" dirty="0">
                <a:hlinkClick r:id="rId2"/>
              </a:rPr>
              <a:t>https://openjdk.org/jeps/0</a:t>
            </a:r>
            <a:r>
              <a:rPr lang="de-DE" dirty="0"/>
              <a:t> - Liste aller JEPs</a:t>
            </a:r>
          </a:p>
        </p:txBody>
      </p:sp>
    </p:spTree>
    <p:extLst>
      <p:ext uri="{BB962C8B-B14F-4D97-AF65-F5344CB8AC3E}">
        <p14:creationId xmlns:p14="http://schemas.microsoft.com/office/powerpoint/2010/main" val="330699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normAutofit fontScale="90000"/>
          </a:bodyPr>
          <a:lstStyle/>
          <a:p>
            <a:r>
              <a:rPr lang="de-DE" dirty="0"/>
              <a:t>Neues „Feature Releases“ Modell seit Java 10</a:t>
            </a:r>
            <a:br>
              <a:rPr lang="de-DE" dirty="0"/>
            </a:br>
            <a:endParaRPr lang="de-DE" dirty="0"/>
          </a:p>
        </p:txBody>
      </p:sp>
      <p:sp>
        <p:nvSpPr>
          <p:cNvPr id="3" name="Textfeld 2">
            <a:extLst>
              <a:ext uri="{FF2B5EF4-FFF2-40B4-BE49-F238E27FC236}">
                <a16:creationId xmlns:a16="http://schemas.microsoft.com/office/drawing/2014/main" id="{E9080A01-F809-9EBA-8886-38A7D1930B15}"/>
              </a:ext>
            </a:extLst>
          </p:cNvPr>
          <p:cNvSpPr txBox="1"/>
          <p:nvPr/>
        </p:nvSpPr>
        <p:spPr>
          <a:xfrm>
            <a:off x="757990" y="1720840"/>
            <a:ext cx="8746958" cy="4247317"/>
          </a:xfrm>
          <a:prstGeom prst="rect">
            <a:avLst/>
          </a:prstGeom>
          <a:noFill/>
        </p:spPr>
        <p:txBody>
          <a:bodyPr wrap="square" rtlCol="0">
            <a:spAutoFit/>
          </a:bodyPr>
          <a:lstStyle/>
          <a:p>
            <a:pPr algn="just"/>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Java Releases </a:t>
            </a:r>
            <a:r>
              <a:rPr lang="en-US" dirty="0" err="1">
                <a:solidFill>
                  <a:srgbClr val="000000"/>
                </a:solidFill>
                <a:latin typeface="inter-regular"/>
              </a:rPr>
              <a:t>sollen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verzögern</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Java 7-9)</a:t>
            </a:r>
          </a:p>
          <a:p>
            <a:pPr marL="285750" indent="-285750" algn="just">
              <a:buFont typeface="Arial" panose="020B0604020202020204" pitchFamily="34" charset="0"/>
              <a:buChar char="•"/>
            </a:pPr>
            <a:r>
              <a:rPr lang="en-US" dirty="0">
                <a:solidFill>
                  <a:srgbClr val="000000"/>
                </a:solidFill>
                <a:latin typeface="inter-regular"/>
              </a:rPr>
              <a:t>Sie </a:t>
            </a:r>
            <a:r>
              <a:rPr lang="en-US" dirty="0" err="1">
                <a:solidFill>
                  <a:srgbClr val="000000"/>
                </a:solidFill>
                <a:latin typeface="inter-regular"/>
              </a:rPr>
              <a:t>erscheinen</a:t>
            </a:r>
            <a:r>
              <a:rPr lang="en-US" dirty="0">
                <a:solidFill>
                  <a:srgbClr val="000000"/>
                </a:solidFill>
                <a:latin typeface="inter-regular"/>
              </a:rPr>
              <a:t> </a:t>
            </a:r>
            <a:r>
              <a:rPr lang="en-US" dirty="0" err="1">
                <a:solidFill>
                  <a:srgbClr val="000000"/>
                </a:solidFill>
                <a:latin typeface="inter-regular"/>
              </a:rPr>
              <a:t>seit</a:t>
            </a:r>
            <a:r>
              <a:rPr lang="en-US" dirty="0">
                <a:solidFill>
                  <a:srgbClr val="000000"/>
                </a:solidFill>
                <a:latin typeface="inter-regular"/>
              </a:rPr>
              <a:t> Java 10 immer </a:t>
            </a:r>
            <a:r>
              <a:rPr lang="en-US" dirty="0" err="1">
                <a:solidFill>
                  <a:srgbClr val="000000"/>
                </a:solidFill>
                <a:latin typeface="inter-regular"/>
              </a:rPr>
              <a:t>halbjährlich</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März und September</a:t>
            </a:r>
          </a:p>
          <a:p>
            <a:pPr marL="285750" indent="-285750" algn="just">
              <a:buFont typeface="Arial" panose="020B0604020202020204" pitchFamily="34" charset="0"/>
              <a:buChar char="•"/>
            </a:pPr>
            <a:r>
              <a:rPr lang="en-US" dirty="0">
                <a:solidFill>
                  <a:srgbClr val="000000"/>
                </a:solidFill>
                <a:latin typeface="inter-regular"/>
              </a:rPr>
              <a:t>Major-</a:t>
            </a:r>
            <a:r>
              <a:rPr lang="en-US" dirty="0" err="1">
                <a:solidFill>
                  <a:srgbClr val="000000"/>
                </a:solidFill>
                <a:latin typeface="inter-regular"/>
              </a:rPr>
              <a:t>Versionen</a:t>
            </a:r>
            <a:r>
              <a:rPr lang="en-US" dirty="0">
                <a:solidFill>
                  <a:srgbClr val="000000"/>
                </a:solidFill>
                <a:latin typeface="inter-regular"/>
              </a:rPr>
              <a:t> </a:t>
            </a:r>
            <a:r>
              <a:rPr lang="en-US" dirty="0" err="1">
                <a:solidFill>
                  <a:srgbClr val="000000"/>
                </a:solidFill>
                <a:latin typeface="inter-regular"/>
              </a:rPr>
              <a:t>erhalten</a:t>
            </a:r>
            <a:r>
              <a:rPr lang="en-US" dirty="0">
                <a:solidFill>
                  <a:srgbClr val="000000"/>
                </a:solidFill>
                <a:latin typeface="inter-regular"/>
              </a:rPr>
              <a:t> nun </a:t>
            </a:r>
            <a:r>
              <a:rPr lang="en-US" dirty="0" err="1">
                <a:solidFill>
                  <a:srgbClr val="000000"/>
                </a:solidFill>
                <a:latin typeface="inter-regular"/>
              </a:rPr>
              <a:t>lediglich</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halbes</a:t>
            </a:r>
            <a:r>
              <a:rPr lang="en-US" dirty="0">
                <a:solidFill>
                  <a:srgbClr val="000000"/>
                </a:solidFill>
                <a:latin typeface="inter-regular"/>
              </a:rPr>
              <a:t> </a:t>
            </a:r>
            <a:r>
              <a:rPr lang="en-US" dirty="0" err="1">
                <a:solidFill>
                  <a:srgbClr val="000000"/>
                </a:solidFill>
                <a:latin typeface="inter-regular"/>
              </a:rPr>
              <a:t>Jahr</a:t>
            </a:r>
            <a:r>
              <a:rPr lang="en-US" dirty="0">
                <a:solidFill>
                  <a:srgbClr val="000000"/>
                </a:solidFill>
                <a:latin typeface="inter-regular"/>
              </a:rPr>
              <a:t> Patches bis </a:t>
            </a:r>
            <a:r>
              <a:rPr lang="en-US" dirty="0" err="1">
                <a:solidFill>
                  <a:srgbClr val="000000"/>
                </a:solidFill>
                <a:latin typeface="inter-regular"/>
              </a:rPr>
              <a:t>zum</a:t>
            </a:r>
            <a:r>
              <a:rPr lang="en-US" dirty="0">
                <a:solidFill>
                  <a:srgbClr val="000000"/>
                </a:solidFill>
                <a:latin typeface="inter-regular"/>
              </a:rPr>
              <a:t> </a:t>
            </a:r>
            <a:r>
              <a:rPr lang="en-US" dirty="0" err="1">
                <a:solidFill>
                  <a:srgbClr val="000000"/>
                </a:solidFill>
                <a:latin typeface="inter-regular"/>
              </a:rPr>
              <a:t>nächsten</a:t>
            </a:r>
            <a:r>
              <a:rPr lang="en-US" dirty="0">
                <a:solidFill>
                  <a:srgbClr val="000000"/>
                </a:solidFill>
                <a:latin typeface="inter-regular"/>
              </a:rPr>
              <a:t> Major (</a:t>
            </a:r>
            <a:r>
              <a:rPr lang="en-US" dirty="0" err="1">
                <a:solidFill>
                  <a:srgbClr val="000000"/>
                </a:solidFill>
                <a:latin typeface="inter-regular"/>
              </a:rPr>
              <a:t>außer</a:t>
            </a:r>
            <a:r>
              <a:rPr lang="en-US" dirty="0">
                <a:solidFill>
                  <a:srgbClr val="000000"/>
                </a:solidFill>
                <a:latin typeface="inter-regular"/>
              </a:rPr>
              <a:t> LTS </a:t>
            </a:r>
            <a:r>
              <a:rPr lang="en-US" dirty="0" err="1">
                <a:solidFill>
                  <a:srgbClr val="000000"/>
                </a:solidFill>
                <a:latin typeface="inter-regular"/>
              </a:rPr>
              <a:t>Versionen</a:t>
            </a:r>
            <a:r>
              <a:rPr lang="en-US" dirty="0">
                <a:solidFill>
                  <a:srgbClr val="000000"/>
                </a:solidFill>
                <a:latin typeface="inter-regular"/>
              </a:rPr>
              <a:t>)</a:t>
            </a:r>
          </a:p>
          <a:p>
            <a:pPr marL="285750" indent="-285750" algn="just">
              <a:buFont typeface="Arial" panose="020B0604020202020204" pitchFamily="34" charset="0"/>
              <a:buChar char="•"/>
            </a:pPr>
            <a:r>
              <a:rPr lang="en-US" dirty="0">
                <a:solidFill>
                  <a:srgbClr val="000000"/>
                </a:solidFill>
                <a:latin typeface="inter-regular"/>
              </a:rPr>
              <a:t>Alle 3 Jahre (</a:t>
            </a:r>
            <a:r>
              <a:rPr lang="en-US" b="1" dirty="0">
                <a:solidFill>
                  <a:srgbClr val="000000"/>
                </a:solidFill>
                <a:latin typeface="inter-regular"/>
              </a:rPr>
              <a:t>ab Java 21 alle 2 Jahre</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Version </a:t>
            </a:r>
            <a:r>
              <a:rPr lang="en-US" dirty="0" err="1">
                <a:solidFill>
                  <a:srgbClr val="000000"/>
                </a:solidFill>
                <a:latin typeface="inter-regular"/>
              </a:rPr>
              <a:t>zur</a:t>
            </a:r>
            <a:r>
              <a:rPr lang="en-US" dirty="0">
                <a:solidFill>
                  <a:srgbClr val="000000"/>
                </a:solidFill>
                <a:latin typeface="inter-regular"/>
              </a:rPr>
              <a:t> </a:t>
            </a:r>
            <a:r>
              <a:rPr lang="en-US" b="1" dirty="0">
                <a:solidFill>
                  <a:srgbClr val="000000"/>
                </a:solidFill>
                <a:latin typeface="inter-regular"/>
              </a:rPr>
              <a:t>L</a:t>
            </a:r>
            <a:r>
              <a:rPr lang="en-US" dirty="0">
                <a:solidFill>
                  <a:srgbClr val="000000"/>
                </a:solidFill>
                <a:latin typeface="inter-regular"/>
              </a:rPr>
              <a:t>ong </a:t>
            </a:r>
            <a:r>
              <a:rPr lang="en-US" b="1" dirty="0">
                <a:solidFill>
                  <a:srgbClr val="000000"/>
                </a:solidFill>
                <a:latin typeface="inter-regular"/>
              </a:rPr>
              <a:t>T</a:t>
            </a:r>
            <a:r>
              <a:rPr lang="en-US" dirty="0">
                <a:solidFill>
                  <a:srgbClr val="000000"/>
                </a:solidFill>
                <a:latin typeface="inter-regular"/>
              </a:rPr>
              <a:t>erm </a:t>
            </a:r>
            <a:r>
              <a:rPr lang="en-US" b="1" dirty="0">
                <a:solidFill>
                  <a:srgbClr val="000000"/>
                </a:solidFill>
                <a:latin typeface="inter-regular"/>
              </a:rPr>
              <a:t>S</a:t>
            </a:r>
            <a:r>
              <a:rPr lang="en-US" dirty="0">
                <a:solidFill>
                  <a:srgbClr val="000000"/>
                </a:solidFill>
                <a:latin typeface="inter-regular"/>
              </a:rPr>
              <a:t>upported Version </a:t>
            </a:r>
            <a:r>
              <a:rPr lang="en-US" dirty="0" err="1">
                <a:solidFill>
                  <a:srgbClr val="000000"/>
                </a:solidFill>
                <a:latin typeface="inter-regular"/>
              </a:rPr>
              <a:t>erkoren</a:t>
            </a:r>
            <a:r>
              <a:rPr lang="en-US" dirty="0">
                <a:solidFill>
                  <a:srgbClr val="000000"/>
                </a:solidFill>
                <a:latin typeface="inter-regular"/>
              </a:rPr>
              <a:t>, die für 8 Jahre LTS Security Patches </a:t>
            </a:r>
            <a:r>
              <a:rPr lang="en-US" dirty="0" err="1">
                <a:solidFill>
                  <a:srgbClr val="000000"/>
                </a:solidFill>
                <a:latin typeface="inter-regular"/>
              </a:rPr>
              <a:t>erhält</a:t>
            </a:r>
            <a:endParaRPr lang="en-US" dirty="0">
              <a:solidFill>
                <a:srgbClr val="000000"/>
              </a:solidFill>
              <a:latin typeface="inter-regular"/>
            </a:endParaRPr>
          </a:p>
          <a:p>
            <a:pPr marL="742950" lvl="1" indent="-285750" algn="just">
              <a:buFont typeface="Arial" panose="020B0604020202020204" pitchFamily="34" charset="0"/>
              <a:buChar char="•"/>
            </a:pPr>
            <a:r>
              <a:rPr lang="en-US" dirty="0">
                <a:solidFill>
                  <a:srgbClr val="000000"/>
                </a:solidFill>
                <a:latin typeface="inter-regular"/>
              </a:rPr>
              <a:t>Java 8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zur</a:t>
            </a:r>
            <a:r>
              <a:rPr lang="en-US" dirty="0">
                <a:solidFill>
                  <a:srgbClr val="000000"/>
                </a:solidFill>
                <a:latin typeface="inter-regular"/>
              </a:rPr>
              <a:t> LTS </a:t>
            </a:r>
            <a:r>
              <a:rPr lang="en-US" dirty="0" err="1">
                <a:solidFill>
                  <a:srgbClr val="000000"/>
                </a:solidFill>
                <a:latin typeface="inter-regular"/>
              </a:rPr>
              <a:t>befördert</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Patches bis 2030 </a:t>
            </a:r>
          </a:p>
          <a:p>
            <a:pPr marL="285750" indent="-285750" algn="just">
              <a:buFont typeface="Arial" panose="020B0604020202020204" pitchFamily="34" charset="0"/>
              <a:buChar char="•"/>
            </a:pPr>
            <a:r>
              <a:rPr lang="en-US" dirty="0">
                <a:solidFill>
                  <a:srgbClr val="000000"/>
                </a:solidFill>
                <a:latin typeface="inter-regular"/>
              </a:rPr>
              <a:t>Features, die </a:t>
            </a:r>
            <a:r>
              <a:rPr lang="en-US" dirty="0" err="1">
                <a:solidFill>
                  <a:srgbClr val="000000"/>
                </a:solidFill>
                <a:latin typeface="inter-regular"/>
              </a:rPr>
              <a:t>noch</a:t>
            </a:r>
            <a:r>
              <a:rPr lang="en-US" dirty="0">
                <a:solidFill>
                  <a:srgbClr val="000000"/>
                </a:solidFill>
                <a:latin typeface="inter-regular"/>
              </a:rPr>
              <a:t> in der </a:t>
            </a:r>
            <a:r>
              <a:rPr lang="en-US" dirty="0" err="1">
                <a:solidFill>
                  <a:srgbClr val="000000"/>
                </a:solidFill>
                <a:latin typeface="inter-regular"/>
              </a:rPr>
              <a:t>Entwicklung</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und Feedback </a:t>
            </a:r>
            <a:r>
              <a:rPr lang="en-US" dirty="0" err="1">
                <a:solidFill>
                  <a:srgbClr val="000000"/>
                </a:solidFill>
                <a:latin typeface="inter-regular"/>
              </a:rPr>
              <a:t>brauchen</a:t>
            </a:r>
            <a:r>
              <a:rPr lang="en-US" dirty="0">
                <a:solidFill>
                  <a:srgbClr val="000000"/>
                </a:solidFill>
                <a:latin typeface="inter-regular"/>
              </a:rPr>
              <a:t>,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dabei</a:t>
            </a:r>
            <a:r>
              <a:rPr lang="en-US" dirty="0">
                <a:solidFill>
                  <a:srgbClr val="000000"/>
                </a:solidFill>
                <a:latin typeface="inter-regular"/>
              </a:rPr>
              <a:t> -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müssen</a:t>
            </a:r>
            <a:r>
              <a:rPr lang="en-US" dirty="0">
                <a:solidFill>
                  <a:srgbClr val="000000"/>
                </a:solidFill>
                <a:latin typeface="inter-regular"/>
              </a:rPr>
              <a:t> </a:t>
            </a:r>
            <a:r>
              <a:rPr lang="en-US" dirty="0" err="1">
                <a:solidFill>
                  <a:srgbClr val="000000"/>
                </a:solidFill>
                <a:latin typeface="inter-regular"/>
              </a:rPr>
              <a:t>speziell</a:t>
            </a:r>
            <a:r>
              <a:rPr lang="en-US" dirty="0">
                <a:solidFill>
                  <a:srgbClr val="000000"/>
                </a:solidFill>
                <a:latin typeface="inter-regular"/>
              </a:rPr>
              <a:t> </a:t>
            </a:r>
            <a:r>
              <a:rPr lang="en-US" dirty="0" err="1">
                <a:solidFill>
                  <a:srgbClr val="000000"/>
                </a:solidFill>
                <a:latin typeface="inter-regular"/>
              </a:rPr>
              <a:t>eingeschaltet</a:t>
            </a:r>
            <a:r>
              <a:rPr lang="en-US" dirty="0">
                <a:solidFill>
                  <a:srgbClr val="000000"/>
                </a:solidFill>
                <a:latin typeface="inter-regular"/>
              </a:rPr>
              <a:t> </a:t>
            </a:r>
            <a:r>
              <a:rPr lang="en-US" dirty="0" err="1">
                <a:solidFill>
                  <a:srgbClr val="000000"/>
                </a:solidFill>
                <a:latin typeface="inter-regular"/>
              </a:rPr>
              <a:t>werden</a:t>
            </a:r>
            <a:r>
              <a:rPr lang="en-US" dirty="0">
                <a:solidFill>
                  <a:srgbClr val="000000"/>
                </a:solidFill>
                <a:latin typeface="inter-regular"/>
              </a:rPr>
              <a:t> (Incubator, Preview)</a:t>
            </a:r>
          </a:p>
          <a:p>
            <a:pPr marL="285750" indent="-285750" algn="just">
              <a:buFont typeface="Arial" panose="020B0604020202020204" pitchFamily="34" charset="0"/>
              <a:buChar char="•"/>
            </a:pPr>
            <a:r>
              <a:rPr lang="en-US" dirty="0">
                <a:solidFill>
                  <a:srgbClr val="000000"/>
                </a:solidFill>
                <a:latin typeface="inter-regular"/>
              </a:rPr>
              <a:t>Es hat </a:t>
            </a:r>
            <a:r>
              <a:rPr lang="en-US" dirty="0" err="1">
                <a:solidFill>
                  <a:srgbClr val="000000"/>
                </a:solidFill>
                <a:latin typeface="inter-regular"/>
              </a:rPr>
              <a:t>sich</a:t>
            </a:r>
            <a:r>
              <a:rPr lang="en-US" dirty="0">
                <a:solidFill>
                  <a:srgbClr val="000000"/>
                </a:solidFill>
                <a:latin typeface="inter-regular"/>
              </a:rPr>
              <a:t> schnell </a:t>
            </a:r>
            <a:r>
              <a:rPr lang="en-US" dirty="0" err="1">
                <a:solidFill>
                  <a:srgbClr val="000000"/>
                </a:solidFill>
                <a:latin typeface="inter-regular"/>
              </a:rPr>
              <a:t>gezeigt</a:t>
            </a:r>
            <a:r>
              <a:rPr lang="en-US" dirty="0">
                <a:solidFill>
                  <a:srgbClr val="000000"/>
                </a:solidFill>
                <a:latin typeface="inter-regular"/>
              </a:rPr>
              <a:t>, </a:t>
            </a:r>
            <a:r>
              <a:rPr lang="en-US" dirty="0" err="1">
                <a:solidFill>
                  <a:srgbClr val="000000"/>
                </a:solidFill>
                <a:latin typeface="inter-regular"/>
              </a:rPr>
              <a:t>dass</a:t>
            </a:r>
            <a:r>
              <a:rPr lang="en-US" dirty="0">
                <a:solidFill>
                  <a:srgbClr val="000000"/>
                </a:solidFill>
                <a:latin typeface="inter-regular"/>
              </a:rPr>
              <a:t> dieses </a:t>
            </a:r>
            <a:r>
              <a:rPr lang="en-US" dirty="0" err="1">
                <a:solidFill>
                  <a:srgbClr val="000000"/>
                </a:solidFill>
                <a:latin typeface="inter-regular"/>
              </a:rPr>
              <a:t>Vorgehen</a:t>
            </a:r>
            <a:r>
              <a:rPr lang="en-US" dirty="0">
                <a:solidFill>
                  <a:srgbClr val="000000"/>
                </a:solidFill>
                <a:latin typeface="inter-regular"/>
              </a:rPr>
              <a:t> </a:t>
            </a:r>
            <a:r>
              <a:rPr lang="en-US" dirty="0" err="1">
                <a:solidFill>
                  <a:srgbClr val="000000"/>
                </a:solidFill>
                <a:latin typeface="inter-regular"/>
              </a:rPr>
              <a:t>vorteilhaft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da </a:t>
            </a:r>
            <a:r>
              <a:rPr lang="en-US" dirty="0" err="1">
                <a:solidFill>
                  <a:srgbClr val="000000"/>
                </a:solidFill>
                <a:latin typeface="inter-regular"/>
              </a:rPr>
              <a:t>neue</a:t>
            </a:r>
            <a:r>
              <a:rPr lang="en-US" dirty="0">
                <a:solidFill>
                  <a:srgbClr val="000000"/>
                </a:solidFill>
                <a:latin typeface="inter-regular"/>
              </a:rPr>
              <a:t> Features so </a:t>
            </a:r>
            <a:r>
              <a:rPr lang="en-US" dirty="0" err="1">
                <a:solidFill>
                  <a:srgbClr val="000000"/>
                </a:solidFill>
                <a:latin typeface="inter-regular"/>
              </a:rPr>
              <a:t>direkt</a:t>
            </a:r>
            <a:r>
              <a:rPr lang="en-US" dirty="0">
                <a:solidFill>
                  <a:srgbClr val="000000"/>
                </a:solidFill>
                <a:latin typeface="inter-regular"/>
              </a:rPr>
              <a:t> </a:t>
            </a:r>
            <a:r>
              <a:rPr lang="en-US" dirty="0" err="1">
                <a:solidFill>
                  <a:srgbClr val="000000"/>
                </a:solidFill>
                <a:latin typeface="inter-regular"/>
              </a:rPr>
              <a:t>produktions-gehärtet</a:t>
            </a:r>
            <a:r>
              <a:rPr lang="en-US" dirty="0">
                <a:solidFill>
                  <a:srgbClr val="000000"/>
                </a:solidFill>
                <a:latin typeface="inter-regular"/>
              </a:rPr>
              <a:t> </a:t>
            </a:r>
            <a:r>
              <a:rPr lang="en-US" dirty="0" err="1">
                <a:solidFill>
                  <a:srgbClr val="000000"/>
                </a:solidFill>
                <a:latin typeface="inter-regular"/>
              </a:rPr>
              <a:t>werden</a:t>
            </a: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27790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1152F-E03E-42F0-E7FA-51681AF545E0}"/>
              </a:ext>
            </a:extLst>
          </p:cNvPr>
          <p:cNvSpPr>
            <a:spLocks noGrp="1"/>
          </p:cNvSpPr>
          <p:nvPr>
            <p:ph type="title"/>
          </p:nvPr>
        </p:nvSpPr>
        <p:spPr/>
        <p:txBody>
          <a:bodyPr/>
          <a:lstStyle/>
          <a:p>
            <a:r>
              <a:rPr lang="de-DE" dirty="0"/>
              <a:t>Vorhersehbarkeit</a:t>
            </a:r>
          </a:p>
        </p:txBody>
      </p:sp>
      <p:pic>
        <p:nvPicPr>
          <p:cNvPr id="5" name="Inhaltsplatzhalter 4">
            <a:extLst>
              <a:ext uri="{FF2B5EF4-FFF2-40B4-BE49-F238E27FC236}">
                <a16:creationId xmlns:a16="http://schemas.microsoft.com/office/drawing/2014/main" id="{5D8CF30C-4848-66A2-EECF-6E4530C6E945}"/>
              </a:ext>
            </a:extLst>
          </p:cNvPr>
          <p:cNvPicPr>
            <a:picLocks noGrp="1" noChangeAspect="1"/>
          </p:cNvPicPr>
          <p:nvPr>
            <p:ph idx="1"/>
          </p:nvPr>
        </p:nvPicPr>
        <p:blipFill>
          <a:blip r:embed="rId2"/>
          <a:stretch>
            <a:fillRect/>
          </a:stretch>
        </p:blipFill>
        <p:spPr>
          <a:xfrm>
            <a:off x="1237038" y="1891880"/>
            <a:ext cx="7741862" cy="3889393"/>
          </a:xfrm>
        </p:spPr>
      </p:pic>
    </p:spTree>
    <p:extLst>
      <p:ext uri="{BB962C8B-B14F-4D97-AF65-F5344CB8AC3E}">
        <p14:creationId xmlns:p14="http://schemas.microsoft.com/office/powerpoint/2010/main" val="401484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AC43B-6EAB-8E94-E667-2E5CF0BCAFDD}"/>
              </a:ext>
            </a:extLst>
          </p:cNvPr>
          <p:cNvSpPr>
            <a:spLocks noGrp="1"/>
          </p:cNvSpPr>
          <p:nvPr>
            <p:ph type="title"/>
          </p:nvPr>
        </p:nvSpPr>
        <p:spPr>
          <a:xfrm>
            <a:off x="677334" y="609600"/>
            <a:ext cx="8596668" cy="906966"/>
          </a:xfrm>
        </p:spPr>
        <p:txBody>
          <a:bodyPr/>
          <a:lstStyle/>
          <a:p>
            <a:r>
              <a:rPr lang="de-DE" dirty="0"/>
              <a:t>Unterschiedliche Reifegrade</a:t>
            </a:r>
          </a:p>
        </p:txBody>
      </p:sp>
      <p:sp>
        <p:nvSpPr>
          <p:cNvPr id="3" name="Inhaltsplatzhalter 2">
            <a:extLst>
              <a:ext uri="{FF2B5EF4-FFF2-40B4-BE49-F238E27FC236}">
                <a16:creationId xmlns:a16="http://schemas.microsoft.com/office/drawing/2014/main" id="{240B7F74-E977-8C52-BD92-9A980A0EA328}"/>
              </a:ext>
            </a:extLst>
          </p:cNvPr>
          <p:cNvSpPr>
            <a:spLocks noGrp="1"/>
          </p:cNvSpPr>
          <p:nvPr>
            <p:ph idx="1"/>
          </p:nvPr>
        </p:nvSpPr>
        <p:spPr>
          <a:xfrm>
            <a:off x="677334" y="1888273"/>
            <a:ext cx="8596668" cy="1449659"/>
          </a:xfrm>
        </p:spPr>
        <p:txBody>
          <a:bodyPr/>
          <a:lstStyle/>
          <a:p>
            <a:pPr algn="l">
              <a:buFont typeface="+mj-lt"/>
              <a:buAutoNum type="arabicPeriod"/>
            </a:pPr>
            <a:r>
              <a:rPr lang="en-US" b="0" i="0" dirty="0">
                <a:solidFill>
                  <a:srgbClr val="161513"/>
                </a:solidFill>
                <a:effectLst/>
                <a:latin typeface="OracleSansVF"/>
              </a:rPr>
              <a:t>Preview: für </a:t>
            </a:r>
            <a:r>
              <a:rPr lang="en-US" b="0" i="0" dirty="0" err="1">
                <a:solidFill>
                  <a:srgbClr val="161513"/>
                </a:solidFill>
                <a:effectLst/>
                <a:latin typeface="OracleSansVF"/>
              </a:rPr>
              <a:t>neue</a:t>
            </a:r>
            <a:r>
              <a:rPr lang="en-US" b="0" i="0" dirty="0">
                <a:solidFill>
                  <a:srgbClr val="161513"/>
                </a:solidFill>
                <a:effectLst/>
                <a:latin typeface="OracleSansVF"/>
              </a:rPr>
              <a:t> Java platform features, die </a:t>
            </a:r>
            <a:r>
              <a:rPr lang="en-US" b="0" i="0" dirty="0" err="1">
                <a:solidFill>
                  <a:srgbClr val="161513"/>
                </a:solidFill>
                <a:effectLst/>
                <a:latin typeface="OracleSansVF"/>
              </a:rPr>
              <a:t>vollständig</a:t>
            </a:r>
            <a:r>
              <a:rPr lang="en-US" b="0" i="0" dirty="0">
                <a:solidFill>
                  <a:srgbClr val="161513"/>
                </a:solidFill>
                <a:effectLst/>
                <a:latin typeface="OracleSansVF"/>
              </a:rPr>
              <a:t> </a:t>
            </a:r>
            <a:r>
              <a:rPr lang="en-US" b="0" i="0" dirty="0" err="1">
                <a:solidFill>
                  <a:srgbClr val="161513"/>
                </a:solidFill>
                <a:effectLst/>
                <a:latin typeface="OracleSansVF"/>
              </a:rPr>
              <a:t>spezifiziert</a:t>
            </a:r>
            <a:r>
              <a:rPr lang="en-US" b="0" i="0" dirty="0">
                <a:solidFill>
                  <a:srgbClr val="161513"/>
                </a:solidFill>
                <a:effectLst/>
                <a:latin typeface="OracleSansVF"/>
              </a:rPr>
              <a:t> und </a:t>
            </a:r>
            <a:r>
              <a:rPr lang="en-US" b="0" i="0" dirty="0" err="1">
                <a:solidFill>
                  <a:srgbClr val="161513"/>
                </a:solidFill>
                <a:effectLst/>
                <a:latin typeface="OracleSansVF"/>
              </a:rPr>
              <a:t>implementiert</a:t>
            </a:r>
            <a:r>
              <a:rPr lang="en-US" b="0" i="0" dirty="0">
                <a:solidFill>
                  <a:srgbClr val="161513"/>
                </a:solidFill>
                <a:effectLst/>
                <a:latin typeface="OracleSansVF"/>
              </a:rPr>
              <a:t>, </a:t>
            </a:r>
            <a:r>
              <a:rPr lang="en-US" b="0" i="0" dirty="0" err="1">
                <a:solidFill>
                  <a:srgbClr val="161513"/>
                </a:solidFill>
                <a:effectLst/>
                <a:latin typeface="OracleSansVF"/>
              </a:rPr>
              <a:t>aber</a:t>
            </a:r>
            <a:r>
              <a:rPr lang="en-US" b="0" i="0" dirty="0">
                <a:solidFill>
                  <a:srgbClr val="161513"/>
                </a:solidFill>
                <a:effectLst/>
                <a:latin typeface="OracleSansVF"/>
              </a:rPr>
              <a:t> </a:t>
            </a:r>
            <a:r>
              <a:rPr lang="en-US" b="0" i="0" dirty="0" err="1">
                <a:solidFill>
                  <a:srgbClr val="161513"/>
                </a:solidFill>
                <a:effectLst/>
                <a:latin typeface="OracleSansVF"/>
              </a:rPr>
              <a:t>noch</a:t>
            </a:r>
            <a:r>
              <a:rPr lang="en-US" b="0" i="0" dirty="0">
                <a:solidFill>
                  <a:srgbClr val="161513"/>
                </a:solidFill>
                <a:effectLst/>
                <a:latin typeface="OracleSansVF"/>
              </a:rPr>
              <a:t> </a:t>
            </a:r>
            <a:r>
              <a:rPr lang="en-US" b="0" i="0" dirty="0" err="1">
                <a:solidFill>
                  <a:srgbClr val="161513"/>
                </a:solidFill>
                <a:effectLst/>
                <a:latin typeface="OracleSansVF"/>
              </a:rPr>
              <a:t>offen</a:t>
            </a:r>
            <a:r>
              <a:rPr lang="en-US" b="0" i="0" dirty="0">
                <a:solidFill>
                  <a:srgbClr val="161513"/>
                </a:solidFill>
                <a:effectLst/>
                <a:latin typeface="OracleSansVF"/>
              </a:rPr>
              <a:t> für </a:t>
            </a:r>
            <a:r>
              <a:rPr lang="en-US" b="0" i="0" dirty="0" err="1">
                <a:solidFill>
                  <a:srgbClr val="161513"/>
                </a:solidFill>
                <a:effectLst/>
                <a:latin typeface="OracleSansVF"/>
              </a:rPr>
              <a:t>Änderungen</a:t>
            </a:r>
            <a:r>
              <a:rPr lang="en-US" b="0" i="0" dirty="0">
                <a:solidFill>
                  <a:srgbClr val="161513"/>
                </a:solidFill>
                <a:effectLst/>
                <a:latin typeface="OracleSansVF"/>
              </a:rPr>
              <a:t> </a:t>
            </a:r>
            <a:r>
              <a:rPr lang="en-US" b="0" i="0" dirty="0" err="1">
                <a:solidFill>
                  <a:srgbClr val="161513"/>
                </a:solidFill>
                <a:effectLst/>
                <a:latin typeface="OracleSansVF"/>
              </a:rPr>
              <a:t>sind</a:t>
            </a:r>
            <a:endParaRPr lang="en-US" b="0" i="0" dirty="0">
              <a:solidFill>
                <a:srgbClr val="161513"/>
              </a:solidFill>
              <a:effectLst/>
              <a:latin typeface="OracleSansVF"/>
            </a:endParaRPr>
          </a:p>
          <a:p>
            <a:pPr algn="l">
              <a:buFont typeface="+mj-lt"/>
              <a:buAutoNum type="arabicPeriod"/>
            </a:pPr>
            <a:r>
              <a:rPr lang="en-US" b="0" i="0" dirty="0">
                <a:solidFill>
                  <a:srgbClr val="161513"/>
                </a:solidFill>
                <a:effectLst/>
                <a:latin typeface="OracleSansVF"/>
              </a:rPr>
              <a:t>Experimental: </a:t>
            </a:r>
            <a:r>
              <a:rPr lang="en-US" b="0" i="0" dirty="0" err="1">
                <a:solidFill>
                  <a:srgbClr val="161513"/>
                </a:solidFill>
                <a:effectLst/>
                <a:latin typeface="OracleSansVF"/>
              </a:rPr>
              <a:t>vor</a:t>
            </a:r>
            <a:r>
              <a:rPr lang="en-US" b="0" i="0" dirty="0">
                <a:solidFill>
                  <a:srgbClr val="161513"/>
                </a:solidFill>
                <a:effectLst/>
                <a:latin typeface="OracleSansVF"/>
              </a:rPr>
              <a:t> </a:t>
            </a:r>
            <a:r>
              <a:rPr lang="en-US" b="0" i="0" dirty="0" err="1">
                <a:solidFill>
                  <a:srgbClr val="161513"/>
                </a:solidFill>
                <a:effectLst/>
                <a:latin typeface="OracleSansVF"/>
              </a:rPr>
              <a:t>allem</a:t>
            </a:r>
            <a:r>
              <a:rPr lang="en-US" b="0" i="0" dirty="0">
                <a:solidFill>
                  <a:srgbClr val="161513"/>
                </a:solidFill>
                <a:effectLst/>
                <a:latin typeface="OracleSansVF"/>
              </a:rPr>
              <a:t> für </a:t>
            </a:r>
            <a:r>
              <a:rPr lang="en-US" b="0" i="0" dirty="0" err="1">
                <a:solidFill>
                  <a:srgbClr val="161513"/>
                </a:solidFill>
                <a:effectLst/>
                <a:latin typeface="OracleSansVF"/>
              </a:rPr>
              <a:t>neue</a:t>
            </a:r>
            <a:r>
              <a:rPr lang="en-US" b="0" i="0" dirty="0">
                <a:solidFill>
                  <a:srgbClr val="161513"/>
                </a:solidFill>
                <a:effectLst/>
                <a:latin typeface="OracleSansVF"/>
              </a:rPr>
              <a:t> features in der JVM</a:t>
            </a:r>
          </a:p>
          <a:p>
            <a:pPr algn="l">
              <a:buFont typeface="+mj-lt"/>
              <a:buAutoNum type="arabicPeriod"/>
            </a:pPr>
            <a:r>
              <a:rPr lang="en-US" b="0" i="0" dirty="0">
                <a:solidFill>
                  <a:srgbClr val="161513"/>
                </a:solidFill>
                <a:effectLst/>
                <a:latin typeface="OracleSansVF"/>
              </a:rPr>
              <a:t>Incubating: für </a:t>
            </a:r>
            <a:r>
              <a:rPr lang="en-US" b="0" i="0" dirty="0" err="1">
                <a:solidFill>
                  <a:srgbClr val="161513"/>
                </a:solidFill>
                <a:effectLst/>
                <a:latin typeface="OracleSansVF"/>
              </a:rPr>
              <a:t>potentielle</a:t>
            </a:r>
            <a:r>
              <a:rPr lang="en-US" b="0" i="0" dirty="0">
                <a:solidFill>
                  <a:srgbClr val="161513"/>
                </a:solidFill>
                <a:effectLst/>
                <a:latin typeface="OracleSansVF"/>
              </a:rPr>
              <a:t> </a:t>
            </a:r>
            <a:r>
              <a:rPr lang="en-US" b="0" i="0" dirty="0" err="1">
                <a:solidFill>
                  <a:srgbClr val="161513"/>
                </a:solidFill>
                <a:effectLst/>
                <a:latin typeface="OracleSansVF"/>
              </a:rPr>
              <a:t>neue</a:t>
            </a:r>
            <a:r>
              <a:rPr lang="en-US" b="0" i="0" dirty="0">
                <a:solidFill>
                  <a:srgbClr val="161513"/>
                </a:solidFill>
                <a:effectLst/>
                <a:latin typeface="OracleSansVF"/>
              </a:rPr>
              <a:t> APIs und JDK tools</a:t>
            </a:r>
          </a:p>
          <a:p>
            <a:endParaRPr lang="de-DE" dirty="0"/>
          </a:p>
        </p:txBody>
      </p:sp>
      <p:pic>
        <p:nvPicPr>
          <p:cNvPr id="7" name="Grafik 6">
            <a:extLst>
              <a:ext uri="{FF2B5EF4-FFF2-40B4-BE49-F238E27FC236}">
                <a16:creationId xmlns:a16="http://schemas.microsoft.com/office/drawing/2014/main" id="{CF6F7520-148A-DCAB-A8B5-DDAC52F19B1E}"/>
              </a:ext>
            </a:extLst>
          </p:cNvPr>
          <p:cNvPicPr>
            <a:picLocks noChangeAspect="1"/>
          </p:cNvPicPr>
          <p:nvPr/>
        </p:nvPicPr>
        <p:blipFill>
          <a:blip r:embed="rId2"/>
          <a:stretch>
            <a:fillRect/>
          </a:stretch>
        </p:blipFill>
        <p:spPr>
          <a:xfrm>
            <a:off x="677334" y="3586460"/>
            <a:ext cx="8440328" cy="2391109"/>
          </a:xfrm>
          <a:prstGeom prst="rect">
            <a:avLst/>
          </a:prstGeom>
        </p:spPr>
      </p:pic>
    </p:spTree>
    <p:extLst>
      <p:ext uri="{BB962C8B-B14F-4D97-AF65-F5344CB8AC3E}">
        <p14:creationId xmlns:p14="http://schemas.microsoft.com/office/powerpoint/2010/main" val="279298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D5B50-32C2-E1D3-F5BF-FB08A4FD4D2D}"/>
              </a:ext>
            </a:extLst>
          </p:cNvPr>
          <p:cNvSpPr>
            <a:spLocks noGrp="1"/>
          </p:cNvSpPr>
          <p:nvPr>
            <p:ph type="title"/>
          </p:nvPr>
        </p:nvSpPr>
        <p:spPr/>
        <p:txBody>
          <a:bodyPr/>
          <a:lstStyle/>
          <a:p>
            <a:r>
              <a:rPr lang="de-DE" dirty="0"/>
              <a:t>Entwicklung über mehrere Versionen</a:t>
            </a:r>
          </a:p>
        </p:txBody>
      </p:sp>
      <p:pic>
        <p:nvPicPr>
          <p:cNvPr id="7" name="Grafik 6">
            <a:extLst>
              <a:ext uri="{FF2B5EF4-FFF2-40B4-BE49-F238E27FC236}">
                <a16:creationId xmlns:a16="http://schemas.microsoft.com/office/drawing/2014/main" id="{B2A20043-8C82-A3AA-AB50-CB522AA17049}"/>
              </a:ext>
            </a:extLst>
          </p:cNvPr>
          <p:cNvPicPr>
            <a:picLocks noChangeAspect="1"/>
          </p:cNvPicPr>
          <p:nvPr/>
        </p:nvPicPr>
        <p:blipFill>
          <a:blip r:embed="rId2"/>
          <a:stretch>
            <a:fillRect/>
          </a:stretch>
        </p:blipFill>
        <p:spPr>
          <a:xfrm>
            <a:off x="677334" y="2023601"/>
            <a:ext cx="8545118" cy="3286584"/>
          </a:xfrm>
          <a:prstGeom prst="rect">
            <a:avLst/>
          </a:prstGeom>
        </p:spPr>
      </p:pic>
    </p:spTree>
    <p:extLst>
      <p:ext uri="{BB962C8B-B14F-4D97-AF65-F5344CB8AC3E}">
        <p14:creationId xmlns:p14="http://schemas.microsoft.com/office/powerpoint/2010/main" val="158969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Lizenzmodelländerung Java 11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buFont typeface="Arial" panose="020B0604020202020204" pitchFamily="34" charset="0"/>
              <a:buChar char="•"/>
            </a:pPr>
            <a:r>
              <a:rPr lang="de-DE" dirty="0"/>
              <a:t>Ab Java 11 wurde die zuvor übliche „Oracle Binary Code License“ (BCL) für neue Oracle-JDK-Releases durch eine Lizenz ersetzt, die kostenlose Nutzungen für geschäftliche Zwecke stark einschränkte.</a:t>
            </a:r>
          </a:p>
          <a:p>
            <a:pPr marL="285750" indent="-285750">
              <a:buFont typeface="Arial" panose="020B0604020202020204" pitchFamily="34" charset="0"/>
              <a:buChar char="•"/>
            </a:pPr>
            <a:r>
              <a:rPr lang="de-DE" dirty="0"/>
              <a:t>Während Oracle das Oracle JDK weiterhin zum Download bereitstellte, durfte man im kommerziellen Umfeld nur kostenlose Updates bis zum sogenannten „Ende des öffentlichen Updates“-Zeitpunkt nutzen. Danach benötigte man ein kostenpflichtiges Abonnement (Java SE </a:t>
            </a:r>
            <a:r>
              <a:rPr lang="de-DE" dirty="0" err="1"/>
              <a:t>Subscription</a:t>
            </a:r>
            <a:r>
              <a:rPr lang="de-DE" dirty="0"/>
              <a:t>), um weiterhin Sicherheitsupdates und Support von Oracle zu erhalten.</a:t>
            </a:r>
          </a:p>
          <a:p>
            <a:pPr marL="285750" indent="-285750">
              <a:buFont typeface="Arial" panose="020B0604020202020204" pitchFamily="34" charset="0"/>
              <a:buChar char="•"/>
            </a:pPr>
            <a:r>
              <a:rPr lang="de-DE" dirty="0"/>
              <a:t>Gleichzeitig gab (und gibt) es aber das </a:t>
            </a:r>
            <a:r>
              <a:rPr lang="de-DE" i="1" dirty="0" err="1"/>
              <a:t>OpenJDK</a:t>
            </a:r>
            <a:r>
              <a:rPr lang="de-DE" dirty="0"/>
              <a:t> (offiziell von Oracle und anderen), das weiterhin unter der </a:t>
            </a:r>
            <a:r>
              <a:rPr lang="de-DE" i="1" dirty="0"/>
              <a:t>GPLv2 mit </a:t>
            </a:r>
            <a:r>
              <a:rPr lang="de-DE" i="1" dirty="0" err="1"/>
              <a:t>Classpath</a:t>
            </a:r>
            <a:r>
              <a:rPr lang="de-DE" i="1" dirty="0"/>
              <a:t> </a:t>
            </a:r>
            <a:r>
              <a:rPr lang="de-DE" i="1" dirty="0" err="1"/>
              <a:t>Exception</a:t>
            </a:r>
            <a:r>
              <a:rPr lang="de-DE" dirty="0"/>
              <a:t>-Lizenz steht. Außerdem existieren diverse andere Distributoren wie z. B. </a:t>
            </a:r>
            <a:r>
              <a:rPr lang="de-DE" dirty="0" err="1"/>
              <a:t>Eclipse</a:t>
            </a:r>
            <a:r>
              <a:rPr lang="de-DE" dirty="0"/>
              <a:t> </a:t>
            </a:r>
            <a:r>
              <a:rPr lang="de-DE" dirty="0" err="1"/>
              <a:t>Temurin</a:t>
            </a:r>
            <a:r>
              <a:rPr lang="de-DE" dirty="0"/>
              <a:t> (</a:t>
            </a:r>
            <a:r>
              <a:rPr lang="de-DE" dirty="0" err="1"/>
              <a:t>Adoptium</a:t>
            </a:r>
            <a:r>
              <a:rPr lang="de-DE" dirty="0"/>
              <a:t>), Amazon </a:t>
            </a:r>
            <a:r>
              <a:rPr lang="de-DE" dirty="0" err="1"/>
              <a:t>Corretto</a:t>
            </a:r>
            <a:r>
              <a:rPr lang="de-DE" dirty="0"/>
              <a:t>, </a:t>
            </a:r>
            <a:r>
              <a:rPr lang="de-DE" dirty="0" err="1"/>
              <a:t>Red</a:t>
            </a:r>
            <a:r>
              <a:rPr lang="de-DE" dirty="0"/>
              <a:t> Hat, Azul, </a:t>
            </a:r>
            <a:r>
              <a:rPr lang="de-DE" dirty="0" err="1"/>
              <a:t>BellSoft</a:t>
            </a:r>
            <a:r>
              <a:rPr lang="de-DE" dirty="0"/>
              <a:t>, usw., die kostenlose und langfristig aktualisierte </a:t>
            </a:r>
            <a:r>
              <a:rPr lang="de-DE" dirty="0" err="1"/>
              <a:t>Builds</a:t>
            </a:r>
            <a:r>
              <a:rPr lang="de-DE" dirty="0"/>
              <a:t> anbieten. </a:t>
            </a:r>
          </a:p>
        </p:txBody>
      </p:sp>
    </p:spTree>
    <p:extLst>
      <p:ext uri="{BB962C8B-B14F-4D97-AF65-F5344CB8AC3E}">
        <p14:creationId xmlns:p14="http://schemas.microsoft.com/office/powerpoint/2010/main" val="266307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14AF3-1176-80C7-BCB7-DC5F8A54F21F}"/>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6A8F6D75-B97E-5928-33B0-9D7B5A86E7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62BACF8-343E-4062-7F90-4F82D3049FEC}"/>
              </a:ext>
            </a:extLst>
          </p:cNvPr>
          <p:cNvSpPr>
            <a:spLocks noGrp="1"/>
          </p:cNvSpPr>
          <p:nvPr>
            <p:ph type="title"/>
          </p:nvPr>
        </p:nvSpPr>
        <p:spPr>
          <a:xfrm>
            <a:off x="677334" y="609599"/>
            <a:ext cx="8596668" cy="978243"/>
          </a:xfrm>
        </p:spPr>
        <p:txBody>
          <a:bodyPr vert="horz">
            <a:normAutofit/>
          </a:bodyPr>
          <a:lstStyle/>
          <a:p>
            <a:r>
              <a:rPr lang="de-DE" dirty="0"/>
              <a:t>Lizenzmodelländerung Java 17</a:t>
            </a:r>
          </a:p>
        </p:txBody>
      </p:sp>
      <p:sp>
        <p:nvSpPr>
          <p:cNvPr id="3" name="Textfeld 2">
            <a:extLst>
              <a:ext uri="{FF2B5EF4-FFF2-40B4-BE49-F238E27FC236}">
                <a16:creationId xmlns:a16="http://schemas.microsoft.com/office/drawing/2014/main" id="{41069602-2C70-B068-BBC8-9CC3F5618E10}"/>
              </a:ext>
            </a:extLst>
          </p:cNvPr>
          <p:cNvSpPr txBox="1"/>
          <p:nvPr/>
        </p:nvSpPr>
        <p:spPr>
          <a:xfrm>
            <a:off x="769858" y="1912370"/>
            <a:ext cx="8746958" cy="2862322"/>
          </a:xfrm>
          <a:prstGeom prst="rect">
            <a:avLst/>
          </a:prstGeom>
          <a:noFill/>
        </p:spPr>
        <p:txBody>
          <a:bodyPr wrap="square" rtlCol="0">
            <a:spAutoFit/>
          </a:bodyPr>
          <a:lstStyle/>
          <a:p>
            <a:pPr marL="285750" indent="-285750">
              <a:buFont typeface="Arial" panose="020B0604020202020204" pitchFamily="34" charset="0"/>
              <a:buChar char="•"/>
            </a:pPr>
            <a:r>
              <a:rPr lang="de-DE" dirty="0"/>
              <a:t>„Oracle </a:t>
            </a:r>
            <a:r>
              <a:rPr lang="de-DE" dirty="0" err="1"/>
              <a:t>No</a:t>
            </a:r>
            <a:r>
              <a:rPr lang="de-DE" dirty="0"/>
              <a:t>-Fee Terms and </a:t>
            </a:r>
            <a:r>
              <a:rPr lang="de-DE" dirty="0" err="1"/>
              <a:t>Conditions</a:t>
            </a:r>
            <a:r>
              <a:rPr lang="de-DE" dirty="0"/>
              <a:t>“ (NFTC) - Mit Java 17 (einem „Long-Term-Support“-Release) hat Oracle eine neue Lizenz eingeführt: Für die Laufzeit dieser Version (sprich bis zum Ende der Updates für Java 17) können die meisten Nutzer das Oracle JDK wieder frei einsetzen – auch kommerziell/produktiv.</a:t>
            </a:r>
          </a:p>
          <a:p>
            <a:pPr marL="285750" indent="-285750">
              <a:buFont typeface="Arial" panose="020B0604020202020204" pitchFamily="34" charset="0"/>
              <a:buChar char="•"/>
            </a:pPr>
            <a:r>
              <a:rPr lang="de-DE" dirty="0"/>
              <a:t>Die NFTC-Lizenz räumt eine kostenfreie Nutzung ein, allerdings nur für eine gewisse Zeit. Für Java 17 ist diese im September 2024 geendet und kommerzielle Nutzer benötigen ein kostenpflichtiges Abo von Oracle. </a:t>
            </a:r>
          </a:p>
          <a:p>
            <a:pPr marL="285750" indent="-285750">
              <a:buFont typeface="Arial" panose="020B0604020202020204" pitchFamily="34" charset="0"/>
              <a:buChar char="•"/>
            </a:pPr>
            <a:r>
              <a:rPr lang="de-DE" dirty="0"/>
              <a:t>Die aktuell kostenlose LTS ist Java 21</a:t>
            </a:r>
          </a:p>
          <a:p>
            <a:pPr marL="285750" indent="-285750">
              <a:buFont typeface="Arial" panose="020B0604020202020204" pitchFamily="34" charset="0"/>
              <a:buChar char="•"/>
            </a:pPr>
            <a:r>
              <a:rPr lang="de-DE" dirty="0"/>
              <a:t>Ausführliche Details stehen in den „</a:t>
            </a:r>
            <a:r>
              <a:rPr lang="de-DE" dirty="0" err="1"/>
              <a:t>No</a:t>
            </a:r>
            <a:r>
              <a:rPr lang="de-DE" dirty="0"/>
              <a:t>-Fee Terms and </a:t>
            </a:r>
            <a:r>
              <a:rPr lang="de-DE" dirty="0" err="1"/>
              <a:t>Conditions</a:t>
            </a:r>
            <a:r>
              <a:rPr lang="de-DE" dirty="0"/>
              <a:t>“.</a:t>
            </a:r>
          </a:p>
        </p:txBody>
      </p:sp>
    </p:spTree>
    <p:extLst>
      <p:ext uri="{BB962C8B-B14F-4D97-AF65-F5344CB8AC3E}">
        <p14:creationId xmlns:p14="http://schemas.microsoft.com/office/powerpoint/2010/main" val="4416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2337D1-DB34-9AD6-7CDE-377365F045A8}"/>
              </a:ext>
            </a:extLst>
          </p:cNvPr>
          <p:cNvSpPr>
            <a:spLocks noGrp="1"/>
          </p:cNvSpPr>
          <p:nvPr>
            <p:ph type="title"/>
          </p:nvPr>
        </p:nvSpPr>
        <p:spPr/>
        <p:txBody>
          <a:bodyPr/>
          <a:lstStyle/>
          <a:p>
            <a:r>
              <a:rPr lang="de-DE" dirty="0"/>
              <a:t>Lizenzmodell - Auf Nummer sicher gehen</a:t>
            </a:r>
          </a:p>
        </p:txBody>
      </p:sp>
      <p:sp>
        <p:nvSpPr>
          <p:cNvPr id="3" name="Inhaltsplatzhalter 2">
            <a:extLst>
              <a:ext uri="{FF2B5EF4-FFF2-40B4-BE49-F238E27FC236}">
                <a16:creationId xmlns:a16="http://schemas.microsoft.com/office/drawing/2014/main" id="{A824067E-179E-4887-BBCA-CDAA502480B2}"/>
              </a:ext>
            </a:extLst>
          </p:cNvPr>
          <p:cNvSpPr>
            <a:spLocks noGrp="1"/>
          </p:cNvSpPr>
          <p:nvPr>
            <p:ph idx="1"/>
          </p:nvPr>
        </p:nvSpPr>
        <p:spPr/>
        <p:txBody>
          <a:bodyPr/>
          <a:lstStyle/>
          <a:p>
            <a:pPr marL="0" indent="0">
              <a:buNone/>
            </a:pPr>
            <a:r>
              <a:rPr lang="de-DE" dirty="0" err="1"/>
              <a:t>OpenJDK</a:t>
            </a:r>
            <a:r>
              <a:rPr lang="de-DE" dirty="0"/>
              <a:t>-Distributionen anderer Anbieter sind weiterhin eine gute Option, weil sie kostenfrei und oft mit Langzeit-Patches angeboten werden. Beispiele:</a:t>
            </a:r>
          </a:p>
          <a:p>
            <a:pPr>
              <a:buFont typeface="Arial" panose="020B0604020202020204" pitchFamily="34" charset="0"/>
              <a:buChar char="•"/>
            </a:pPr>
            <a:r>
              <a:rPr lang="de-DE" dirty="0" err="1">
                <a:hlinkClick r:id="rId2"/>
              </a:rPr>
              <a:t>Eclipse</a:t>
            </a:r>
            <a:r>
              <a:rPr lang="de-DE" dirty="0">
                <a:hlinkClick r:id="rId2"/>
              </a:rPr>
              <a:t> </a:t>
            </a:r>
            <a:r>
              <a:rPr lang="de-DE" dirty="0" err="1">
                <a:hlinkClick r:id="rId2"/>
              </a:rPr>
              <a:t>Temurin</a:t>
            </a:r>
            <a:r>
              <a:rPr lang="de-DE" dirty="0">
                <a:hlinkClick r:id="rId2"/>
              </a:rPr>
              <a:t> (</a:t>
            </a:r>
            <a:r>
              <a:rPr lang="de-DE" dirty="0" err="1">
                <a:hlinkClick r:id="rId2"/>
              </a:rPr>
              <a:t>Adoptium</a:t>
            </a:r>
            <a:r>
              <a:rPr lang="de-DE" dirty="0">
                <a:hlinkClick r:id="rId2"/>
              </a:rPr>
              <a:t>)</a:t>
            </a:r>
            <a:endParaRPr lang="de-DE" dirty="0"/>
          </a:p>
          <a:p>
            <a:pPr>
              <a:buFont typeface="Arial" panose="020B0604020202020204" pitchFamily="34" charset="0"/>
              <a:buChar char="•"/>
            </a:pPr>
            <a:r>
              <a:rPr lang="de-DE" dirty="0">
                <a:hlinkClick r:id="rId3"/>
              </a:rPr>
              <a:t>Amazon </a:t>
            </a:r>
            <a:r>
              <a:rPr lang="de-DE" dirty="0" err="1">
                <a:hlinkClick r:id="rId3"/>
              </a:rPr>
              <a:t>Corretto</a:t>
            </a:r>
            <a:endParaRPr lang="de-DE" dirty="0"/>
          </a:p>
          <a:p>
            <a:pPr>
              <a:buFont typeface="Arial" panose="020B0604020202020204" pitchFamily="34" charset="0"/>
              <a:buChar char="•"/>
            </a:pPr>
            <a:r>
              <a:rPr lang="de-DE" dirty="0"/>
              <a:t>Azul Zulu</a:t>
            </a:r>
          </a:p>
          <a:p>
            <a:pPr>
              <a:buFont typeface="Arial" panose="020B0604020202020204" pitchFamily="34" charset="0"/>
              <a:buChar char="•"/>
            </a:pPr>
            <a:r>
              <a:rPr lang="de-DE" dirty="0" err="1"/>
              <a:t>BellSoft</a:t>
            </a:r>
            <a:r>
              <a:rPr lang="de-DE" dirty="0"/>
              <a:t> </a:t>
            </a:r>
            <a:r>
              <a:rPr lang="de-DE" dirty="0" err="1"/>
              <a:t>Liberica</a:t>
            </a:r>
            <a:endParaRPr lang="de-DE" dirty="0"/>
          </a:p>
          <a:p>
            <a:r>
              <a:rPr lang="de-DE" dirty="0"/>
              <a:t>Diese Distributionen sind vollkommen kostenfrei, auch für kommerzielle Nutzung, und bieten ebenfalls Sicherheitsupdates über den gesamten LTS-Zeitraum.</a:t>
            </a:r>
          </a:p>
          <a:p>
            <a:endParaRPr lang="de-DE" dirty="0"/>
          </a:p>
        </p:txBody>
      </p:sp>
    </p:spTree>
    <p:extLst>
      <p:ext uri="{BB962C8B-B14F-4D97-AF65-F5344CB8AC3E}">
        <p14:creationId xmlns:p14="http://schemas.microsoft.com/office/powerpoint/2010/main" val="78988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4A5F-5976-038D-0C17-B75C83F909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A0DA088-61A0-6F65-03ED-EB80D486B5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7F27A3E-3E3F-8220-619C-097377A176E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2B88097-DA75-14FC-83C8-DDE97DA6BEA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45F6CCA6-A375-C779-705C-BA2ED6DED89D}"/>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dirty="0"/>
              <a:t>Java historisch</a:t>
            </a:r>
          </a:p>
          <a:p>
            <a:pPr lvl="1"/>
            <a:r>
              <a:rPr lang="de-DE" sz="2900" dirty="0"/>
              <a:t>Der Java </a:t>
            </a:r>
            <a:r>
              <a:rPr lang="de-DE" sz="2900" dirty="0" err="1"/>
              <a:t>Releaseprozess</a:t>
            </a:r>
            <a:endParaRPr lang="de-DE" sz="2900" dirty="0"/>
          </a:p>
          <a:p>
            <a:pPr lvl="1"/>
            <a:r>
              <a:rPr lang="de-DE" sz="2900" b="1"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265735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B096-4248-1C2C-F9B6-07511C2FC6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A95E574-5E5D-654F-F82B-CABDCD1F0271}"/>
              </a:ext>
            </a:extLst>
          </p:cNvPr>
          <p:cNvSpPr>
            <a:spLocks noGrp="1"/>
          </p:cNvSpPr>
          <p:nvPr>
            <p:ph type="title"/>
          </p:nvPr>
        </p:nvSpPr>
        <p:spPr/>
        <p:txBody>
          <a:bodyPr/>
          <a:lstStyle/>
          <a:p>
            <a:r>
              <a:rPr lang="de-DE" dirty="0"/>
              <a:t>Projekte</a:t>
            </a:r>
          </a:p>
        </p:txBody>
      </p:sp>
      <p:sp>
        <p:nvSpPr>
          <p:cNvPr id="3" name="Inhaltsplatzhalter 2">
            <a:extLst>
              <a:ext uri="{FF2B5EF4-FFF2-40B4-BE49-F238E27FC236}">
                <a16:creationId xmlns:a16="http://schemas.microsoft.com/office/drawing/2014/main" id="{B76341E0-B9B8-D7B2-CF7E-46FBAECBA1A3}"/>
              </a:ext>
            </a:extLst>
          </p:cNvPr>
          <p:cNvSpPr>
            <a:spLocks noGrp="1"/>
          </p:cNvSpPr>
          <p:nvPr>
            <p:ph idx="1"/>
          </p:nvPr>
        </p:nvSpPr>
        <p:spPr/>
        <p:txBody>
          <a:bodyPr/>
          <a:lstStyle/>
          <a:p>
            <a:r>
              <a:rPr lang="de-DE" dirty="0"/>
              <a:t>Projekte und Roadmap: </a:t>
            </a:r>
            <a:r>
              <a:rPr lang="de-DE" dirty="0">
                <a:hlinkClick r:id="rId2"/>
              </a:rPr>
              <a:t>https://openjdk.org/jeps/1</a:t>
            </a:r>
            <a:endParaRPr lang="de-DE" dirty="0"/>
          </a:p>
          <a:p>
            <a:r>
              <a:rPr lang="de-DE" dirty="0"/>
              <a:t>Amber – Kleine Verbesserungen für die Produktivität</a:t>
            </a:r>
          </a:p>
          <a:p>
            <a:r>
              <a:rPr lang="de-DE" dirty="0"/>
              <a:t>Babylon – Code </a:t>
            </a:r>
            <a:r>
              <a:rPr lang="de-DE" dirty="0" err="1"/>
              <a:t>Reflection</a:t>
            </a:r>
            <a:r>
              <a:rPr lang="de-DE" dirty="0"/>
              <a:t>, GPU </a:t>
            </a:r>
            <a:r>
              <a:rPr lang="de-DE" dirty="0" err="1"/>
              <a:t>Programming</a:t>
            </a:r>
            <a:endParaRPr lang="de-DE" dirty="0"/>
          </a:p>
          <a:p>
            <a:r>
              <a:rPr lang="de-DE" dirty="0"/>
              <a:t>Liliput – Footprint reduzieren durch Kompression der </a:t>
            </a:r>
            <a:r>
              <a:rPr lang="de-DE" dirty="0" err="1"/>
              <a:t>object</a:t>
            </a:r>
            <a:r>
              <a:rPr lang="de-DE" dirty="0"/>
              <a:t> </a:t>
            </a:r>
            <a:r>
              <a:rPr lang="de-DE" dirty="0" err="1"/>
              <a:t>header</a:t>
            </a:r>
            <a:endParaRPr lang="de-DE" dirty="0"/>
          </a:p>
          <a:p>
            <a:r>
              <a:rPr lang="de-DE" dirty="0"/>
              <a:t>Loom – Virtual Threads, Structured </a:t>
            </a:r>
            <a:r>
              <a:rPr lang="de-DE" dirty="0" err="1"/>
              <a:t>Concurrency</a:t>
            </a:r>
            <a:endParaRPr lang="de-DE" dirty="0"/>
          </a:p>
          <a:p>
            <a:r>
              <a:rPr lang="de-DE" dirty="0"/>
              <a:t>Panama – </a:t>
            </a:r>
            <a:r>
              <a:rPr lang="de-DE" dirty="0" err="1"/>
              <a:t>Foreign</a:t>
            </a:r>
            <a:r>
              <a:rPr lang="de-DE" dirty="0"/>
              <a:t> Memory Access, Vektorrechnung</a:t>
            </a:r>
          </a:p>
          <a:p>
            <a:r>
              <a:rPr lang="de-DE" dirty="0" err="1"/>
              <a:t>Valhalla</a:t>
            </a:r>
            <a:r>
              <a:rPr lang="de-DE" dirty="0"/>
              <a:t> – Value Objects</a:t>
            </a:r>
          </a:p>
          <a:p>
            <a:r>
              <a:rPr lang="de-DE" dirty="0"/>
              <a:t>ZGC - </a:t>
            </a:r>
            <a:r>
              <a:rPr lang="en-US" dirty="0"/>
              <a:t>a scalable low-latency garbage collector</a:t>
            </a:r>
            <a:endParaRPr lang="de-DE" dirty="0"/>
          </a:p>
        </p:txBody>
      </p:sp>
    </p:spTree>
    <p:extLst>
      <p:ext uri="{BB962C8B-B14F-4D97-AF65-F5344CB8AC3E}">
        <p14:creationId xmlns:p14="http://schemas.microsoft.com/office/powerpoint/2010/main" val="4020527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428B6-557E-67FF-84FC-86DC2FD74E90}"/>
              </a:ext>
            </a:extLst>
          </p:cNvPr>
          <p:cNvSpPr>
            <a:spLocks noGrp="1"/>
          </p:cNvSpPr>
          <p:nvPr>
            <p:ph type="title"/>
          </p:nvPr>
        </p:nvSpPr>
        <p:spPr/>
        <p:txBody>
          <a:bodyPr/>
          <a:lstStyle/>
          <a:p>
            <a:r>
              <a:rPr lang="de-DE" dirty="0"/>
              <a:t>Project Amber</a:t>
            </a:r>
          </a:p>
        </p:txBody>
      </p:sp>
      <p:sp>
        <p:nvSpPr>
          <p:cNvPr id="3" name="Inhaltsplatzhalter 2">
            <a:extLst>
              <a:ext uri="{FF2B5EF4-FFF2-40B4-BE49-F238E27FC236}">
                <a16:creationId xmlns:a16="http://schemas.microsoft.com/office/drawing/2014/main" id="{CC237DEB-2E4E-0E9A-289B-2CE7A6080E02}"/>
              </a:ext>
            </a:extLst>
          </p:cNvPr>
          <p:cNvSpPr>
            <a:spLocks noGrp="1"/>
          </p:cNvSpPr>
          <p:nvPr>
            <p:ph idx="1"/>
          </p:nvPr>
        </p:nvSpPr>
        <p:spPr>
          <a:xfrm>
            <a:off x="677334" y="2062265"/>
            <a:ext cx="8596668" cy="3979098"/>
          </a:xfrm>
        </p:spPr>
        <p:txBody>
          <a:bodyPr>
            <a:normAutofit lnSpcReduction="10000"/>
          </a:bodyPr>
          <a:lstStyle/>
          <a:p>
            <a:r>
              <a:rPr lang="de-DE" dirty="0"/>
              <a:t>Das Ziel von Project Amber ist es, kleinere, produktivitätsorientierte Java-Sprachfeatures zu erforschen und zu entwickeln.</a:t>
            </a:r>
          </a:p>
          <a:p>
            <a:r>
              <a:rPr lang="de-DE" dirty="0"/>
              <a:t>Im Rahmen von Project Amber wurde z.B. auch </a:t>
            </a:r>
            <a:r>
              <a:rPr lang="de-DE" dirty="0" err="1"/>
              <a:t>local</a:t>
            </a:r>
            <a:r>
              <a:rPr lang="de-DE" dirty="0"/>
              <a:t> type </a:t>
            </a:r>
            <a:r>
              <a:rPr lang="de-DE" dirty="0" err="1"/>
              <a:t>inference</a:t>
            </a:r>
            <a:r>
              <a:rPr lang="de-DE" dirty="0"/>
              <a:t> (</a:t>
            </a:r>
            <a:r>
              <a:rPr lang="de-DE" dirty="0" err="1"/>
              <a:t>var</a:t>
            </a:r>
            <a:r>
              <a:rPr lang="de-DE" dirty="0"/>
              <a:t>) entwickelt, das größte Themenfeld ist/war aber „Pattern </a:t>
            </a:r>
            <a:r>
              <a:rPr lang="de-DE" dirty="0" err="1"/>
              <a:t>Matching</a:t>
            </a:r>
            <a:r>
              <a:rPr lang="de-DE" dirty="0"/>
              <a:t>“</a:t>
            </a:r>
          </a:p>
          <a:p>
            <a:r>
              <a:rPr lang="de-DE" dirty="0"/>
              <a:t>Pattern </a:t>
            </a:r>
            <a:r>
              <a:rPr lang="de-DE" dirty="0" err="1"/>
              <a:t>Matching</a:t>
            </a:r>
            <a:r>
              <a:rPr lang="de-DE" dirty="0"/>
              <a:t> in Java ist bislang mit </a:t>
            </a:r>
            <a:r>
              <a:rPr lang="de-DE" dirty="0" err="1"/>
              <a:t>Regex</a:t>
            </a:r>
            <a:r>
              <a:rPr lang="de-DE" dirty="0"/>
              <a:t> und Strings assoziiert, in anderen (funktionalen) Programmiersprachen definiert man es aber als:</a:t>
            </a:r>
          </a:p>
          <a:p>
            <a:r>
              <a:rPr lang="de-DE" dirty="0"/>
              <a:t>„Einen Mechanismus zur Überprüfung eines Wertes anhand eines Musters. Eine erfolgreiche Übereinstimmung kann einen Wert auch in seine Bestandteile zerlegen.“</a:t>
            </a:r>
          </a:p>
          <a:p>
            <a:r>
              <a:rPr lang="de-DE" dirty="0"/>
              <a:t>Die Switch </a:t>
            </a:r>
            <a:r>
              <a:rPr lang="de-DE" dirty="0" err="1"/>
              <a:t>Expressions</a:t>
            </a:r>
            <a:r>
              <a:rPr lang="de-DE" dirty="0"/>
              <a:t> (Java 14) sind der 1. Baustein, Pattern </a:t>
            </a:r>
            <a:r>
              <a:rPr lang="de-DE" dirty="0" err="1"/>
              <a:t>Matching</a:t>
            </a:r>
            <a:r>
              <a:rPr lang="de-DE" dirty="0"/>
              <a:t> für </a:t>
            </a:r>
            <a:r>
              <a:rPr lang="de-DE" dirty="0" err="1"/>
              <a:t>instanceof</a:t>
            </a:r>
            <a:r>
              <a:rPr lang="de-DE" dirty="0"/>
              <a:t> (16) der nächste.</a:t>
            </a:r>
          </a:p>
          <a:p>
            <a:r>
              <a:rPr lang="de-DE" dirty="0"/>
              <a:t>Weiter geht es mit: Records (16), Sealed Classes (17), Pattern </a:t>
            </a:r>
            <a:r>
              <a:rPr lang="de-DE" dirty="0" err="1"/>
              <a:t>Matching</a:t>
            </a:r>
            <a:r>
              <a:rPr lang="de-DE" dirty="0"/>
              <a:t> für Switch (21), </a:t>
            </a:r>
            <a:r>
              <a:rPr lang="de-DE" dirty="0" err="1"/>
              <a:t>Record</a:t>
            </a:r>
            <a:r>
              <a:rPr lang="de-DE" dirty="0"/>
              <a:t> Pattern (21) und mehr</a:t>
            </a:r>
          </a:p>
          <a:p>
            <a:pPr lvl="1"/>
            <a:endParaRPr lang="de-DE" dirty="0"/>
          </a:p>
        </p:txBody>
      </p:sp>
    </p:spTree>
    <p:extLst>
      <p:ext uri="{BB962C8B-B14F-4D97-AF65-F5344CB8AC3E}">
        <p14:creationId xmlns:p14="http://schemas.microsoft.com/office/powerpoint/2010/main" val="251724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C3CAB1-EE41-1D3D-F858-EB4DDAF2E213}"/>
              </a:ext>
            </a:extLst>
          </p:cNvPr>
          <p:cNvSpPr>
            <a:spLocks noGrp="1"/>
          </p:cNvSpPr>
          <p:nvPr>
            <p:ph type="title"/>
          </p:nvPr>
        </p:nvSpPr>
        <p:spPr/>
        <p:txBody>
          <a:bodyPr/>
          <a:lstStyle/>
          <a:p>
            <a:r>
              <a:rPr lang="de-DE" dirty="0"/>
              <a:t>Hintergründe und neue Themen</a:t>
            </a:r>
          </a:p>
        </p:txBody>
      </p:sp>
      <p:sp>
        <p:nvSpPr>
          <p:cNvPr id="3" name="Inhaltsplatzhalter 2">
            <a:extLst>
              <a:ext uri="{FF2B5EF4-FFF2-40B4-BE49-F238E27FC236}">
                <a16:creationId xmlns:a16="http://schemas.microsoft.com/office/drawing/2014/main" id="{94368A8E-5210-F211-9A65-CE43EBAD00E5}"/>
              </a:ext>
            </a:extLst>
          </p:cNvPr>
          <p:cNvSpPr>
            <a:spLocks noGrp="1"/>
          </p:cNvSpPr>
          <p:nvPr>
            <p:ph idx="1"/>
          </p:nvPr>
        </p:nvSpPr>
        <p:spPr/>
        <p:txBody>
          <a:bodyPr/>
          <a:lstStyle/>
          <a:p>
            <a:r>
              <a:rPr lang="en-US" b="0" i="0" dirty="0">
                <a:solidFill>
                  <a:srgbClr val="000000"/>
                </a:solidFill>
                <a:effectLst/>
                <a:latin typeface="inter-regular"/>
                <a:hlinkClick r:id="rId2"/>
              </a:rPr>
              <a:t>https://www.infoq.com/articles/java-sealed-classes/</a:t>
            </a:r>
            <a:r>
              <a:rPr lang="en-US" b="0" i="0" dirty="0">
                <a:solidFill>
                  <a:srgbClr val="000000"/>
                </a:solidFill>
                <a:effectLst/>
                <a:latin typeface="inter-regular"/>
              </a:rPr>
              <a:t> </a:t>
            </a:r>
          </a:p>
          <a:p>
            <a:pPr lvl="1"/>
            <a:r>
              <a:rPr lang="de-DE" dirty="0"/>
              <a:t>Data-</a:t>
            </a:r>
            <a:r>
              <a:rPr lang="de-DE" dirty="0" err="1"/>
              <a:t>centric</a:t>
            </a:r>
            <a:r>
              <a:rPr lang="de-DE" dirty="0"/>
              <a:t> </a:t>
            </a:r>
            <a:r>
              <a:rPr lang="de-DE" dirty="0" err="1"/>
              <a:t>Programming</a:t>
            </a:r>
            <a:r>
              <a:rPr lang="de-DE" dirty="0"/>
              <a:t>: Algebraische Typen nutzen und Pattern </a:t>
            </a:r>
            <a:r>
              <a:rPr lang="de-DE" dirty="0" err="1"/>
              <a:t>Matching</a:t>
            </a:r>
            <a:r>
              <a:rPr lang="de-DE" dirty="0"/>
              <a:t> einsetzen</a:t>
            </a:r>
          </a:p>
          <a:p>
            <a:pPr lvl="1"/>
            <a:r>
              <a:rPr lang="en-US" b="0" i="0" dirty="0" err="1">
                <a:solidFill>
                  <a:srgbClr val="0D0D0D"/>
                </a:solidFill>
                <a:effectLst/>
                <a:latin typeface="Söhne"/>
              </a:rPr>
              <a:t>Unterstütze</a:t>
            </a:r>
            <a:r>
              <a:rPr lang="en-US" b="0" i="0" dirty="0">
                <a:solidFill>
                  <a:srgbClr val="0D0D0D"/>
                </a:solidFill>
                <a:effectLst/>
                <a:latin typeface="Söhne"/>
              </a:rPr>
              <a:t> </a:t>
            </a:r>
            <a:r>
              <a:rPr lang="en-US" b="0" i="0" dirty="0" err="1">
                <a:solidFill>
                  <a:srgbClr val="0D0D0D"/>
                </a:solidFill>
                <a:effectLst/>
                <a:latin typeface="Söhne"/>
              </a:rPr>
              <a:t>Szenarien</a:t>
            </a:r>
            <a:r>
              <a:rPr lang="en-US" b="0" i="0" dirty="0">
                <a:solidFill>
                  <a:srgbClr val="0D0D0D"/>
                </a:solidFill>
                <a:effectLst/>
                <a:latin typeface="Söhne"/>
              </a:rPr>
              <a:t>, </a:t>
            </a:r>
            <a:r>
              <a:rPr lang="en-US" b="0" i="0" dirty="0" err="1">
                <a:solidFill>
                  <a:srgbClr val="0D0D0D"/>
                </a:solidFill>
                <a:effectLst/>
                <a:latin typeface="Söhne"/>
              </a:rPr>
              <a:t>besonders</a:t>
            </a:r>
            <a:r>
              <a:rPr lang="en-US" b="0" i="0" dirty="0">
                <a:solidFill>
                  <a:srgbClr val="0D0D0D"/>
                </a:solidFill>
                <a:effectLst/>
                <a:latin typeface="Söhne"/>
              </a:rPr>
              <a:t> in gut </a:t>
            </a:r>
            <a:r>
              <a:rPr lang="en-US" b="0" i="0" dirty="0" err="1">
                <a:solidFill>
                  <a:srgbClr val="0D0D0D"/>
                </a:solidFill>
                <a:effectLst/>
                <a:latin typeface="Söhne"/>
              </a:rPr>
              <a:t>verstandenen</a:t>
            </a:r>
            <a:r>
              <a:rPr lang="en-US" b="0" i="0" dirty="0">
                <a:solidFill>
                  <a:srgbClr val="0D0D0D"/>
                </a:solidFill>
                <a:effectLst/>
                <a:latin typeface="Söhne"/>
              </a:rPr>
              <a:t> </a:t>
            </a:r>
            <a:r>
              <a:rPr lang="en-US" b="0" i="0" dirty="0" err="1">
                <a:solidFill>
                  <a:srgbClr val="0D0D0D"/>
                </a:solidFill>
                <a:effectLst/>
                <a:latin typeface="Söhne"/>
              </a:rPr>
              <a:t>Domänen</a:t>
            </a:r>
            <a:r>
              <a:rPr lang="en-US" b="0" i="0" dirty="0">
                <a:solidFill>
                  <a:srgbClr val="0D0D0D"/>
                </a:solidFill>
                <a:effectLst/>
                <a:latin typeface="Söhne"/>
              </a:rPr>
              <a:t>, wo </a:t>
            </a:r>
            <a:r>
              <a:rPr lang="en-US" b="0" i="0" dirty="0" err="1">
                <a:solidFill>
                  <a:srgbClr val="0D0D0D"/>
                </a:solidFill>
                <a:effectLst/>
                <a:latin typeface="Söhne"/>
              </a:rPr>
              <a:t>Datenkapselung</a:t>
            </a:r>
            <a:r>
              <a:rPr lang="en-US" b="0" i="0" dirty="0">
                <a:solidFill>
                  <a:srgbClr val="0D0D0D"/>
                </a:solidFill>
                <a:effectLst/>
                <a:latin typeface="Söhne"/>
              </a:rPr>
              <a:t> </a:t>
            </a:r>
            <a:r>
              <a:rPr lang="en-US" b="0" i="0" dirty="0" err="1">
                <a:solidFill>
                  <a:srgbClr val="0D0D0D"/>
                </a:solidFill>
                <a:effectLst/>
                <a:latin typeface="Söhne"/>
              </a:rPr>
              <a:t>nicht</a:t>
            </a:r>
            <a:r>
              <a:rPr lang="en-US" b="0" i="0" dirty="0">
                <a:solidFill>
                  <a:srgbClr val="0D0D0D"/>
                </a:solidFill>
                <a:effectLst/>
                <a:latin typeface="Söhne"/>
              </a:rPr>
              <a:t> </a:t>
            </a:r>
            <a:r>
              <a:rPr lang="en-US" b="0" i="0" dirty="0" err="1">
                <a:solidFill>
                  <a:srgbClr val="0D0D0D"/>
                </a:solidFill>
                <a:effectLst/>
                <a:latin typeface="Söhne"/>
              </a:rPr>
              <a:t>genug</a:t>
            </a:r>
            <a:r>
              <a:rPr lang="en-US" b="0" i="0" dirty="0">
                <a:solidFill>
                  <a:srgbClr val="0D0D0D"/>
                </a:solidFill>
                <a:effectLst/>
                <a:latin typeface="Söhne"/>
              </a:rPr>
              <a:t> </a:t>
            </a:r>
            <a:r>
              <a:rPr lang="en-US" b="0" i="0" dirty="0" err="1">
                <a:solidFill>
                  <a:srgbClr val="0D0D0D"/>
                </a:solidFill>
                <a:effectLst/>
                <a:latin typeface="Söhne"/>
              </a:rPr>
              <a:t>Vorteile</a:t>
            </a:r>
            <a:r>
              <a:rPr lang="en-US" b="0" i="0" dirty="0">
                <a:solidFill>
                  <a:srgbClr val="0D0D0D"/>
                </a:solidFill>
                <a:effectLst/>
                <a:latin typeface="Söhne"/>
              </a:rPr>
              <a:t> </a:t>
            </a:r>
            <a:r>
              <a:rPr lang="en-US" b="0" i="0" dirty="0" err="1">
                <a:solidFill>
                  <a:srgbClr val="0D0D0D"/>
                </a:solidFill>
                <a:effectLst/>
                <a:latin typeface="Söhne"/>
              </a:rPr>
              <a:t>bringt</a:t>
            </a:r>
            <a:r>
              <a:rPr lang="en-US" b="0" i="0" dirty="0">
                <a:solidFill>
                  <a:srgbClr val="0D0D0D"/>
                </a:solidFill>
                <a:effectLst/>
                <a:latin typeface="Söhne"/>
              </a:rPr>
              <a:t> </a:t>
            </a:r>
            <a:r>
              <a:rPr lang="en-US" b="0" i="0" dirty="0" err="1">
                <a:solidFill>
                  <a:srgbClr val="0D0D0D"/>
                </a:solidFill>
                <a:effectLst/>
                <a:latin typeface="Söhne"/>
              </a:rPr>
              <a:t>sondern</a:t>
            </a:r>
            <a:r>
              <a:rPr lang="en-US" b="0" i="0" dirty="0">
                <a:solidFill>
                  <a:srgbClr val="0D0D0D"/>
                </a:solidFill>
                <a:effectLst/>
                <a:latin typeface="Söhne"/>
              </a:rPr>
              <a:t> </a:t>
            </a:r>
            <a:r>
              <a:rPr lang="en-US" b="0" i="0" dirty="0" err="1">
                <a:solidFill>
                  <a:srgbClr val="0D0D0D"/>
                </a:solidFill>
                <a:effectLst/>
                <a:latin typeface="Söhne"/>
              </a:rPr>
              <a:t>sogar</a:t>
            </a:r>
            <a:r>
              <a:rPr lang="en-US" b="0" i="0" dirty="0">
                <a:solidFill>
                  <a:srgbClr val="0D0D0D"/>
                </a:solidFill>
                <a:effectLst/>
                <a:latin typeface="Söhne"/>
              </a:rPr>
              <a:t> </a:t>
            </a:r>
            <a:r>
              <a:rPr lang="en-US" b="0" i="0" dirty="0" err="1">
                <a:solidFill>
                  <a:srgbClr val="0D0D0D"/>
                </a:solidFill>
                <a:effectLst/>
                <a:latin typeface="Söhne"/>
              </a:rPr>
              <a:t>Einfachheit</a:t>
            </a:r>
            <a:r>
              <a:rPr lang="en-US" b="0" i="0" dirty="0">
                <a:solidFill>
                  <a:srgbClr val="0D0D0D"/>
                </a:solidFill>
                <a:effectLst/>
                <a:latin typeface="Söhne"/>
              </a:rPr>
              <a:t> und </a:t>
            </a:r>
            <a:r>
              <a:rPr lang="en-US" b="0" i="0" dirty="0" err="1">
                <a:solidFill>
                  <a:srgbClr val="0D0D0D"/>
                </a:solidFill>
                <a:effectLst/>
                <a:latin typeface="Söhne"/>
              </a:rPr>
              <a:t>Transparenz</a:t>
            </a:r>
            <a:r>
              <a:rPr lang="en-US" b="0" i="0" dirty="0">
                <a:solidFill>
                  <a:srgbClr val="0D0D0D"/>
                </a:solidFill>
                <a:effectLst/>
                <a:latin typeface="Söhne"/>
              </a:rPr>
              <a:t> </a:t>
            </a:r>
            <a:r>
              <a:rPr lang="en-US" b="0" i="0" dirty="0" err="1">
                <a:solidFill>
                  <a:srgbClr val="0D0D0D"/>
                </a:solidFill>
                <a:effectLst/>
                <a:latin typeface="Söhne"/>
              </a:rPr>
              <a:t>erschwert</a:t>
            </a:r>
            <a:endParaRPr lang="en-US" b="0" i="0" dirty="0">
              <a:solidFill>
                <a:srgbClr val="0D0D0D"/>
              </a:solidFill>
              <a:effectLst/>
              <a:latin typeface="Söhne"/>
            </a:endParaRPr>
          </a:p>
          <a:p>
            <a:r>
              <a:rPr lang="en-US" dirty="0" err="1"/>
              <a:t>Aktuelle</a:t>
            </a:r>
            <a:r>
              <a:rPr lang="en-US" dirty="0"/>
              <a:t> </a:t>
            </a:r>
            <a:r>
              <a:rPr lang="en-US" dirty="0" err="1"/>
              <a:t>Themen</a:t>
            </a:r>
            <a:r>
              <a:rPr lang="en-US" dirty="0"/>
              <a:t>:</a:t>
            </a:r>
          </a:p>
          <a:p>
            <a:pPr lvl="1"/>
            <a:r>
              <a:rPr lang="en-US" dirty="0"/>
              <a:t>Primitive types in Patterns, </a:t>
            </a:r>
            <a:r>
              <a:rPr lang="en-US" dirty="0" err="1"/>
              <a:t>instanceof</a:t>
            </a:r>
            <a:r>
              <a:rPr lang="en-US" dirty="0"/>
              <a:t>, and switch</a:t>
            </a:r>
          </a:p>
          <a:p>
            <a:pPr lvl="1"/>
            <a:r>
              <a:rPr lang="de-DE" dirty="0"/>
              <a:t>Statements </a:t>
            </a:r>
            <a:r>
              <a:rPr lang="de-DE" dirty="0" err="1"/>
              <a:t>before</a:t>
            </a:r>
            <a:r>
              <a:rPr lang="de-DE" dirty="0"/>
              <a:t> super(…)</a:t>
            </a:r>
          </a:p>
          <a:p>
            <a:pPr lvl="1"/>
            <a:r>
              <a:rPr lang="de-DE" dirty="0"/>
              <a:t>String Templates</a:t>
            </a:r>
          </a:p>
          <a:p>
            <a:pPr lvl="1"/>
            <a:r>
              <a:rPr lang="en-US" dirty="0"/>
              <a:t>Implicitly Declared Classes and Instance main Methods</a:t>
            </a:r>
            <a:endParaRPr lang="de-DE" dirty="0"/>
          </a:p>
        </p:txBody>
      </p:sp>
    </p:spTree>
    <p:extLst>
      <p:ext uri="{BB962C8B-B14F-4D97-AF65-F5344CB8AC3E}">
        <p14:creationId xmlns:p14="http://schemas.microsoft.com/office/powerpoint/2010/main" val="61803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F9B384-77CB-FB79-D0B7-C768D9B8447B}"/>
              </a:ext>
            </a:extLst>
          </p:cNvPr>
          <p:cNvSpPr>
            <a:spLocks noGrp="1"/>
          </p:cNvSpPr>
          <p:nvPr>
            <p:ph type="title"/>
          </p:nvPr>
        </p:nvSpPr>
        <p:spPr/>
        <p:txBody>
          <a:bodyPr/>
          <a:lstStyle/>
          <a:p>
            <a:r>
              <a:rPr lang="de-DE" dirty="0"/>
              <a:t>Projekt </a:t>
            </a:r>
            <a:r>
              <a:rPr lang="de-DE" dirty="0" err="1"/>
              <a:t>Valhalla</a:t>
            </a:r>
            <a:endParaRPr lang="de-DE" dirty="0"/>
          </a:p>
        </p:txBody>
      </p:sp>
      <p:sp>
        <p:nvSpPr>
          <p:cNvPr id="3" name="Inhaltsplatzhalter 2">
            <a:extLst>
              <a:ext uri="{FF2B5EF4-FFF2-40B4-BE49-F238E27FC236}">
                <a16:creationId xmlns:a16="http://schemas.microsoft.com/office/drawing/2014/main" id="{55747E9D-5B2B-E7E7-4BD1-9AA953E823E3}"/>
              </a:ext>
            </a:extLst>
          </p:cNvPr>
          <p:cNvSpPr>
            <a:spLocks noGrp="1"/>
          </p:cNvSpPr>
          <p:nvPr>
            <p:ph idx="1"/>
          </p:nvPr>
        </p:nvSpPr>
        <p:spPr/>
        <p:txBody>
          <a:bodyPr>
            <a:normAutofit/>
          </a:bodyPr>
          <a:lstStyle/>
          <a:p>
            <a:r>
              <a:rPr lang="de-DE" dirty="0"/>
              <a:t>Das Projekt </a:t>
            </a:r>
            <a:r>
              <a:rPr lang="de-DE" dirty="0" err="1"/>
              <a:t>Valhalla</a:t>
            </a:r>
            <a:r>
              <a:rPr lang="de-DE" dirty="0"/>
              <a:t> erweitert das Java-Objektmodell um Value Objects sowie Primitive Classes.</a:t>
            </a:r>
          </a:p>
          <a:p>
            <a:r>
              <a:rPr lang="de-DE" dirty="0"/>
              <a:t>Hier werden die Abstraktionen der objektorientierten Programmierung mit den Leistungsmerkmalen einfacher Primitiver Typen kombiniert:</a:t>
            </a:r>
          </a:p>
          <a:p>
            <a:pPr lvl="1"/>
            <a:r>
              <a:rPr lang="en-US" sz="1800" b="0" i="1" dirty="0">
                <a:solidFill>
                  <a:srgbClr val="222222"/>
                </a:solidFill>
                <a:effectLst/>
                <a:latin typeface="DejaVu Serif"/>
              </a:rPr>
              <a:t>“Codes like a class, works like an int.”</a:t>
            </a:r>
            <a:endParaRPr lang="de-DE" sz="1800" dirty="0"/>
          </a:p>
          <a:p>
            <a:r>
              <a:rPr lang="de-DE" dirty="0"/>
              <a:t>Vorarbeiten: Nest-</a:t>
            </a:r>
            <a:r>
              <a:rPr lang="de-DE" dirty="0" err="1"/>
              <a:t>Based</a:t>
            </a:r>
            <a:r>
              <a:rPr lang="de-DE" dirty="0"/>
              <a:t> Access Control, Dynamic Class-File Constants (</a:t>
            </a:r>
            <a:r>
              <a:rPr lang="de-DE" dirty="0" err="1"/>
              <a:t>delivered</a:t>
            </a:r>
            <a:r>
              <a:rPr lang="de-DE" dirty="0"/>
              <a:t> in 11), JVM Constants API (12), Hidden Classes (15) und </a:t>
            </a:r>
            <a:r>
              <a:rPr lang="de-DE" dirty="0" err="1"/>
              <a:t>Warnings</a:t>
            </a:r>
            <a:r>
              <a:rPr lang="de-DE" dirty="0"/>
              <a:t> </a:t>
            </a:r>
            <a:r>
              <a:rPr lang="de-DE" dirty="0" err="1"/>
              <a:t>for</a:t>
            </a:r>
            <a:r>
              <a:rPr lang="de-DE" dirty="0"/>
              <a:t> Value-</a:t>
            </a:r>
            <a:r>
              <a:rPr lang="de-DE" dirty="0" err="1"/>
              <a:t>Based</a:t>
            </a:r>
            <a:r>
              <a:rPr lang="de-DE" dirty="0"/>
              <a:t> Classes (16)</a:t>
            </a:r>
          </a:p>
          <a:p>
            <a:r>
              <a:rPr lang="de-DE" dirty="0"/>
              <a:t>Nächstes Ziel: </a:t>
            </a:r>
            <a:r>
              <a:rPr lang="de-DE" dirty="0">
                <a:hlinkClick r:id="rId2"/>
              </a:rPr>
              <a:t>https://openjdk.org/jeps/401</a:t>
            </a:r>
            <a:r>
              <a:rPr lang="de-DE" dirty="0"/>
              <a:t>: </a:t>
            </a:r>
            <a:r>
              <a:rPr lang="en-US" dirty="0"/>
              <a:t>Value Classes and Objects (Preview) – </a:t>
            </a:r>
            <a:r>
              <a:rPr lang="en-US" dirty="0" err="1"/>
              <a:t>noch</a:t>
            </a:r>
            <a:r>
              <a:rPr lang="en-US" dirty="0"/>
              <a:t> </a:t>
            </a:r>
            <a:r>
              <a:rPr lang="en-US" dirty="0" err="1"/>
              <a:t>kein</a:t>
            </a:r>
            <a:r>
              <a:rPr lang="en-US" dirty="0"/>
              <a:t> </a:t>
            </a:r>
            <a:r>
              <a:rPr lang="en-US" dirty="0" err="1"/>
              <a:t>Zieltermin</a:t>
            </a:r>
            <a:endParaRPr lang="en-US" dirty="0"/>
          </a:p>
          <a:p>
            <a:r>
              <a:rPr lang="en-US" dirty="0"/>
              <a:t>Dann </a:t>
            </a:r>
            <a:r>
              <a:rPr lang="en-US" dirty="0" err="1"/>
              <a:t>noch</a:t>
            </a:r>
            <a:r>
              <a:rPr lang="en-US" dirty="0"/>
              <a:t>: </a:t>
            </a:r>
            <a:r>
              <a:rPr lang="en-US" b="0" i="0" u="none" strike="noStrike" dirty="0">
                <a:solidFill>
                  <a:srgbClr val="437291"/>
                </a:solidFill>
                <a:effectLst/>
                <a:latin typeface="DejaVu Serif"/>
                <a:hlinkClick r:id="rId3"/>
              </a:rPr>
              <a:t>primitive classes</a:t>
            </a:r>
            <a:r>
              <a:rPr lang="en-US" b="0" i="0" dirty="0">
                <a:solidFill>
                  <a:srgbClr val="222222"/>
                </a:solidFill>
                <a:effectLst/>
                <a:latin typeface="DejaVu Serif"/>
              </a:rPr>
              <a:t>, </a:t>
            </a:r>
            <a:r>
              <a:rPr lang="en-US" b="0" i="0" u="none" strike="noStrike" dirty="0">
                <a:solidFill>
                  <a:srgbClr val="437291"/>
                </a:solidFill>
                <a:effectLst/>
                <a:latin typeface="DejaVu Serif"/>
                <a:hlinkClick r:id="rId4"/>
              </a:rPr>
              <a:t>migrating the existing primitives</a:t>
            </a:r>
            <a:r>
              <a:rPr lang="en-US" b="0" i="0" dirty="0">
                <a:solidFill>
                  <a:srgbClr val="222222"/>
                </a:solidFill>
                <a:effectLst/>
                <a:latin typeface="DejaVu Serif"/>
              </a:rPr>
              <a:t>, and </a:t>
            </a:r>
            <a:r>
              <a:rPr lang="en-US" b="0" i="0" u="none" strike="noStrike" dirty="0">
                <a:solidFill>
                  <a:srgbClr val="437291"/>
                </a:solidFill>
                <a:effectLst/>
                <a:latin typeface="DejaVu Serif"/>
                <a:hlinkClick r:id="rId5"/>
              </a:rPr>
              <a:t>universal generics</a:t>
            </a:r>
            <a:endParaRPr lang="de-DE" dirty="0"/>
          </a:p>
        </p:txBody>
      </p:sp>
    </p:spTree>
    <p:extLst>
      <p:ext uri="{BB962C8B-B14F-4D97-AF65-F5344CB8AC3E}">
        <p14:creationId xmlns:p14="http://schemas.microsoft.com/office/powerpoint/2010/main" val="378499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99B7E-DEC3-6968-E0D8-E59B1213374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4D05D0B-C924-8E02-6FB7-BF13352A840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B2D9DF4-3A9E-E434-4E57-63ED64CF2D7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90B6DF-4DB2-6725-7DAC-597FDFC6F01A}"/>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b="1"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54620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12 – 19.03.2019</a:t>
            </a:r>
          </a:p>
        </p:txBody>
      </p:sp>
      <p:sp>
        <p:nvSpPr>
          <p:cNvPr id="4" name="Textfeld 3">
            <a:extLst>
              <a:ext uri="{FF2B5EF4-FFF2-40B4-BE49-F238E27FC236}">
                <a16:creationId xmlns:a16="http://schemas.microsoft.com/office/drawing/2014/main" id="{D9766DE1-FE69-E2A4-4F61-69C3D25981FE}"/>
              </a:ext>
            </a:extLst>
          </p:cNvPr>
          <p:cNvSpPr txBox="1"/>
          <p:nvPr/>
        </p:nvSpPr>
        <p:spPr>
          <a:xfrm>
            <a:off x="720391" y="1491916"/>
            <a:ext cx="4740442" cy="3416320"/>
          </a:xfrm>
          <a:prstGeom prst="rect">
            <a:avLst/>
          </a:prstGeom>
          <a:noFill/>
        </p:spPr>
        <p:txBody>
          <a:bodyPr wrap="square" rtlCol="0">
            <a:spAutoFit/>
          </a:bodyPr>
          <a:lstStyle/>
          <a:p>
            <a:pPr marL="342900" indent="-342900" algn="just">
              <a:buAutoNum type="arabicPeriod"/>
            </a:pPr>
            <a:r>
              <a:rPr lang="en-US" b="1" i="0" dirty="0">
                <a:solidFill>
                  <a:srgbClr val="000000"/>
                </a:solidFill>
                <a:effectLst/>
                <a:latin typeface="inter-regular"/>
              </a:rPr>
              <a:t>New Language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Compact Number Formatting</a:t>
            </a:r>
          </a:p>
          <a:p>
            <a:pPr marL="285750" indent="-285750" algn="just">
              <a:buFont typeface="Arial" panose="020B0604020202020204" pitchFamily="34" charset="0"/>
              <a:buChar char="•"/>
            </a:pPr>
            <a:r>
              <a:rPr lang="en-US" b="0" i="0" dirty="0">
                <a:solidFill>
                  <a:srgbClr val="000000"/>
                </a:solidFill>
                <a:effectLst/>
                <a:latin typeface="inter-regular"/>
              </a:rPr>
              <a:t>Teeing Collector</a:t>
            </a:r>
          </a:p>
          <a:p>
            <a:pPr marL="285750" indent="-285750" algn="just">
              <a:buFont typeface="Arial" panose="020B0604020202020204" pitchFamily="34" charset="0"/>
              <a:buChar char="•"/>
            </a:pPr>
            <a:r>
              <a:rPr lang="en-US" b="0" i="0" dirty="0">
                <a:solidFill>
                  <a:srgbClr val="000000"/>
                </a:solidFill>
                <a:effectLst/>
                <a:latin typeface="inter-regular"/>
              </a:rPr>
              <a:t>File::mismatch Method</a:t>
            </a:r>
          </a:p>
          <a:p>
            <a:pPr marL="285750" indent="-285750" algn="just">
              <a:buFont typeface="Arial" panose="020B0604020202020204" pitchFamily="34" charset="0"/>
              <a:buChar char="•"/>
            </a:pPr>
            <a:r>
              <a:rPr lang="en-US" dirty="0">
                <a:solidFill>
                  <a:srgbClr val="000000"/>
                </a:solidFill>
                <a:latin typeface="inter-regular"/>
              </a:rPr>
              <a:t>New String methods indent(),transform()</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G1GC Improvements</a:t>
            </a:r>
            <a:endParaRPr lang="en-US" i="0" dirty="0">
              <a:solidFill>
                <a:srgbClr val="000000"/>
              </a:solidFill>
              <a:effectLst/>
              <a:latin typeface="inter-regular"/>
            </a:endParaRPr>
          </a:p>
          <a:p>
            <a:pPr marL="285750" indent="-285750" algn="just">
              <a:buFont typeface="Arial" panose="020B0604020202020204" pitchFamily="34" charset="0"/>
              <a:buChar char="•"/>
            </a:pPr>
            <a:r>
              <a:rPr lang="en-US" i="0" dirty="0">
                <a:solidFill>
                  <a:srgbClr val="000000"/>
                </a:solidFill>
                <a:effectLst/>
                <a:latin typeface="inter-regular"/>
              </a:rPr>
              <a:t>Default CDS Archives</a:t>
            </a:r>
          </a:p>
          <a:p>
            <a:pPr algn="just"/>
            <a:endParaRPr lang="en-US" b="0" i="0" dirty="0">
              <a:solidFill>
                <a:srgbClr val="000000"/>
              </a:solidFill>
              <a:effectLst/>
              <a:latin typeface="inter-regular"/>
            </a:endParaRPr>
          </a:p>
        </p:txBody>
      </p:sp>
      <p:sp>
        <p:nvSpPr>
          <p:cNvPr id="6" name="Textfeld 5">
            <a:extLst>
              <a:ext uri="{FF2B5EF4-FFF2-40B4-BE49-F238E27FC236}">
                <a16:creationId xmlns:a16="http://schemas.microsoft.com/office/drawing/2014/main" id="{056EF34D-1C54-2F82-98E3-1D473C11A41E}"/>
              </a:ext>
            </a:extLst>
          </p:cNvPr>
          <p:cNvSpPr txBox="1"/>
          <p:nvPr/>
        </p:nvSpPr>
        <p:spPr>
          <a:xfrm>
            <a:off x="5460833" y="1491916"/>
            <a:ext cx="4838199" cy="4524315"/>
          </a:xfrm>
          <a:prstGeom prst="rect">
            <a:avLst/>
          </a:prstGeom>
          <a:noFill/>
        </p:spPr>
        <p:txBody>
          <a:bodyPr wrap="square">
            <a:spAutoFit/>
          </a:bodyPr>
          <a:lstStyle/>
          <a:p>
            <a:pPr algn="just"/>
            <a:r>
              <a:rPr lang="en-US" b="1" i="0" dirty="0">
                <a:solidFill>
                  <a:srgbClr val="000000"/>
                </a:solidFill>
                <a:effectLst/>
                <a:latin typeface="inter-regular"/>
              </a:rPr>
              <a:t>3. New Tools and Libraries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Microbenchmark Suite</a:t>
            </a:r>
          </a:p>
          <a:p>
            <a:pPr marL="285750" indent="-285750" algn="just">
              <a:buFont typeface="Arial" panose="020B0604020202020204" pitchFamily="34" charset="0"/>
              <a:buChar char="•"/>
            </a:pPr>
            <a:endParaRPr lang="en-US" b="1"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Unicode 11 support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325: Switch Expressions (Preview)</a:t>
            </a:r>
          </a:p>
          <a:p>
            <a:pPr marL="285750" indent="-285750" algn="just">
              <a:buFont typeface="Arial" panose="020B0604020202020204" pitchFamily="34" charset="0"/>
              <a:buChar char="•"/>
            </a:pPr>
            <a:r>
              <a:rPr lang="en-US" i="0" dirty="0">
                <a:solidFill>
                  <a:srgbClr val="000000"/>
                </a:solidFill>
                <a:effectLst/>
                <a:latin typeface="inter-regular"/>
              </a:rPr>
              <a:t>ZGC Concurrent Class Unloading (experimental)</a:t>
            </a:r>
          </a:p>
          <a:p>
            <a:pPr marL="285750" indent="-285750" algn="just">
              <a:buFont typeface="Arial" panose="020B0604020202020204" pitchFamily="34" charset="0"/>
              <a:buChar char="•"/>
            </a:pPr>
            <a:r>
              <a:rPr lang="en-US" i="0" dirty="0">
                <a:solidFill>
                  <a:srgbClr val="000000"/>
                </a:solidFill>
                <a:effectLst/>
                <a:latin typeface="inter-regular"/>
              </a:rPr>
              <a:t>Shenandoah: A Low-Pause-Time Garbage Collector (experimental)</a:t>
            </a:r>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338582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13 – 17.09.2019</a:t>
            </a:r>
          </a:p>
        </p:txBody>
      </p:sp>
      <p:sp>
        <p:nvSpPr>
          <p:cNvPr id="4" name="Textfeld 3">
            <a:extLst>
              <a:ext uri="{FF2B5EF4-FFF2-40B4-BE49-F238E27FC236}">
                <a16:creationId xmlns:a16="http://schemas.microsoft.com/office/drawing/2014/main" id="{5C606D9F-5BC6-63AD-EEB6-2211C5534EEE}"/>
              </a:ext>
            </a:extLst>
          </p:cNvPr>
          <p:cNvSpPr txBox="1"/>
          <p:nvPr/>
        </p:nvSpPr>
        <p:spPr>
          <a:xfrm>
            <a:off x="720391" y="1491916"/>
            <a:ext cx="4740442" cy="2585323"/>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FileSystems.newFileSystem</a:t>
            </a:r>
            <a:r>
              <a:rPr lang="en-US" b="0" i="0" dirty="0">
                <a:solidFill>
                  <a:srgbClr val="000000"/>
                </a:solidFill>
                <a:effectLst/>
                <a:latin typeface="inter-regular"/>
              </a:rPr>
              <a:t>() Method</a:t>
            </a: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350: Dynamic CDS Archives</a:t>
            </a:r>
          </a:p>
          <a:p>
            <a:pPr marL="285750" indent="-285750" algn="just">
              <a:buFont typeface="Arial" panose="020B0604020202020204" pitchFamily="34" charset="0"/>
              <a:buChar char="•"/>
            </a:pPr>
            <a:r>
              <a:rPr lang="en-US" b="0" i="0" dirty="0">
                <a:solidFill>
                  <a:srgbClr val="000000"/>
                </a:solidFill>
                <a:effectLst/>
                <a:latin typeface="inter-regular"/>
              </a:rPr>
              <a:t>JEP 353: Reimplement the Legacy Socket API</a:t>
            </a:r>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7524CE13-A512-A145-DB10-C8371305C7DB}"/>
              </a:ext>
            </a:extLst>
          </p:cNvPr>
          <p:cNvSpPr txBox="1"/>
          <p:nvPr/>
        </p:nvSpPr>
        <p:spPr>
          <a:xfrm>
            <a:off x="5460833" y="1491916"/>
            <a:ext cx="4838199" cy="5632311"/>
          </a:xfrm>
          <a:prstGeom prst="rect">
            <a:avLst/>
          </a:prstGeom>
          <a:noFill/>
        </p:spPr>
        <p:txBody>
          <a:bodyPr wrap="square">
            <a:spAutoFit/>
          </a:bodyPr>
          <a:lstStyle/>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New </a:t>
            </a:r>
            <a:r>
              <a:rPr lang="en-US" b="0" i="0" dirty="0" err="1">
                <a:solidFill>
                  <a:srgbClr val="000000"/>
                </a:solidFill>
                <a:effectLst/>
                <a:latin typeface="inter-regular"/>
              </a:rPr>
              <a:t>keytool</a:t>
            </a:r>
            <a:r>
              <a:rPr lang="en-US" b="0" i="0" dirty="0">
                <a:solidFill>
                  <a:srgbClr val="000000"/>
                </a:solidFill>
                <a:effectLst/>
                <a:latin typeface="inter-regular"/>
              </a:rPr>
              <a:t> -</a:t>
            </a:r>
            <a:r>
              <a:rPr lang="en-US" b="0" i="0" dirty="0" err="1">
                <a:solidFill>
                  <a:srgbClr val="000000"/>
                </a:solidFill>
                <a:effectLst/>
                <a:latin typeface="inter-regular"/>
              </a:rPr>
              <a:t>showinfo</a:t>
            </a:r>
            <a:r>
              <a:rPr lang="en-US" b="0" i="0" dirty="0">
                <a:solidFill>
                  <a:srgbClr val="000000"/>
                </a:solidFill>
                <a:effectLst/>
                <a:latin typeface="inter-regular"/>
              </a:rPr>
              <a:t> -</a:t>
            </a:r>
            <a:r>
              <a:rPr lang="en-US" b="0" i="0" dirty="0" err="1">
                <a:solidFill>
                  <a:srgbClr val="000000"/>
                </a:solidFill>
                <a:effectLst/>
                <a:latin typeface="inter-regular"/>
              </a:rPr>
              <a:t>tls</a:t>
            </a:r>
            <a:r>
              <a:rPr lang="en-US" b="0" i="0" dirty="0">
                <a:solidFill>
                  <a:srgbClr val="000000"/>
                </a:solidFill>
                <a:effectLst/>
                <a:latin typeface="inter-regular"/>
              </a:rPr>
              <a:t> Command for Displaying TLS Configuration Information</a:t>
            </a:r>
          </a:p>
          <a:p>
            <a:pPr marL="285750" indent="-285750" algn="just">
              <a:buFont typeface="Arial" panose="020B0604020202020204" pitchFamily="34" charset="0"/>
              <a:buChar char="•"/>
            </a:pPr>
            <a:endParaRPr lang="en-US" b="1"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Unicode 12.1 support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354: Switch Expressions yield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354: Text Blocks (Preview)</a:t>
            </a:r>
          </a:p>
          <a:p>
            <a:pPr marL="285750" indent="-285750" algn="just">
              <a:buFont typeface="Arial" panose="020B0604020202020204" pitchFamily="34" charset="0"/>
              <a:buChar char="•"/>
            </a:pPr>
            <a:r>
              <a:rPr lang="en-US" b="0" i="0" dirty="0">
                <a:solidFill>
                  <a:srgbClr val="000000"/>
                </a:solidFill>
                <a:effectLst/>
                <a:latin typeface="inter-regular"/>
              </a:rPr>
              <a:t>JEP 351: ZGC: Uncommit Unused Memory </a:t>
            </a:r>
            <a:r>
              <a:rPr lang="en-US" dirty="0">
                <a:solidFill>
                  <a:srgbClr val="000000"/>
                </a:solidFill>
                <a:latin typeface="inter-regular"/>
              </a:rPr>
              <a:t>(</a:t>
            </a:r>
            <a:r>
              <a:rPr lang="en-US" b="0" i="0" dirty="0">
                <a:solidFill>
                  <a:srgbClr val="000000"/>
                </a:solidFill>
                <a:effectLst/>
                <a:latin typeface="inter-regular"/>
              </a:rPr>
              <a:t>experimental)</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endParaRPr lang="en-US" dirty="0">
              <a:solidFill>
                <a:srgbClr val="000000"/>
              </a:solidFill>
              <a:latin typeface="inter-regular"/>
            </a:endParaRPr>
          </a:p>
          <a:p>
            <a:pPr algn="just"/>
            <a:endParaRPr lang="en-US" b="0" i="0" dirty="0">
              <a:solidFill>
                <a:srgbClr val="000000"/>
              </a:solidFill>
              <a:effectLst/>
              <a:latin typeface="inter-regular"/>
            </a:endParaRP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59181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83123-FD83-356C-CC57-A9DCB7682353}"/>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25CA34D-0097-0044-7A3C-2621DFBA680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7730633-0A82-A1B8-B57D-6488E1C5AF6C}"/>
              </a:ext>
            </a:extLst>
          </p:cNvPr>
          <p:cNvSpPr>
            <a:spLocks noGrp="1"/>
          </p:cNvSpPr>
          <p:nvPr>
            <p:ph type="title"/>
          </p:nvPr>
        </p:nvSpPr>
        <p:spPr>
          <a:xfrm>
            <a:off x="677334" y="609599"/>
            <a:ext cx="8596668" cy="978243"/>
          </a:xfrm>
        </p:spPr>
        <p:txBody>
          <a:bodyPr vert="horz">
            <a:normAutofit/>
          </a:bodyPr>
          <a:lstStyle/>
          <a:p>
            <a:r>
              <a:rPr lang="de-DE" dirty="0"/>
              <a:t>Java12 Code</a:t>
            </a:r>
          </a:p>
        </p:txBody>
      </p:sp>
      <p:sp>
        <p:nvSpPr>
          <p:cNvPr id="3" name="Textfeld 2">
            <a:extLst>
              <a:ext uri="{FF2B5EF4-FFF2-40B4-BE49-F238E27FC236}">
                <a16:creationId xmlns:a16="http://schemas.microsoft.com/office/drawing/2014/main" id="{CDD2F579-C870-F2E4-99F9-F5C442FD8183}"/>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de.zettsystems.misc</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87067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12/13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77292" y="1587842"/>
            <a:ext cx="8746958" cy="5355312"/>
          </a:xfrm>
          <a:prstGeom prst="rect">
            <a:avLst/>
          </a:prstGeom>
          <a:noFill/>
        </p:spPr>
        <p:txBody>
          <a:bodyPr wrap="square" rtlCol="0">
            <a:spAutoFit/>
          </a:bodyPr>
          <a:lstStyle/>
          <a:p>
            <a:pPr marL="285750" indent="-285750" algn="just">
              <a:buFont typeface="Arial" panose="020B0604020202020204" pitchFamily="34" charset="0"/>
              <a:buChar char="•"/>
            </a:pPr>
            <a:r>
              <a:rPr lang="en-US" i="0" dirty="0">
                <a:solidFill>
                  <a:srgbClr val="000000"/>
                </a:solidFill>
                <a:effectLst/>
                <a:latin typeface="inter-regular"/>
              </a:rPr>
              <a:t>Default CDS Archives</a:t>
            </a:r>
          </a:p>
          <a:p>
            <a:pPr marL="742950" lvl="1" indent="-285750" algn="just">
              <a:buFont typeface="Arial" panose="020B0604020202020204" pitchFamily="34" charset="0"/>
              <a:buChar char="•"/>
            </a:pPr>
            <a:r>
              <a:rPr lang="en-US" dirty="0">
                <a:solidFill>
                  <a:srgbClr val="000000"/>
                </a:solidFill>
                <a:latin typeface="inter-regular"/>
              </a:rPr>
              <a:t>Die </a:t>
            </a:r>
            <a:r>
              <a:rPr lang="en-US" dirty="0" err="1">
                <a:solidFill>
                  <a:srgbClr val="000000"/>
                </a:solidFill>
                <a:latin typeface="inter-regular"/>
              </a:rPr>
              <a:t>seit</a:t>
            </a:r>
            <a:r>
              <a:rPr lang="en-US" dirty="0">
                <a:solidFill>
                  <a:srgbClr val="000000"/>
                </a:solidFill>
                <a:latin typeface="inter-regular"/>
              </a:rPr>
              <a:t> Java 10 </a:t>
            </a:r>
            <a:r>
              <a:rPr lang="en-US" dirty="0" err="1">
                <a:solidFill>
                  <a:srgbClr val="000000"/>
                </a:solidFill>
                <a:latin typeface="inter-regular"/>
              </a:rPr>
              <a:t>zur</a:t>
            </a:r>
            <a:r>
              <a:rPr lang="en-US" dirty="0">
                <a:solidFill>
                  <a:srgbClr val="000000"/>
                </a:solidFill>
                <a:latin typeface="inter-regular"/>
              </a:rPr>
              <a:t> </a:t>
            </a:r>
            <a:r>
              <a:rPr lang="en-US" dirty="0" err="1">
                <a:solidFill>
                  <a:srgbClr val="000000"/>
                </a:solidFill>
                <a:latin typeface="inter-regular"/>
              </a:rPr>
              <a:t>Verfügung</a:t>
            </a:r>
            <a:r>
              <a:rPr lang="en-US" dirty="0">
                <a:solidFill>
                  <a:srgbClr val="000000"/>
                </a:solidFill>
                <a:latin typeface="inter-regular"/>
              </a:rPr>
              <a:t> </a:t>
            </a:r>
            <a:r>
              <a:rPr lang="en-US" dirty="0" err="1">
                <a:solidFill>
                  <a:srgbClr val="000000"/>
                </a:solidFill>
                <a:latin typeface="inter-regular"/>
              </a:rPr>
              <a:t>stehende</a:t>
            </a:r>
            <a:r>
              <a:rPr lang="en-US" dirty="0">
                <a:solidFill>
                  <a:srgbClr val="000000"/>
                </a:solidFill>
                <a:latin typeface="inter-regular"/>
              </a:rPr>
              <a:t> Option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seit</a:t>
            </a:r>
            <a:r>
              <a:rPr lang="en-US" dirty="0">
                <a:solidFill>
                  <a:srgbClr val="000000"/>
                </a:solidFill>
                <a:latin typeface="inter-regular"/>
              </a:rPr>
              <a:t> 12 default an</a:t>
            </a:r>
          </a:p>
          <a:p>
            <a:pPr marL="742950" lvl="1" indent="-285750" algn="just">
              <a:buFont typeface="Arial" panose="020B0604020202020204" pitchFamily="34" charset="0"/>
              <a:buChar char="•"/>
            </a:pPr>
            <a:r>
              <a:rPr lang="en-US" i="0" dirty="0">
                <a:solidFill>
                  <a:srgbClr val="000000"/>
                </a:solidFill>
                <a:effectLst/>
                <a:latin typeface="inter-regular"/>
              </a:rPr>
              <a:t>Ein </a:t>
            </a:r>
            <a:r>
              <a:rPr lang="en-US" i="0" dirty="0" err="1">
                <a:solidFill>
                  <a:srgbClr val="000000"/>
                </a:solidFill>
                <a:effectLst/>
                <a:latin typeface="inter-regular"/>
              </a:rPr>
              <a:t>solches</a:t>
            </a:r>
            <a:r>
              <a:rPr lang="en-US" i="0" dirty="0">
                <a:solidFill>
                  <a:srgbClr val="000000"/>
                </a:solidFill>
                <a:effectLst/>
                <a:latin typeface="inter-regular"/>
              </a:rPr>
              <a:t> </a:t>
            </a:r>
            <a:r>
              <a:rPr lang="en-US" i="0" dirty="0" err="1">
                <a:solidFill>
                  <a:srgbClr val="000000"/>
                </a:solidFill>
                <a:effectLst/>
                <a:latin typeface="inter-regular"/>
              </a:rPr>
              <a:t>Klassenarchiv</a:t>
            </a:r>
            <a:r>
              <a:rPr lang="en-US" i="0" dirty="0">
                <a:solidFill>
                  <a:srgbClr val="000000"/>
                </a:solidFill>
                <a:effectLst/>
                <a:latin typeface="inter-regular"/>
              </a:rPr>
              <a:t> </a:t>
            </a:r>
            <a:r>
              <a:rPr lang="en-US" i="0" dirty="0" err="1">
                <a:solidFill>
                  <a:srgbClr val="000000"/>
                </a:solidFill>
                <a:effectLst/>
                <a:latin typeface="inter-regular"/>
              </a:rPr>
              <a:t>steht</a:t>
            </a:r>
            <a:r>
              <a:rPr lang="en-US" i="0" dirty="0">
                <a:solidFill>
                  <a:srgbClr val="000000"/>
                </a:solidFill>
                <a:effectLst/>
                <a:latin typeface="inter-regular"/>
              </a:rPr>
              <a:t> </a:t>
            </a:r>
            <a:r>
              <a:rPr lang="en-US" i="0" dirty="0" err="1">
                <a:solidFill>
                  <a:srgbClr val="000000"/>
                </a:solidFill>
                <a:effectLst/>
                <a:latin typeface="inter-regular"/>
              </a:rPr>
              <a:t>allen</a:t>
            </a:r>
            <a:r>
              <a:rPr lang="en-US" i="0" dirty="0">
                <a:solidFill>
                  <a:srgbClr val="000000"/>
                </a:solidFill>
                <a:effectLst/>
                <a:latin typeface="inter-regular"/>
              </a:rPr>
              <a:t> JVM </a:t>
            </a:r>
            <a:r>
              <a:rPr lang="en-US" i="0" dirty="0" err="1">
                <a:solidFill>
                  <a:srgbClr val="000000"/>
                </a:solidFill>
                <a:effectLst/>
                <a:latin typeface="inter-regular"/>
              </a:rPr>
              <a:t>Instanzen</a:t>
            </a:r>
            <a:r>
              <a:rPr lang="en-US" i="0" dirty="0">
                <a:solidFill>
                  <a:srgbClr val="000000"/>
                </a:solidFill>
                <a:effectLst/>
                <a:latin typeface="inter-regular"/>
              </a:rPr>
              <a:t> </a:t>
            </a:r>
            <a:r>
              <a:rPr lang="en-US" i="0" dirty="0" err="1">
                <a:solidFill>
                  <a:srgbClr val="000000"/>
                </a:solidFill>
                <a:effectLst/>
                <a:latin typeface="inter-regular"/>
              </a:rPr>
              <a:t>gemeinsam</a:t>
            </a:r>
            <a:r>
              <a:rPr lang="en-US" i="0" dirty="0">
                <a:solidFill>
                  <a:srgbClr val="000000"/>
                </a:solidFill>
                <a:effectLst/>
                <a:latin typeface="inter-regular"/>
              </a:rPr>
              <a:t> </a:t>
            </a:r>
            <a:r>
              <a:rPr lang="en-US" i="0" dirty="0" err="1">
                <a:solidFill>
                  <a:srgbClr val="000000"/>
                </a:solidFill>
                <a:effectLst/>
                <a:latin typeface="inter-regular"/>
              </a:rPr>
              <a:t>zur</a:t>
            </a:r>
            <a:r>
              <a:rPr lang="en-US" i="0" dirty="0">
                <a:solidFill>
                  <a:srgbClr val="000000"/>
                </a:solidFill>
                <a:effectLst/>
                <a:latin typeface="inter-regular"/>
              </a:rPr>
              <a:t> </a:t>
            </a:r>
            <a:r>
              <a:rPr lang="en-US" i="0" dirty="0" err="1">
                <a:solidFill>
                  <a:srgbClr val="000000"/>
                </a:solidFill>
                <a:effectLst/>
                <a:latin typeface="inter-regular"/>
              </a:rPr>
              <a:t>Verfügung</a:t>
            </a:r>
            <a:r>
              <a:rPr lang="en-US" i="0" dirty="0">
                <a:solidFill>
                  <a:srgbClr val="000000"/>
                </a:solidFill>
                <a:effectLst/>
                <a:latin typeface="inter-regular"/>
              </a:rPr>
              <a:t> und </a:t>
            </a:r>
            <a:r>
              <a:rPr lang="en-US" i="0" dirty="0" err="1">
                <a:solidFill>
                  <a:srgbClr val="000000"/>
                </a:solidFill>
                <a:effectLst/>
                <a:latin typeface="inter-regular"/>
              </a:rPr>
              <a:t>reduziert</a:t>
            </a:r>
            <a:r>
              <a:rPr lang="en-US" i="0" dirty="0">
                <a:solidFill>
                  <a:srgbClr val="000000"/>
                </a:solidFill>
                <a:effectLst/>
                <a:latin typeface="inter-regular"/>
              </a:rPr>
              <a:t> </a:t>
            </a:r>
            <a:r>
              <a:rPr lang="en-US" i="0" dirty="0" err="1">
                <a:solidFill>
                  <a:srgbClr val="000000"/>
                </a:solidFill>
                <a:effectLst/>
                <a:latin typeface="inter-regular"/>
              </a:rPr>
              <a:t>daher</a:t>
            </a:r>
            <a:r>
              <a:rPr lang="en-US" i="0" dirty="0">
                <a:solidFill>
                  <a:srgbClr val="000000"/>
                </a:solidFill>
                <a:effectLst/>
                <a:latin typeface="inter-regular"/>
              </a:rPr>
              <a:t> die </a:t>
            </a:r>
            <a:r>
              <a:rPr lang="en-US" i="0" dirty="0" err="1">
                <a:solidFill>
                  <a:srgbClr val="000000"/>
                </a:solidFill>
                <a:effectLst/>
                <a:latin typeface="inter-regular"/>
              </a:rPr>
              <a:t>redundaten</a:t>
            </a:r>
            <a:r>
              <a:rPr lang="en-US" i="0" dirty="0">
                <a:solidFill>
                  <a:srgbClr val="000000"/>
                </a:solidFill>
                <a:effectLst/>
                <a:latin typeface="inter-regular"/>
              </a:rPr>
              <a:t> </a:t>
            </a:r>
            <a:r>
              <a:rPr lang="en-US" i="0" dirty="0" err="1">
                <a:solidFill>
                  <a:srgbClr val="000000"/>
                </a:solidFill>
                <a:effectLst/>
                <a:latin typeface="inter-regular"/>
              </a:rPr>
              <a:t>Haltung</a:t>
            </a:r>
            <a:r>
              <a:rPr lang="en-US" i="0" dirty="0">
                <a:solidFill>
                  <a:srgbClr val="000000"/>
                </a:solidFill>
                <a:effectLst/>
                <a:latin typeface="inter-regular"/>
              </a:rPr>
              <a:t> </a:t>
            </a:r>
            <a:r>
              <a:rPr lang="en-US" i="0" dirty="0" err="1">
                <a:solidFill>
                  <a:srgbClr val="000000"/>
                </a:solidFill>
                <a:effectLst/>
                <a:latin typeface="inter-regular"/>
              </a:rPr>
              <a:t>dieser</a:t>
            </a:r>
            <a:r>
              <a:rPr lang="en-US" i="0" dirty="0">
                <a:solidFill>
                  <a:srgbClr val="000000"/>
                </a:solidFill>
                <a:effectLst/>
                <a:latin typeface="inter-regular"/>
              </a:rPr>
              <a:t> </a:t>
            </a:r>
            <a:r>
              <a:rPr lang="en-US" i="0" dirty="0" err="1">
                <a:solidFill>
                  <a:srgbClr val="000000"/>
                </a:solidFill>
                <a:effectLst/>
                <a:latin typeface="inter-regular"/>
              </a:rPr>
              <a:t>Daten</a:t>
            </a:r>
            <a:r>
              <a:rPr lang="en-US" i="0" dirty="0">
                <a:solidFill>
                  <a:srgbClr val="000000"/>
                </a:solidFill>
                <a:effectLst/>
                <a:latin typeface="inter-regular"/>
              </a:rPr>
              <a:t> in </a:t>
            </a:r>
            <a:r>
              <a:rPr lang="en-US" i="0" dirty="0" err="1">
                <a:solidFill>
                  <a:srgbClr val="000000"/>
                </a:solidFill>
                <a:effectLst/>
                <a:latin typeface="inter-regular"/>
              </a:rPr>
              <a:t>jeder</a:t>
            </a:r>
            <a:r>
              <a:rPr lang="en-US" i="0" dirty="0">
                <a:solidFill>
                  <a:srgbClr val="000000"/>
                </a:solidFill>
                <a:effectLst/>
                <a:latin typeface="inter-regular"/>
              </a:rPr>
              <a:t> </a:t>
            </a:r>
            <a:r>
              <a:rPr lang="en-US" i="0" dirty="0" err="1">
                <a:solidFill>
                  <a:srgbClr val="000000"/>
                </a:solidFill>
                <a:effectLst/>
                <a:latin typeface="inter-regular"/>
              </a:rPr>
              <a:t>Instanz</a:t>
            </a:r>
            <a:endParaRPr lang="en-US"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Dynamic CDS Archives</a:t>
            </a:r>
          </a:p>
          <a:p>
            <a:pPr marL="742950" lvl="1"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13 </a:t>
            </a:r>
            <a:r>
              <a:rPr lang="en-US" dirty="0" err="1">
                <a:solidFill>
                  <a:srgbClr val="000000"/>
                </a:solidFill>
                <a:latin typeface="inter-regular"/>
              </a:rPr>
              <a:t>gibt</a:t>
            </a:r>
            <a:r>
              <a:rPr lang="en-US" dirty="0">
                <a:solidFill>
                  <a:srgbClr val="000000"/>
                </a:solidFill>
                <a:latin typeface="inter-regular"/>
              </a:rPr>
              <a:t> es die </a:t>
            </a:r>
            <a:r>
              <a:rPr lang="en-US" dirty="0" err="1">
                <a:solidFill>
                  <a:srgbClr val="000000"/>
                </a:solidFill>
                <a:latin typeface="inter-regular"/>
              </a:rPr>
              <a:t>Möglichkeit</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Archive von </a:t>
            </a:r>
            <a:r>
              <a:rPr lang="en-US" dirty="0" err="1">
                <a:solidFill>
                  <a:srgbClr val="000000"/>
                </a:solidFill>
                <a:latin typeface="inter-regular"/>
              </a:rPr>
              <a:t>Anwendungsklassen</a:t>
            </a:r>
            <a:r>
              <a:rPr lang="en-US" dirty="0">
                <a:solidFill>
                  <a:srgbClr val="000000"/>
                </a:solidFill>
                <a:latin typeface="inter-regular"/>
              </a:rPr>
              <a:t> </a:t>
            </a:r>
            <a:r>
              <a:rPr lang="en-US" dirty="0" err="1">
                <a:solidFill>
                  <a:srgbClr val="000000"/>
                </a:solidFill>
                <a:latin typeface="inter-regular"/>
              </a:rPr>
              <a:t>dynamisch</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r>
              <a:rPr lang="en-US" dirty="0">
                <a:solidFill>
                  <a:srgbClr val="000000"/>
                </a:solidFill>
                <a:latin typeface="inter-regular"/>
              </a:rPr>
              <a:t> und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benutzen</a:t>
            </a:r>
            <a:endParaRPr lang="en-US" dirty="0">
              <a:solidFill>
                <a:srgbClr val="000000"/>
              </a:solidFill>
              <a:latin typeface="inter-regular"/>
            </a:endParaRPr>
          </a:p>
          <a:p>
            <a:pPr marL="742950" lvl="1" indent="-285750" algn="just">
              <a:buFont typeface="Arial" panose="020B0604020202020204" pitchFamily="34" charset="0"/>
              <a:buChar char="•"/>
            </a:pPr>
            <a:r>
              <a:rPr lang="en-US" i="0" dirty="0">
                <a:solidFill>
                  <a:srgbClr val="000000"/>
                </a:solidFill>
                <a:effectLst/>
                <a:latin typeface="inter-regular"/>
                <a:hlinkClick r:id="rId5"/>
              </a:rPr>
              <a:t>https://docs.oracle.com/en/java/javase/17/vm/class-data-sharing.html#GUID-7EAA3411-8CF0-4D19-BD05-DF5E1780AA91</a:t>
            </a:r>
            <a:endParaRPr lang="en-US" i="0" dirty="0">
              <a:solidFill>
                <a:srgbClr val="000000"/>
              </a:solidFill>
              <a:effectLst/>
              <a:latin typeface="inter-regular"/>
            </a:endParaRPr>
          </a:p>
          <a:p>
            <a:pPr marL="742950" lvl="1" indent="-285750" algn="just">
              <a:buFont typeface="Arial" panose="020B0604020202020204" pitchFamily="34" charset="0"/>
              <a:buChar char="•"/>
            </a:pPr>
            <a:r>
              <a:rPr lang="en-US" i="0" dirty="0">
                <a:solidFill>
                  <a:srgbClr val="000000"/>
                </a:solidFill>
                <a:effectLst/>
                <a:latin typeface="inter-regular"/>
                <a:hlinkClick r:id="rId6"/>
              </a:rPr>
              <a:t>https://nipafx.dev/java-application-class-data-sharing/</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G1GC </a:t>
            </a:r>
            <a:r>
              <a:rPr lang="en-US" dirty="0" err="1">
                <a:solidFill>
                  <a:srgbClr val="000000"/>
                </a:solidFill>
                <a:latin typeface="inter-regular"/>
              </a:rPr>
              <a:t>Verbesserungen</a:t>
            </a:r>
            <a:endParaRPr lang="en-US" dirty="0">
              <a:solidFill>
                <a:srgbClr val="000000"/>
              </a:solidFill>
              <a:latin typeface="inter-regular"/>
            </a:endParaRPr>
          </a:p>
          <a:p>
            <a:pPr marL="742950" lvl="1" indent="-285750" algn="just">
              <a:buFont typeface="Arial" panose="020B0604020202020204" pitchFamily="34" charset="0"/>
              <a:buChar char="•"/>
            </a:pPr>
            <a:r>
              <a:rPr lang="de-DE" i="0" dirty="0">
                <a:solidFill>
                  <a:srgbClr val="000000"/>
                </a:solidFill>
                <a:effectLst/>
                <a:latin typeface="inter-regular"/>
              </a:rPr>
              <a:t>Der G1 prüft nun den Java-Heap-Speicher bei Inaktivität der Anwendung und gibt ihn ggf. an das Betriebssystem zurück.</a:t>
            </a:r>
          </a:p>
          <a:p>
            <a:pPr marL="742950" lvl="1" indent="-285750" algn="just">
              <a:buFont typeface="Arial" panose="020B0604020202020204" pitchFamily="34" charset="0"/>
              <a:buChar char="•"/>
            </a:pPr>
            <a:r>
              <a:rPr lang="de-DE" dirty="0">
                <a:solidFill>
                  <a:srgbClr val="000000"/>
                </a:solidFill>
                <a:latin typeface="inter-regular"/>
              </a:rPr>
              <a:t>Besseres Zeitmanagement durch </a:t>
            </a:r>
            <a:r>
              <a:rPr lang="de-DE" dirty="0" err="1">
                <a:solidFill>
                  <a:srgbClr val="000000"/>
                </a:solidFill>
                <a:latin typeface="inter-regular"/>
              </a:rPr>
              <a:t>abbrechbare</a:t>
            </a:r>
            <a:r>
              <a:rPr lang="de-DE" dirty="0">
                <a:solidFill>
                  <a:srgbClr val="000000"/>
                </a:solidFill>
                <a:latin typeface="inter-regular"/>
              </a:rPr>
              <a:t> Collections</a:t>
            </a:r>
          </a:p>
          <a:p>
            <a:pPr marL="285750" indent="-285750" algn="just">
              <a:buFont typeface="Arial" panose="020B0604020202020204" pitchFamily="34" charset="0"/>
              <a:buChar char="•"/>
            </a:pPr>
            <a:r>
              <a:rPr lang="en-US" i="0" dirty="0">
                <a:solidFill>
                  <a:srgbClr val="000000"/>
                </a:solidFill>
                <a:effectLst/>
                <a:latin typeface="inter-regular"/>
              </a:rPr>
              <a:t>Legacy Socket API neu </a:t>
            </a:r>
            <a:r>
              <a:rPr lang="en-US" i="0" dirty="0" err="1">
                <a:solidFill>
                  <a:srgbClr val="000000"/>
                </a:solidFill>
                <a:effectLst/>
                <a:latin typeface="inter-regular"/>
              </a:rPr>
              <a:t>implementiert</a:t>
            </a:r>
            <a:endParaRPr lang="en-US" i="0" dirty="0">
              <a:solidFill>
                <a:srgbClr val="000000"/>
              </a:solidFill>
              <a:effectLst/>
              <a:latin typeface="inter-regular"/>
            </a:endParaRPr>
          </a:p>
          <a:p>
            <a:pPr marL="742950" lvl="1" indent="-285750" algn="just">
              <a:buFont typeface="Arial" panose="020B0604020202020204" pitchFamily="34" charset="0"/>
              <a:buChar char="•"/>
            </a:pPr>
            <a:r>
              <a:rPr lang="en-US" i="0" dirty="0" err="1">
                <a:solidFill>
                  <a:srgbClr val="000000"/>
                </a:solidFill>
                <a:effectLst/>
                <a:latin typeface="inter-regular"/>
              </a:rPr>
              <a:t>Baut</a:t>
            </a:r>
            <a:r>
              <a:rPr lang="en-US" i="0" dirty="0">
                <a:solidFill>
                  <a:srgbClr val="000000"/>
                </a:solidFill>
                <a:effectLst/>
                <a:latin typeface="inter-regular"/>
              </a:rPr>
              <a:t> nun auf </a:t>
            </a:r>
            <a:r>
              <a:rPr lang="en-US" i="0" dirty="0" err="1">
                <a:solidFill>
                  <a:srgbClr val="000000"/>
                </a:solidFill>
                <a:effectLst/>
                <a:latin typeface="inter-regular"/>
              </a:rPr>
              <a:t>java.nio</a:t>
            </a:r>
            <a:r>
              <a:rPr lang="en-US" i="0" dirty="0">
                <a:solidFill>
                  <a:srgbClr val="000000"/>
                </a:solidFill>
                <a:effectLst/>
                <a:latin typeface="inter-regular"/>
              </a:rPr>
              <a:t> auf</a:t>
            </a:r>
          </a:p>
          <a:p>
            <a:pPr marL="742950" lvl="1" indent="-285750" algn="just">
              <a:buFont typeface="Arial" panose="020B0604020202020204" pitchFamily="34" charset="0"/>
              <a:buChar char="•"/>
            </a:pPr>
            <a:r>
              <a:rPr lang="en-US" dirty="0" err="1">
                <a:solidFill>
                  <a:srgbClr val="000000"/>
                </a:solidFill>
                <a:latin typeface="inter-regular"/>
              </a:rPr>
              <a:t>Vorbereitung</a:t>
            </a:r>
            <a:r>
              <a:rPr lang="en-US" dirty="0">
                <a:solidFill>
                  <a:srgbClr val="000000"/>
                </a:solidFill>
                <a:latin typeface="inter-regular"/>
              </a:rPr>
              <a:t> für virtual threads (Java 21)</a:t>
            </a:r>
            <a:endParaRPr lang="en-US" i="0" dirty="0">
              <a:solidFill>
                <a:srgbClr val="000000"/>
              </a:solidFill>
              <a:effectLst/>
              <a:latin typeface="inter-regular"/>
            </a:endParaRPr>
          </a:p>
          <a:p>
            <a:pPr marL="285750" indent="-285750" algn="just">
              <a:buFont typeface="Arial" panose="020B0604020202020204" pitchFamily="34" charset="0"/>
              <a:buChar char="•"/>
            </a:pPr>
            <a:endParaRPr lang="en-US"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8518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640-22C1-A84C-D476-7D6BEA1A1C9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5C9086C-AAB3-65F2-AD2F-BFBF40A5CE6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DA8B4C9-3EB0-3AA8-F8AD-B3B2EF6C15E0}"/>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0D83A4A-3945-CF22-99B0-BD9D00437A59}"/>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b="1" dirty="0"/>
              <a:t>Java 14 - Switch </a:t>
            </a:r>
            <a:r>
              <a:rPr lang="de-DE" sz="2900" b="1" dirty="0" err="1"/>
              <a:t>Expressions</a:t>
            </a:r>
            <a:endParaRPr lang="de-DE" sz="2900" b="1"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129227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14 – 17.03.2020</a:t>
            </a:r>
          </a:p>
        </p:txBody>
      </p:sp>
      <p:sp>
        <p:nvSpPr>
          <p:cNvPr id="4" name="Textfeld 3">
            <a:extLst>
              <a:ext uri="{FF2B5EF4-FFF2-40B4-BE49-F238E27FC236}">
                <a16:creationId xmlns:a16="http://schemas.microsoft.com/office/drawing/2014/main" id="{1058EA34-71E3-4B90-427B-1896DA141740}"/>
              </a:ext>
            </a:extLst>
          </p:cNvPr>
          <p:cNvSpPr txBox="1"/>
          <p:nvPr/>
        </p:nvSpPr>
        <p:spPr>
          <a:xfrm>
            <a:off x="720391" y="1491916"/>
            <a:ext cx="4740442" cy="5078313"/>
          </a:xfrm>
          <a:prstGeom prst="rect">
            <a:avLst/>
          </a:prstGeom>
          <a:noFill/>
        </p:spPr>
        <p:txBody>
          <a:bodyPr wrap="square" rtlCol="0">
            <a:spAutoFit/>
          </a:bodyPr>
          <a:lstStyle/>
          <a:p>
            <a:pPr marL="342900" indent="-342900" algn="just">
              <a:buAutoNum type="arabicPeriod"/>
            </a:pPr>
            <a:r>
              <a:rPr lang="en-US" b="1" i="0" dirty="0">
                <a:solidFill>
                  <a:srgbClr val="000000"/>
                </a:solidFill>
                <a:effectLst/>
                <a:latin typeface="inter-regular"/>
              </a:rPr>
              <a:t>New Language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361: Switch Expressions</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345: NUMA-Aware Memory Allocation for G1</a:t>
            </a:r>
          </a:p>
          <a:p>
            <a:pPr marL="285750" indent="-285750" algn="just">
              <a:buFont typeface="Arial" panose="020B0604020202020204" pitchFamily="34" charset="0"/>
              <a:buChar char="•"/>
            </a:pPr>
            <a:r>
              <a:rPr lang="de-DE" b="0" i="0" dirty="0">
                <a:solidFill>
                  <a:srgbClr val="000000"/>
                </a:solidFill>
                <a:effectLst/>
                <a:latin typeface="inter-regular"/>
              </a:rPr>
              <a:t>Parallel GC </a:t>
            </a:r>
            <a:r>
              <a:rPr lang="de-DE" b="0" i="0" dirty="0" err="1">
                <a:solidFill>
                  <a:srgbClr val="000000"/>
                </a:solidFill>
                <a:effectLst/>
                <a:latin typeface="inter-regular"/>
              </a:rPr>
              <a:t>Improvements</a:t>
            </a:r>
            <a:endParaRPr lang="de-DE" b="0" i="0" dirty="0">
              <a:solidFill>
                <a:srgbClr val="000000"/>
              </a:solidFill>
              <a:effectLst/>
              <a:latin typeface="inter-regular"/>
            </a:endParaRPr>
          </a:p>
          <a:p>
            <a:pPr marL="285750" indent="-285750" algn="just">
              <a:buFont typeface="Arial" panose="020B0604020202020204" pitchFamily="34" charset="0"/>
              <a:buChar char="•"/>
            </a:pPr>
            <a:endParaRPr lang="de-DE" dirty="0">
              <a:solidFill>
                <a:srgbClr val="000000"/>
              </a:solidFill>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JFR Event Streaming for Flight Recorder</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algn="just"/>
            <a:endParaRPr lang="en-US" b="0" i="0" dirty="0">
              <a:solidFill>
                <a:srgbClr val="000000"/>
              </a:solidFill>
              <a:effectLst/>
              <a:latin typeface="inter-regular"/>
            </a:endParaRPr>
          </a:p>
        </p:txBody>
      </p:sp>
      <p:sp>
        <p:nvSpPr>
          <p:cNvPr id="6" name="Textfeld 5">
            <a:extLst>
              <a:ext uri="{FF2B5EF4-FFF2-40B4-BE49-F238E27FC236}">
                <a16:creationId xmlns:a16="http://schemas.microsoft.com/office/drawing/2014/main" id="{BAE29789-6355-BDE5-63F8-F151697044F3}"/>
              </a:ext>
            </a:extLst>
          </p:cNvPr>
          <p:cNvSpPr txBox="1"/>
          <p:nvPr/>
        </p:nvSpPr>
        <p:spPr>
          <a:xfrm>
            <a:off x="5460833" y="1491916"/>
            <a:ext cx="4838199" cy="4247317"/>
          </a:xfrm>
          <a:prstGeom prst="rect">
            <a:avLst/>
          </a:prstGeom>
          <a:noFill/>
        </p:spPr>
        <p:txBody>
          <a:bodyPr wrap="square">
            <a:spAutoFit/>
          </a:bodyPr>
          <a:lstStyle/>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368: new escapes for Text Blocks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305: Pattern Matching for </a:t>
            </a:r>
            <a:r>
              <a:rPr lang="en-US" b="0" i="0" dirty="0" err="1">
                <a:solidFill>
                  <a:srgbClr val="000000"/>
                </a:solidFill>
                <a:effectLst/>
                <a:latin typeface="inter-regular"/>
              </a:rPr>
              <a:t>instanceof</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359: Records (Preview)</a:t>
            </a:r>
          </a:p>
          <a:p>
            <a:pPr marL="285750" indent="-285750" algn="just">
              <a:buFont typeface="Arial" panose="020B0604020202020204" pitchFamily="34" charset="0"/>
              <a:buChar char="•"/>
            </a:pPr>
            <a:r>
              <a:rPr lang="en-US" b="0" i="0" dirty="0">
                <a:solidFill>
                  <a:srgbClr val="000000"/>
                </a:solidFill>
                <a:effectLst/>
                <a:latin typeface="inter-regular"/>
              </a:rPr>
              <a:t>JEP 358: 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(Preview – default </a:t>
            </a:r>
            <a:r>
              <a:rPr lang="en-US" b="0" i="0" dirty="0" err="1">
                <a:solidFill>
                  <a:srgbClr val="000000"/>
                </a:solidFill>
                <a:effectLst/>
                <a:latin typeface="inter-regular"/>
              </a:rPr>
              <a:t>aus</a:t>
            </a:r>
            <a:r>
              <a:rPr lang="en-US" b="0" i="0" dirty="0">
                <a:solidFill>
                  <a:srgbClr val="000000"/>
                </a:solidFill>
                <a:effectLst/>
                <a:latin typeface="inter-regular"/>
              </a:rPr>
              <a:t>)</a:t>
            </a:r>
          </a:p>
          <a:p>
            <a:pPr marL="285750" indent="-285750" algn="just">
              <a:buFont typeface="Arial" panose="020B0604020202020204" pitchFamily="34" charset="0"/>
              <a:buChar char="•"/>
            </a:pPr>
            <a:r>
              <a:rPr lang="en-US" b="0" i="0" dirty="0">
                <a:solidFill>
                  <a:srgbClr val="000000"/>
                </a:solidFill>
                <a:effectLst/>
                <a:latin typeface="inter-regular"/>
              </a:rPr>
              <a:t>ZGC on Windows (JEP 365) and macOS (JEP 364) – Experimental</a:t>
            </a:r>
          </a:p>
          <a:p>
            <a:pPr marL="285750" indent="-285750" algn="just">
              <a:buFont typeface="Arial" panose="020B0604020202020204" pitchFamily="34" charset="0"/>
              <a:buChar char="•"/>
            </a:pPr>
            <a:r>
              <a:rPr lang="en-US" b="0" i="0" dirty="0">
                <a:solidFill>
                  <a:srgbClr val="000000"/>
                </a:solidFill>
                <a:effectLst/>
                <a:latin typeface="inter-regular"/>
              </a:rPr>
              <a:t>JEP 370: Foreign Memory Access API (</a:t>
            </a:r>
            <a:r>
              <a:rPr lang="en-US" i="0" dirty="0">
                <a:solidFill>
                  <a:srgbClr val="000000"/>
                </a:solidFill>
                <a:effectLst/>
                <a:latin typeface="inter-regular"/>
              </a:rPr>
              <a:t>Incubator</a:t>
            </a:r>
            <a:r>
              <a:rPr lang="en-US" b="0" i="0" dirty="0">
                <a:solidFill>
                  <a:srgbClr val="000000"/>
                </a:solidFill>
                <a:effectLst/>
                <a:latin typeface="inter-regular"/>
              </a:rPr>
              <a:t>)</a:t>
            </a:r>
            <a:r>
              <a:rPr lang="de-DE" dirty="0">
                <a:solidFill>
                  <a:srgbClr val="000000"/>
                </a:solidFill>
                <a:latin typeface="inter-regular"/>
              </a:rPr>
              <a:t> </a:t>
            </a:r>
          </a:p>
          <a:p>
            <a:pPr marL="285750" indent="-285750" algn="just">
              <a:buFont typeface="Arial" panose="020B0604020202020204" pitchFamily="34" charset="0"/>
              <a:buChar char="•"/>
            </a:pPr>
            <a:r>
              <a:rPr lang="en-US" b="0" i="0" dirty="0">
                <a:solidFill>
                  <a:srgbClr val="000000"/>
                </a:solidFill>
                <a:effectLst/>
                <a:latin typeface="inter-regular"/>
              </a:rPr>
              <a:t>JEP 343: Packaging Tool (</a:t>
            </a:r>
            <a:r>
              <a:rPr lang="en-US" i="0" dirty="0">
                <a:solidFill>
                  <a:srgbClr val="000000"/>
                </a:solidFill>
                <a:effectLst/>
                <a:latin typeface="inter-regular"/>
              </a:rPr>
              <a:t>Incubator</a:t>
            </a:r>
            <a:r>
              <a:rPr lang="en-US" b="0" i="0" dirty="0">
                <a:solidFill>
                  <a:srgbClr val="000000"/>
                </a:solidFill>
                <a:effectLst/>
                <a:latin typeface="inter-regular"/>
              </a:rPr>
              <a:t>)</a:t>
            </a:r>
          </a:p>
          <a:p>
            <a:pPr marL="285750" indent="-285750" algn="just">
              <a:buFont typeface="Arial" panose="020B0604020202020204" pitchFamily="34" charset="0"/>
              <a:buChar char="•"/>
            </a:pPr>
            <a:endParaRPr lang="de-DE" b="0" i="0" dirty="0">
              <a:solidFill>
                <a:srgbClr val="000000"/>
              </a:solidFill>
              <a:effectLst/>
              <a:latin typeface="inter-regular"/>
            </a:endParaRPr>
          </a:p>
        </p:txBody>
      </p:sp>
    </p:spTree>
    <p:extLst>
      <p:ext uri="{BB962C8B-B14F-4D97-AF65-F5344CB8AC3E}">
        <p14:creationId xmlns:p14="http://schemas.microsoft.com/office/powerpoint/2010/main" val="1552132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a:t>
            </a:r>
            <a:r>
              <a:rPr lang="de-DE" dirty="0" err="1"/>
              <a:t>Expressions</a:t>
            </a:r>
            <a:r>
              <a:rPr lang="de-DE" dirty="0"/>
              <a:t> (Java 14)</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Switch </a:t>
            </a:r>
            <a:r>
              <a:rPr lang="en-US" b="0" i="0" dirty="0" err="1">
                <a:solidFill>
                  <a:srgbClr val="000000"/>
                </a:solidFill>
                <a:effectLst/>
                <a:latin typeface="inter-regular"/>
              </a:rPr>
              <a:t>wurde</a:t>
            </a:r>
            <a:r>
              <a:rPr lang="en-US" b="0" i="0" dirty="0">
                <a:solidFill>
                  <a:srgbClr val="000000"/>
                </a:solidFill>
                <a:effectLst/>
                <a:latin typeface="inter-regular"/>
              </a:rPr>
              <a:t> 1:1 von C </a:t>
            </a:r>
            <a:r>
              <a:rPr lang="en-US" b="0" i="0" dirty="0" err="1">
                <a:solidFill>
                  <a:srgbClr val="000000"/>
                </a:solidFill>
                <a:effectLst/>
                <a:latin typeface="inter-regular"/>
              </a:rPr>
              <a:t>übernommen</a:t>
            </a:r>
            <a:r>
              <a:rPr lang="en-US" b="0" i="0" dirty="0">
                <a:solidFill>
                  <a:srgbClr val="000000"/>
                </a:solidFill>
                <a:effectLst/>
                <a:latin typeface="inter-regular"/>
              </a:rPr>
              <a:t> – </a:t>
            </a:r>
            <a:r>
              <a:rPr lang="en-US" b="0" i="0" dirty="0" err="1">
                <a:solidFill>
                  <a:srgbClr val="000000"/>
                </a:solidFill>
                <a:effectLst/>
                <a:latin typeface="inter-regular"/>
              </a:rPr>
              <a:t>wahrscheinlich</a:t>
            </a:r>
            <a:r>
              <a:rPr lang="en-US" b="0" i="0" dirty="0">
                <a:solidFill>
                  <a:srgbClr val="000000"/>
                </a:solidFill>
                <a:effectLst/>
                <a:latin typeface="inter-regular"/>
              </a:rPr>
              <a:t> </a:t>
            </a:r>
            <a:r>
              <a:rPr lang="en-US" b="0" i="0" dirty="0" err="1">
                <a:solidFill>
                  <a:srgbClr val="000000"/>
                </a:solidFill>
                <a:effectLst/>
                <a:latin typeface="inter-regular"/>
              </a:rPr>
              <a:t>wie</a:t>
            </a:r>
            <a:r>
              <a:rPr lang="en-US" b="0" i="0" dirty="0">
                <a:solidFill>
                  <a:srgbClr val="000000"/>
                </a:solidFill>
                <a:effectLst/>
                <a:latin typeface="inter-regular"/>
              </a:rPr>
              <a:t> </a:t>
            </a:r>
            <a:r>
              <a:rPr lang="en-US" b="0" i="0" dirty="0" err="1">
                <a:solidFill>
                  <a:srgbClr val="000000"/>
                </a:solidFill>
                <a:effectLst/>
                <a:latin typeface="inter-regular"/>
              </a:rPr>
              <a:t>viele</a:t>
            </a:r>
            <a:r>
              <a:rPr lang="en-US" b="0" i="0" dirty="0">
                <a:solidFill>
                  <a:srgbClr val="000000"/>
                </a:solidFill>
                <a:effectLst/>
                <a:latin typeface="inter-regular"/>
              </a:rPr>
              <a:t> </a:t>
            </a:r>
            <a:r>
              <a:rPr lang="en-US" b="0" i="0" dirty="0" err="1">
                <a:solidFill>
                  <a:srgbClr val="000000"/>
                </a:solidFill>
                <a:effectLst/>
                <a:latin typeface="inter-regular"/>
              </a:rPr>
              <a:t>Entscheidungen</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der </a:t>
            </a:r>
            <a:r>
              <a:rPr lang="en-US" b="0" i="0" dirty="0" err="1">
                <a:solidFill>
                  <a:srgbClr val="000000"/>
                </a:solidFill>
                <a:effectLst/>
                <a:latin typeface="inter-regular"/>
              </a:rPr>
              <a:t>Absicht</a:t>
            </a:r>
            <a:r>
              <a:rPr lang="en-US" b="0" i="0" dirty="0">
                <a:solidFill>
                  <a:srgbClr val="000000"/>
                </a:solidFill>
                <a:effectLst/>
                <a:latin typeface="inter-regular"/>
              </a:rPr>
              <a:t> der </a:t>
            </a:r>
            <a:r>
              <a:rPr lang="en-US" b="0" i="0" dirty="0" err="1">
                <a:solidFill>
                  <a:srgbClr val="000000"/>
                </a:solidFill>
                <a:effectLst/>
                <a:latin typeface="inter-regular"/>
              </a:rPr>
              <a:t>großen</a:t>
            </a:r>
            <a:r>
              <a:rPr lang="en-US" b="0" i="0" dirty="0">
                <a:solidFill>
                  <a:srgbClr val="000000"/>
                </a:solidFill>
                <a:effectLst/>
                <a:latin typeface="inter-regular"/>
              </a:rPr>
              <a:t> </a:t>
            </a:r>
            <a:r>
              <a:rPr lang="en-US" b="0" i="0" dirty="0" err="1">
                <a:solidFill>
                  <a:srgbClr val="000000"/>
                </a:solidFill>
                <a:effectLst/>
                <a:latin typeface="inter-regular"/>
              </a:rPr>
              <a:t>Menge</a:t>
            </a:r>
            <a:r>
              <a:rPr lang="en-US" b="0" i="0" dirty="0">
                <a:solidFill>
                  <a:srgbClr val="000000"/>
                </a:solidFill>
                <a:effectLst/>
                <a:latin typeface="inter-regular"/>
              </a:rPr>
              <a:t> von C-</a:t>
            </a:r>
            <a:r>
              <a:rPr lang="en-US" b="0" i="0" dirty="0" err="1">
                <a:solidFill>
                  <a:srgbClr val="000000"/>
                </a:solidFill>
                <a:effectLst/>
                <a:latin typeface="inter-regular"/>
              </a:rPr>
              <a:t>Entwicklern</a:t>
            </a:r>
            <a:r>
              <a:rPr lang="en-US" b="0" i="0" dirty="0">
                <a:solidFill>
                  <a:srgbClr val="000000"/>
                </a:solidFill>
                <a:effectLst/>
                <a:latin typeface="inter-regular"/>
              </a:rPr>
              <a:t> Java </a:t>
            </a:r>
            <a:r>
              <a:rPr lang="en-US" b="0" i="0" dirty="0" err="1">
                <a:solidFill>
                  <a:srgbClr val="000000"/>
                </a:solidFill>
                <a:effectLst/>
                <a:latin typeface="inter-regular"/>
              </a:rPr>
              <a:t>schmackhaft</a:t>
            </a:r>
            <a:r>
              <a:rPr lang="en-US" b="0" i="0" dirty="0">
                <a:solidFill>
                  <a:srgbClr val="000000"/>
                </a:solidFill>
                <a:effectLst/>
                <a:latin typeface="inter-regular"/>
              </a:rPr>
              <a:t> </a:t>
            </a:r>
            <a:r>
              <a:rPr lang="en-US" b="0" i="0" dirty="0" err="1">
                <a:solidFill>
                  <a:srgbClr val="000000"/>
                </a:solidFill>
                <a:effectLst/>
                <a:latin typeface="inter-regular"/>
              </a:rPr>
              <a:t>zu</a:t>
            </a:r>
            <a:r>
              <a:rPr lang="en-US" b="0" i="0" dirty="0">
                <a:solidFill>
                  <a:srgbClr val="000000"/>
                </a:solidFill>
                <a:effectLst/>
                <a:latin typeface="inter-regular"/>
              </a:rPr>
              <a:t> </a:t>
            </a:r>
            <a:r>
              <a:rPr lang="en-US" b="0" i="0" dirty="0" err="1">
                <a:solidFill>
                  <a:srgbClr val="000000"/>
                </a:solidFill>
                <a:effectLst/>
                <a:latin typeface="inter-regular"/>
              </a:rPr>
              <a:t>machen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Wegen</a:t>
            </a:r>
            <a:r>
              <a:rPr lang="en-US" dirty="0">
                <a:solidFill>
                  <a:srgbClr val="000000"/>
                </a:solidFill>
                <a:latin typeface="inter-regular"/>
              </a:rPr>
              <a:t> der </a:t>
            </a:r>
            <a:r>
              <a:rPr lang="en-US" dirty="0" err="1">
                <a:solidFill>
                  <a:srgbClr val="000000"/>
                </a:solidFill>
                <a:latin typeface="inter-regular"/>
              </a:rPr>
              <a:t>seltsamen</a:t>
            </a:r>
            <a:r>
              <a:rPr lang="en-US" dirty="0">
                <a:solidFill>
                  <a:srgbClr val="000000"/>
                </a:solidFill>
                <a:latin typeface="inter-regular"/>
              </a:rPr>
              <a:t> </a:t>
            </a:r>
            <a:r>
              <a:rPr lang="en-US" dirty="0" err="1">
                <a:solidFill>
                  <a:srgbClr val="000000"/>
                </a:solidFill>
                <a:latin typeface="inter-regular"/>
              </a:rPr>
              <a:t>Semantik</a:t>
            </a:r>
            <a:r>
              <a:rPr lang="en-US" dirty="0">
                <a:solidFill>
                  <a:srgbClr val="000000"/>
                </a:solidFill>
                <a:latin typeface="inter-regular"/>
              </a:rPr>
              <a:t> (fall-through, break) </a:t>
            </a:r>
            <a:r>
              <a:rPr lang="en-US" dirty="0" err="1">
                <a:solidFill>
                  <a:srgbClr val="000000"/>
                </a:solidFill>
                <a:latin typeface="inter-regular"/>
              </a:rPr>
              <a:t>wurde</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in OO-</a:t>
            </a:r>
            <a:r>
              <a:rPr lang="en-US" dirty="0" err="1">
                <a:solidFill>
                  <a:srgbClr val="000000"/>
                </a:solidFill>
                <a:latin typeface="inter-regular"/>
              </a:rPr>
              <a:t>Kreisen</a:t>
            </a:r>
            <a:r>
              <a:rPr lang="en-US" dirty="0">
                <a:solidFill>
                  <a:srgbClr val="000000"/>
                </a:solidFill>
                <a:latin typeface="inter-regular"/>
              </a:rPr>
              <a:t> </a:t>
            </a:r>
            <a:r>
              <a:rPr lang="en-US" dirty="0" err="1">
                <a:solidFill>
                  <a:srgbClr val="000000"/>
                </a:solidFill>
                <a:latin typeface="inter-regular"/>
              </a:rPr>
              <a:t>meist</a:t>
            </a:r>
            <a:r>
              <a:rPr lang="en-US" dirty="0">
                <a:solidFill>
                  <a:srgbClr val="000000"/>
                </a:solidFill>
                <a:latin typeface="inter-regular"/>
              </a:rPr>
              <a:t> if/else </a:t>
            </a:r>
            <a:r>
              <a:rPr lang="en-US" dirty="0" err="1">
                <a:solidFill>
                  <a:srgbClr val="000000"/>
                </a:solidFill>
                <a:latin typeface="inter-regular"/>
              </a:rPr>
              <a:t>bevorzugt</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Denoch</a:t>
            </a:r>
            <a:r>
              <a:rPr lang="en-US" dirty="0">
                <a:solidFill>
                  <a:srgbClr val="000000"/>
                </a:solidFill>
                <a:latin typeface="inter-regular"/>
              </a:rPr>
              <a:t> gab es in Java 5 (Enum und Wrapper switch-bar) und 7 (String switch-bar) </a:t>
            </a:r>
            <a:r>
              <a:rPr lang="en-US" dirty="0" err="1">
                <a:solidFill>
                  <a:srgbClr val="000000"/>
                </a:solidFill>
                <a:latin typeface="inter-regular"/>
              </a:rPr>
              <a:t>Weiterentwicklungen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Im</a:t>
            </a:r>
            <a:r>
              <a:rPr lang="en-US" b="0" i="0" dirty="0">
                <a:solidFill>
                  <a:srgbClr val="000000"/>
                </a:solidFill>
                <a:effectLst/>
                <a:latin typeface="inter-regular"/>
              </a:rPr>
              <a:t> </a:t>
            </a:r>
            <a:r>
              <a:rPr lang="en-US" b="0" i="0" dirty="0" err="1">
                <a:solidFill>
                  <a:srgbClr val="000000"/>
                </a:solidFill>
                <a:effectLst/>
                <a:latin typeface="inter-regular"/>
              </a:rPr>
              <a:t>Konte</a:t>
            </a:r>
            <a:r>
              <a:rPr lang="en-US" dirty="0" err="1">
                <a:solidFill>
                  <a:srgbClr val="000000"/>
                </a:solidFill>
                <a:latin typeface="inter-regular"/>
              </a:rPr>
              <a:t>xt</a:t>
            </a:r>
            <a:r>
              <a:rPr lang="en-US" dirty="0">
                <a:solidFill>
                  <a:srgbClr val="000000"/>
                </a:solidFill>
                <a:latin typeface="inter-regular"/>
              </a:rPr>
              <a:t> von </a:t>
            </a:r>
            <a:r>
              <a:rPr lang="en-US" dirty="0" err="1">
                <a:solidFill>
                  <a:srgbClr val="000000"/>
                </a:solidFill>
                <a:latin typeface="inter-regular"/>
              </a:rPr>
              <a:t>Aufzählungen</a:t>
            </a:r>
            <a:r>
              <a:rPr lang="en-US" dirty="0">
                <a:solidFill>
                  <a:srgbClr val="000000"/>
                </a:solidFill>
                <a:latin typeface="inter-regular"/>
              </a:rPr>
              <a:t> war es </a:t>
            </a:r>
            <a:r>
              <a:rPr lang="en-US" dirty="0" err="1">
                <a:solidFill>
                  <a:srgbClr val="000000"/>
                </a:solidFill>
                <a:latin typeface="inter-regular"/>
              </a:rPr>
              <a:t>schon</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die </a:t>
            </a:r>
            <a:r>
              <a:rPr lang="en-US" dirty="0" err="1">
                <a:solidFill>
                  <a:srgbClr val="000000"/>
                </a:solidFill>
                <a:latin typeface="inter-regular"/>
              </a:rPr>
              <a:t>übersichtlichere</a:t>
            </a:r>
            <a:r>
              <a:rPr lang="en-US" dirty="0">
                <a:solidFill>
                  <a:srgbClr val="000000"/>
                </a:solidFill>
                <a:latin typeface="inter-regular"/>
              </a:rPr>
              <a:t> Alternative</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Java 14 und den Switch Expression </a:t>
            </a:r>
            <a:r>
              <a:rPr lang="en-US" b="0" i="0" dirty="0" err="1">
                <a:solidFill>
                  <a:srgbClr val="000000"/>
                </a:solidFill>
                <a:effectLst/>
                <a:latin typeface="inter-regular"/>
              </a:rPr>
              <a:t>gibt</a:t>
            </a:r>
            <a:r>
              <a:rPr lang="en-US" b="0" i="0" dirty="0">
                <a:solidFill>
                  <a:srgbClr val="000000"/>
                </a:solidFill>
                <a:effectLst/>
                <a:latin typeface="inter-regular"/>
              </a:rPr>
              <a:t> es </a:t>
            </a:r>
            <a:r>
              <a:rPr lang="en-US" b="0" i="0" dirty="0" err="1">
                <a:solidFill>
                  <a:srgbClr val="000000"/>
                </a:solidFill>
                <a:effectLst/>
                <a:latin typeface="inter-regular"/>
              </a:rPr>
              <a:t>jetzt</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dirty="0" err="1">
                <a:solidFill>
                  <a:srgbClr val="000000"/>
                </a:solidFill>
                <a:latin typeface="inter-regular"/>
              </a:rPr>
              <a:t>funktionale</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bei</a:t>
            </a:r>
            <a:r>
              <a:rPr lang="en-US" dirty="0">
                <a:solidFill>
                  <a:srgbClr val="000000"/>
                </a:solidFill>
                <a:latin typeface="inter-regular"/>
              </a:rPr>
              <a:t> der </a:t>
            </a:r>
            <a:r>
              <a:rPr lang="en-US" dirty="0" err="1">
                <a:solidFill>
                  <a:srgbClr val="000000"/>
                </a:solidFill>
                <a:latin typeface="inter-regular"/>
              </a:rPr>
              <a:t>auch</a:t>
            </a:r>
            <a:r>
              <a:rPr lang="en-US" dirty="0">
                <a:solidFill>
                  <a:srgbClr val="000000"/>
                </a:solidFill>
                <a:latin typeface="inter-regular"/>
              </a:rPr>
              <a:t> OO-</a:t>
            </a:r>
            <a:r>
              <a:rPr lang="en-US" dirty="0" err="1">
                <a:solidFill>
                  <a:srgbClr val="000000"/>
                </a:solidFill>
                <a:latin typeface="inter-regular"/>
              </a:rPr>
              <a:t>Enthusiasten</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die </a:t>
            </a:r>
            <a:r>
              <a:rPr lang="en-US" dirty="0" err="1">
                <a:solidFill>
                  <a:srgbClr val="000000"/>
                </a:solidFill>
                <a:latin typeface="inter-regular"/>
              </a:rPr>
              <a:t>Nase</a:t>
            </a:r>
            <a:r>
              <a:rPr lang="en-US" dirty="0">
                <a:solidFill>
                  <a:srgbClr val="000000"/>
                </a:solidFill>
                <a:latin typeface="inter-regular"/>
              </a:rPr>
              <a:t> </a:t>
            </a:r>
            <a:r>
              <a:rPr lang="en-US" dirty="0" err="1">
                <a:solidFill>
                  <a:srgbClr val="000000"/>
                </a:solidFill>
                <a:latin typeface="inter-regular"/>
              </a:rPr>
              <a:t>rümpfen</a:t>
            </a:r>
            <a:r>
              <a:rPr lang="en-US" dirty="0">
                <a:solidFill>
                  <a:srgbClr val="000000"/>
                </a:solidFill>
                <a:latin typeface="inter-regular"/>
              </a:rPr>
              <a:t> </a:t>
            </a:r>
            <a:r>
              <a:rPr lang="en-US" dirty="0" err="1">
                <a:solidFill>
                  <a:srgbClr val="000000"/>
                </a:solidFill>
                <a:latin typeface="inter-regular"/>
              </a:rPr>
              <a:t>müssen</a:t>
            </a:r>
            <a:endParaRPr lang="en-US" dirty="0">
              <a:solidFill>
                <a:srgbClr val="000000"/>
              </a:solidFill>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Mit</a:t>
            </a:r>
            <a:r>
              <a:rPr lang="en-US" dirty="0">
                <a:solidFill>
                  <a:srgbClr val="000000"/>
                </a:solidFill>
                <a:latin typeface="inter-regular"/>
              </a:rPr>
              <a:t> Java 21 </a:t>
            </a:r>
            <a:r>
              <a:rPr lang="en-US" dirty="0" err="1">
                <a:solidFill>
                  <a:srgbClr val="000000"/>
                </a:solidFill>
                <a:latin typeface="inter-regular"/>
              </a:rPr>
              <a:t>gibt</a:t>
            </a:r>
            <a:r>
              <a:rPr lang="en-US" dirty="0">
                <a:solidFill>
                  <a:srgbClr val="000000"/>
                </a:solidFill>
                <a:latin typeface="inter-regular"/>
              </a:rPr>
              <a:t> es </a:t>
            </a:r>
            <a:r>
              <a:rPr lang="en-US" dirty="0" err="1">
                <a:solidFill>
                  <a:srgbClr val="000000"/>
                </a:solidFill>
                <a:latin typeface="inter-regular"/>
              </a:rPr>
              <a:t>dann</a:t>
            </a:r>
            <a:r>
              <a:rPr lang="en-US" dirty="0">
                <a:solidFill>
                  <a:srgbClr val="000000"/>
                </a:solidFill>
                <a:latin typeface="inter-regular"/>
              </a:rPr>
              <a:t> </a:t>
            </a:r>
            <a:r>
              <a:rPr lang="en-US" dirty="0" err="1">
                <a:solidFill>
                  <a:srgbClr val="000000"/>
                </a:solidFill>
                <a:latin typeface="inter-regular"/>
              </a:rPr>
              <a:t>sogar</a:t>
            </a:r>
            <a:r>
              <a:rPr lang="en-US" dirty="0">
                <a:solidFill>
                  <a:srgbClr val="000000"/>
                </a:solidFill>
                <a:latin typeface="inter-regular"/>
              </a:rPr>
              <a:t> die </a:t>
            </a:r>
            <a:r>
              <a:rPr lang="en-US" dirty="0" err="1">
                <a:solidFill>
                  <a:srgbClr val="000000"/>
                </a:solidFill>
                <a:latin typeface="inter-regular"/>
              </a:rPr>
              <a:t>nächste</a:t>
            </a:r>
            <a:r>
              <a:rPr lang="en-US" dirty="0">
                <a:solidFill>
                  <a:srgbClr val="000000"/>
                </a:solidFill>
                <a:latin typeface="inter-regular"/>
              </a:rPr>
              <a:t> </a:t>
            </a:r>
            <a:r>
              <a:rPr lang="en-US" dirty="0" err="1">
                <a:solidFill>
                  <a:srgbClr val="000000"/>
                </a:solidFill>
                <a:latin typeface="inter-regular"/>
              </a:rPr>
              <a:t>Weiterentwicklung</a:t>
            </a:r>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560369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Switch Expression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de.zettsystems.switchexpression</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95017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919FAA-C343-0B46-04D1-60DD8676B639}"/>
              </a:ext>
            </a:extLst>
          </p:cNvPr>
          <p:cNvSpPr>
            <a:spLocks noGrp="1"/>
          </p:cNvSpPr>
          <p:nvPr>
            <p:ph type="title"/>
          </p:nvPr>
        </p:nvSpPr>
        <p:spPr/>
        <p:txBody>
          <a:bodyPr/>
          <a:lstStyle/>
          <a:p>
            <a:r>
              <a:rPr lang="de-DE" dirty="0"/>
              <a:t>Quiz</a:t>
            </a:r>
          </a:p>
        </p:txBody>
      </p:sp>
      <p:pic>
        <p:nvPicPr>
          <p:cNvPr id="7" name="Grafik 6">
            <a:extLst>
              <a:ext uri="{FF2B5EF4-FFF2-40B4-BE49-F238E27FC236}">
                <a16:creationId xmlns:a16="http://schemas.microsoft.com/office/drawing/2014/main" id="{E6ECE9B7-773A-FB5C-4B97-37F433F075C9}"/>
              </a:ext>
            </a:extLst>
          </p:cNvPr>
          <p:cNvPicPr>
            <a:picLocks noChangeAspect="1"/>
          </p:cNvPicPr>
          <p:nvPr/>
        </p:nvPicPr>
        <p:blipFill>
          <a:blip r:embed="rId2"/>
          <a:srcRect t="16672"/>
          <a:stretch/>
        </p:blipFill>
        <p:spPr>
          <a:xfrm>
            <a:off x="1508288" y="1634860"/>
            <a:ext cx="7220603" cy="4613540"/>
          </a:xfrm>
          <a:prstGeom prst="rect">
            <a:avLst/>
          </a:prstGeom>
        </p:spPr>
      </p:pic>
      <p:sp>
        <p:nvSpPr>
          <p:cNvPr id="9" name="Textfeld 8">
            <a:extLst>
              <a:ext uri="{FF2B5EF4-FFF2-40B4-BE49-F238E27FC236}">
                <a16:creationId xmlns:a16="http://schemas.microsoft.com/office/drawing/2014/main" id="{182DB582-A5B8-8F12-7863-B2181ED0689F}"/>
              </a:ext>
            </a:extLst>
          </p:cNvPr>
          <p:cNvSpPr txBox="1"/>
          <p:nvPr/>
        </p:nvSpPr>
        <p:spPr>
          <a:xfrm>
            <a:off x="6308166" y="1409555"/>
            <a:ext cx="4841450" cy="1200329"/>
          </a:xfrm>
          <a:prstGeom prst="rect">
            <a:avLst/>
          </a:prstGeom>
          <a:noFill/>
        </p:spPr>
        <p:txBody>
          <a:bodyPr wrap="square">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r>
              <a:rPr lang="en-US" b="0" i="0" dirty="0">
                <a:solidFill>
                  <a:srgbClr val="000000"/>
                </a:solidFill>
                <a:effectLst/>
                <a:latin typeface="inter-regular"/>
              </a:rPr>
              <a:t>, </a:t>
            </a:r>
          </a:p>
          <a:p>
            <a:pPr algn="just"/>
            <a:r>
              <a:rPr lang="en-US" b="0" i="0" dirty="0">
                <a:solidFill>
                  <a:srgbClr val="000000"/>
                </a:solidFill>
                <a:effectLst/>
                <a:latin typeface="inter-regular"/>
              </a:rPr>
              <a:t>es </a:t>
            </a:r>
            <a:r>
              <a:rPr lang="en-US" b="0" i="0" dirty="0" err="1">
                <a:solidFill>
                  <a:srgbClr val="000000"/>
                </a:solidFill>
                <a:effectLst/>
                <a:latin typeface="inter-regular"/>
              </a:rPr>
              <a:t>ist</a:t>
            </a:r>
            <a:r>
              <a:rPr lang="en-US" b="0" i="0" dirty="0">
                <a:solidFill>
                  <a:srgbClr val="000000"/>
                </a:solidFill>
                <a:effectLst/>
                <a:latin typeface="inter-regular"/>
              </a:rPr>
              <a:t> Arrow Syntax </a:t>
            </a:r>
            <a:r>
              <a:rPr lang="en-US" b="0" i="0" dirty="0" err="1">
                <a:solidFill>
                  <a:srgbClr val="000000"/>
                </a:solidFill>
                <a:effectLst/>
                <a:latin typeface="inter-regular"/>
              </a:rPr>
              <a:t>aber</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Switch Statement </a:t>
            </a:r>
          </a:p>
          <a:p>
            <a:pPr algn="just"/>
            <a:r>
              <a:rPr lang="en-US" b="0" i="0" dirty="0">
                <a:solidFill>
                  <a:srgbClr val="000000"/>
                </a:solidFill>
                <a:effectLst/>
                <a:latin typeface="inter-regular"/>
              </a:rPr>
              <a:t>und </a:t>
            </a:r>
            <a:r>
              <a:rPr lang="en-US" b="0" i="0" dirty="0" err="1">
                <a:solidFill>
                  <a:srgbClr val="000000"/>
                </a:solidFill>
                <a:effectLst/>
                <a:latin typeface="inter-regular"/>
              </a:rPr>
              <a:t>nicht</a:t>
            </a:r>
            <a:r>
              <a:rPr lang="en-US" b="0" i="0" dirty="0">
                <a:solidFill>
                  <a:srgbClr val="000000"/>
                </a:solidFill>
                <a:effectLst/>
                <a:latin typeface="inter-regular"/>
              </a:rPr>
              <a:t> Expression: </a:t>
            </a:r>
            <a:r>
              <a:rPr lang="en-US" b="0" i="0" dirty="0" err="1">
                <a:solidFill>
                  <a:srgbClr val="000000"/>
                </a:solidFill>
                <a:effectLst/>
                <a:latin typeface="inter-regular"/>
              </a:rPr>
              <a:t>kein</a:t>
            </a:r>
            <a:r>
              <a:rPr lang="en-US" b="0" i="0" dirty="0">
                <a:solidFill>
                  <a:srgbClr val="000000"/>
                </a:solidFill>
                <a:effectLst/>
                <a:latin typeface="inter-regular"/>
              </a:rPr>
              <a:t> fall-through, </a:t>
            </a:r>
          </a:p>
          <a:p>
            <a:pPr algn="just"/>
            <a:r>
              <a:rPr lang="en-US" b="0" i="0" dirty="0" err="1">
                <a:solidFill>
                  <a:srgbClr val="000000"/>
                </a:solidFill>
                <a:effectLst/>
                <a:latin typeface="inter-regular"/>
              </a:rPr>
              <a:t>aber</a:t>
            </a:r>
            <a:r>
              <a:rPr lang="en-US" b="0" i="0" dirty="0">
                <a:solidFill>
                  <a:srgbClr val="000000"/>
                </a:solidFill>
                <a:effectLst/>
                <a:latin typeface="inter-regular"/>
              </a:rPr>
              <a:t> man muss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nicht</a:t>
            </a:r>
            <a:r>
              <a:rPr lang="en-US" b="0" i="0" dirty="0">
                <a:solidFill>
                  <a:srgbClr val="000000"/>
                </a:solidFill>
                <a:effectLst/>
                <a:latin typeface="inter-regular"/>
              </a:rPr>
              <a:t> alle </a:t>
            </a:r>
            <a:r>
              <a:rPr lang="en-US" b="0" i="0" dirty="0" err="1">
                <a:solidFill>
                  <a:srgbClr val="000000"/>
                </a:solidFill>
                <a:effectLst/>
                <a:latin typeface="inter-regular"/>
              </a:rPr>
              <a:t>Fälle</a:t>
            </a:r>
            <a:r>
              <a:rPr lang="en-US" b="0" i="0" dirty="0">
                <a:solidFill>
                  <a:srgbClr val="000000"/>
                </a:solidFill>
                <a:effectLst/>
                <a:latin typeface="inter-regular"/>
              </a:rPr>
              <a:t> </a:t>
            </a:r>
            <a:r>
              <a:rPr lang="en-US" b="0" i="0" dirty="0" err="1">
                <a:solidFill>
                  <a:srgbClr val="000000"/>
                </a:solidFill>
                <a:effectLst/>
                <a:latin typeface="inter-regular"/>
              </a:rPr>
              <a:t>abdecken</a:t>
            </a:r>
            <a:endParaRPr lang="en-US" b="0" i="0" dirty="0">
              <a:solidFill>
                <a:srgbClr val="000000"/>
              </a:solidFill>
              <a:effectLst/>
              <a:latin typeface="inter-regular"/>
            </a:endParaRPr>
          </a:p>
        </p:txBody>
      </p:sp>
    </p:spTree>
    <p:extLst>
      <p:ext uri="{BB962C8B-B14F-4D97-AF65-F5344CB8AC3E}">
        <p14:creationId xmlns:p14="http://schemas.microsoft.com/office/powerpoint/2010/main" val="276924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14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Parallel GC Improvements</a:t>
            </a:r>
          </a:p>
          <a:p>
            <a:pPr marL="742950" lvl="1" indent="-285750" algn="just">
              <a:buFont typeface="Arial" panose="020B0604020202020204" pitchFamily="34" charset="0"/>
              <a:buChar char="•"/>
            </a:pPr>
            <a:r>
              <a:rPr lang="de-DE" b="0" i="0" dirty="0">
                <a:solidFill>
                  <a:srgbClr val="000000"/>
                </a:solidFill>
                <a:effectLst/>
                <a:latin typeface="inter-regular"/>
              </a:rPr>
              <a:t>Parallel GC hat denselben Task-Management-Mechanismus für die Planung paralleler Aufgaben übernommen wie andere GCs. Dies kann zu erheblichen Leistungsverbesserungen führen.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NUMA-Aware Memory Allocation for G1</a:t>
            </a:r>
          </a:p>
          <a:p>
            <a:pPr marL="742950" lvl="1" indent="-285750" algn="just">
              <a:buFont typeface="Arial" panose="020B0604020202020204" pitchFamily="34" charset="0"/>
              <a:buChar char="•"/>
            </a:pPr>
            <a:r>
              <a:rPr lang="de-DE" b="0" i="0" dirty="0">
                <a:solidFill>
                  <a:srgbClr val="000000"/>
                </a:solidFill>
                <a:effectLst/>
                <a:latin typeface="inter-regular"/>
              </a:rPr>
              <a:t>Moderne Multi-Socket-Maschinen haben zunehmend ungleichmäßigen Speicherzugriff (NUMA), d. h. der Speicher ist nicht von jedem Sockel oder Kern gleich weit entfernt.  Der Parallel GC, der durch -XX:+</a:t>
            </a:r>
            <a:r>
              <a:rPr lang="de-DE" b="0" i="0" dirty="0" err="1">
                <a:solidFill>
                  <a:srgbClr val="000000"/>
                </a:solidFill>
                <a:effectLst/>
                <a:latin typeface="inter-regular"/>
              </a:rPr>
              <a:t>UseParallelGC</a:t>
            </a:r>
            <a:r>
              <a:rPr lang="de-DE" b="0" i="0" dirty="0">
                <a:solidFill>
                  <a:srgbClr val="000000"/>
                </a:solidFill>
                <a:effectLst/>
                <a:latin typeface="inter-regular"/>
              </a:rPr>
              <a:t> aktiviert wird, ist schon seit vielen Jahren NUMA-fähig. G1 hat dies nun auch mit  -XX:+</a:t>
            </a:r>
            <a:r>
              <a:rPr lang="de-DE" b="0" i="0" dirty="0" err="1">
                <a:solidFill>
                  <a:srgbClr val="000000"/>
                </a:solidFill>
                <a:effectLst/>
                <a:latin typeface="inter-regular"/>
              </a:rPr>
              <a:t>UseNUMA</a:t>
            </a:r>
            <a:r>
              <a:rPr lang="de-DE" b="0" i="0" dirty="0">
                <a:solidFill>
                  <a:srgbClr val="000000"/>
                </a:solidFill>
                <a:effectLst/>
                <a:latin typeface="inter-regular"/>
              </a:rPr>
              <a:t> verfügbar</a:t>
            </a:r>
            <a:endParaRPr lang="en-US" b="0" i="0" dirty="0">
              <a:solidFill>
                <a:srgbClr val="000000"/>
              </a:solidFill>
              <a:effectLst/>
              <a:latin typeface="inter-regular"/>
            </a:endParaRPr>
          </a:p>
        </p:txBody>
      </p:sp>
      <p:pic>
        <p:nvPicPr>
          <p:cNvPr id="6" name="Grafik 5">
            <a:extLst>
              <a:ext uri="{FF2B5EF4-FFF2-40B4-BE49-F238E27FC236}">
                <a16:creationId xmlns:a16="http://schemas.microsoft.com/office/drawing/2014/main" id="{7EA8759F-D9C0-7BCB-3ED3-41A83EE0AC94}"/>
              </a:ext>
            </a:extLst>
          </p:cNvPr>
          <p:cNvPicPr>
            <a:picLocks noChangeAspect="1"/>
          </p:cNvPicPr>
          <p:nvPr/>
        </p:nvPicPr>
        <p:blipFill>
          <a:blip r:embed="rId5"/>
          <a:stretch>
            <a:fillRect/>
          </a:stretch>
        </p:blipFill>
        <p:spPr>
          <a:xfrm>
            <a:off x="3343275" y="4530665"/>
            <a:ext cx="4232406" cy="1922393"/>
          </a:xfrm>
          <a:prstGeom prst="rect">
            <a:avLst/>
          </a:prstGeom>
        </p:spPr>
      </p:pic>
    </p:spTree>
    <p:extLst>
      <p:ext uri="{BB962C8B-B14F-4D97-AF65-F5344CB8AC3E}">
        <p14:creationId xmlns:p14="http://schemas.microsoft.com/office/powerpoint/2010/main" val="1388498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14 – </a:t>
            </a:r>
            <a:r>
              <a:rPr lang="de-DE" dirty="0" err="1"/>
              <a:t>Numa</a:t>
            </a:r>
            <a:r>
              <a:rPr lang="de-DE" dirty="0"/>
              <a:t> Verbesserung</a:t>
            </a:r>
          </a:p>
        </p:txBody>
      </p:sp>
      <p:pic>
        <p:nvPicPr>
          <p:cNvPr id="6" name="Grafik 5">
            <a:extLst>
              <a:ext uri="{FF2B5EF4-FFF2-40B4-BE49-F238E27FC236}">
                <a16:creationId xmlns:a16="http://schemas.microsoft.com/office/drawing/2014/main" id="{3F88747A-1A5B-FB91-0518-A31A564E54AC}"/>
              </a:ext>
            </a:extLst>
          </p:cNvPr>
          <p:cNvPicPr>
            <a:picLocks noChangeAspect="1"/>
          </p:cNvPicPr>
          <p:nvPr/>
        </p:nvPicPr>
        <p:blipFill>
          <a:blip r:embed="rId5"/>
          <a:stretch>
            <a:fillRect/>
          </a:stretch>
        </p:blipFill>
        <p:spPr>
          <a:xfrm>
            <a:off x="1463540" y="1636678"/>
            <a:ext cx="7082911" cy="3584643"/>
          </a:xfrm>
          <a:prstGeom prst="rect">
            <a:avLst/>
          </a:prstGeom>
        </p:spPr>
      </p:pic>
      <p:sp>
        <p:nvSpPr>
          <p:cNvPr id="8" name="Textfeld 7">
            <a:extLst>
              <a:ext uri="{FF2B5EF4-FFF2-40B4-BE49-F238E27FC236}">
                <a16:creationId xmlns:a16="http://schemas.microsoft.com/office/drawing/2014/main" id="{7C4E5909-241B-9A62-8E28-AA9B5DA6E783}"/>
              </a:ext>
            </a:extLst>
          </p:cNvPr>
          <p:cNvSpPr txBox="1"/>
          <p:nvPr/>
        </p:nvSpPr>
        <p:spPr>
          <a:xfrm>
            <a:off x="1100137" y="5971402"/>
            <a:ext cx="8262937" cy="276999"/>
          </a:xfrm>
          <a:prstGeom prst="rect">
            <a:avLst/>
          </a:prstGeom>
          <a:noFill/>
        </p:spPr>
        <p:txBody>
          <a:bodyPr wrap="square">
            <a:spAutoFit/>
          </a:bodyPr>
          <a:lstStyle/>
          <a:p>
            <a:r>
              <a:rPr lang="de-DE" sz="1200" dirty="0"/>
              <a:t>https://sangheon.github.io/2020/11/03/g1-numa.html</a:t>
            </a:r>
          </a:p>
        </p:txBody>
      </p:sp>
    </p:spTree>
    <p:extLst>
      <p:ext uri="{BB962C8B-B14F-4D97-AF65-F5344CB8AC3E}">
        <p14:creationId xmlns:p14="http://schemas.microsoft.com/office/powerpoint/2010/main" val="2929429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7B36C-14FE-504C-7B6E-D4EC62D0B1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140425C-8E11-7BD3-7535-86DA06D603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E140425C-8E11-7BD3-7535-86DA06D6038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FBDA89C6-D1ED-B64D-987C-B202CC81F50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340CAA9-89F1-D69D-E7DA-E109004A3EBD}"/>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b="1"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dirty="0"/>
              <a:t>Java 17 - </a:t>
            </a:r>
            <a:r>
              <a:rPr lang="de-DE" sz="2900" dirty="0"/>
              <a:t>Sealed Classes</a:t>
            </a:r>
          </a:p>
          <a:p>
            <a:r>
              <a:rPr lang="de-DE" sz="3600" dirty="0"/>
              <a:t>Neues in der JVM 12-17</a:t>
            </a:r>
          </a:p>
          <a:p>
            <a:r>
              <a:rPr lang="de-DE" sz="3600" dirty="0"/>
              <a:t>Ausblick 18-21</a:t>
            </a:r>
          </a:p>
          <a:p>
            <a:r>
              <a:rPr lang="de-DE" sz="3600" dirty="0" err="1"/>
              <a:t>OpenRewrite</a:t>
            </a:r>
            <a:endParaRPr lang="de-DE" sz="3600" dirty="0"/>
          </a:p>
          <a:p>
            <a:pPr marL="0" indent="0">
              <a:buNone/>
            </a:pPr>
            <a:endParaRPr lang="de-DE" sz="3300" dirty="0"/>
          </a:p>
        </p:txBody>
      </p:sp>
    </p:spTree>
    <p:extLst>
      <p:ext uri="{BB962C8B-B14F-4D97-AF65-F5344CB8AC3E}">
        <p14:creationId xmlns:p14="http://schemas.microsoft.com/office/powerpoint/2010/main" val="193301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10099" y="609600"/>
            <a:ext cx="8596668" cy="882316"/>
          </a:xfrm>
        </p:spPr>
        <p:txBody>
          <a:bodyPr vert="horz"/>
          <a:lstStyle/>
          <a:p>
            <a:r>
              <a:rPr lang="de-DE" dirty="0"/>
              <a:t>Java 15 – 16.09.2020</a:t>
            </a:r>
          </a:p>
        </p:txBody>
      </p:sp>
      <p:sp>
        <p:nvSpPr>
          <p:cNvPr id="4" name="Textfeld 3">
            <a:extLst>
              <a:ext uri="{FF2B5EF4-FFF2-40B4-BE49-F238E27FC236}">
                <a16:creationId xmlns:a16="http://schemas.microsoft.com/office/drawing/2014/main" id="{FBD9E840-AC74-9356-5646-DFD21A03D477}"/>
              </a:ext>
            </a:extLst>
          </p:cNvPr>
          <p:cNvSpPr txBox="1"/>
          <p:nvPr/>
        </p:nvSpPr>
        <p:spPr>
          <a:xfrm>
            <a:off x="720391" y="1491916"/>
            <a:ext cx="4740442" cy="5078313"/>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Added </a:t>
            </a:r>
            <a:r>
              <a:rPr lang="en-US" b="0" i="0" dirty="0" err="1">
                <a:solidFill>
                  <a:srgbClr val="000000"/>
                </a:solidFill>
                <a:effectLst/>
                <a:latin typeface="inter-regular"/>
              </a:rPr>
              <a:t>isEmpty</a:t>
            </a:r>
            <a:r>
              <a:rPr lang="en-US" b="0" i="0" dirty="0">
                <a:solidFill>
                  <a:srgbClr val="000000"/>
                </a:solidFill>
                <a:effectLst/>
                <a:latin typeface="inter-regular"/>
              </a:rPr>
              <a:t> Default Method to </a:t>
            </a:r>
            <a:r>
              <a:rPr lang="en-US" b="0" i="0" dirty="0" err="1">
                <a:solidFill>
                  <a:srgbClr val="000000"/>
                </a:solidFill>
                <a:effectLst/>
                <a:latin typeface="inter-regular"/>
              </a:rPr>
              <a:t>CharSequence</a:t>
            </a:r>
            <a:endParaRPr lang="en-US" b="0" i="0" dirty="0">
              <a:solidFill>
                <a:srgbClr val="000000"/>
              </a:solidFill>
              <a:effectLst/>
              <a:latin typeface="inter-regular"/>
            </a:endParaRPr>
          </a:p>
          <a:p>
            <a:pPr marL="285750" indent="-285750" algn="just">
              <a:buFont typeface="Arial" panose="020B0604020202020204" pitchFamily="34" charset="0"/>
              <a:buChar char="•"/>
            </a:pPr>
            <a:r>
              <a:rPr lang="sv-SE" b="0" i="0" dirty="0">
                <a:solidFill>
                  <a:srgbClr val="000000"/>
                </a:solidFill>
                <a:effectLst/>
                <a:latin typeface="inter-regular"/>
              </a:rPr>
              <a:t>JEP 378: Text Blocks </a:t>
            </a:r>
            <a:r>
              <a:rPr lang="en-US" b="0" i="0" dirty="0">
                <a:solidFill>
                  <a:srgbClr val="000000"/>
                </a:solidFill>
                <a:effectLst/>
                <a:latin typeface="inter-regular"/>
              </a:rPr>
              <a:t>released</a:t>
            </a:r>
          </a:p>
          <a:p>
            <a:pPr marL="285750" indent="-285750" algn="just">
              <a:buFont typeface="Arial" panose="020B0604020202020204" pitchFamily="34" charset="0"/>
              <a:buChar char="•"/>
            </a:pPr>
            <a:r>
              <a:rPr lang="en-US" b="0" i="0" dirty="0">
                <a:solidFill>
                  <a:srgbClr val="000000"/>
                </a:solidFill>
                <a:effectLst/>
                <a:latin typeface="inter-regular"/>
              </a:rPr>
              <a:t>JEP 371: Hidden Classes</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377: ZGC released</a:t>
            </a:r>
          </a:p>
          <a:p>
            <a:pPr marL="285750" indent="-285750" algn="just">
              <a:buFont typeface="Arial" panose="020B0604020202020204" pitchFamily="34" charset="0"/>
              <a:buChar char="•"/>
            </a:pPr>
            <a:r>
              <a:rPr lang="en-US" b="0" i="0" dirty="0">
                <a:solidFill>
                  <a:srgbClr val="000000"/>
                </a:solidFill>
                <a:effectLst/>
                <a:latin typeface="inter-regular"/>
              </a:rPr>
              <a:t>JEP 379: Shenandoah released</a:t>
            </a:r>
          </a:p>
          <a:p>
            <a:pPr marL="285750" indent="-285750" algn="just">
              <a:buFont typeface="Arial" panose="020B0604020202020204" pitchFamily="34" charset="0"/>
              <a:buChar char="•"/>
            </a:pPr>
            <a:r>
              <a:rPr lang="en-US" b="0" i="0" dirty="0">
                <a:solidFill>
                  <a:srgbClr val="000000"/>
                </a:solidFill>
                <a:effectLst/>
                <a:latin typeface="inter-regular"/>
              </a:rPr>
              <a:t>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(default an)</a:t>
            </a:r>
          </a:p>
          <a:p>
            <a:pPr marL="285750" indent="-285750" algn="just">
              <a:buFont typeface="Arial" panose="020B0604020202020204" pitchFamily="34" charset="0"/>
              <a:buChar char="•"/>
            </a:pPr>
            <a:r>
              <a:rPr lang="en-US" b="0" i="0" dirty="0" err="1">
                <a:solidFill>
                  <a:srgbClr val="000000"/>
                </a:solidFill>
                <a:effectLst/>
                <a:latin typeface="inter-regular"/>
              </a:rPr>
              <a:t>DatagramSocket</a:t>
            </a:r>
            <a:r>
              <a:rPr lang="en-US" b="0" i="0" dirty="0">
                <a:solidFill>
                  <a:srgbClr val="000000"/>
                </a:solidFill>
                <a:effectLst/>
                <a:latin typeface="inter-regular"/>
              </a:rPr>
              <a:t> API reimplemented</a:t>
            </a:r>
          </a:p>
          <a:p>
            <a:pPr algn="just"/>
            <a:endParaRPr lang="en-US" b="1"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a:t>
            </a:r>
          </a:p>
          <a:p>
            <a:pPr algn="just"/>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13C61036-AB9F-F5C8-F8D0-A1E763598EB5}"/>
              </a:ext>
            </a:extLst>
          </p:cNvPr>
          <p:cNvSpPr txBox="1"/>
          <p:nvPr/>
        </p:nvSpPr>
        <p:spPr>
          <a:xfrm>
            <a:off x="5460833" y="1491916"/>
            <a:ext cx="4838199" cy="3139321"/>
          </a:xfrm>
          <a:prstGeom prst="rect">
            <a:avLst/>
          </a:prstGeom>
          <a:noFill/>
        </p:spPr>
        <p:txBody>
          <a:bodyPr wrap="square">
            <a:spAutoFit/>
          </a:bodyPr>
          <a:lstStyle/>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marL="285750" indent="-285750" algn="just">
              <a:buFont typeface="Arial" panose="020B0604020202020204" pitchFamily="34" charset="0"/>
              <a:buChar char="•"/>
            </a:pPr>
            <a:r>
              <a:rPr lang="en-US" b="0" i="0" dirty="0">
                <a:solidFill>
                  <a:srgbClr val="000000"/>
                </a:solidFill>
                <a:effectLst/>
                <a:latin typeface="inter-regular"/>
              </a:rPr>
              <a:t>JEP 384: Records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375: Pattern Matching Type Checks (2</a:t>
            </a:r>
            <a:r>
              <a:rPr lang="en-US" b="0" i="0" baseline="30000" dirty="0">
                <a:solidFill>
                  <a:srgbClr val="000000"/>
                </a:solidFill>
                <a:effectLst/>
                <a:latin typeface="inter-regular"/>
              </a:rPr>
              <a:t>nd</a:t>
            </a:r>
            <a:r>
              <a:rPr lang="en-US" b="0" i="0" dirty="0">
                <a:solidFill>
                  <a:srgbClr val="000000"/>
                </a:solidFill>
                <a:effectLst/>
                <a:latin typeface="inter-regular"/>
              </a:rPr>
              <a:t> Preview)</a:t>
            </a:r>
          </a:p>
          <a:p>
            <a:pPr marL="285750" indent="-285750" algn="just">
              <a:buFont typeface="Arial" panose="020B0604020202020204" pitchFamily="34" charset="0"/>
              <a:buChar char="•"/>
            </a:pPr>
            <a:r>
              <a:rPr lang="en-US" b="0" i="0" dirty="0">
                <a:solidFill>
                  <a:srgbClr val="000000"/>
                </a:solidFill>
                <a:effectLst/>
                <a:latin typeface="inter-regular"/>
              </a:rPr>
              <a:t>JEP 360: Sealed Classes (Preview)</a:t>
            </a:r>
          </a:p>
          <a:p>
            <a:pPr marL="285750" indent="-285750" algn="just">
              <a:buFont typeface="Arial" panose="020B0604020202020204" pitchFamily="34" charset="0"/>
              <a:buChar char="•"/>
            </a:pPr>
            <a:r>
              <a:rPr lang="en-US" b="0" i="0" dirty="0">
                <a:solidFill>
                  <a:srgbClr val="000000"/>
                </a:solidFill>
                <a:effectLst/>
                <a:latin typeface="inter-regular"/>
              </a:rPr>
              <a:t>JEP 383: Foreign Memory API (</a:t>
            </a:r>
            <a:r>
              <a:rPr lang="en-US" i="0" dirty="0">
                <a:solidFill>
                  <a:srgbClr val="000000"/>
                </a:solidFill>
                <a:effectLst/>
                <a:latin typeface="inter-regular"/>
              </a:rPr>
              <a:t>Incubator</a:t>
            </a:r>
            <a:r>
              <a:rPr lang="en-US" b="0" i="0" dirty="0">
                <a:solidFill>
                  <a:srgbClr val="000000"/>
                </a:solidFill>
                <a:effectLst/>
                <a:latin typeface="inter-regular"/>
              </a:rPr>
              <a:t>)</a:t>
            </a: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1572863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(Java 15)</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Text Blocks </a:t>
            </a:r>
            <a:r>
              <a:rPr lang="en-US" b="0" i="0" dirty="0" err="1">
                <a:solidFill>
                  <a:srgbClr val="000000"/>
                </a:solidFill>
                <a:effectLst/>
                <a:latin typeface="inter-regular"/>
              </a:rPr>
              <a:t>sind</a:t>
            </a:r>
            <a:r>
              <a:rPr lang="en-US" b="0" i="0" dirty="0">
                <a:solidFill>
                  <a:srgbClr val="000000"/>
                </a:solidFill>
                <a:effectLst/>
                <a:latin typeface="inter-regular"/>
              </a:rPr>
              <a:t> die </a:t>
            </a:r>
            <a:r>
              <a:rPr lang="en-US" b="0" i="0" dirty="0" err="1">
                <a:solidFill>
                  <a:srgbClr val="000000"/>
                </a:solidFill>
                <a:effectLst/>
                <a:latin typeface="inter-regular"/>
              </a:rPr>
              <a:t>neue</a:t>
            </a:r>
            <a:r>
              <a:rPr lang="en-US" b="0" i="0" dirty="0">
                <a:solidFill>
                  <a:srgbClr val="000000"/>
                </a:solidFill>
                <a:effectLst/>
                <a:latin typeface="inter-regular"/>
              </a:rPr>
              <a:t> Art und Weise Texte, die </a:t>
            </a:r>
            <a:r>
              <a:rPr lang="en-US" b="0" i="0" dirty="0" err="1">
                <a:solidFill>
                  <a:srgbClr val="000000"/>
                </a:solidFill>
                <a:effectLst/>
                <a:latin typeface="inter-regular"/>
              </a:rPr>
              <a:t>über</a:t>
            </a:r>
            <a:r>
              <a:rPr lang="en-US" b="0" i="0" dirty="0">
                <a:solidFill>
                  <a:srgbClr val="000000"/>
                </a:solidFill>
                <a:effectLst/>
                <a:latin typeface="inter-regular"/>
              </a:rPr>
              <a:t> </a:t>
            </a:r>
            <a:r>
              <a:rPr lang="en-US" b="0" i="0" dirty="0" err="1">
                <a:solidFill>
                  <a:srgbClr val="000000"/>
                </a:solidFill>
                <a:effectLst/>
                <a:latin typeface="inter-regular"/>
              </a:rPr>
              <a:t>mehrere</a:t>
            </a:r>
            <a:r>
              <a:rPr lang="en-US" b="0" i="0" dirty="0">
                <a:solidFill>
                  <a:srgbClr val="000000"/>
                </a:solidFill>
                <a:effectLst/>
                <a:latin typeface="inter-regular"/>
              </a:rPr>
              <a:t> </a:t>
            </a:r>
            <a:r>
              <a:rPr lang="en-US" b="0" i="0" dirty="0" err="1">
                <a:solidFill>
                  <a:srgbClr val="000000"/>
                </a:solidFill>
                <a:effectLst/>
                <a:latin typeface="inter-regular"/>
              </a:rPr>
              <a:t>Zeilen</a:t>
            </a:r>
            <a:r>
              <a:rPr lang="en-US" b="0" i="0" dirty="0">
                <a:solidFill>
                  <a:srgbClr val="000000"/>
                </a:solidFill>
                <a:effectLst/>
                <a:latin typeface="inter-regular"/>
              </a:rPr>
              <a:t> </a:t>
            </a:r>
            <a:r>
              <a:rPr lang="en-US" b="0" i="0" dirty="0" err="1">
                <a:solidFill>
                  <a:srgbClr val="000000"/>
                </a:solidFill>
                <a:effectLst/>
                <a:latin typeface="inter-regular"/>
              </a:rPr>
              <a:t>gehen</a:t>
            </a:r>
            <a:r>
              <a:rPr lang="en-US" b="0" i="0" dirty="0">
                <a:solidFill>
                  <a:srgbClr val="000000"/>
                </a:solidFill>
                <a:effectLst/>
                <a:latin typeface="inter-regular"/>
              </a:rPr>
              <a:t>, </a:t>
            </a:r>
            <a:r>
              <a:rPr lang="en-US" b="0" i="0" dirty="0" err="1">
                <a:solidFill>
                  <a:srgbClr val="000000"/>
                </a:solidFill>
                <a:effectLst/>
                <a:latin typeface="inter-regular"/>
              </a:rPr>
              <a:t>abzubilden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a:t>
            </a:r>
            <a:r>
              <a:rPr lang="en-US" dirty="0" err="1">
                <a:solidFill>
                  <a:srgbClr val="000000"/>
                </a:solidFill>
                <a:latin typeface="inter-regular"/>
              </a:rPr>
              <a:t>Ergebnis</a:t>
            </a:r>
            <a:r>
              <a:rPr lang="en-US" dirty="0">
                <a:solidFill>
                  <a:srgbClr val="000000"/>
                </a:solidFill>
                <a:latin typeface="inter-regular"/>
              </a:rPr>
              <a:t> </a:t>
            </a:r>
            <a:r>
              <a:rPr lang="en-US" dirty="0" err="1">
                <a:solidFill>
                  <a:srgbClr val="000000"/>
                </a:solidFill>
                <a:latin typeface="inter-regular"/>
              </a:rPr>
              <a:t>eines</a:t>
            </a:r>
            <a:r>
              <a:rPr lang="en-US" dirty="0">
                <a:solidFill>
                  <a:srgbClr val="000000"/>
                </a:solidFill>
                <a:latin typeface="inter-regular"/>
              </a:rPr>
              <a:t> </a:t>
            </a:r>
            <a:r>
              <a:rPr lang="en-US" dirty="0" err="1">
                <a:solidFill>
                  <a:srgbClr val="000000"/>
                </a:solidFill>
                <a:latin typeface="inter-regular"/>
              </a:rPr>
              <a:t>Textblocks</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ein</a:t>
            </a:r>
            <a:r>
              <a:rPr lang="en-US" dirty="0">
                <a:solidFill>
                  <a:srgbClr val="000000"/>
                </a:solidFill>
                <a:latin typeface="inter-regular"/>
              </a:rPr>
              <a:t> </a:t>
            </a:r>
            <a:r>
              <a:rPr lang="en-US" dirty="0" err="1">
                <a:solidFill>
                  <a:srgbClr val="000000"/>
                </a:solidFill>
                <a:latin typeface="inter-regular"/>
              </a:rPr>
              <a:t>einfacher</a:t>
            </a:r>
            <a:r>
              <a:rPr lang="en-US" dirty="0">
                <a:solidFill>
                  <a:srgbClr val="000000"/>
                </a:solidFill>
                <a:latin typeface="inter-regular"/>
              </a:rPr>
              <a:t> String</a:t>
            </a:r>
          </a:p>
          <a:p>
            <a:pPr marL="285750" indent="-285750" algn="just">
              <a:buFont typeface="Arial" panose="020B0604020202020204" pitchFamily="34" charset="0"/>
              <a:buChar char="•"/>
            </a:pPr>
            <a:r>
              <a:rPr lang="de-DE" b="0" i="0" dirty="0">
                <a:solidFill>
                  <a:srgbClr val="000000"/>
                </a:solidFill>
                <a:effectLst/>
                <a:latin typeface="inter-regular"/>
              </a:rPr>
              <a:t>Textblöcke beginnen mit einem """ (drei Anführungszeichen), gefolgt von optionalen Leerzeichen und einem Zeilenumbruch.</a:t>
            </a:r>
          </a:p>
          <a:p>
            <a:pPr marL="285750" indent="-285750" algn="just">
              <a:buFont typeface="Arial" panose="020B0604020202020204" pitchFamily="34" charset="0"/>
              <a:buChar char="•"/>
            </a:pPr>
            <a:r>
              <a:rPr lang="de-DE" dirty="0">
                <a:solidFill>
                  <a:srgbClr val="000000"/>
                </a:solidFill>
                <a:latin typeface="inter-regular"/>
              </a:rPr>
              <a:t>Das Ende des Blocks ist wieder </a:t>
            </a:r>
            <a:r>
              <a:rPr lang="de-DE" b="0" i="0" dirty="0">
                <a:solidFill>
                  <a:srgbClr val="000000"/>
                </a:solidFill>
                <a:effectLst/>
                <a:latin typeface="inter-regular"/>
              </a:rPr>
              <a:t>""" -  was aber in der gleichen Zeile wie der letzte Text stehen kann</a:t>
            </a:r>
          </a:p>
          <a:p>
            <a:pPr marL="285750" indent="-285750" algn="just">
              <a:buFont typeface="Arial" panose="020B0604020202020204" pitchFamily="34" charset="0"/>
              <a:buChar char="•"/>
            </a:pPr>
            <a:r>
              <a:rPr lang="de-DE" b="0" i="0" dirty="0">
                <a:solidFill>
                  <a:srgbClr val="000000"/>
                </a:solidFill>
                <a:effectLst/>
                <a:latin typeface="inter-regular"/>
              </a:rPr>
              <a:t>Innerhalb der Textblöcke können wir Zeilenumbrüche und Anführungszeichen frei verwenden, ohne dass ein Zeilenumbruch erforderlich ist.</a:t>
            </a:r>
          </a:p>
          <a:p>
            <a:pPr marL="285750" indent="-285750" algn="just">
              <a:buFont typeface="Arial" panose="020B0604020202020204" pitchFamily="34" charset="0"/>
              <a:buChar char="•"/>
            </a:pPr>
            <a:r>
              <a:rPr lang="de-DE" b="0" i="0" dirty="0">
                <a:solidFill>
                  <a:srgbClr val="000000"/>
                </a:solidFill>
                <a:effectLst/>
                <a:latin typeface="inter-regular"/>
              </a:rPr>
              <a:t>So können wir wörtliche Fragmente von HTML, JSON, SQL oder was auch immer wir brauchen, auf elegantere und lesbarere Weise einfügen.</a:t>
            </a:r>
          </a:p>
          <a:p>
            <a:pPr marL="285750" indent="-285750" algn="just">
              <a:buFont typeface="Arial" panose="020B0604020202020204" pitchFamily="34" charset="0"/>
              <a:buChar char="•"/>
            </a:pPr>
            <a:r>
              <a:rPr lang="de-DE" b="0" i="0" dirty="0">
                <a:solidFill>
                  <a:srgbClr val="000000"/>
                </a:solidFill>
                <a:effectLst/>
                <a:latin typeface="inter-regular"/>
              </a:rPr>
              <a:t>Im resultierenden String werden der (Basis-)Einzug und der erste Zeilenumbruch nicht berücksichtigt.</a:t>
            </a:r>
          </a:p>
          <a:p>
            <a:pPr marL="285750" indent="-285750" algn="just">
              <a:buFont typeface="Arial" panose="020B0604020202020204" pitchFamily="34" charset="0"/>
              <a:buChar char="•"/>
            </a:pPr>
            <a:r>
              <a:rPr lang="de-DE" dirty="0">
                <a:solidFill>
                  <a:srgbClr val="000000"/>
                </a:solidFill>
                <a:latin typeface="inter-regular"/>
              </a:rPr>
              <a:t>Dazu neue Methode </a:t>
            </a:r>
            <a:r>
              <a:rPr lang="de-DE" dirty="0" err="1">
                <a:solidFill>
                  <a:srgbClr val="000000"/>
                </a:solidFill>
                <a:latin typeface="inter-regular"/>
              </a:rPr>
              <a:t>formatted</a:t>
            </a:r>
            <a:r>
              <a:rPr lang="de-DE" dirty="0">
                <a:solidFill>
                  <a:srgbClr val="000000"/>
                </a:solidFill>
                <a:latin typeface="inter-regular"/>
              </a:rPr>
              <a:t>() in String als Alternative für </a:t>
            </a:r>
            <a:r>
              <a:rPr lang="de-DE" dirty="0" err="1">
                <a:solidFill>
                  <a:srgbClr val="000000"/>
                </a:solidFill>
                <a:latin typeface="inter-regular"/>
              </a:rPr>
              <a:t>String.format</a:t>
            </a:r>
            <a:r>
              <a:rPr lang="de-DE" dirty="0">
                <a:solidFill>
                  <a:srgbClr val="000000"/>
                </a:solidFill>
                <a:latin typeface="inter-regular"/>
              </a:rPr>
              <a:t>()…</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760716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Text Blocks und NPE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de.zettsystems.textblocks</a:t>
            </a:r>
            <a:r>
              <a:rPr lang="de-DE" b="0" i="0" dirty="0">
                <a:solidFill>
                  <a:srgbClr val="000000"/>
                </a:solidFill>
                <a:effectLst/>
                <a:latin typeface="inter-regular"/>
              </a:rPr>
              <a:t> und </a:t>
            </a:r>
            <a:r>
              <a:rPr lang="de-DE" b="0" i="0" dirty="0" err="1">
                <a:solidFill>
                  <a:srgbClr val="000000"/>
                </a:solidFill>
                <a:effectLst/>
                <a:latin typeface="inter-regular"/>
              </a:rPr>
              <a:t>de.zettsystems.misc</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53722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Repository</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r>
              <a:rPr lang="de-DE" dirty="0">
                <a:hlinkClick r:id="rId2"/>
              </a:rPr>
              <a:t>https://github.com/MichaelZett/20250210_java_12_17</a:t>
            </a:r>
            <a:endParaRPr lang="de-DE" dirty="0"/>
          </a:p>
        </p:txBody>
      </p:sp>
    </p:spTree>
    <p:extLst>
      <p:ext uri="{BB962C8B-B14F-4D97-AF65-F5344CB8AC3E}">
        <p14:creationId xmlns:p14="http://schemas.microsoft.com/office/powerpoint/2010/main" val="141809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6EC32-9098-0B2A-E062-79BA1159849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3DA6ED-6F82-B0FE-76DF-CBB98DAE5A9D}"/>
              </a:ext>
            </a:extLst>
          </p:cNvPr>
          <p:cNvSpPr>
            <a:spLocks noGrp="1"/>
          </p:cNvSpPr>
          <p:nvPr>
            <p:ph type="title"/>
          </p:nvPr>
        </p:nvSpPr>
        <p:spPr/>
        <p:txBody>
          <a:bodyPr/>
          <a:lstStyle/>
          <a:p>
            <a:r>
              <a:rPr lang="de-DE" dirty="0"/>
              <a:t>Quiz</a:t>
            </a:r>
          </a:p>
        </p:txBody>
      </p:sp>
      <p:sp>
        <p:nvSpPr>
          <p:cNvPr id="3" name="Textfeld 2">
            <a:extLst>
              <a:ext uri="{FF2B5EF4-FFF2-40B4-BE49-F238E27FC236}">
                <a16:creationId xmlns:a16="http://schemas.microsoft.com/office/drawing/2014/main" id="{CF46CC76-58BC-D24E-BBF2-07A1DAA1D10A}"/>
              </a:ext>
            </a:extLst>
          </p:cNvPr>
          <p:cNvSpPr txBox="1"/>
          <p:nvPr/>
        </p:nvSpPr>
        <p:spPr>
          <a:xfrm>
            <a:off x="6872140" y="1912370"/>
            <a:ext cx="2644676" cy="369332"/>
          </a:xfrm>
          <a:prstGeom prst="rect">
            <a:avLst/>
          </a:prstGeom>
          <a:noFill/>
        </p:spPr>
        <p:txBody>
          <a:bodyPr wrap="square" rtlCol="0">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pic>
        <p:nvPicPr>
          <p:cNvPr id="5" name="Grafik 4">
            <a:extLst>
              <a:ext uri="{FF2B5EF4-FFF2-40B4-BE49-F238E27FC236}">
                <a16:creationId xmlns:a16="http://schemas.microsoft.com/office/drawing/2014/main" id="{1927A6A7-9C1D-4B57-CE11-75248832CE47}"/>
              </a:ext>
            </a:extLst>
          </p:cNvPr>
          <p:cNvPicPr>
            <a:picLocks noChangeAspect="1"/>
          </p:cNvPicPr>
          <p:nvPr/>
        </p:nvPicPr>
        <p:blipFill>
          <a:blip r:embed="rId2"/>
          <a:stretch>
            <a:fillRect/>
          </a:stretch>
        </p:blipFill>
        <p:spPr>
          <a:xfrm>
            <a:off x="677334" y="1461116"/>
            <a:ext cx="5706271" cy="4067743"/>
          </a:xfrm>
          <a:prstGeom prst="rect">
            <a:avLst/>
          </a:prstGeom>
        </p:spPr>
      </p:pic>
    </p:spTree>
    <p:extLst>
      <p:ext uri="{BB962C8B-B14F-4D97-AF65-F5344CB8AC3E}">
        <p14:creationId xmlns:p14="http://schemas.microsoft.com/office/powerpoint/2010/main" val="242558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96767C-F8F7-5E2E-96C4-CB4EC7739DBD}"/>
              </a:ext>
            </a:extLst>
          </p:cNvPr>
          <p:cNvSpPr>
            <a:spLocks noGrp="1"/>
          </p:cNvSpPr>
          <p:nvPr>
            <p:ph type="title"/>
          </p:nvPr>
        </p:nvSpPr>
        <p:spPr/>
        <p:txBody>
          <a:bodyPr/>
          <a:lstStyle/>
          <a:p>
            <a:r>
              <a:rPr lang="de-DE" dirty="0"/>
              <a:t>Quiz 2</a:t>
            </a:r>
          </a:p>
        </p:txBody>
      </p:sp>
      <p:pic>
        <p:nvPicPr>
          <p:cNvPr id="5" name="Grafik 4">
            <a:extLst>
              <a:ext uri="{FF2B5EF4-FFF2-40B4-BE49-F238E27FC236}">
                <a16:creationId xmlns:a16="http://schemas.microsoft.com/office/drawing/2014/main" id="{BB282FEE-21A2-6A1C-CF15-A72FE8210F8F}"/>
              </a:ext>
            </a:extLst>
          </p:cNvPr>
          <p:cNvPicPr>
            <a:picLocks noChangeAspect="1"/>
          </p:cNvPicPr>
          <p:nvPr/>
        </p:nvPicPr>
        <p:blipFill>
          <a:blip r:embed="rId2"/>
          <a:stretch>
            <a:fillRect/>
          </a:stretch>
        </p:blipFill>
        <p:spPr>
          <a:xfrm>
            <a:off x="801279" y="1531018"/>
            <a:ext cx="6063182" cy="4717382"/>
          </a:xfrm>
          <a:prstGeom prst="rect">
            <a:avLst/>
          </a:prstGeom>
        </p:spPr>
      </p:pic>
      <p:sp>
        <p:nvSpPr>
          <p:cNvPr id="6" name="Textfeld 5">
            <a:extLst>
              <a:ext uri="{FF2B5EF4-FFF2-40B4-BE49-F238E27FC236}">
                <a16:creationId xmlns:a16="http://schemas.microsoft.com/office/drawing/2014/main" id="{6757DA03-4863-DAD1-35C5-DD30D42A5365}"/>
              </a:ext>
            </a:extLst>
          </p:cNvPr>
          <p:cNvSpPr txBox="1"/>
          <p:nvPr/>
        </p:nvSpPr>
        <p:spPr>
          <a:xfrm>
            <a:off x="6872140" y="1912370"/>
            <a:ext cx="2644676" cy="646331"/>
          </a:xfrm>
          <a:prstGeom prst="rect">
            <a:avLst/>
          </a:prstGeom>
          <a:noFill/>
        </p:spPr>
        <p:txBody>
          <a:bodyPr wrap="square" rtlCol="0">
            <a:spAutoFit/>
          </a:bodyPr>
          <a:lstStyle/>
          <a:p>
            <a:pPr algn="just"/>
            <a:r>
              <a:rPr lang="en-US" b="0" i="0" dirty="0">
                <a:solidFill>
                  <a:srgbClr val="000000"/>
                </a:solidFill>
                <a:effectLst/>
                <a:latin typeface="inter-regular"/>
              </a:rPr>
              <a:t>D (true false false)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spTree>
    <p:extLst>
      <p:ext uri="{BB962C8B-B14F-4D97-AF65-F5344CB8AC3E}">
        <p14:creationId xmlns:p14="http://schemas.microsoft.com/office/powerpoint/2010/main" val="11139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5141B-7EA7-1096-0479-4F8A4ADBAD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F0A247E-69F1-B68D-5784-45D59E4A333B}"/>
              </a:ext>
            </a:extLst>
          </p:cNvPr>
          <p:cNvSpPr>
            <a:spLocks noGrp="1"/>
          </p:cNvSpPr>
          <p:nvPr>
            <p:ph type="title"/>
          </p:nvPr>
        </p:nvSpPr>
        <p:spPr/>
        <p:txBody>
          <a:bodyPr/>
          <a:lstStyle/>
          <a:p>
            <a:r>
              <a:rPr lang="de-DE" dirty="0"/>
              <a:t>Quiz 3</a:t>
            </a:r>
          </a:p>
        </p:txBody>
      </p:sp>
      <p:pic>
        <p:nvPicPr>
          <p:cNvPr id="5" name="Grafik 4">
            <a:extLst>
              <a:ext uri="{FF2B5EF4-FFF2-40B4-BE49-F238E27FC236}">
                <a16:creationId xmlns:a16="http://schemas.microsoft.com/office/drawing/2014/main" id="{4A69D7C0-C12B-D9F7-50EE-4A63E80F880A}"/>
              </a:ext>
            </a:extLst>
          </p:cNvPr>
          <p:cNvPicPr>
            <a:picLocks noChangeAspect="1"/>
          </p:cNvPicPr>
          <p:nvPr/>
        </p:nvPicPr>
        <p:blipFill>
          <a:blip r:embed="rId2"/>
          <a:stretch>
            <a:fillRect/>
          </a:stretch>
        </p:blipFill>
        <p:spPr>
          <a:xfrm>
            <a:off x="677334" y="1290866"/>
            <a:ext cx="4756649" cy="4957534"/>
          </a:xfrm>
          <a:prstGeom prst="rect">
            <a:avLst/>
          </a:prstGeom>
        </p:spPr>
      </p:pic>
      <p:sp>
        <p:nvSpPr>
          <p:cNvPr id="7" name="Textfeld 6">
            <a:extLst>
              <a:ext uri="{FF2B5EF4-FFF2-40B4-BE49-F238E27FC236}">
                <a16:creationId xmlns:a16="http://schemas.microsoft.com/office/drawing/2014/main" id="{39360B0F-5DD4-244F-EBEA-55B2F1ECAE42}"/>
              </a:ext>
            </a:extLst>
          </p:cNvPr>
          <p:cNvSpPr txBox="1"/>
          <p:nvPr/>
        </p:nvSpPr>
        <p:spPr>
          <a:xfrm>
            <a:off x="1697171" y="3343830"/>
            <a:ext cx="8596668" cy="2308324"/>
          </a:xfrm>
          <a:prstGeom prst="rect">
            <a:avLst/>
          </a:prstGeom>
          <a:noFill/>
        </p:spPr>
        <p:txBody>
          <a:bodyPr wrap="square">
            <a:spAutoFit/>
          </a:bodyPr>
          <a:lstStyle/>
          <a:p>
            <a:r>
              <a:rPr lang="en-US" dirty="0"/>
              <a:t>E </a:t>
            </a:r>
            <a:r>
              <a:rPr lang="en-US" dirty="0" err="1"/>
              <a:t>isr</a:t>
            </a:r>
            <a:r>
              <a:rPr lang="en-US" dirty="0"/>
              <a:t> </a:t>
            </a:r>
            <a:r>
              <a:rPr lang="en-US" dirty="0" err="1"/>
              <a:t>richtig</a:t>
            </a:r>
            <a:r>
              <a:rPr lang="en-US" dirty="0"/>
              <a:t> (10 2)</a:t>
            </a:r>
            <a:br>
              <a:rPr lang="en-US" dirty="0"/>
            </a:br>
            <a:r>
              <a:rPr lang="en-US" b="0" i="0" dirty="0">
                <a:solidFill>
                  <a:srgbClr val="0000FF"/>
                </a:solidFill>
                <a:effectLst/>
                <a:latin typeface="Arial Unicode MS"/>
              </a:rPr>
              <a:t>s1 contains: </a:t>
            </a:r>
            <a:r>
              <a:rPr lang="en-US" b="0" i="0" dirty="0">
                <a:solidFill>
                  <a:srgbClr val="0000FF"/>
                </a:solidFill>
                <a:effectLst/>
                <a:latin typeface="monospace"/>
              </a:rPr>
              <a:t>"a b \t\</a:t>
            </a:r>
            <a:r>
              <a:rPr lang="en-US" b="0" i="0" dirty="0" err="1">
                <a:solidFill>
                  <a:srgbClr val="0000FF"/>
                </a:solidFill>
                <a:effectLst/>
                <a:latin typeface="monospace"/>
              </a:rPr>
              <a:t>nc</a:t>
            </a:r>
            <a:r>
              <a:rPr lang="en-US" b="0" i="0" dirty="0">
                <a:solidFill>
                  <a:srgbClr val="0000FF"/>
                </a:solidFill>
                <a:effectLst/>
                <a:latin typeface="monospace"/>
              </a:rPr>
              <a:t> \s\n"</a:t>
            </a:r>
            <a:r>
              <a:rPr lang="en-US" b="0" i="0" dirty="0">
                <a:solidFill>
                  <a:srgbClr val="0000FF"/>
                </a:solidFill>
                <a:effectLst/>
                <a:latin typeface="Arial Unicode MS"/>
              </a:rPr>
              <a:t> i.e. a total of 10 characters.</a:t>
            </a:r>
            <a:br>
              <a:rPr lang="en-US" dirty="0"/>
            </a:br>
            <a:br>
              <a:rPr lang="en-US" dirty="0"/>
            </a:br>
            <a:r>
              <a:rPr lang="en-US" b="0" i="0" dirty="0">
                <a:solidFill>
                  <a:srgbClr val="0000FF"/>
                </a:solidFill>
                <a:effectLst/>
                <a:latin typeface="Arial Unicode MS"/>
              </a:rPr>
              <a:t>Finally, this string is being split using the new line character. String's </a:t>
            </a:r>
            <a:r>
              <a:rPr lang="en-US" b="0" i="0" dirty="0">
                <a:solidFill>
                  <a:srgbClr val="0000FF"/>
                </a:solidFill>
                <a:effectLst/>
                <a:latin typeface="monospace"/>
              </a:rPr>
              <a:t>split</a:t>
            </a:r>
            <a:r>
              <a:rPr lang="en-US" b="0" i="0" dirty="0">
                <a:solidFill>
                  <a:srgbClr val="0000FF"/>
                </a:solidFill>
                <a:effectLst/>
                <a:latin typeface="Arial Unicode MS"/>
              </a:rPr>
              <a:t> method returns an array of Strings. But the split method does not include trailing empty strings in the resulting array. That is why, although the string pointed to by s1 ends with a new line and thus contains 3 lines, the split method returns only 2 strings - </a:t>
            </a:r>
            <a:r>
              <a:rPr lang="en-US" b="0" i="0" dirty="0">
                <a:solidFill>
                  <a:srgbClr val="0000FF"/>
                </a:solidFill>
                <a:effectLst/>
                <a:latin typeface="monospace"/>
              </a:rPr>
              <a:t>"a b \t" </a:t>
            </a:r>
            <a:r>
              <a:rPr lang="en-US" b="0" i="0" dirty="0">
                <a:solidFill>
                  <a:srgbClr val="0000FF"/>
                </a:solidFill>
                <a:effectLst/>
                <a:latin typeface="Arial Unicode MS"/>
              </a:rPr>
              <a:t>and</a:t>
            </a:r>
            <a:r>
              <a:rPr lang="en-US" b="0" i="0" dirty="0">
                <a:solidFill>
                  <a:srgbClr val="0000FF"/>
                </a:solidFill>
                <a:effectLst/>
                <a:latin typeface="monospace"/>
              </a:rPr>
              <a:t> "c \s"</a:t>
            </a:r>
            <a:r>
              <a:rPr lang="en-US" b="0" i="0" dirty="0">
                <a:solidFill>
                  <a:srgbClr val="0000FF"/>
                </a:solidFill>
                <a:effectLst/>
                <a:latin typeface="Arial Unicode MS"/>
              </a:rPr>
              <a:t>. Thus, </a:t>
            </a:r>
            <a:r>
              <a:rPr lang="en-US" b="0" i="0" dirty="0">
                <a:solidFill>
                  <a:srgbClr val="0000FF"/>
                </a:solidFill>
                <a:effectLst/>
                <a:latin typeface="monospace"/>
              </a:rPr>
              <a:t>s1.split("\\n").length</a:t>
            </a:r>
            <a:r>
              <a:rPr lang="en-US" b="0" i="0" dirty="0">
                <a:solidFill>
                  <a:srgbClr val="0000FF"/>
                </a:solidFill>
                <a:effectLst/>
                <a:latin typeface="Arial Unicode MS"/>
              </a:rPr>
              <a:t> returns 2.</a:t>
            </a:r>
            <a:endParaRPr lang="de-DE" dirty="0"/>
          </a:p>
        </p:txBody>
      </p:sp>
    </p:spTree>
    <p:extLst>
      <p:ext uri="{BB962C8B-B14F-4D97-AF65-F5344CB8AC3E}">
        <p14:creationId xmlns:p14="http://schemas.microsoft.com/office/powerpoint/2010/main" val="400052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15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2 </a:t>
            </a:r>
            <a:r>
              <a:rPr lang="en-US" b="0" i="0" dirty="0" err="1">
                <a:solidFill>
                  <a:srgbClr val="000000"/>
                </a:solidFill>
                <a:effectLst/>
                <a:latin typeface="inter-regular"/>
              </a:rPr>
              <a:t>neue</a:t>
            </a:r>
            <a:r>
              <a:rPr lang="en-US" b="0" i="0" dirty="0">
                <a:solidFill>
                  <a:srgbClr val="000000"/>
                </a:solidFill>
                <a:effectLst/>
                <a:latin typeface="inter-regular"/>
              </a:rPr>
              <a:t> GCs released</a:t>
            </a:r>
          </a:p>
          <a:p>
            <a:pPr marL="742950" lvl="1" indent="-285750" algn="just">
              <a:buFont typeface="Arial" panose="020B0604020202020204" pitchFamily="34" charset="0"/>
              <a:buChar char="•"/>
            </a:pPr>
            <a:r>
              <a:rPr lang="en-US" b="0" i="0" dirty="0">
                <a:solidFill>
                  <a:srgbClr val="000000"/>
                </a:solidFill>
                <a:effectLst/>
                <a:latin typeface="inter-regular"/>
              </a:rPr>
              <a:t>Shenandoah (</a:t>
            </a:r>
            <a:r>
              <a:rPr lang="en-US" b="0" i="0" dirty="0" err="1">
                <a:solidFill>
                  <a:srgbClr val="000000"/>
                </a:solidFill>
                <a:effectLst/>
                <a:latin typeface="inter-regular"/>
              </a:rPr>
              <a:t>nicht</a:t>
            </a:r>
            <a:r>
              <a:rPr lang="en-US" b="0" i="0" dirty="0">
                <a:solidFill>
                  <a:srgbClr val="000000"/>
                </a:solidFill>
                <a:effectLst/>
                <a:latin typeface="inter-regular"/>
              </a:rPr>
              <a:t> </a:t>
            </a:r>
            <a:r>
              <a:rPr lang="en-US" b="0" i="0" dirty="0" err="1">
                <a:solidFill>
                  <a:srgbClr val="000000"/>
                </a:solidFill>
                <a:effectLst/>
                <a:latin typeface="inter-regular"/>
              </a:rPr>
              <a:t>bei</a:t>
            </a:r>
            <a:r>
              <a:rPr lang="en-US" b="0" i="0" dirty="0">
                <a:solidFill>
                  <a:srgbClr val="000000"/>
                </a:solidFill>
                <a:effectLst/>
                <a:latin typeface="inter-regular"/>
              </a:rPr>
              <a:t> oracle </a:t>
            </a:r>
            <a:r>
              <a:rPr lang="en-US" b="0" i="0" dirty="0" err="1">
                <a:solidFill>
                  <a:srgbClr val="000000"/>
                </a:solidFill>
                <a:effectLst/>
                <a:latin typeface="inter-regular"/>
              </a:rPr>
              <a:t>dabei</a:t>
            </a:r>
            <a:r>
              <a:rPr lang="en-US" b="0" i="0" dirty="0">
                <a:solidFill>
                  <a:srgbClr val="000000"/>
                </a:solidFill>
                <a:effectLst/>
                <a:latin typeface="inter-regular"/>
              </a:rPr>
              <a:t>) und ZGC</a:t>
            </a:r>
          </a:p>
          <a:p>
            <a:pPr marL="742950" lvl="1" indent="-285750" algn="just">
              <a:buFont typeface="Arial" panose="020B0604020202020204" pitchFamily="34" charset="0"/>
              <a:buChar char="•"/>
            </a:pPr>
            <a:r>
              <a:rPr lang="en-US" dirty="0" err="1">
                <a:solidFill>
                  <a:srgbClr val="000000"/>
                </a:solidFill>
                <a:latin typeface="inter-regular"/>
              </a:rPr>
              <a:t>Beide</a:t>
            </a:r>
            <a:r>
              <a:rPr lang="en-US" dirty="0">
                <a:solidFill>
                  <a:srgbClr val="000000"/>
                </a:solidFill>
                <a:latin typeface="inter-regular"/>
              </a:rPr>
              <a:t> </a:t>
            </a:r>
            <a:r>
              <a:rPr lang="en-US" dirty="0" err="1">
                <a:solidFill>
                  <a:srgbClr val="000000"/>
                </a:solidFill>
                <a:latin typeface="inter-regular"/>
              </a:rPr>
              <a:t>zielen</a:t>
            </a:r>
            <a:r>
              <a:rPr lang="en-US" dirty="0">
                <a:solidFill>
                  <a:srgbClr val="000000"/>
                </a:solidFill>
                <a:latin typeface="inter-regular"/>
              </a:rPr>
              <a:t> auf Server </a:t>
            </a:r>
            <a:r>
              <a:rPr lang="en-US" dirty="0" err="1">
                <a:solidFill>
                  <a:srgbClr val="000000"/>
                </a:solidFill>
                <a:latin typeface="inter-regular"/>
              </a:rPr>
              <a:t>mit</a:t>
            </a:r>
            <a:r>
              <a:rPr lang="en-US" dirty="0">
                <a:solidFill>
                  <a:srgbClr val="000000"/>
                </a:solidFill>
                <a:latin typeface="inter-regular"/>
              </a:rPr>
              <a:t> </a:t>
            </a:r>
            <a:r>
              <a:rPr lang="en-US" dirty="0" err="1">
                <a:solidFill>
                  <a:srgbClr val="000000"/>
                </a:solidFill>
                <a:latin typeface="inter-regular"/>
              </a:rPr>
              <a:t>großen</a:t>
            </a:r>
            <a:r>
              <a:rPr lang="en-US" dirty="0">
                <a:solidFill>
                  <a:srgbClr val="000000"/>
                </a:solidFill>
                <a:latin typeface="inter-regular"/>
              </a:rPr>
              <a:t> Speicher (</a:t>
            </a:r>
            <a:r>
              <a:rPr lang="en-US" dirty="0" err="1">
                <a:solidFill>
                  <a:srgbClr val="000000"/>
                </a:solidFill>
                <a:latin typeface="inter-regular"/>
              </a:rPr>
              <a:t>Terrabyte</a:t>
            </a:r>
            <a:r>
              <a:rPr lang="en-US" dirty="0">
                <a:solidFill>
                  <a:srgbClr val="000000"/>
                </a:solidFill>
                <a:latin typeface="inter-regular"/>
              </a:rPr>
              <a:t>) und </a:t>
            </a:r>
            <a:r>
              <a:rPr lang="en-US" dirty="0" err="1">
                <a:solidFill>
                  <a:srgbClr val="000000"/>
                </a:solidFill>
                <a:latin typeface="inter-regular"/>
              </a:rPr>
              <a:t>niedrige</a:t>
            </a:r>
            <a:r>
              <a:rPr lang="en-US" dirty="0">
                <a:solidFill>
                  <a:srgbClr val="000000"/>
                </a:solidFill>
                <a:latin typeface="inter-regular"/>
              </a:rPr>
              <a:t> </a:t>
            </a:r>
            <a:r>
              <a:rPr lang="en-US" dirty="0" err="1">
                <a:solidFill>
                  <a:srgbClr val="000000"/>
                </a:solidFill>
                <a:latin typeface="inter-regular"/>
              </a:rPr>
              <a:t>Latenzzeiten</a:t>
            </a:r>
            <a:r>
              <a:rPr lang="en-US" dirty="0">
                <a:solidFill>
                  <a:srgbClr val="000000"/>
                </a:solidFill>
                <a:latin typeface="inter-regular"/>
              </a:rPr>
              <a:t> ab (</a:t>
            </a:r>
            <a:r>
              <a:rPr lang="en-US" dirty="0" err="1">
                <a:solidFill>
                  <a:srgbClr val="000000"/>
                </a:solidFill>
                <a:latin typeface="inter-regular"/>
              </a:rPr>
              <a:t>kaum</a:t>
            </a:r>
            <a:r>
              <a:rPr lang="en-US" dirty="0">
                <a:solidFill>
                  <a:srgbClr val="000000"/>
                </a:solidFill>
                <a:latin typeface="inter-regular"/>
              </a:rPr>
              <a:t> “stop-the-world”)</a:t>
            </a:r>
          </a:p>
          <a:p>
            <a:pPr marL="742950" lvl="1" indent="-285750" algn="just">
              <a:buFont typeface="Arial" panose="020B0604020202020204" pitchFamily="34" charset="0"/>
              <a:buChar char="•"/>
            </a:pPr>
            <a:r>
              <a:rPr lang="de-DE" b="0" i="0" dirty="0" err="1">
                <a:solidFill>
                  <a:srgbClr val="000000"/>
                </a:solidFill>
                <a:effectLst/>
                <a:latin typeface="Source Code Pro" panose="020B0509030403020204" pitchFamily="49" charset="0"/>
              </a:rPr>
              <a:t>java</a:t>
            </a:r>
            <a:r>
              <a:rPr lang="de-DE" b="0" i="0" dirty="0">
                <a:solidFill>
                  <a:srgbClr val="000000"/>
                </a:solidFill>
                <a:effectLst/>
                <a:latin typeface="Source Code Pro" panose="020B0509030403020204" pitchFamily="49" charset="0"/>
              </a:rPr>
              <a:t> -XX:+</a:t>
            </a:r>
            <a:r>
              <a:rPr lang="de-DE" b="0" i="0" dirty="0" err="1">
                <a:solidFill>
                  <a:srgbClr val="000000"/>
                </a:solidFill>
                <a:effectLst/>
                <a:latin typeface="Source Code Pro" panose="020B0509030403020204" pitchFamily="49" charset="0"/>
              </a:rPr>
              <a:t>UseZGC</a:t>
            </a:r>
            <a:r>
              <a:rPr lang="en-US" b="0" i="0" dirty="0">
                <a:solidFill>
                  <a:srgbClr val="000000"/>
                </a:solidFill>
                <a:effectLst/>
                <a:latin typeface="inter-regular"/>
              </a:rPr>
              <a:t> </a:t>
            </a:r>
          </a:p>
          <a:p>
            <a:pPr marL="285750" indent="-285750" algn="just">
              <a:buFont typeface="Arial" panose="020B0604020202020204" pitchFamily="34" charset="0"/>
              <a:buChar char="•"/>
            </a:pPr>
            <a:r>
              <a:rPr lang="en-US" b="0" i="0" dirty="0">
                <a:solidFill>
                  <a:srgbClr val="000000"/>
                </a:solidFill>
                <a:effectLst/>
                <a:latin typeface="inter-regular"/>
              </a:rPr>
              <a:t>Helpful </a:t>
            </a:r>
            <a:r>
              <a:rPr lang="en-US" b="0" i="0" dirty="0" err="1">
                <a:solidFill>
                  <a:srgbClr val="000000"/>
                </a:solidFill>
                <a:effectLst/>
                <a:latin typeface="inter-regular"/>
              </a:rPr>
              <a:t>NullPointerExceptions</a:t>
            </a:r>
            <a:r>
              <a:rPr lang="en-US" b="0" i="0" dirty="0">
                <a:solidFill>
                  <a:srgbClr val="000000"/>
                </a:solidFill>
                <a:effectLst/>
                <a:latin typeface="inter-regular"/>
              </a:rPr>
              <a:t> released</a:t>
            </a:r>
          </a:p>
          <a:p>
            <a:pPr marL="742950" lvl="1" indent="-285750" algn="just">
              <a:buFont typeface="Arial" panose="020B0604020202020204" pitchFamily="34" charset="0"/>
              <a:buChar char="•"/>
            </a:pPr>
            <a:r>
              <a:rPr lang="en-US" dirty="0">
                <a:solidFill>
                  <a:srgbClr val="000000"/>
                </a:solidFill>
                <a:latin typeface="inter-regular"/>
              </a:rPr>
              <a:t>Es </a:t>
            </a:r>
            <a:r>
              <a:rPr lang="en-US" dirty="0" err="1">
                <a:solidFill>
                  <a:srgbClr val="000000"/>
                </a:solidFill>
                <a:latin typeface="inter-regular"/>
              </a:rPr>
              <a:t>gibt</a:t>
            </a:r>
            <a:r>
              <a:rPr lang="en-US" dirty="0">
                <a:solidFill>
                  <a:srgbClr val="000000"/>
                </a:solidFill>
                <a:latin typeface="inter-regular"/>
              </a:rPr>
              <a:t> </a:t>
            </a:r>
            <a:r>
              <a:rPr lang="en-US" dirty="0" err="1">
                <a:solidFill>
                  <a:srgbClr val="000000"/>
                </a:solidFill>
                <a:latin typeface="inter-regular"/>
              </a:rPr>
              <a:t>mehr</a:t>
            </a:r>
            <a:r>
              <a:rPr lang="en-US" dirty="0">
                <a:solidFill>
                  <a:srgbClr val="000000"/>
                </a:solidFill>
                <a:latin typeface="inter-regular"/>
              </a:rPr>
              <a:t> </a:t>
            </a:r>
            <a:r>
              <a:rPr lang="en-US" dirty="0" err="1">
                <a:solidFill>
                  <a:srgbClr val="000000"/>
                </a:solidFill>
                <a:latin typeface="inter-regular"/>
              </a:rPr>
              <a:t>Infos</a:t>
            </a:r>
            <a:r>
              <a:rPr lang="en-US" dirty="0">
                <a:solidFill>
                  <a:srgbClr val="000000"/>
                </a:solidFill>
                <a:latin typeface="inter-regular"/>
              </a:rPr>
              <a:t>, was </a:t>
            </a:r>
            <a:r>
              <a:rPr lang="en-US" dirty="0" err="1">
                <a:solidFill>
                  <a:srgbClr val="000000"/>
                </a:solidFill>
                <a:latin typeface="inter-regular"/>
              </a:rPr>
              <a:t>denn</a:t>
            </a:r>
            <a:r>
              <a:rPr lang="en-US" dirty="0">
                <a:solidFill>
                  <a:srgbClr val="000000"/>
                </a:solidFill>
                <a:latin typeface="inter-regular"/>
              </a:rPr>
              <a:t> </a:t>
            </a:r>
            <a:r>
              <a:rPr lang="en-US" dirty="0" err="1">
                <a:solidFill>
                  <a:srgbClr val="000000"/>
                </a:solidFill>
                <a:latin typeface="inter-regular"/>
              </a:rPr>
              <a:t>genau</a:t>
            </a:r>
            <a:r>
              <a:rPr lang="en-US" dirty="0">
                <a:solidFill>
                  <a:srgbClr val="000000"/>
                </a:solidFill>
                <a:latin typeface="inter-regular"/>
              </a:rPr>
              <a:t> null war</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DatagramSocket</a:t>
            </a:r>
            <a:r>
              <a:rPr lang="en-US" b="0" i="0" dirty="0">
                <a:solidFill>
                  <a:srgbClr val="000000"/>
                </a:solidFill>
                <a:effectLst/>
                <a:latin typeface="inter-regular"/>
              </a:rPr>
              <a:t> API re-</a:t>
            </a:r>
            <a:r>
              <a:rPr lang="en-US" b="0" i="0" dirty="0" err="1">
                <a:solidFill>
                  <a:srgbClr val="000000"/>
                </a:solidFill>
                <a:effectLst/>
                <a:latin typeface="inter-regular"/>
              </a:rPr>
              <a:t>implementiert</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Nach</a:t>
            </a:r>
            <a:r>
              <a:rPr lang="en-US" dirty="0">
                <a:solidFill>
                  <a:srgbClr val="000000"/>
                </a:solidFill>
                <a:latin typeface="inter-regular"/>
              </a:rPr>
              <a:t> socket-</a:t>
            </a:r>
            <a:r>
              <a:rPr lang="en-US" dirty="0" err="1">
                <a:solidFill>
                  <a:srgbClr val="000000"/>
                </a:solidFill>
                <a:latin typeface="inter-regular"/>
              </a:rPr>
              <a:t>api</a:t>
            </a:r>
            <a:r>
              <a:rPr lang="en-US" dirty="0">
                <a:solidFill>
                  <a:srgbClr val="000000"/>
                </a:solidFill>
                <a:latin typeface="inter-regular"/>
              </a:rPr>
              <a:t> nun </a:t>
            </a:r>
            <a:r>
              <a:rPr lang="en-US" dirty="0" err="1">
                <a:solidFill>
                  <a:srgbClr val="000000"/>
                </a:solidFill>
                <a:latin typeface="inter-regular"/>
              </a:rPr>
              <a:t>diese</a:t>
            </a:r>
            <a:r>
              <a:rPr lang="en-US" dirty="0">
                <a:solidFill>
                  <a:srgbClr val="000000"/>
                </a:solidFill>
                <a:latin typeface="inter-regular"/>
              </a:rPr>
              <a:t> 2. API, die auf virtual threads (Java 21) </a:t>
            </a:r>
            <a:r>
              <a:rPr lang="en-US" dirty="0" err="1">
                <a:solidFill>
                  <a:srgbClr val="000000"/>
                </a:solidFill>
                <a:latin typeface="inter-regular"/>
              </a:rPr>
              <a:t>vorbereitet</a:t>
            </a:r>
            <a:r>
              <a:rPr lang="en-US" dirty="0">
                <a:solidFill>
                  <a:srgbClr val="000000"/>
                </a:solidFill>
                <a:latin typeface="inter-regular"/>
              </a:rPr>
              <a:t> </a:t>
            </a:r>
            <a:r>
              <a:rPr lang="en-US" dirty="0" err="1">
                <a:solidFill>
                  <a:srgbClr val="000000"/>
                </a:solidFill>
                <a:latin typeface="inter-regular"/>
              </a:rPr>
              <a:t>wurde</a:t>
            </a:r>
            <a:endParaRPr lang="en-US" b="0" i="0" dirty="0">
              <a:solidFill>
                <a:srgbClr val="000000"/>
              </a:solidFill>
              <a:effectLst/>
              <a:latin typeface="inter-regular"/>
            </a:endParaRPr>
          </a:p>
          <a:p>
            <a:pPr marL="742950" lvl="1"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4154884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B7624-781E-59CD-4AEC-E00AF8E83B7F}"/>
              </a:ext>
            </a:extLst>
          </p:cNvPr>
          <p:cNvSpPr>
            <a:spLocks noGrp="1"/>
          </p:cNvSpPr>
          <p:nvPr>
            <p:ph type="title"/>
          </p:nvPr>
        </p:nvSpPr>
        <p:spPr>
          <a:xfrm>
            <a:off x="677334" y="609600"/>
            <a:ext cx="8596668" cy="780585"/>
          </a:xfrm>
        </p:spPr>
        <p:txBody>
          <a:bodyPr/>
          <a:lstStyle/>
          <a:p>
            <a:r>
              <a:rPr lang="de-DE" dirty="0"/>
              <a:t>Hidden </a:t>
            </a:r>
            <a:r>
              <a:rPr lang="de-DE" dirty="0" err="1"/>
              <a:t>classes</a:t>
            </a:r>
            <a:endParaRPr lang="de-DE" dirty="0"/>
          </a:p>
        </p:txBody>
      </p:sp>
      <p:sp>
        <p:nvSpPr>
          <p:cNvPr id="3" name="Inhaltsplatzhalter 2">
            <a:extLst>
              <a:ext uri="{FF2B5EF4-FFF2-40B4-BE49-F238E27FC236}">
                <a16:creationId xmlns:a16="http://schemas.microsoft.com/office/drawing/2014/main" id="{260E8C97-6268-9104-788A-FEF698870C09}"/>
              </a:ext>
            </a:extLst>
          </p:cNvPr>
          <p:cNvSpPr>
            <a:spLocks noGrp="1"/>
          </p:cNvSpPr>
          <p:nvPr>
            <p:ph idx="1"/>
          </p:nvPr>
        </p:nvSpPr>
        <p:spPr>
          <a:xfrm>
            <a:off x="677334" y="1531434"/>
            <a:ext cx="8596668" cy="4509929"/>
          </a:xfrm>
        </p:spPr>
        <p:txBody>
          <a:bodyPr>
            <a:normAutofit/>
          </a:bodyPr>
          <a:lstStyle/>
          <a:p>
            <a:r>
              <a:rPr lang="de-DE" dirty="0"/>
              <a:t>Hidden </a:t>
            </a:r>
            <a:r>
              <a:rPr lang="de-DE" dirty="0" err="1"/>
              <a:t>classes</a:t>
            </a:r>
            <a:endParaRPr lang="de-DE" dirty="0"/>
          </a:p>
          <a:p>
            <a:pPr lvl="1"/>
            <a:r>
              <a:rPr lang="de-DE" dirty="0"/>
              <a:t>Können nicht direkt vom </a:t>
            </a:r>
            <a:r>
              <a:rPr lang="de-DE" dirty="0" err="1"/>
              <a:t>bytecode</a:t>
            </a:r>
            <a:r>
              <a:rPr lang="de-DE" dirty="0"/>
              <a:t> anderer Klassen genutzt werden</a:t>
            </a:r>
          </a:p>
          <a:p>
            <a:pPr lvl="1"/>
            <a:r>
              <a:rPr lang="en-US" dirty="0" err="1"/>
              <a:t>Können</a:t>
            </a:r>
            <a:r>
              <a:rPr lang="en-US" dirty="0"/>
              <a:t> </a:t>
            </a:r>
            <a:r>
              <a:rPr lang="en-US" dirty="0" err="1"/>
              <a:t>nicht</a:t>
            </a:r>
            <a:r>
              <a:rPr lang="en-US" dirty="0"/>
              <a:t> </a:t>
            </a:r>
            <a:r>
              <a:rPr lang="en-US" dirty="0" err="1"/>
              <a:t>zum</a:t>
            </a:r>
            <a:r>
              <a:rPr lang="en-US" dirty="0"/>
              <a:t> </a:t>
            </a:r>
            <a:r>
              <a:rPr lang="en-US" dirty="0" err="1"/>
              <a:t>Deklarieren</a:t>
            </a:r>
            <a:r>
              <a:rPr lang="en-US" dirty="0"/>
              <a:t> von </a:t>
            </a:r>
            <a:r>
              <a:rPr lang="en-US" dirty="0" err="1"/>
              <a:t>Feldern</a:t>
            </a:r>
            <a:r>
              <a:rPr lang="en-US" dirty="0"/>
              <a:t>, </a:t>
            </a:r>
            <a:r>
              <a:rPr lang="en-US" dirty="0" err="1"/>
              <a:t>als</a:t>
            </a:r>
            <a:r>
              <a:rPr lang="en-US" dirty="0"/>
              <a:t> Parameter, Return Wert </a:t>
            </a:r>
            <a:r>
              <a:rPr lang="en-US" dirty="0" err="1"/>
              <a:t>oder</a:t>
            </a:r>
            <a:r>
              <a:rPr lang="en-US" dirty="0"/>
              <a:t> Superclass </a:t>
            </a:r>
            <a:r>
              <a:rPr lang="en-US" dirty="0" err="1"/>
              <a:t>benutzt</a:t>
            </a:r>
            <a:r>
              <a:rPr lang="en-US" dirty="0"/>
              <a:t> </a:t>
            </a:r>
            <a:r>
              <a:rPr lang="en-US" dirty="0" err="1"/>
              <a:t>werden</a:t>
            </a:r>
            <a:endParaRPr lang="en-US" dirty="0"/>
          </a:p>
          <a:p>
            <a:pPr lvl="1"/>
            <a:r>
              <a:rPr lang="en-US" dirty="0" err="1"/>
              <a:t>Können</a:t>
            </a:r>
            <a:r>
              <a:rPr lang="en-US" dirty="0"/>
              <a:t> </a:t>
            </a:r>
            <a:r>
              <a:rPr lang="en-US" dirty="0" err="1"/>
              <a:t>nicht</a:t>
            </a:r>
            <a:r>
              <a:rPr lang="en-US" dirty="0"/>
              <a:t> </a:t>
            </a:r>
            <a:r>
              <a:rPr lang="en-US" dirty="0" err="1"/>
              <a:t>durch</a:t>
            </a:r>
            <a:r>
              <a:rPr lang="en-US" dirty="0"/>
              <a:t> </a:t>
            </a:r>
            <a:r>
              <a:rPr lang="en-US" dirty="0" err="1"/>
              <a:t>classloader</a:t>
            </a:r>
            <a:r>
              <a:rPr lang="en-US" dirty="0"/>
              <a:t> via Class::</a:t>
            </a:r>
            <a:r>
              <a:rPr lang="en-US" dirty="0" err="1"/>
              <a:t>forName</a:t>
            </a:r>
            <a:r>
              <a:rPr lang="en-US" dirty="0"/>
              <a:t>, </a:t>
            </a:r>
            <a:r>
              <a:rPr lang="en-US" dirty="0" err="1"/>
              <a:t>ClassLoader</a:t>
            </a:r>
            <a:r>
              <a:rPr lang="en-US" dirty="0"/>
              <a:t>::</a:t>
            </a:r>
            <a:r>
              <a:rPr lang="en-US" dirty="0" err="1"/>
              <a:t>loadClass</a:t>
            </a:r>
            <a:r>
              <a:rPr lang="en-US" dirty="0"/>
              <a:t> </a:t>
            </a:r>
            <a:r>
              <a:rPr lang="en-US" dirty="0" err="1"/>
              <a:t>gefunden</a:t>
            </a:r>
            <a:r>
              <a:rPr lang="en-US" dirty="0"/>
              <a:t> warden</a:t>
            </a:r>
          </a:p>
          <a:p>
            <a:pPr lvl="1"/>
            <a:r>
              <a:rPr lang="en-US" dirty="0"/>
              <a:t>Der </a:t>
            </a:r>
            <a:r>
              <a:rPr lang="en-US" dirty="0" err="1"/>
              <a:t>Lebenszyklus</a:t>
            </a:r>
            <a:r>
              <a:rPr lang="en-US" dirty="0"/>
              <a:t> </a:t>
            </a:r>
            <a:r>
              <a:rPr lang="en-US" dirty="0" err="1"/>
              <a:t>kann</a:t>
            </a:r>
            <a:r>
              <a:rPr lang="en-US" dirty="0"/>
              <a:t> </a:t>
            </a:r>
            <a:r>
              <a:rPr lang="en-US" dirty="0" err="1"/>
              <a:t>feiner</a:t>
            </a:r>
            <a:r>
              <a:rPr lang="en-US" dirty="0"/>
              <a:t> </a:t>
            </a:r>
            <a:r>
              <a:rPr lang="en-US" dirty="0" err="1"/>
              <a:t>gesteuert</a:t>
            </a:r>
            <a:r>
              <a:rPr lang="en-US" dirty="0"/>
              <a:t> </a:t>
            </a:r>
            <a:r>
              <a:rPr lang="en-US" dirty="0" err="1"/>
              <a:t>werden</a:t>
            </a:r>
            <a:r>
              <a:rPr lang="en-US" dirty="0"/>
              <a:t> </a:t>
            </a:r>
            <a:r>
              <a:rPr lang="en-US" dirty="0" err="1"/>
              <a:t>als</a:t>
            </a:r>
            <a:r>
              <a:rPr lang="en-US" dirty="0"/>
              <a:t> </a:t>
            </a:r>
            <a:r>
              <a:rPr lang="en-US" dirty="0" err="1"/>
              <a:t>bei</a:t>
            </a:r>
            <a:r>
              <a:rPr lang="en-US" dirty="0"/>
              <a:t> </a:t>
            </a:r>
            <a:r>
              <a:rPr lang="en-US" dirty="0" err="1"/>
              <a:t>Anonymen</a:t>
            </a:r>
            <a:r>
              <a:rPr lang="en-US" dirty="0"/>
              <a:t> Klassen</a:t>
            </a:r>
          </a:p>
          <a:p>
            <a:r>
              <a:rPr lang="de-DE" dirty="0"/>
              <a:t>Ein feature vor allem für Sprach/Framework/Tool-Entwickler</a:t>
            </a:r>
          </a:p>
          <a:p>
            <a:r>
              <a:rPr lang="de-DE" dirty="0"/>
              <a:t>Beispielsweise erzeugte der Compiler in Java für einen Lambda Ausdruck </a:t>
            </a:r>
            <a:r>
              <a:rPr lang="de-DE" dirty="0" err="1"/>
              <a:t>bytecode</a:t>
            </a:r>
            <a:r>
              <a:rPr lang="de-DE" dirty="0"/>
              <a:t>, um dynamische eine anonyme Klasse zu erzeugen – jetzt wird dafür eine </a:t>
            </a:r>
            <a:r>
              <a:rPr lang="de-DE" dirty="0" err="1"/>
              <a:t>hidden</a:t>
            </a:r>
            <a:r>
              <a:rPr lang="de-DE" dirty="0"/>
              <a:t> </a:t>
            </a:r>
            <a:r>
              <a:rPr lang="de-DE" dirty="0" err="1"/>
              <a:t>class</a:t>
            </a:r>
            <a:r>
              <a:rPr lang="de-DE" dirty="0"/>
              <a:t> genutzt</a:t>
            </a:r>
          </a:p>
          <a:p>
            <a:r>
              <a:rPr lang="de-DE" dirty="0"/>
              <a:t>Löst teilweise „</a:t>
            </a:r>
            <a:r>
              <a:rPr lang="de-DE" dirty="0" err="1"/>
              <a:t>sun.misc.Unsafe</a:t>
            </a:r>
            <a:r>
              <a:rPr lang="de-DE" dirty="0"/>
              <a:t>::</a:t>
            </a:r>
            <a:r>
              <a:rPr lang="de-DE" dirty="0" err="1"/>
              <a:t>defineAnonymousClass</a:t>
            </a:r>
            <a:r>
              <a:rPr lang="de-DE" dirty="0"/>
              <a:t>“ ab (und soll möglichst erweitert werden, um das ganz abzulösen)</a:t>
            </a:r>
          </a:p>
          <a:p>
            <a:endParaRPr lang="de-DE" dirty="0"/>
          </a:p>
        </p:txBody>
      </p:sp>
    </p:spTree>
    <p:extLst>
      <p:ext uri="{BB962C8B-B14F-4D97-AF65-F5344CB8AC3E}">
        <p14:creationId xmlns:p14="http://schemas.microsoft.com/office/powerpoint/2010/main" val="2342247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C635A-10F0-F9B2-6BA5-C8538CC6039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3CA4A56-D8E7-C414-F505-20E8873FA2C5}"/>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414D4149-2EA7-2B98-8B0D-57E64571ACDA}"/>
              </a:ext>
            </a:extLst>
          </p:cNvPr>
          <p:cNvSpPr>
            <a:spLocks noGrp="1"/>
          </p:cNvSpPr>
          <p:nvPr>
            <p:ph idx="1"/>
          </p:nvPr>
        </p:nvSpPr>
        <p:spPr/>
        <p:txBody>
          <a:bodyPr/>
          <a:lstStyle/>
          <a:p>
            <a:r>
              <a:rPr lang="de-DE" dirty="0"/>
              <a:t>Bitte alle TODOs in 02_java_12_17 </a:t>
            </a:r>
            <a:r>
              <a:rPr lang="de-DE" dirty="0" err="1"/>
              <a:t>package</a:t>
            </a:r>
            <a:r>
              <a:rPr lang="de-DE" dirty="0"/>
              <a:t> de.zettsystems.exercises12_15 lösen</a:t>
            </a:r>
          </a:p>
        </p:txBody>
      </p:sp>
    </p:spTree>
    <p:extLst>
      <p:ext uri="{BB962C8B-B14F-4D97-AF65-F5344CB8AC3E}">
        <p14:creationId xmlns:p14="http://schemas.microsoft.com/office/powerpoint/2010/main" val="1461956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9027-C614-7535-6464-6FD78A1B573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A4D73802-68F3-E4A1-A7C1-B29277D09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5C9086C-AAB3-65F2-AD2F-BFBF40A5CE6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0D7D5C1-0CBE-DE33-47A5-988CB7424C8D}"/>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7F453E2-8DF6-5B87-B4E7-C09F484DE275}"/>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b="1" dirty="0"/>
              <a:t>Java 16 - Pattern Matching for </a:t>
            </a:r>
            <a:r>
              <a:rPr lang="en-US" sz="2900" b="1" dirty="0" err="1"/>
              <a:t>instanceof</a:t>
            </a:r>
            <a:endParaRPr lang="en-US" sz="2900" b="1" dirty="0"/>
          </a:p>
          <a:p>
            <a:pPr lvl="1"/>
            <a:r>
              <a:rPr lang="en-US" sz="2900" dirty="0"/>
              <a:t>Java 16 - </a:t>
            </a:r>
            <a:r>
              <a:rPr lang="de-DE" sz="2900"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p:txBody>
      </p:sp>
    </p:spTree>
    <p:extLst>
      <p:ext uri="{BB962C8B-B14F-4D97-AF65-F5344CB8AC3E}">
        <p14:creationId xmlns:p14="http://schemas.microsoft.com/office/powerpoint/2010/main" val="346044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16 – 16.03.2021</a:t>
            </a:r>
          </a:p>
        </p:txBody>
      </p:sp>
      <p:sp>
        <p:nvSpPr>
          <p:cNvPr id="3" name="Textfeld 2">
            <a:extLst>
              <a:ext uri="{FF2B5EF4-FFF2-40B4-BE49-F238E27FC236}">
                <a16:creationId xmlns:a16="http://schemas.microsoft.com/office/drawing/2014/main" id="{E9080A01-F809-9EBA-8886-38A7D1930B15}"/>
              </a:ext>
            </a:extLst>
          </p:cNvPr>
          <p:cNvSpPr txBox="1"/>
          <p:nvPr/>
        </p:nvSpPr>
        <p:spPr>
          <a:xfrm>
            <a:off x="776038" y="1582476"/>
            <a:ext cx="4439652" cy="4801314"/>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394 Pattern Matching for </a:t>
            </a:r>
            <a:r>
              <a:rPr lang="en-US" b="0" i="0" dirty="0" err="1">
                <a:solidFill>
                  <a:srgbClr val="000000"/>
                </a:solidFill>
                <a:effectLst/>
                <a:latin typeface="inter-regular"/>
              </a:rPr>
              <a:t>instanceof</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395 Records</a:t>
            </a:r>
          </a:p>
          <a:p>
            <a:pPr marL="285750" indent="-285750" algn="just">
              <a:buFont typeface="Arial" panose="020B0604020202020204" pitchFamily="34" charset="0"/>
              <a:buChar char="•"/>
            </a:pPr>
            <a:r>
              <a:rPr lang="en-US" b="0" i="0" dirty="0">
                <a:solidFill>
                  <a:srgbClr val="000000"/>
                </a:solidFill>
                <a:effectLst/>
                <a:latin typeface="inter-regular"/>
              </a:rPr>
              <a:t>Add </a:t>
            </a:r>
            <a:r>
              <a:rPr lang="en-US" b="0" i="0" dirty="0" err="1">
                <a:solidFill>
                  <a:srgbClr val="000000"/>
                </a:solidFill>
                <a:effectLst/>
                <a:latin typeface="inter-regular"/>
              </a:rPr>
              <a:t>Stream.toList</a:t>
            </a:r>
            <a:r>
              <a:rPr lang="en-US" b="0" i="0" dirty="0">
                <a:solidFill>
                  <a:srgbClr val="000000"/>
                </a:solidFill>
                <a:effectLst/>
                <a:latin typeface="inter-regular"/>
              </a:rPr>
              <a:t>() Method</a:t>
            </a: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376 ZGC Concurrent Thread Processing</a:t>
            </a:r>
          </a:p>
          <a:p>
            <a:pPr marL="285750" indent="-285750" algn="just">
              <a:buFont typeface="Arial" panose="020B0604020202020204" pitchFamily="34" charset="0"/>
              <a:buChar char="•"/>
            </a:pPr>
            <a:r>
              <a:rPr lang="en-US" b="0" i="0" dirty="0">
                <a:solidFill>
                  <a:srgbClr val="000000"/>
                </a:solidFill>
                <a:effectLst/>
                <a:latin typeface="inter-regular"/>
              </a:rPr>
              <a:t>JEP 387 Elastic </a:t>
            </a:r>
            <a:r>
              <a:rPr lang="en-US" b="0" i="0" dirty="0" err="1">
                <a:solidFill>
                  <a:srgbClr val="000000"/>
                </a:solidFill>
                <a:effectLst/>
                <a:latin typeface="inter-regular"/>
              </a:rPr>
              <a:t>Metaspace</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Concurrently Uncommit Memory in G1</a:t>
            </a: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380 Unix-Domain Socket Channels</a:t>
            </a:r>
          </a:p>
          <a:p>
            <a:pPr marL="285750" indent="-285750" algn="just">
              <a:buFont typeface="Arial" panose="020B0604020202020204" pitchFamily="34" charset="0"/>
              <a:buChar char="•"/>
            </a:pPr>
            <a:r>
              <a:rPr lang="en-US" b="0" i="0" dirty="0">
                <a:solidFill>
                  <a:srgbClr val="000000"/>
                </a:solidFill>
                <a:effectLst/>
                <a:latin typeface="inter-regular"/>
              </a:rPr>
              <a:t>JEP 392 Packaging Tool </a:t>
            </a:r>
            <a:r>
              <a:rPr lang="en-US" b="0" i="0" dirty="0" err="1">
                <a:solidFill>
                  <a:srgbClr val="000000"/>
                </a:solidFill>
                <a:effectLst/>
                <a:latin typeface="inter-regular"/>
              </a:rPr>
              <a:t>jpackage</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
        <p:nvSpPr>
          <p:cNvPr id="4" name="Textfeld 3">
            <a:extLst>
              <a:ext uri="{FF2B5EF4-FFF2-40B4-BE49-F238E27FC236}">
                <a16:creationId xmlns:a16="http://schemas.microsoft.com/office/drawing/2014/main" id="{56B04647-0334-D0A3-8B11-3E51A31CE5F7}"/>
              </a:ext>
            </a:extLst>
          </p:cNvPr>
          <p:cNvSpPr txBox="1"/>
          <p:nvPr/>
        </p:nvSpPr>
        <p:spPr>
          <a:xfrm>
            <a:off x="5145505" y="1582475"/>
            <a:ext cx="4596063" cy="4247317"/>
          </a:xfrm>
          <a:prstGeom prst="rect">
            <a:avLst/>
          </a:prstGeom>
          <a:noFill/>
        </p:spPr>
        <p:txBody>
          <a:bodyPr wrap="square" rtlCol="0">
            <a:spAutoFit/>
          </a:bodyPr>
          <a:lstStyle/>
          <a:p>
            <a:pPr algn="just"/>
            <a:r>
              <a:rPr lang="en-US" b="1" i="0" dirty="0">
                <a:solidFill>
                  <a:srgbClr val="000000"/>
                </a:solidFill>
                <a:effectLst/>
                <a:latin typeface="inter-regular"/>
              </a:rPr>
              <a:t>4. Miscellaneous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390 Warning for Value-Based Classes</a:t>
            </a:r>
          </a:p>
          <a:p>
            <a:pPr marL="285750" indent="-285750" algn="just">
              <a:buFont typeface="Arial" panose="020B0604020202020204" pitchFamily="34" charset="0"/>
              <a:buChar char="•"/>
            </a:pPr>
            <a:r>
              <a:rPr lang="en-US" b="0" i="0" dirty="0">
                <a:solidFill>
                  <a:srgbClr val="000000"/>
                </a:solidFill>
                <a:effectLst/>
                <a:latin typeface="inter-regular"/>
              </a:rPr>
              <a:t>JEP 396 Strongly Encapsulate JDK Internals by default (flag)</a:t>
            </a: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338 Vector API (Incubator)</a:t>
            </a:r>
          </a:p>
          <a:p>
            <a:pPr marL="285750" indent="-285750" algn="just">
              <a:buFont typeface="Arial" panose="020B0604020202020204" pitchFamily="34" charset="0"/>
              <a:buChar char="•"/>
            </a:pPr>
            <a:r>
              <a:rPr lang="en-US" b="0" i="0" dirty="0">
                <a:solidFill>
                  <a:srgbClr val="000000"/>
                </a:solidFill>
                <a:effectLst/>
                <a:latin typeface="inter-regular"/>
              </a:rPr>
              <a:t>JEP 389 Foreign Linker API (Incubator)</a:t>
            </a:r>
          </a:p>
          <a:p>
            <a:pPr marL="285750" indent="-285750" algn="just">
              <a:buFont typeface="Arial" panose="020B0604020202020204" pitchFamily="34" charset="0"/>
              <a:buChar char="•"/>
            </a:pPr>
            <a:r>
              <a:rPr lang="en-US" b="0" i="0" dirty="0">
                <a:solidFill>
                  <a:srgbClr val="000000"/>
                </a:solidFill>
                <a:effectLst/>
                <a:latin typeface="inter-regular"/>
              </a:rPr>
              <a:t>JEP 393 Foreign Memory Access API (3rd Incubator)</a:t>
            </a:r>
          </a:p>
          <a:p>
            <a:pPr marL="285750" indent="-285750" algn="just">
              <a:buFont typeface="Arial" panose="020B0604020202020204" pitchFamily="34" charset="0"/>
              <a:buChar char="•"/>
            </a:pPr>
            <a:r>
              <a:rPr lang="en-US" b="0" i="0" dirty="0">
                <a:solidFill>
                  <a:srgbClr val="000000"/>
                </a:solidFill>
                <a:effectLst/>
                <a:latin typeface="inter-regular"/>
              </a:rPr>
              <a:t>JEP 397 Sealed Classes (2nd Preview)</a:t>
            </a:r>
          </a:p>
          <a:p>
            <a:pPr algn="just"/>
            <a:endParaRPr lang="en-US" b="0" i="0" dirty="0">
              <a:solidFill>
                <a:srgbClr val="000000"/>
              </a:solidFill>
              <a:effectLst/>
              <a:latin typeface="inter-regular"/>
            </a:endParaRPr>
          </a:p>
        </p:txBody>
      </p:sp>
      <p:sp>
        <p:nvSpPr>
          <p:cNvPr id="6" name="Rectangle 1">
            <a:extLst>
              <a:ext uri="{FF2B5EF4-FFF2-40B4-BE49-F238E27FC236}">
                <a16:creationId xmlns:a16="http://schemas.microsoft.com/office/drawing/2014/main" id="{50C2D2FF-52C7-05C0-2BC0-B4120BB3CE2D}"/>
              </a:ext>
            </a:extLst>
          </p:cNvPr>
          <p:cNvSpPr>
            <a:spLocks noChangeArrowheads="1"/>
          </p:cNvSpPr>
          <p:nvPr/>
        </p:nvSpPr>
        <p:spPr bwMode="auto">
          <a:xfrm>
            <a:off x="0" y="136267"/>
            <a:ext cx="56106" cy="184666"/>
          </a:xfrm>
          <a:prstGeom prst="rect">
            <a:avLst/>
          </a:prstGeom>
          <a:solidFill>
            <a:srgbClr val="FBF9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000000"/>
                </a:solidFill>
                <a:effectLst/>
                <a:latin typeface="OracleSansVF"/>
              </a:rPr>
              <a:t> </a:t>
            </a:r>
            <a:r>
              <a:rPr kumimoji="0" lang="de-DE" altLang="de-DE" sz="600" b="0" i="0" u="none" strike="noStrike" cap="none" normalizeH="0" baseline="0" dirty="0">
                <a:ln>
                  <a:noFill/>
                </a:ln>
                <a:solidFill>
                  <a:schemeClr val="tx1"/>
                </a:solidFill>
                <a:effectLst/>
              </a:rPr>
              <a:t> </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2315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(Java 16 )</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Bei der </a:t>
            </a:r>
            <a:r>
              <a:rPr lang="en-US" b="0" i="0" dirty="0" err="1">
                <a:solidFill>
                  <a:srgbClr val="000000"/>
                </a:solidFill>
                <a:effectLst/>
                <a:latin typeface="inter-regular"/>
              </a:rPr>
              <a:t>Typprüfung</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instanceof</a:t>
            </a:r>
            <a:r>
              <a:rPr lang="en-US" b="0" i="0" dirty="0">
                <a:solidFill>
                  <a:srgbClr val="000000"/>
                </a:solidFill>
                <a:effectLst/>
                <a:latin typeface="inter-regular"/>
              </a:rPr>
              <a:t>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direct </a:t>
            </a:r>
            <a:r>
              <a:rPr lang="en-US" b="0" i="0" dirty="0" err="1">
                <a:solidFill>
                  <a:srgbClr val="000000"/>
                </a:solidFill>
                <a:effectLst/>
                <a:latin typeface="inter-regular"/>
              </a:rPr>
              <a:t>eine</a:t>
            </a:r>
            <a:r>
              <a:rPr lang="en-US" b="0" i="0" dirty="0">
                <a:solidFill>
                  <a:srgbClr val="000000"/>
                </a:solidFill>
                <a:effectLst/>
                <a:latin typeface="inter-regular"/>
              </a:rPr>
              <a:t> Variable des </a:t>
            </a:r>
            <a:r>
              <a:rPr lang="en-US" b="0" i="0" dirty="0" err="1">
                <a:solidFill>
                  <a:srgbClr val="000000"/>
                </a:solidFill>
                <a:effectLst/>
                <a:latin typeface="inter-regular"/>
              </a:rPr>
              <a:t>entsprechenden</a:t>
            </a:r>
            <a:r>
              <a:rPr lang="en-US" b="0" i="0" dirty="0">
                <a:solidFill>
                  <a:srgbClr val="000000"/>
                </a:solidFill>
                <a:effectLst/>
                <a:latin typeface="inter-regular"/>
              </a:rPr>
              <a:t> </a:t>
            </a:r>
            <a:r>
              <a:rPr lang="en-US" b="0" i="0" dirty="0" err="1">
                <a:solidFill>
                  <a:srgbClr val="000000"/>
                </a:solidFill>
                <a:effectLst/>
                <a:latin typeface="inter-regular"/>
              </a:rPr>
              <a:t>Typs</a:t>
            </a:r>
            <a:r>
              <a:rPr lang="en-US" b="0" i="0" dirty="0">
                <a:solidFill>
                  <a:srgbClr val="000000"/>
                </a:solidFill>
                <a:effectLst/>
                <a:latin typeface="inter-regular"/>
              </a:rPr>
              <a:t> </a:t>
            </a:r>
            <a:r>
              <a:rPr lang="en-US" b="0" i="0" dirty="0" err="1">
                <a:solidFill>
                  <a:srgbClr val="000000"/>
                </a:solidFill>
                <a:effectLst/>
                <a:latin typeface="inter-regular"/>
              </a:rPr>
              <a:t>initialisieren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Das spart den </a:t>
            </a:r>
            <a:r>
              <a:rPr lang="en-US" dirty="0" err="1">
                <a:solidFill>
                  <a:srgbClr val="000000"/>
                </a:solidFill>
                <a:latin typeface="inter-regular"/>
              </a:rPr>
              <a:t>vorher</a:t>
            </a:r>
            <a:r>
              <a:rPr lang="en-US" dirty="0">
                <a:solidFill>
                  <a:srgbClr val="000000"/>
                </a:solidFill>
                <a:latin typeface="inter-regular"/>
              </a:rPr>
              <a:t> </a:t>
            </a:r>
            <a:r>
              <a:rPr lang="en-US" dirty="0" err="1">
                <a:solidFill>
                  <a:srgbClr val="000000"/>
                </a:solidFill>
                <a:latin typeface="inter-regular"/>
              </a:rPr>
              <a:t>üblichen</a:t>
            </a:r>
            <a:r>
              <a:rPr lang="en-US" dirty="0">
                <a:solidFill>
                  <a:srgbClr val="000000"/>
                </a:solidFill>
                <a:latin typeface="inter-regular"/>
              </a:rPr>
              <a:t> Cast, der </a:t>
            </a:r>
            <a:r>
              <a:rPr lang="en-US" dirty="0" err="1">
                <a:solidFill>
                  <a:srgbClr val="000000"/>
                </a:solidFill>
                <a:latin typeface="inter-regular"/>
              </a:rPr>
              <a:t>üblicherweise</a:t>
            </a:r>
            <a:r>
              <a:rPr lang="en-US" dirty="0">
                <a:solidFill>
                  <a:srgbClr val="000000"/>
                </a:solidFill>
                <a:latin typeface="inter-regular"/>
              </a:rPr>
              <a:t> </a:t>
            </a:r>
            <a:r>
              <a:rPr lang="en-US" dirty="0" err="1">
                <a:solidFill>
                  <a:srgbClr val="000000"/>
                </a:solidFill>
                <a:latin typeface="inter-regular"/>
              </a:rPr>
              <a:t>immer</a:t>
            </a:r>
            <a:r>
              <a:rPr lang="en-US" dirty="0">
                <a:solidFill>
                  <a:srgbClr val="000000"/>
                </a:solidFill>
                <a:latin typeface="inter-regular"/>
              </a:rPr>
              <a:t> </a:t>
            </a:r>
            <a:r>
              <a:rPr lang="en-US" dirty="0" err="1">
                <a:solidFill>
                  <a:srgbClr val="000000"/>
                </a:solidFill>
                <a:latin typeface="inter-regular"/>
              </a:rPr>
              <a:t>erfolgte</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Diese</a:t>
            </a:r>
            <a:r>
              <a:rPr lang="en-US" b="0" i="0" dirty="0">
                <a:solidFill>
                  <a:srgbClr val="000000"/>
                </a:solidFill>
                <a:effectLst/>
                <a:latin typeface="inter-regular"/>
              </a:rPr>
              <a:t> Variable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a:t>
            </a:r>
            <a:r>
              <a:rPr lang="en-US" b="0" i="0" dirty="0" err="1">
                <a:solidFill>
                  <a:srgbClr val="000000"/>
                </a:solidFill>
                <a:effectLst/>
                <a:latin typeface="inter-regular"/>
              </a:rPr>
              <a:t>darüber</a:t>
            </a:r>
            <a:r>
              <a:rPr lang="en-US" b="0" i="0" dirty="0">
                <a:solidFill>
                  <a:srgbClr val="000000"/>
                </a:solidFill>
                <a:effectLst/>
                <a:latin typeface="inter-regular"/>
              </a:rPr>
              <a:t> </a:t>
            </a:r>
            <a:r>
              <a:rPr lang="en-US" b="0" i="0" dirty="0" err="1">
                <a:solidFill>
                  <a:srgbClr val="000000"/>
                </a:solidFill>
                <a:effectLst/>
                <a:latin typeface="inter-regular"/>
              </a:rPr>
              <a:t>hinaus</a:t>
            </a:r>
            <a:r>
              <a:rPr lang="en-US" b="0" i="0" dirty="0">
                <a:solidFill>
                  <a:srgbClr val="000000"/>
                </a:solidFill>
                <a:effectLst/>
                <a:latin typeface="inter-regular"/>
              </a:rPr>
              <a:t> </a:t>
            </a:r>
            <a:r>
              <a:rPr lang="en-US" b="0" i="0" dirty="0" err="1">
                <a:solidFill>
                  <a:srgbClr val="000000"/>
                </a:solidFill>
                <a:effectLst/>
                <a:latin typeface="inter-regular"/>
              </a:rPr>
              <a:t>direkt</a:t>
            </a:r>
            <a:r>
              <a:rPr lang="en-US" b="0" i="0" dirty="0">
                <a:solidFill>
                  <a:srgbClr val="000000"/>
                </a:solidFill>
                <a:effectLst/>
                <a:latin typeface="inter-regular"/>
              </a:rPr>
              <a:t> </a:t>
            </a:r>
            <a:r>
              <a:rPr lang="en-US" b="0" i="0" dirty="0" err="1">
                <a:solidFill>
                  <a:srgbClr val="000000"/>
                </a:solidFill>
                <a:effectLst/>
                <a:latin typeface="inter-regular"/>
              </a:rPr>
              <a:t>weiter</a:t>
            </a:r>
            <a:r>
              <a:rPr lang="en-US" b="0" i="0" dirty="0">
                <a:solidFill>
                  <a:srgbClr val="000000"/>
                </a:solidFill>
                <a:effectLst/>
                <a:latin typeface="inter-regular"/>
              </a:rPr>
              <a:t> in der if-</a:t>
            </a:r>
            <a:r>
              <a:rPr lang="en-US" b="0" i="0" dirty="0" err="1">
                <a:solidFill>
                  <a:srgbClr val="000000"/>
                </a:solidFill>
                <a:effectLst/>
                <a:latin typeface="inter-regular"/>
              </a:rPr>
              <a:t>Anweisung</a:t>
            </a:r>
            <a:r>
              <a:rPr lang="en-US" b="0" i="0" dirty="0">
                <a:solidFill>
                  <a:srgbClr val="000000"/>
                </a:solidFill>
                <a:effectLst/>
                <a:latin typeface="inter-regular"/>
              </a:rPr>
              <a:t> </a:t>
            </a:r>
            <a:r>
              <a:rPr lang="en-US" b="0" i="0" dirty="0" err="1">
                <a:solidFill>
                  <a:srgbClr val="000000"/>
                </a:solidFill>
                <a:effectLst/>
                <a:latin typeface="inter-regular"/>
              </a:rPr>
              <a:t>verwenden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Aber ACHTUNG! – </a:t>
            </a:r>
            <a:r>
              <a:rPr lang="en-US" dirty="0" err="1">
                <a:solidFill>
                  <a:srgbClr val="000000"/>
                </a:solidFill>
                <a:latin typeface="inter-regular"/>
              </a:rPr>
              <a:t>hier</a:t>
            </a:r>
            <a:r>
              <a:rPr lang="en-US" dirty="0">
                <a:solidFill>
                  <a:srgbClr val="000000"/>
                </a:solidFill>
                <a:latin typeface="inter-regular"/>
              </a:rPr>
              <a:t> </a:t>
            </a:r>
            <a:r>
              <a:rPr lang="en-US" dirty="0" err="1">
                <a:solidFill>
                  <a:srgbClr val="000000"/>
                </a:solidFill>
                <a:latin typeface="inter-regular"/>
              </a:rPr>
              <a:t>wird</a:t>
            </a:r>
            <a:r>
              <a:rPr lang="en-US" dirty="0">
                <a:solidFill>
                  <a:srgbClr val="000000"/>
                </a:solidFill>
                <a:latin typeface="inter-regular"/>
              </a:rPr>
              <a:t> “Flow Scope” </a:t>
            </a:r>
            <a:r>
              <a:rPr lang="en-US" dirty="0" err="1">
                <a:solidFill>
                  <a:srgbClr val="000000"/>
                </a:solidFill>
                <a:latin typeface="inter-regular"/>
              </a:rPr>
              <a:t>verwendet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eine Pattern </a:t>
            </a:r>
            <a:r>
              <a:rPr lang="de-DE" b="0" i="0" dirty="0" err="1">
                <a:solidFill>
                  <a:srgbClr val="000000"/>
                </a:solidFill>
                <a:effectLst/>
                <a:latin typeface="inter-regular"/>
              </a:rPr>
              <a:t>Matching</a:t>
            </a:r>
            <a:r>
              <a:rPr lang="de-DE" b="0" i="0" dirty="0">
                <a:solidFill>
                  <a:srgbClr val="000000"/>
                </a:solidFill>
                <a:effectLst/>
                <a:latin typeface="inter-regular"/>
              </a:rPr>
              <a:t>-Variable ist nur dann </a:t>
            </a:r>
            <a:r>
              <a:rPr lang="de-DE" dirty="0">
                <a:solidFill>
                  <a:srgbClr val="000000"/>
                </a:solidFill>
                <a:latin typeface="inter-regular"/>
              </a:rPr>
              <a:t>bekannt, wenn der</a:t>
            </a:r>
            <a:r>
              <a:rPr lang="de-DE" b="0" i="0" dirty="0">
                <a:solidFill>
                  <a:srgbClr val="000000"/>
                </a:solidFill>
                <a:effectLst/>
                <a:latin typeface="inter-regular"/>
              </a:rPr>
              <a:t> </a:t>
            </a:r>
            <a:r>
              <a:rPr lang="de-DE" b="0" i="0" dirty="0" err="1">
                <a:solidFill>
                  <a:srgbClr val="000000"/>
                </a:solidFill>
                <a:effectLst/>
                <a:latin typeface="inter-regular"/>
              </a:rPr>
              <a:t>instanceof</a:t>
            </a:r>
            <a:r>
              <a:rPr lang="de-DE" b="0" i="0" dirty="0">
                <a:solidFill>
                  <a:srgbClr val="000000"/>
                </a:solidFill>
                <a:effectLst/>
                <a:latin typeface="inter-regular"/>
              </a:rPr>
              <a:t>-Test bestanden wurde – nach der </a:t>
            </a:r>
            <a:r>
              <a:rPr lang="de-DE" b="0" i="0" dirty="0" err="1">
                <a:solidFill>
                  <a:srgbClr val="000000"/>
                </a:solidFill>
                <a:effectLst/>
                <a:latin typeface="inter-regular"/>
              </a:rPr>
              <a:t>if</a:t>
            </a:r>
            <a:r>
              <a:rPr lang="de-DE" b="0" i="0" dirty="0">
                <a:solidFill>
                  <a:srgbClr val="000000"/>
                </a:solidFill>
                <a:effectLst/>
                <a:latin typeface="inter-regular"/>
              </a:rPr>
              <a:t>-Anweisung, z.B. in einem </a:t>
            </a:r>
            <a:r>
              <a:rPr lang="de-DE" b="0" i="0" dirty="0" err="1">
                <a:solidFill>
                  <a:srgbClr val="000000"/>
                </a:solidFill>
                <a:effectLst/>
                <a:latin typeface="inter-regular"/>
              </a:rPr>
              <a:t>else</a:t>
            </a:r>
            <a:r>
              <a:rPr lang="de-DE" b="0" i="0" dirty="0">
                <a:solidFill>
                  <a:srgbClr val="000000"/>
                </a:solidFill>
                <a:effectLst/>
                <a:latin typeface="inter-regular"/>
              </a:rPr>
              <a:t>-Zweig ist sie nicht bekannt</a:t>
            </a:r>
            <a:endParaRPr lang="en-US" b="0" i="0" dirty="0">
              <a:solidFill>
                <a:srgbClr val="000000"/>
              </a:solidFill>
              <a:effectLst/>
              <a:latin typeface="inter-regular"/>
            </a:endParaRPr>
          </a:p>
        </p:txBody>
      </p:sp>
    </p:spTree>
    <p:extLst>
      <p:ext uri="{BB962C8B-B14F-4D97-AF65-F5344CB8AC3E}">
        <p14:creationId xmlns:p14="http://schemas.microsoft.com/office/powerpoint/2010/main" val="236723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Pattern </a:t>
            </a:r>
            <a:r>
              <a:rPr lang="de-DE" dirty="0" err="1"/>
              <a:t>Matching</a:t>
            </a:r>
            <a:r>
              <a:rPr lang="de-DE" dirty="0"/>
              <a:t> </a:t>
            </a:r>
            <a:r>
              <a:rPr lang="de-DE" dirty="0" err="1"/>
              <a:t>inctanceof</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de.zettsystems.pminstanceof</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44442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extLst>
              <p:ext uri="{D42A27DB-BD31-4B8C-83A1-F6EECF244321}">
                <p14:modId xmlns:p14="http://schemas.microsoft.com/office/powerpoint/2010/main" val="13118498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endParaRPr lang="de-DE" sz="3100" dirty="0"/>
          </a:p>
        </p:txBody>
      </p:sp>
    </p:spTree>
    <p:extLst>
      <p:ext uri="{BB962C8B-B14F-4D97-AF65-F5344CB8AC3E}">
        <p14:creationId xmlns:p14="http://schemas.microsoft.com/office/powerpoint/2010/main" val="1924590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8AF52A-DF4D-9762-081A-E13650613E31}"/>
              </a:ext>
            </a:extLst>
          </p:cNvPr>
          <p:cNvSpPr>
            <a:spLocks noGrp="1"/>
          </p:cNvSpPr>
          <p:nvPr>
            <p:ph type="title"/>
          </p:nvPr>
        </p:nvSpPr>
        <p:spPr/>
        <p:txBody>
          <a:bodyPr/>
          <a:lstStyle/>
          <a:p>
            <a:r>
              <a:rPr lang="de-DE" dirty="0"/>
              <a:t>Quiz</a:t>
            </a:r>
          </a:p>
        </p:txBody>
      </p:sp>
      <p:pic>
        <p:nvPicPr>
          <p:cNvPr id="5" name="Inhaltsplatzhalter 4">
            <a:extLst>
              <a:ext uri="{FF2B5EF4-FFF2-40B4-BE49-F238E27FC236}">
                <a16:creationId xmlns:a16="http://schemas.microsoft.com/office/drawing/2014/main" id="{77D7949D-A6FD-696A-CD00-E5137B412ED5}"/>
              </a:ext>
            </a:extLst>
          </p:cNvPr>
          <p:cNvPicPr>
            <a:picLocks noGrp="1" noChangeAspect="1"/>
          </p:cNvPicPr>
          <p:nvPr>
            <p:ph idx="1"/>
          </p:nvPr>
        </p:nvPicPr>
        <p:blipFill>
          <a:blip r:embed="rId2"/>
          <a:stretch>
            <a:fillRect/>
          </a:stretch>
        </p:blipFill>
        <p:spPr>
          <a:xfrm>
            <a:off x="754145" y="1379755"/>
            <a:ext cx="3264207" cy="4718832"/>
          </a:xfrm>
        </p:spPr>
      </p:pic>
      <p:sp>
        <p:nvSpPr>
          <p:cNvPr id="6" name="Textfeld 5">
            <a:extLst>
              <a:ext uri="{FF2B5EF4-FFF2-40B4-BE49-F238E27FC236}">
                <a16:creationId xmlns:a16="http://schemas.microsoft.com/office/drawing/2014/main" id="{4E44BB2E-7C52-DFD5-C178-E99371773AA7}"/>
              </a:ext>
            </a:extLst>
          </p:cNvPr>
          <p:cNvSpPr txBox="1"/>
          <p:nvPr/>
        </p:nvSpPr>
        <p:spPr>
          <a:xfrm>
            <a:off x="8418135" y="3369839"/>
            <a:ext cx="1423448" cy="369332"/>
          </a:xfrm>
          <a:prstGeom prst="rect">
            <a:avLst/>
          </a:prstGeom>
          <a:noFill/>
        </p:spPr>
        <p:txBody>
          <a:bodyPr wrap="square" rtlCol="0">
            <a:spAutoFit/>
          </a:bodyPr>
          <a:lstStyle/>
          <a:p>
            <a:pPr algn="just"/>
            <a:r>
              <a:rPr lang="en-US" b="0" i="0" dirty="0">
                <a:solidFill>
                  <a:srgbClr val="000000"/>
                </a:solidFill>
                <a:effectLst/>
                <a:latin typeface="inter-regular"/>
              </a:rPr>
              <a:t>A </a:t>
            </a:r>
            <a:r>
              <a:rPr lang="en-US" b="0" i="0" dirty="0" err="1">
                <a:solidFill>
                  <a:srgbClr val="000000"/>
                </a:solidFill>
                <a:effectLst/>
                <a:latin typeface="inter-regular"/>
              </a:rPr>
              <a:t>ist</a:t>
            </a:r>
            <a:r>
              <a:rPr lang="en-US" b="0" i="0" dirty="0">
                <a:solidFill>
                  <a:srgbClr val="000000"/>
                </a:solidFill>
                <a:effectLst/>
                <a:latin typeface="inter-regular"/>
              </a:rPr>
              <a:t> </a:t>
            </a:r>
            <a:r>
              <a:rPr lang="en-US" b="0" i="0" dirty="0" err="1">
                <a:solidFill>
                  <a:srgbClr val="000000"/>
                </a:solidFill>
                <a:effectLst/>
                <a:latin typeface="inter-regular"/>
              </a:rPr>
              <a:t>richtig</a:t>
            </a:r>
            <a:endParaRPr lang="en-US" b="0" i="0" dirty="0">
              <a:solidFill>
                <a:srgbClr val="000000"/>
              </a:solidFill>
              <a:effectLst/>
              <a:latin typeface="inter-regular"/>
            </a:endParaRPr>
          </a:p>
        </p:txBody>
      </p:sp>
      <p:pic>
        <p:nvPicPr>
          <p:cNvPr id="8" name="Grafik 7">
            <a:extLst>
              <a:ext uri="{FF2B5EF4-FFF2-40B4-BE49-F238E27FC236}">
                <a16:creationId xmlns:a16="http://schemas.microsoft.com/office/drawing/2014/main" id="{49023936-9206-1B7F-5211-C6970BDA21E9}"/>
              </a:ext>
            </a:extLst>
          </p:cNvPr>
          <p:cNvPicPr>
            <a:picLocks noChangeAspect="1"/>
          </p:cNvPicPr>
          <p:nvPr/>
        </p:nvPicPr>
        <p:blipFill>
          <a:blip r:embed="rId3"/>
          <a:stretch>
            <a:fillRect/>
          </a:stretch>
        </p:blipFill>
        <p:spPr>
          <a:xfrm>
            <a:off x="4162155" y="1392623"/>
            <a:ext cx="3867690" cy="4163006"/>
          </a:xfrm>
          <a:prstGeom prst="rect">
            <a:avLst/>
          </a:prstGeom>
        </p:spPr>
      </p:pic>
    </p:spTree>
    <p:extLst>
      <p:ext uri="{BB962C8B-B14F-4D97-AF65-F5344CB8AC3E}">
        <p14:creationId xmlns:p14="http://schemas.microsoft.com/office/powerpoint/2010/main" val="20371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E62D-88F5-07CD-339C-91F2073F0525}"/>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62A710C-32DB-FA87-2E92-98C53D9CD52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A4D73802-68F3-E4A1-A7C1-B29277D09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A0D9AB1-C0CB-5105-38AF-980990D277DF}"/>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15A3D60-FACF-2868-F825-A4C6CAA96114}"/>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12-21</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b="1" dirty="0"/>
              <a:t>Java 16 - </a:t>
            </a:r>
            <a:r>
              <a:rPr lang="de-DE" sz="2900" b="1" dirty="0"/>
              <a:t>Records</a:t>
            </a:r>
          </a:p>
          <a:p>
            <a:pPr lvl="1"/>
            <a:r>
              <a:rPr lang="en-US" sz="2900" dirty="0"/>
              <a:t>Java 17 - </a:t>
            </a:r>
            <a:r>
              <a:rPr lang="de-DE" sz="2900" dirty="0"/>
              <a:t>Sealed Classes</a:t>
            </a:r>
          </a:p>
          <a:p>
            <a:r>
              <a:rPr lang="de-DE" sz="3200" dirty="0"/>
              <a:t>Neues in der JVM 12-17</a:t>
            </a:r>
          </a:p>
          <a:p>
            <a:r>
              <a:rPr lang="de-DE" sz="3200" dirty="0"/>
              <a:t>Ausblick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724540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Ein </a:t>
            </a:r>
            <a:r>
              <a:rPr lang="en-US" b="0" i="0" dirty="0" err="1">
                <a:solidFill>
                  <a:srgbClr val="000000"/>
                </a:solidFill>
                <a:effectLst/>
                <a:latin typeface="inter-regular"/>
              </a:rPr>
              <a:t>neuer</a:t>
            </a:r>
            <a:r>
              <a:rPr lang="en-US" b="0" i="0" dirty="0">
                <a:solidFill>
                  <a:srgbClr val="000000"/>
                </a:solidFill>
                <a:effectLst/>
                <a:latin typeface="inter-regular"/>
              </a:rPr>
              <a:t> </a:t>
            </a:r>
            <a:r>
              <a:rPr lang="en-US" b="0" i="0" dirty="0" err="1">
                <a:solidFill>
                  <a:srgbClr val="000000"/>
                </a:solidFill>
                <a:effectLst/>
                <a:latin typeface="inter-regular"/>
              </a:rPr>
              <a:t>Grundtyp</a:t>
            </a:r>
            <a:r>
              <a:rPr lang="en-US" b="0" i="0" dirty="0">
                <a:solidFill>
                  <a:srgbClr val="000000"/>
                </a:solidFill>
                <a:effectLst/>
                <a:latin typeface="inter-regular"/>
              </a:rPr>
              <a:t> in Java (Neben </a:t>
            </a:r>
            <a:r>
              <a:rPr lang="en-US" b="0" i="0" dirty="0" err="1">
                <a:solidFill>
                  <a:srgbClr val="000000"/>
                </a:solidFill>
                <a:effectLst/>
                <a:latin typeface="inter-regular"/>
              </a:rPr>
              <a:t>Klasse</a:t>
            </a:r>
            <a:r>
              <a:rPr lang="en-US" b="0" i="0" dirty="0">
                <a:solidFill>
                  <a:srgbClr val="000000"/>
                </a:solidFill>
                <a:effectLst/>
                <a:latin typeface="inter-regular"/>
              </a:rPr>
              <a:t>, Interface</a:t>
            </a:r>
            <a:r>
              <a:rPr lang="en-US" dirty="0">
                <a:solidFill>
                  <a:srgbClr val="000000"/>
                </a:solidFill>
                <a:latin typeface="inter-regular"/>
              </a:rPr>
              <a:t>, Annotation und Enum), um immutable </a:t>
            </a:r>
            <a:r>
              <a:rPr lang="en-US" dirty="0" err="1">
                <a:solidFill>
                  <a:srgbClr val="000000"/>
                </a:solidFill>
                <a:latin typeface="inter-regular"/>
              </a:rPr>
              <a:t>Objekte</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erzeugen</a:t>
            </a:r>
            <a:endParaRPr lang="en-US" dirty="0">
              <a:solidFill>
                <a:srgbClr val="000000"/>
              </a:solidFill>
              <a:latin typeface="inter-regular"/>
            </a:endParaRPr>
          </a:p>
          <a:p>
            <a:pPr marL="285750" indent="-285750" algn="just">
              <a:buFont typeface="Arial" panose="020B0604020202020204" pitchFamily="34" charset="0"/>
              <a:buChar char="•"/>
            </a:pPr>
            <a:r>
              <a:rPr lang="en-US" dirty="0">
                <a:solidFill>
                  <a:srgbClr val="000000"/>
                </a:solidFill>
                <a:latin typeface="inter-regular"/>
              </a:rPr>
              <a:t>Immutable – </a:t>
            </a:r>
            <a:r>
              <a:rPr lang="en-US" dirty="0" err="1">
                <a:solidFill>
                  <a:srgbClr val="000000"/>
                </a:solidFill>
                <a:latin typeface="inter-regular"/>
              </a:rPr>
              <a:t>Gültigkeit</a:t>
            </a:r>
            <a:r>
              <a:rPr lang="en-US" dirty="0">
                <a:solidFill>
                  <a:srgbClr val="000000"/>
                </a:solidFill>
                <a:latin typeface="inter-regular"/>
              </a:rPr>
              <a:t> der </a:t>
            </a:r>
            <a:r>
              <a:rPr lang="en-US" dirty="0" err="1">
                <a:solidFill>
                  <a:srgbClr val="000000"/>
                </a:solidFill>
                <a:latin typeface="inter-regular"/>
              </a:rPr>
              <a:t>Daten</a:t>
            </a:r>
            <a:r>
              <a:rPr lang="en-US" dirty="0">
                <a:solidFill>
                  <a:srgbClr val="000000"/>
                </a:solidFill>
                <a:latin typeface="inter-regular"/>
              </a:rPr>
              <a:t> </a:t>
            </a:r>
            <a:r>
              <a:rPr lang="en-US" dirty="0" err="1">
                <a:solidFill>
                  <a:srgbClr val="000000"/>
                </a:solidFill>
                <a:latin typeface="inter-regular"/>
              </a:rPr>
              <a:t>ohne</a:t>
            </a:r>
            <a:r>
              <a:rPr lang="en-US" dirty="0">
                <a:solidFill>
                  <a:srgbClr val="000000"/>
                </a:solidFill>
                <a:latin typeface="inter-regular"/>
              </a:rPr>
              <a:t> synchronized </a:t>
            </a:r>
            <a:r>
              <a:rPr lang="en-US" dirty="0" err="1">
                <a:solidFill>
                  <a:srgbClr val="000000"/>
                </a:solidFill>
                <a:latin typeface="inter-regular"/>
              </a:rPr>
              <a:t>sichergestellt</a:t>
            </a:r>
            <a:r>
              <a:rPr lang="en-US" dirty="0">
                <a:solidFill>
                  <a:srgbClr val="000000"/>
                </a:solidFill>
                <a:latin typeface="inter-regular"/>
              </a:rPr>
              <a:t>:</a:t>
            </a:r>
          </a:p>
          <a:p>
            <a:pPr marL="742950" lvl="1" indent="-285750" algn="just">
              <a:buFont typeface="Arial" panose="020B0604020202020204" pitchFamily="34" charset="0"/>
              <a:buChar char="•"/>
            </a:pPr>
            <a:r>
              <a:rPr lang="de-DE" b="0" i="0" dirty="0">
                <a:solidFill>
                  <a:srgbClr val="000000"/>
                </a:solidFill>
                <a:effectLst/>
                <a:latin typeface="inter-regular"/>
              </a:rPr>
              <a:t>private final </a:t>
            </a:r>
            <a:r>
              <a:rPr lang="de-DE" b="0" i="0" dirty="0" err="1">
                <a:solidFill>
                  <a:srgbClr val="000000"/>
                </a:solidFill>
                <a:effectLst/>
                <a:latin typeface="inter-regular"/>
              </a:rPr>
              <a:t>field</a:t>
            </a:r>
            <a:r>
              <a:rPr lang="de-DE" b="0" i="0" dirty="0">
                <a:solidFill>
                  <a:srgbClr val="000000"/>
                </a:solidFill>
                <a:effectLst/>
                <a:latin typeface="inter-regular"/>
              </a:rPr>
              <a:t> für jedes Datum</a:t>
            </a:r>
          </a:p>
          <a:p>
            <a:pPr marL="742950" lvl="1" indent="-285750" algn="just">
              <a:buFont typeface="Arial" panose="020B0604020202020204" pitchFamily="34" charset="0"/>
              <a:buChar char="•"/>
            </a:pPr>
            <a:r>
              <a:rPr lang="de-DE" b="0" i="0" dirty="0">
                <a:solidFill>
                  <a:srgbClr val="000000"/>
                </a:solidFill>
                <a:effectLst/>
                <a:latin typeface="inter-regular"/>
              </a:rPr>
              <a:t>Getter für jedes Feld, aber kein Setter</a:t>
            </a:r>
          </a:p>
          <a:p>
            <a:pPr marL="742950" lvl="1" indent="-285750" algn="just">
              <a:buFont typeface="Arial" panose="020B0604020202020204" pitchFamily="34" charset="0"/>
              <a:buChar char="•"/>
            </a:pPr>
            <a:r>
              <a:rPr lang="de-DE" b="0" i="0" dirty="0">
                <a:solidFill>
                  <a:srgbClr val="000000"/>
                </a:solidFill>
                <a:effectLst/>
                <a:latin typeface="inter-regular"/>
              </a:rPr>
              <a:t>öffentlicher Konstruktor mit einem entsprechenden Argument für jedes Feld</a:t>
            </a:r>
          </a:p>
          <a:p>
            <a:pPr marL="285750" indent="-285750" algn="just">
              <a:buFont typeface="Arial" panose="020B0604020202020204" pitchFamily="34" charset="0"/>
              <a:buChar char="•"/>
            </a:pPr>
            <a:r>
              <a:rPr lang="de-DE" dirty="0">
                <a:solidFill>
                  <a:srgbClr val="000000"/>
                </a:solidFill>
                <a:latin typeface="inter-regular"/>
              </a:rPr>
              <a:t>Bisher mit recht viel </a:t>
            </a:r>
            <a:r>
              <a:rPr lang="de-DE" dirty="0" err="1">
                <a:solidFill>
                  <a:srgbClr val="000000"/>
                </a:solidFill>
                <a:latin typeface="inter-regular"/>
              </a:rPr>
              <a:t>Boilerplate</a:t>
            </a:r>
            <a:r>
              <a:rPr lang="de-DE" dirty="0">
                <a:solidFill>
                  <a:srgbClr val="000000"/>
                </a:solidFill>
                <a:latin typeface="inter-regular"/>
              </a:rPr>
              <a:t> oder etwa durch Lombok @Value herstellbar</a:t>
            </a:r>
          </a:p>
          <a:p>
            <a:pPr marL="285750" indent="-285750" algn="just">
              <a:buFont typeface="Arial" panose="020B0604020202020204" pitchFamily="34" charset="0"/>
              <a:buChar char="•"/>
            </a:pPr>
            <a:r>
              <a:rPr lang="de-DE" b="0" i="0" dirty="0">
                <a:solidFill>
                  <a:srgbClr val="000000"/>
                </a:solidFill>
                <a:effectLst/>
                <a:latin typeface="inter-regular"/>
              </a:rPr>
              <a:t>Die „</a:t>
            </a:r>
            <a:r>
              <a:rPr lang="de-DE" b="0" i="0" dirty="0" err="1">
                <a:solidFill>
                  <a:srgbClr val="000000"/>
                </a:solidFill>
                <a:effectLst/>
                <a:latin typeface="inter-regular"/>
              </a:rPr>
              <a:t>getter</a:t>
            </a:r>
            <a:r>
              <a:rPr lang="de-DE" b="0" i="0" dirty="0">
                <a:solidFill>
                  <a:srgbClr val="000000"/>
                </a:solidFill>
                <a:effectLst/>
                <a:latin typeface="inter-regular"/>
              </a:rPr>
              <a:t>“ von Records heißen wie die Attribute, also ohne </a:t>
            </a:r>
            <a:r>
              <a:rPr lang="de-DE" b="0" i="0" dirty="0" err="1">
                <a:solidFill>
                  <a:srgbClr val="000000"/>
                </a:solidFill>
                <a:effectLst/>
                <a:latin typeface="inter-regular"/>
              </a:rPr>
              <a:t>get</a:t>
            </a:r>
            <a:r>
              <a:rPr lang="de-DE" b="0" i="0" dirty="0">
                <a:solidFill>
                  <a:srgbClr val="000000"/>
                </a:solidFill>
                <a:effectLst/>
                <a:latin typeface="inter-regular"/>
              </a:rPr>
              <a:t>/</a:t>
            </a:r>
            <a:r>
              <a:rPr lang="de-DE" b="0" i="0" dirty="0" err="1">
                <a:solidFill>
                  <a:srgbClr val="000000"/>
                </a:solidFill>
                <a:effectLst/>
                <a:latin typeface="inter-regular"/>
              </a:rPr>
              <a:t>is</a:t>
            </a:r>
            <a:endParaRPr lang="de-DE" b="0" i="0" dirty="0">
              <a:solidFill>
                <a:srgbClr val="000000"/>
              </a:solidFill>
              <a:effectLst/>
              <a:latin typeface="inter-regular"/>
            </a:endParaRPr>
          </a:p>
          <a:p>
            <a:pPr marL="285750" indent="-285750" algn="just">
              <a:buFont typeface="Arial" panose="020B0604020202020204" pitchFamily="34" charset="0"/>
              <a:buChar char="•"/>
            </a:pPr>
            <a:r>
              <a:rPr lang="de-DE" b="0" i="0" dirty="0">
                <a:solidFill>
                  <a:srgbClr val="000000"/>
                </a:solidFill>
                <a:effectLst/>
                <a:latin typeface="inter-regular"/>
              </a:rPr>
              <a:t>Man kann weitere Konstruktoren mit unterschiedlichen Parameterlisten ergänzen</a:t>
            </a:r>
          </a:p>
          <a:p>
            <a:pPr marL="285750" indent="-285750" algn="just">
              <a:buFont typeface="Arial" panose="020B0604020202020204" pitchFamily="34" charset="0"/>
              <a:buChar char="•"/>
            </a:pPr>
            <a:r>
              <a:rPr lang="de-DE" dirty="0">
                <a:solidFill>
                  <a:srgbClr val="000000"/>
                </a:solidFill>
                <a:latin typeface="inter-regular"/>
              </a:rPr>
              <a:t>Man kann den Standard-Konstruktor (</a:t>
            </a:r>
            <a:r>
              <a:rPr lang="de-DE" dirty="0" err="1">
                <a:solidFill>
                  <a:srgbClr val="000000"/>
                </a:solidFill>
                <a:latin typeface="inter-regular"/>
              </a:rPr>
              <a:t>compact</a:t>
            </a:r>
            <a:r>
              <a:rPr lang="de-DE" dirty="0">
                <a:solidFill>
                  <a:srgbClr val="000000"/>
                </a:solidFill>
                <a:latin typeface="inter-regular"/>
              </a:rPr>
              <a:t> </a:t>
            </a:r>
            <a:r>
              <a:rPr lang="de-DE" dirty="0" err="1">
                <a:solidFill>
                  <a:srgbClr val="000000"/>
                </a:solidFill>
                <a:latin typeface="inter-regular"/>
              </a:rPr>
              <a:t>constructor</a:t>
            </a:r>
            <a:r>
              <a:rPr lang="de-DE" dirty="0">
                <a:solidFill>
                  <a:srgbClr val="000000"/>
                </a:solidFill>
                <a:latin typeface="inter-regular"/>
              </a:rPr>
              <a:t>) anpassen – das ist gedacht, um Validierungen einzufügen</a:t>
            </a:r>
          </a:p>
          <a:p>
            <a:pPr marL="285750" indent="-285750" algn="just">
              <a:buFont typeface="Arial" panose="020B0604020202020204" pitchFamily="34" charset="0"/>
              <a:buChar char="•"/>
            </a:pPr>
            <a:r>
              <a:rPr lang="de-DE" dirty="0">
                <a:solidFill>
                  <a:srgbClr val="000000"/>
                </a:solidFill>
                <a:latin typeface="inter-regular"/>
              </a:rPr>
              <a:t>Statische Variablen und Methoden sind genauso möglich wie in </a:t>
            </a:r>
            <a:r>
              <a:rPr lang="de-DE" dirty="0" err="1">
                <a:solidFill>
                  <a:srgbClr val="000000"/>
                </a:solidFill>
                <a:latin typeface="inter-regular"/>
              </a:rPr>
              <a:t>classes</a:t>
            </a:r>
            <a:endParaRPr lang="de-DE" dirty="0">
              <a:solidFill>
                <a:srgbClr val="000000"/>
              </a:solidFill>
              <a:latin typeface="inter-regular"/>
            </a:endParaRPr>
          </a:p>
          <a:p>
            <a:pPr marL="285750" indent="-285750" algn="just">
              <a:buFont typeface="Arial" panose="020B0604020202020204" pitchFamily="34" charset="0"/>
              <a:buChar char="•"/>
            </a:pPr>
            <a:r>
              <a:rPr lang="de-DE" dirty="0">
                <a:solidFill>
                  <a:srgbClr val="000000"/>
                </a:solidFill>
                <a:latin typeface="inter-regular"/>
              </a:rPr>
              <a:t>Keine Vererbung, </a:t>
            </a:r>
            <a:r>
              <a:rPr lang="de-DE" dirty="0" err="1">
                <a:solidFill>
                  <a:srgbClr val="000000"/>
                </a:solidFill>
                <a:latin typeface="inter-regular"/>
              </a:rPr>
              <a:t>record</a:t>
            </a:r>
            <a:r>
              <a:rPr lang="de-DE" dirty="0">
                <a:solidFill>
                  <a:srgbClr val="000000"/>
                </a:solidFill>
                <a:latin typeface="inter-regular"/>
              </a:rPr>
              <a:t> implizit final</a:t>
            </a:r>
          </a:p>
          <a:p>
            <a:pPr marL="285750" indent="-285750" algn="just">
              <a:buFont typeface="Arial" panose="020B0604020202020204" pitchFamily="34" charset="0"/>
              <a:buChar char="•"/>
            </a:pPr>
            <a:r>
              <a:rPr lang="de-DE" dirty="0">
                <a:solidFill>
                  <a:srgbClr val="000000"/>
                </a:solidFill>
                <a:latin typeface="inter-regular"/>
              </a:rPr>
              <a:t>… aber Implementierung von Interfaces möglich</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5823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Records und </a:t>
            </a:r>
            <a:r>
              <a:rPr lang="de-DE" dirty="0" err="1"/>
              <a:t>Stream.toList</a:t>
            </a:r>
            <a:r>
              <a:rPr lang="de-DE" dirty="0"/>
              <a:t>()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de.zettsystems.record</a:t>
            </a:r>
            <a:r>
              <a:rPr lang="de-DE" b="0" i="0" dirty="0">
                <a:solidFill>
                  <a:srgbClr val="000000"/>
                </a:solidFill>
                <a:effectLst/>
                <a:latin typeface="inter-regular"/>
              </a:rPr>
              <a:t> un</a:t>
            </a:r>
            <a:r>
              <a:rPr lang="de-DE" dirty="0">
                <a:solidFill>
                  <a:srgbClr val="000000"/>
                </a:solidFill>
                <a:latin typeface="inter-regular"/>
              </a:rPr>
              <a:t>d </a:t>
            </a:r>
            <a:r>
              <a:rPr lang="de-DE" b="0" i="0" dirty="0" err="1">
                <a:solidFill>
                  <a:srgbClr val="000000"/>
                </a:solidFill>
                <a:effectLst/>
                <a:latin typeface="inter-regular"/>
              </a:rPr>
              <a:t>de.zettsystems.misc</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2169910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Java 16 – JVM Verbesserungen</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JEP 376 ZGC Concurrent Thread Processing</a:t>
            </a:r>
          </a:p>
          <a:p>
            <a:pPr marL="742950" lvl="1" indent="-285750" algn="just">
              <a:buFont typeface="Arial" panose="020B0604020202020204" pitchFamily="34" charset="0"/>
              <a:buChar char="•"/>
            </a:pPr>
            <a:r>
              <a:rPr lang="en-US" dirty="0">
                <a:solidFill>
                  <a:srgbClr val="000000"/>
                </a:solidFill>
                <a:latin typeface="inter-regular"/>
              </a:rPr>
              <a:t>Um stop-the-world </a:t>
            </a:r>
            <a:r>
              <a:rPr lang="en-US" dirty="0" err="1">
                <a:solidFill>
                  <a:srgbClr val="000000"/>
                </a:solidFill>
                <a:latin typeface="inter-regular"/>
              </a:rPr>
              <a:t>weiter</a:t>
            </a:r>
            <a:r>
              <a:rPr lang="en-US" dirty="0">
                <a:solidFill>
                  <a:srgbClr val="000000"/>
                </a:solidFill>
                <a:latin typeface="inter-regular"/>
              </a:rPr>
              <a: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reduzieren</a:t>
            </a:r>
            <a:r>
              <a:rPr lang="en-US" dirty="0">
                <a:solidFill>
                  <a:srgbClr val="000000"/>
                </a:solidFill>
                <a:latin typeface="inter-regular"/>
              </a:rPr>
              <a:t> (&lt; 0.1ms) </a:t>
            </a:r>
            <a:r>
              <a:rPr lang="en-US" dirty="0" err="1">
                <a:solidFill>
                  <a:srgbClr val="000000"/>
                </a:solidFill>
                <a:latin typeface="inter-regular"/>
              </a:rPr>
              <a:t>mussten</a:t>
            </a:r>
            <a:r>
              <a:rPr lang="en-US" dirty="0">
                <a:solidFill>
                  <a:srgbClr val="000000"/>
                </a:solidFill>
                <a:latin typeface="inter-regular"/>
              </a:rPr>
              <a:t> </a:t>
            </a:r>
            <a:r>
              <a:rPr lang="en-US" dirty="0" err="1">
                <a:solidFill>
                  <a:srgbClr val="000000"/>
                </a:solidFill>
                <a:latin typeface="inter-regular"/>
              </a:rPr>
              <a:t>weitere</a:t>
            </a:r>
            <a:r>
              <a:rPr lang="en-US" dirty="0">
                <a:solidFill>
                  <a:srgbClr val="000000"/>
                </a:solidFill>
                <a:latin typeface="inter-regular"/>
              </a:rPr>
              <a:t> </a:t>
            </a:r>
            <a:r>
              <a:rPr lang="en-US" dirty="0" err="1">
                <a:solidFill>
                  <a:srgbClr val="000000"/>
                </a:solidFill>
                <a:latin typeface="inter-regular"/>
              </a:rPr>
              <a:t>Prozessschritte</a:t>
            </a:r>
            <a:r>
              <a:rPr lang="en-US" dirty="0">
                <a:solidFill>
                  <a:srgbClr val="000000"/>
                </a:solidFill>
                <a:latin typeface="inter-regular"/>
              </a:rPr>
              <a:t> in </a:t>
            </a:r>
            <a:r>
              <a:rPr lang="en-US" dirty="0" err="1">
                <a:solidFill>
                  <a:srgbClr val="000000"/>
                </a:solidFill>
                <a:latin typeface="inter-regular"/>
              </a:rPr>
              <a:t>nebenläufige</a:t>
            </a:r>
            <a:r>
              <a:rPr lang="en-US" dirty="0">
                <a:solidFill>
                  <a:srgbClr val="000000"/>
                </a:solidFill>
                <a:latin typeface="inter-regular"/>
              </a:rPr>
              <a:t> </a:t>
            </a:r>
            <a:r>
              <a:rPr lang="en-US" dirty="0" err="1">
                <a:solidFill>
                  <a:srgbClr val="000000"/>
                </a:solidFill>
                <a:latin typeface="inter-regular"/>
              </a:rPr>
              <a:t>Phasen</a:t>
            </a:r>
            <a:r>
              <a:rPr lang="en-US" dirty="0">
                <a:solidFill>
                  <a:srgbClr val="000000"/>
                </a:solidFill>
                <a:latin typeface="inter-regular"/>
              </a:rPr>
              <a:t> </a:t>
            </a:r>
            <a:r>
              <a:rPr lang="en-US" dirty="0" err="1">
                <a:solidFill>
                  <a:srgbClr val="000000"/>
                </a:solidFill>
                <a:latin typeface="inter-regular"/>
              </a:rPr>
              <a:t>verschoben</a:t>
            </a:r>
            <a:r>
              <a:rPr lang="en-US" dirty="0">
                <a:solidFill>
                  <a:srgbClr val="000000"/>
                </a:solidFill>
                <a:latin typeface="inter-regular"/>
              </a:rPr>
              <a:t> </a:t>
            </a:r>
            <a:r>
              <a:rPr lang="en-US" dirty="0" err="1">
                <a:solidFill>
                  <a:srgbClr val="000000"/>
                </a:solidFill>
                <a:latin typeface="inter-regular"/>
              </a:rPr>
              <a:t>werden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387 Elastic </a:t>
            </a:r>
            <a:r>
              <a:rPr lang="en-US" b="0" i="0" dirty="0" err="1">
                <a:solidFill>
                  <a:srgbClr val="000000"/>
                </a:solidFill>
                <a:effectLst/>
                <a:latin typeface="inter-regular"/>
              </a:rPr>
              <a:t>Metaspace</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de-DE" b="0" i="0" dirty="0">
                <a:solidFill>
                  <a:srgbClr val="000000"/>
                </a:solidFill>
                <a:effectLst/>
                <a:latin typeface="inter-regular"/>
              </a:rPr>
              <a:t>Rückgabe von ungenutztem </a:t>
            </a:r>
            <a:r>
              <a:rPr lang="de-DE" b="0" i="0" dirty="0" err="1">
                <a:solidFill>
                  <a:srgbClr val="000000"/>
                </a:solidFill>
                <a:effectLst/>
                <a:latin typeface="inter-regular"/>
              </a:rPr>
              <a:t>Metaspace</a:t>
            </a:r>
            <a:r>
              <a:rPr lang="de-DE" b="0" i="0" dirty="0">
                <a:solidFill>
                  <a:srgbClr val="000000"/>
                </a:solidFill>
                <a:effectLst/>
                <a:latin typeface="inter-regular"/>
              </a:rPr>
              <a:t>-Speicher an das OS, Verringerung des </a:t>
            </a:r>
            <a:r>
              <a:rPr lang="de-DE" b="0" i="0" dirty="0" err="1">
                <a:solidFill>
                  <a:srgbClr val="000000"/>
                </a:solidFill>
                <a:effectLst/>
                <a:latin typeface="inter-regular"/>
              </a:rPr>
              <a:t>Metaspace-Footprints</a:t>
            </a:r>
            <a:r>
              <a:rPr lang="de-DE" b="0" i="0" dirty="0">
                <a:solidFill>
                  <a:srgbClr val="000000"/>
                </a:solidFill>
                <a:effectLst/>
                <a:latin typeface="inter-regular"/>
              </a:rPr>
              <a:t> und Vereinfachung des </a:t>
            </a:r>
            <a:r>
              <a:rPr lang="de-DE" b="0" i="0" dirty="0" err="1">
                <a:solidFill>
                  <a:srgbClr val="000000"/>
                </a:solidFill>
                <a:effectLst/>
                <a:latin typeface="inter-regular"/>
              </a:rPr>
              <a:t>Metaspace</a:t>
            </a:r>
            <a:r>
              <a:rPr lang="de-DE" b="0" i="0" dirty="0">
                <a:solidFill>
                  <a:srgbClr val="000000"/>
                </a:solidFill>
                <a:effectLst/>
                <a:latin typeface="inter-regular"/>
              </a:rPr>
              <a:t>-Codes, um die Wartungskosten zu senken.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Concurrently Uncommit Memory in G1</a:t>
            </a:r>
          </a:p>
          <a:p>
            <a:pPr marL="742950" lvl="1" indent="-285750" algn="just">
              <a:buFont typeface="Arial" panose="020B0604020202020204" pitchFamily="34" charset="0"/>
              <a:buChar char="•"/>
            </a:pPr>
            <a:r>
              <a:rPr lang="de-DE" b="0" i="0" dirty="0">
                <a:solidFill>
                  <a:srgbClr val="000000"/>
                </a:solidFill>
                <a:effectLst/>
                <a:latin typeface="inter-regular"/>
              </a:rPr>
              <a:t>Diese neue Funktion ist immer aktiviert und ändert den Zeitpunkt, zu dem G1 Java-Heap-Speicher an das Betriebssystem zurückgibt. G1 trifft während der GC-Pause weiterhin Größenentscheidungen, verlagert aber die teure Arbeit auf einen Thread, der gleichzeitig mit der Java-Anwendung läuft</a:t>
            </a:r>
            <a:endParaRPr lang="en-US" b="0" i="0" dirty="0">
              <a:solidFill>
                <a:srgbClr val="000000"/>
              </a:solidFill>
              <a:effectLst/>
              <a:latin typeface="inter-regular"/>
            </a:endParaRPr>
          </a:p>
          <a:p>
            <a:pPr lvl="1"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4074593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E2B557-E54E-5394-F1D7-CB2A8CC4F35F}"/>
              </a:ext>
            </a:extLst>
          </p:cNvPr>
          <p:cNvSpPr>
            <a:spLocks noGrp="1"/>
          </p:cNvSpPr>
          <p:nvPr>
            <p:ph type="title"/>
          </p:nvPr>
        </p:nvSpPr>
        <p:spPr/>
        <p:txBody>
          <a:bodyPr/>
          <a:lstStyle/>
          <a:p>
            <a:r>
              <a:rPr lang="de-DE" dirty="0"/>
              <a:t>(</a:t>
            </a:r>
            <a:r>
              <a:rPr lang="de-DE" dirty="0" err="1"/>
              <a:t>Warning</a:t>
            </a:r>
            <a:r>
              <a:rPr lang="de-DE" dirty="0"/>
              <a:t> </a:t>
            </a:r>
            <a:r>
              <a:rPr lang="de-DE" dirty="0" err="1"/>
              <a:t>for</a:t>
            </a:r>
            <a:r>
              <a:rPr lang="de-DE" dirty="0"/>
              <a:t>) Value-</a:t>
            </a:r>
            <a:r>
              <a:rPr lang="de-DE" dirty="0" err="1"/>
              <a:t>Based</a:t>
            </a:r>
            <a:r>
              <a:rPr lang="de-DE" dirty="0"/>
              <a:t> Classes</a:t>
            </a:r>
          </a:p>
        </p:txBody>
      </p:sp>
      <p:sp>
        <p:nvSpPr>
          <p:cNvPr id="3" name="Inhaltsplatzhalter 2">
            <a:extLst>
              <a:ext uri="{FF2B5EF4-FFF2-40B4-BE49-F238E27FC236}">
                <a16:creationId xmlns:a16="http://schemas.microsoft.com/office/drawing/2014/main" id="{60EDCAA3-2BE0-4C91-E1CD-2F9605C7CAC8}"/>
              </a:ext>
            </a:extLst>
          </p:cNvPr>
          <p:cNvSpPr>
            <a:spLocks noGrp="1"/>
          </p:cNvSpPr>
          <p:nvPr>
            <p:ph idx="1"/>
          </p:nvPr>
        </p:nvSpPr>
        <p:spPr/>
        <p:txBody>
          <a:bodyPr/>
          <a:lstStyle/>
          <a:p>
            <a:r>
              <a:rPr lang="de-DE" dirty="0"/>
              <a:t>Das Projekt </a:t>
            </a:r>
            <a:r>
              <a:rPr lang="de-DE" dirty="0" err="1"/>
              <a:t>valhalla</a:t>
            </a:r>
            <a:r>
              <a:rPr lang="de-DE" dirty="0"/>
              <a:t> hat langfristig das Ziel „</a:t>
            </a:r>
            <a:r>
              <a:rPr lang="de-DE" dirty="0" err="1"/>
              <a:t>value</a:t>
            </a:r>
            <a:r>
              <a:rPr lang="de-DE" dirty="0"/>
              <a:t> </a:t>
            </a:r>
            <a:r>
              <a:rPr lang="de-DE" dirty="0" err="1"/>
              <a:t>objects</a:t>
            </a:r>
            <a:r>
              <a:rPr lang="de-DE" dirty="0"/>
              <a:t>“ einzuführen, das sind </a:t>
            </a:r>
            <a:r>
              <a:rPr lang="de-DE" dirty="0" err="1"/>
              <a:t>immutable</a:t>
            </a:r>
            <a:r>
              <a:rPr lang="de-DE" dirty="0"/>
              <a:t> Objekte ohne Identität</a:t>
            </a:r>
          </a:p>
          <a:p>
            <a:r>
              <a:rPr lang="de-DE" dirty="0"/>
              <a:t>Kandidaten dafür sind: die Wrapper-Klassen, Optional, Date/Time, </a:t>
            </a:r>
            <a:r>
              <a:rPr lang="de-DE" dirty="0" err="1"/>
              <a:t>collection</a:t>
            </a:r>
            <a:r>
              <a:rPr lang="de-DE" dirty="0"/>
              <a:t> </a:t>
            </a:r>
            <a:r>
              <a:rPr lang="de-DE" dirty="0" err="1"/>
              <a:t>implementation</a:t>
            </a:r>
            <a:r>
              <a:rPr lang="de-DE" dirty="0"/>
              <a:t> usw.</a:t>
            </a:r>
          </a:p>
          <a:p>
            <a:r>
              <a:rPr lang="de-DE" dirty="0"/>
              <a:t>Man möchte also die Performance von den primitiven Typen mit „richtigen“ Objekten kombinieren</a:t>
            </a:r>
          </a:p>
          <a:p>
            <a:r>
              <a:rPr lang="de-DE" dirty="0"/>
              <a:t>Nach einigen Vorarbeiten tief in der JVM wurden in diesem JEP nun die Kandidaten als @ValueObjects annotiert sowie deren </a:t>
            </a:r>
            <a:r>
              <a:rPr lang="de-DE" dirty="0" err="1"/>
              <a:t>public</a:t>
            </a:r>
            <a:r>
              <a:rPr lang="de-DE" dirty="0"/>
              <a:t>-Konstruktoren </a:t>
            </a:r>
            <a:r>
              <a:rPr lang="de-DE" dirty="0" err="1"/>
              <a:t>deprecated</a:t>
            </a:r>
            <a:endParaRPr lang="de-DE" dirty="0"/>
          </a:p>
          <a:p>
            <a:r>
              <a:rPr lang="de-DE" dirty="0"/>
              <a:t>Neben der </a:t>
            </a:r>
            <a:r>
              <a:rPr lang="de-DE" dirty="0" err="1"/>
              <a:t>deprecation-Warning</a:t>
            </a:r>
            <a:r>
              <a:rPr lang="de-DE" dirty="0"/>
              <a:t> gibt es eine weitere </a:t>
            </a:r>
            <a:r>
              <a:rPr lang="de-DE" dirty="0" err="1"/>
              <a:t>Warning</a:t>
            </a:r>
            <a:r>
              <a:rPr lang="de-DE" dirty="0"/>
              <a:t>, wenn man diese Klassen unsachgemäß in </a:t>
            </a:r>
            <a:r>
              <a:rPr lang="de-DE" dirty="0" err="1"/>
              <a:t>synchronize</a:t>
            </a:r>
            <a:r>
              <a:rPr lang="de-DE" dirty="0"/>
              <a:t> verwendet</a:t>
            </a:r>
          </a:p>
          <a:p>
            <a:endParaRPr lang="de-DE" dirty="0"/>
          </a:p>
          <a:p>
            <a:endParaRPr lang="de-DE" dirty="0"/>
          </a:p>
        </p:txBody>
      </p:sp>
    </p:spTree>
    <p:extLst>
      <p:ext uri="{BB962C8B-B14F-4D97-AF65-F5344CB8AC3E}">
        <p14:creationId xmlns:p14="http://schemas.microsoft.com/office/powerpoint/2010/main" val="2617217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60798-3D0C-3C4E-9D11-8566C11F5304}"/>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9FED9C0-4C9F-5A7E-3511-3A8FAEFFE8E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45A59D7-80F5-90B9-2C64-ED31032A8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6254183-9738-F49D-6159-A5CB6E8B6840}"/>
              </a:ext>
            </a:extLst>
          </p:cNvPr>
          <p:cNvSpPr>
            <a:spLocks noGrp="1"/>
          </p:cNvSpPr>
          <p:nvPr>
            <p:ph idx="1"/>
          </p:nvPr>
        </p:nvSpPr>
        <p:spPr>
          <a:xfrm>
            <a:off x="677334" y="1426633"/>
            <a:ext cx="8596668" cy="5010262"/>
          </a:xfrm>
        </p:spPr>
        <p:txBody>
          <a:bodyPr vert="horz" lIns="91440" tIns="45720" rIns="91440" bIns="45720" rtlCol="0" anchor="t">
            <a:normAutofit fontScale="85000" lnSpcReduction="20000"/>
          </a:bodyPr>
          <a:lstStyle/>
          <a:p>
            <a:r>
              <a:rPr lang="de-DE" sz="3100" dirty="0"/>
              <a:t>Überblick Java</a:t>
            </a:r>
          </a:p>
          <a:p>
            <a:r>
              <a:rPr lang="de-DE" sz="3100" dirty="0"/>
              <a:t>Neue Sprachfeatures Java 12-17</a:t>
            </a:r>
          </a:p>
          <a:p>
            <a:pPr lvl="1"/>
            <a:r>
              <a:rPr lang="de-DE" sz="2900" dirty="0"/>
              <a:t>Neuerungen in Java 12/13</a:t>
            </a:r>
          </a:p>
          <a:p>
            <a:pPr lvl="1"/>
            <a:r>
              <a:rPr lang="de-DE" sz="2900" dirty="0"/>
              <a:t>Java 14 - Switch </a:t>
            </a:r>
            <a:r>
              <a:rPr lang="de-DE" sz="2900" dirty="0" err="1"/>
              <a:t>Expressions</a:t>
            </a:r>
            <a:endParaRPr lang="de-DE" sz="2900" dirty="0"/>
          </a:p>
          <a:p>
            <a:pPr lvl="1"/>
            <a:r>
              <a:rPr lang="de-DE" sz="2900" dirty="0"/>
              <a:t>Java 15 - Text Blocks</a:t>
            </a:r>
          </a:p>
          <a:p>
            <a:pPr lvl="1"/>
            <a:r>
              <a:rPr lang="en-US" sz="2900" dirty="0"/>
              <a:t>Java 16 - Pattern Matching for </a:t>
            </a:r>
            <a:r>
              <a:rPr lang="en-US" sz="2900" dirty="0" err="1"/>
              <a:t>instanceof</a:t>
            </a:r>
            <a:endParaRPr lang="en-US" sz="2900" dirty="0"/>
          </a:p>
          <a:p>
            <a:pPr lvl="1"/>
            <a:r>
              <a:rPr lang="en-US" sz="2900" dirty="0"/>
              <a:t>Java 16 - </a:t>
            </a:r>
            <a:r>
              <a:rPr lang="de-DE" sz="2900" dirty="0"/>
              <a:t>Records</a:t>
            </a:r>
          </a:p>
          <a:p>
            <a:pPr lvl="1"/>
            <a:r>
              <a:rPr lang="en-US" sz="2900" b="1" dirty="0"/>
              <a:t>Java 17 - </a:t>
            </a:r>
            <a:r>
              <a:rPr lang="de-DE" sz="2900" b="1" dirty="0"/>
              <a:t>Sealed Classes</a:t>
            </a:r>
          </a:p>
          <a:p>
            <a:r>
              <a:rPr lang="de-DE" sz="3200" dirty="0"/>
              <a:t>Neues in der JVM 12-17</a:t>
            </a:r>
          </a:p>
          <a:p>
            <a:r>
              <a:rPr lang="de-DE" sz="3200" dirty="0"/>
              <a:t>Ausblick 18-21</a:t>
            </a:r>
          </a:p>
          <a:p>
            <a:r>
              <a:rPr lang="de-DE" sz="3200" dirty="0" err="1"/>
              <a:t>OpenRewrite</a:t>
            </a:r>
            <a:endParaRPr lang="de-DE" sz="3200" dirty="0"/>
          </a:p>
          <a:p>
            <a:pPr marL="0" indent="0">
              <a:buNone/>
            </a:pPr>
            <a:endParaRPr lang="de-DE" sz="3100" dirty="0"/>
          </a:p>
        </p:txBody>
      </p:sp>
    </p:spTree>
    <p:extLst>
      <p:ext uri="{BB962C8B-B14F-4D97-AF65-F5344CB8AC3E}">
        <p14:creationId xmlns:p14="http://schemas.microsoft.com/office/powerpoint/2010/main" val="1202392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600"/>
            <a:ext cx="8596668" cy="882316"/>
          </a:xfrm>
        </p:spPr>
        <p:txBody>
          <a:bodyPr vert="horz"/>
          <a:lstStyle/>
          <a:p>
            <a:r>
              <a:rPr lang="de-DE" dirty="0"/>
              <a:t>Java 17 – 14.09.2021 (LTS bis 2029)</a:t>
            </a:r>
          </a:p>
        </p:txBody>
      </p:sp>
      <p:sp>
        <p:nvSpPr>
          <p:cNvPr id="4" name="Textfeld 3">
            <a:extLst>
              <a:ext uri="{FF2B5EF4-FFF2-40B4-BE49-F238E27FC236}">
                <a16:creationId xmlns:a16="http://schemas.microsoft.com/office/drawing/2014/main" id="{7ECB342E-6D57-A21E-4D47-16A50D9526F4}"/>
              </a:ext>
            </a:extLst>
          </p:cNvPr>
          <p:cNvSpPr txBox="1"/>
          <p:nvPr/>
        </p:nvSpPr>
        <p:spPr>
          <a:xfrm>
            <a:off x="720391" y="1491916"/>
            <a:ext cx="4740442" cy="3416320"/>
          </a:xfrm>
          <a:prstGeom prst="rect">
            <a:avLst/>
          </a:prstGeom>
          <a:noFill/>
        </p:spPr>
        <p:txBody>
          <a:bodyPr wrap="square" rtlCol="0">
            <a:spAutoFit/>
          </a:bodyPr>
          <a:lstStyle/>
          <a:p>
            <a:pPr algn="just"/>
            <a:r>
              <a:rPr lang="en-US" b="1" i="0" dirty="0">
                <a:solidFill>
                  <a:srgbClr val="000000"/>
                </a:solidFill>
                <a:effectLst/>
                <a:latin typeface="inter-regular"/>
              </a:rPr>
              <a:t>1. New Language Features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JEP 409: Sealed Classes released</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2. JVM Improvements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t>
            </a:r>
          </a:p>
          <a:p>
            <a:pPr marL="285750" indent="-285750" algn="just">
              <a:buFont typeface="Arial" panose="020B0604020202020204" pitchFamily="34" charset="0"/>
              <a:buChar char="•"/>
            </a:pPr>
            <a:endParaRPr lang="en-US" b="0" i="0" dirty="0">
              <a:solidFill>
                <a:srgbClr val="000000"/>
              </a:solidFill>
              <a:effectLst/>
              <a:latin typeface="inter-regular"/>
            </a:endParaRPr>
          </a:p>
          <a:p>
            <a:pPr algn="just"/>
            <a:r>
              <a:rPr lang="en-US" b="1" i="0" dirty="0">
                <a:solidFill>
                  <a:srgbClr val="000000"/>
                </a:solidFill>
                <a:effectLst/>
                <a:latin typeface="inter-regular"/>
              </a:rPr>
              <a:t>3. New Tools and Libraries</a:t>
            </a:r>
          </a:p>
          <a:p>
            <a:pPr algn="just"/>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a:t>
            </a:r>
            <a:endParaRPr lang="en-US" b="1" i="0" dirty="0">
              <a:solidFill>
                <a:srgbClr val="000000"/>
              </a:solidFill>
              <a:effectLst/>
              <a:latin typeface="inter-regular"/>
            </a:endParaRPr>
          </a:p>
          <a:p>
            <a:pPr marL="285750" indent="-285750" algn="just">
              <a:buFont typeface="Arial" panose="020B0604020202020204" pitchFamily="34" charset="0"/>
              <a:buChar char="•"/>
            </a:pPr>
            <a:endParaRPr lang="de-DE" b="0" i="0" dirty="0">
              <a:solidFill>
                <a:srgbClr val="000000"/>
              </a:solidFill>
              <a:effectLst/>
              <a:latin typeface="inter-regular"/>
            </a:endParaRPr>
          </a:p>
        </p:txBody>
      </p:sp>
      <p:sp>
        <p:nvSpPr>
          <p:cNvPr id="6" name="Textfeld 5">
            <a:extLst>
              <a:ext uri="{FF2B5EF4-FFF2-40B4-BE49-F238E27FC236}">
                <a16:creationId xmlns:a16="http://schemas.microsoft.com/office/drawing/2014/main" id="{51219E29-6F33-7CC4-A15D-1A4E75F362AC}"/>
              </a:ext>
            </a:extLst>
          </p:cNvPr>
          <p:cNvSpPr txBox="1"/>
          <p:nvPr/>
        </p:nvSpPr>
        <p:spPr>
          <a:xfrm>
            <a:off x="5460833" y="1491916"/>
            <a:ext cx="4838199" cy="5078313"/>
          </a:xfrm>
          <a:prstGeom prst="rect">
            <a:avLst/>
          </a:prstGeom>
          <a:noFill/>
        </p:spPr>
        <p:txBody>
          <a:bodyPr wrap="square">
            <a:spAutoFit/>
          </a:bodyPr>
          <a:lstStyle/>
          <a:p>
            <a:pPr algn="just"/>
            <a:r>
              <a:rPr lang="en-US" b="1" i="0" dirty="0">
                <a:solidFill>
                  <a:srgbClr val="000000"/>
                </a:solidFill>
                <a:effectLst/>
                <a:latin typeface="inter-regular"/>
              </a:rPr>
              <a:t>4. Miscellaneous</a:t>
            </a:r>
          </a:p>
          <a:p>
            <a:pPr algn="just"/>
            <a:endParaRPr lang="de-DE"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Diverse Security Updates und Housekeeping</a:t>
            </a:r>
          </a:p>
          <a:p>
            <a:pPr marL="285750" indent="-285750" algn="just">
              <a:buFont typeface="Arial" panose="020B0604020202020204" pitchFamily="34" charset="0"/>
              <a:buChar char="•"/>
            </a:pPr>
            <a:r>
              <a:rPr lang="en-US" dirty="0">
                <a:solidFill>
                  <a:srgbClr val="000000"/>
                </a:solidFill>
                <a:latin typeface="inter-regular"/>
              </a:rPr>
              <a:t>JEP 306: Restore Always-Strict Floating-Point Semantics</a:t>
            </a:r>
          </a:p>
          <a:p>
            <a:pPr marL="285750" indent="-285750" algn="just">
              <a:buFont typeface="Arial" panose="020B0604020202020204" pitchFamily="34" charset="0"/>
              <a:buChar char="•"/>
            </a:pPr>
            <a:r>
              <a:rPr lang="en-US" dirty="0">
                <a:solidFill>
                  <a:srgbClr val="000000"/>
                </a:solidFill>
                <a:latin typeface="inter-regular"/>
              </a:rPr>
              <a:t>JEP 356: Enhanced Pseudo-Random Number Generators</a:t>
            </a:r>
          </a:p>
          <a:p>
            <a:pPr marL="285750" indent="-285750" algn="just">
              <a:buFont typeface="Arial" panose="020B0604020202020204" pitchFamily="34" charset="0"/>
              <a:buChar char="•"/>
            </a:pPr>
            <a:r>
              <a:rPr lang="en-US" dirty="0">
                <a:solidFill>
                  <a:srgbClr val="000000"/>
                </a:solidFill>
                <a:latin typeface="inter-regular"/>
              </a:rPr>
              <a:t>JEP 403: Strongly Encapsulate JDK Internals (flag </a:t>
            </a:r>
            <a:r>
              <a:rPr lang="en-US" dirty="0" err="1">
                <a:solidFill>
                  <a:srgbClr val="000000"/>
                </a:solidFill>
                <a:latin typeface="inter-regular"/>
              </a:rPr>
              <a:t>weg</a:t>
            </a:r>
            <a:r>
              <a:rPr lang="en-US" dirty="0">
                <a:solidFill>
                  <a:srgbClr val="000000"/>
                </a:solidFill>
                <a:latin typeface="inter-regular"/>
              </a:rPr>
              <a:t>)</a:t>
            </a:r>
          </a:p>
          <a:p>
            <a:pPr marL="285750" indent="-285750" algn="just">
              <a:buFont typeface="Arial" panose="020B0604020202020204" pitchFamily="34" charset="0"/>
              <a:buChar char="•"/>
            </a:pPr>
            <a:endParaRPr lang="en-US" dirty="0">
              <a:solidFill>
                <a:srgbClr val="000000"/>
              </a:solidFill>
              <a:latin typeface="inter-regular"/>
            </a:endParaRPr>
          </a:p>
          <a:p>
            <a:pPr algn="just"/>
            <a:r>
              <a:rPr lang="en-US" b="1" i="0" dirty="0">
                <a:solidFill>
                  <a:srgbClr val="000000"/>
                </a:solidFill>
                <a:effectLst/>
                <a:latin typeface="inter-regular"/>
              </a:rPr>
              <a:t>5. Incubator and Preview Features</a:t>
            </a:r>
          </a:p>
          <a:p>
            <a:pPr algn="just"/>
            <a:endParaRPr lang="en-US" b="1" i="0" dirty="0">
              <a:solidFill>
                <a:srgbClr val="000000"/>
              </a:solidFill>
              <a:effectLst/>
              <a:latin typeface="inter-regular"/>
            </a:endParaRPr>
          </a:p>
          <a:p>
            <a:pPr marL="285750" indent="-285750" algn="just">
              <a:buFont typeface="Arial" panose="020B0604020202020204" pitchFamily="34" charset="0"/>
              <a:buChar char="•"/>
            </a:pPr>
            <a:r>
              <a:rPr lang="en-US" i="0" dirty="0">
                <a:solidFill>
                  <a:srgbClr val="000000"/>
                </a:solidFill>
                <a:effectLst/>
                <a:latin typeface="inter-regular"/>
              </a:rPr>
              <a:t>JEP 406: Pattern Matching for switch (Preview)</a:t>
            </a:r>
          </a:p>
          <a:p>
            <a:pPr marL="285750" indent="-285750" algn="just">
              <a:buFont typeface="Arial" panose="020B0604020202020204" pitchFamily="34" charset="0"/>
              <a:buChar char="•"/>
            </a:pPr>
            <a:r>
              <a:rPr lang="en-US" i="0" dirty="0">
                <a:solidFill>
                  <a:srgbClr val="000000"/>
                </a:solidFill>
                <a:effectLst/>
                <a:latin typeface="inter-regular"/>
              </a:rPr>
              <a:t>JEP 412: Foreign Function &amp; Memory API (Incubator)</a:t>
            </a:r>
          </a:p>
          <a:p>
            <a:pPr marL="285750" indent="-285750" algn="just">
              <a:buFont typeface="Arial" panose="020B0604020202020204" pitchFamily="34" charset="0"/>
              <a:buChar char="•"/>
            </a:pPr>
            <a:r>
              <a:rPr lang="en-US" dirty="0">
                <a:solidFill>
                  <a:srgbClr val="000000"/>
                </a:solidFill>
                <a:latin typeface="inter-regular"/>
              </a:rPr>
              <a:t>JEP 414: Vector API (Second Incubator) </a:t>
            </a:r>
          </a:p>
          <a:p>
            <a:pPr algn="just"/>
            <a:endParaRPr lang="en-US" b="0" i="0" dirty="0">
              <a:solidFill>
                <a:srgbClr val="000000"/>
              </a:solidFill>
              <a:effectLst/>
              <a:latin typeface="inter-regular"/>
            </a:endParaRPr>
          </a:p>
          <a:p>
            <a:pPr algn="just"/>
            <a:r>
              <a:rPr lang="de-DE" dirty="0">
                <a:solidFill>
                  <a:srgbClr val="000000"/>
                </a:solidFill>
                <a:latin typeface="inter-regular"/>
              </a:rPr>
              <a:t> </a:t>
            </a:r>
            <a:endParaRPr lang="de-DE" b="0" i="0" dirty="0">
              <a:solidFill>
                <a:srgbClr val="000000"/>
              </a:solidFill>
              <a:effectLst/>
              <a:latin typeface="inter-regular"/>
            </a:endParaRPr>
          </a:p>
        </p:txBody>
      </p:sp>
    </p:spTree>
    <p:extLst>
      <p:ext uri="{BB962C8B-B14F-4D97-AF65-F5344CB8AC3E}">
        <p14:creationId xmlns:p14="http://schemas.microsoft.com/office/powerpoint/2010/main" val="2254116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(Java 17)</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693319"/>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Sealed </a:t>
            </a:r>
            <a:r>
              <a:rPr lang="de-DE" b="0" i="0" dirty="0" err="1">
                <a:solidFill>
                  <a:srgbClr val="000000"/>
                </a:solidFill>
                <a:effectLst/>
                <a:latin typeface="inter-regular"/>
              </a:rPr>
              <a:t>classes</a:t>
            </a:r>
            <a:r>
              <a:rPr lang="de-DE" b="0" i="0" dirty="0">
                <a:solidFill>
                  <a:srgbClr val="000000"/>
                </a:solidFill>
                <a:effectLst/>
                <a:latin typeface="inter-regular"/>
              </a:rPr>
              <a:t> sind wie z. B. </a:t>
            </a:r>
            <a:r>
              <a:rPr lang="de-DE" b="0" i="0" dirty="0" err="1">
                <a:solidFill>
                  <a:srgbClr val="000000"/>
                </a:solidFill>
                <a:effectLst/>
                <a:latin typeface="inter-regular"/>
              </a:rPr>
              <a:t>Enums</a:t>
            </a:r>
            <a:r>
              <a:rPr lang="de-DE" b="0" i="0" dirty="0">
                <a:solidFill>
                  <a:srgbClr val="000000"/>
                </a:solidFill>
                <a:effectLst/>
                <a:latin typeface="inter-regular"/>
              </a:rPr>
              <a:t> zum Erfassen von Alternativen in Domänenmodellen geeignet</a:t>
            </a:r>
          </a:p>
          <a:p>
            <a:pPr marL="285750" indent="-285750" algn="just">
              <a:buFont typeface="Arial" panose="020B0604020202020204" pitchFamily="34" charset="0"/>
              <a:buChar char="•"/>
            </a:pPr>
            <a:r>
              <a:rPr lang="de-DE" dirty="0">
                <a:solidFill>
                  <a:srgbClr val="000000"/>
                </a:solidFill>
                <a:latin typeface="inter-regular"/>
              </a:rPr>
              <a:t>Sie </a:t>
            </a:r>
            <a:r>
              <a:rPr lang="de-DE" b="0" i="0" dirty="0">
                <a:solidFill>
                  <a:srgbClr val="000000"/>
                </a:solidFill>
                <a:effectLst/>
                <a:latin typeface="inter-regular"/>
              </a:rPr>
              <a:t>ermöglichen es Programmierern und Compilern, Schlussfolgerungen über die Abzählbarkeit/Vollständigkeit zu ziehen</a:t>
            </a:r>
          </a:p>
          <a:p>
            <a:pPr marL="285750" indent="-285750" algn="just">
              <a:buFont typeface="Arial" panose="020B0604020202020204" pitchFamily="34" charset="0"/>
              <a:buChar char="•"/>
            </a:pPr>
            <a:r>
              <a:rPr lang="de-DE" dirty="0">
                <a:solidFill>
                  <a:srgbClr val="000000"/>
                </a:solidFill>
                <a:latin typeface="inter-regular"/>
              </a:rPr>
              <a:t>Arbeiten mit Records und Pattern </a:t>
            </a:r>
            <a:r>
              <a:rPr lang="de-DE" dirty="0" err="1">
                <a:solidFill>
                  <a:srgbClr val="000000"/>
                </a:solidFill>
                <a:latin typeface="inter-regular"/>
              </a:rPr>
              <a:t>Matching</a:t>
            </a:r>
            <a:r>
              <a:rPr lang="de-DE" dirty="0">
                <a:solidFill>
                  <a:srgbClr val="000000"/>
                </a:solidFill>
                <a:latin typeface="inter-regular"/>
              </a:rPr>
              <a:t> zusammen, um eine stärker datenzentrierte Programmierung zu unterstützen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b="0" i="0" dirty="0" err="1">
                <a:solidFill>
                  <a:srgbClr val="000000"/>
                </a:solidFill>
                <a:effectLst/>
                <a:latin typeface="inter-regular"/>
              </a:rPr>
              <a:t>erlauben</a:t>
            </a:r>
            <a:r>
              <a:rPr lang="en-US" b="0" i="0" dirty="0">
                <a:solidFill>
                  <a:srgbClr val="000000"/>
                </a:solidFill>
                <a:effectLst/>
                <a:latin typeface="inter-regular"/>
              </a:rPr>
              <a:t> die </a:t>
            </a:r>
            <a:r>
              <a:rPr lang="en-US" dirty="0" err="1">
                <a:solidFill>
                  <a:srgbClr val="000000"/>
                </a:solidFill>
                <a:latin typeface="inter-regular"/>
              </a:rPr>
              <a:t>Vererbung</a:t>
            </a:r>
            <a:r>
              <a:rPr lang="en-US" dirty="0">
                <a:solidFill>
                  <a:srgbClr val="000000"/>
                </a:solidFill>
                <a:latin typeface="inter-regular"/>
              </a:rPr>
              <a:t> </a:t>
            </a:r>
            <a:r>
              <a:rPr lang="en-US" dirty="0" err="1">
                <a:solidFill>
                  <a:srgbClr val="000000"/>
                </a:solidFill>
                <a:latin typeface="inter-regular"/>
              </a:rPr>
              <a:t>explizit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err="1">
                <a:solidFill>
                  <a:srgbClr val="000000"/>
                </a:solidFill>
                <a:effectLst/>
                <a:latin typeface="inter-regular"/>
              </a:rPr>
              <a:t>Erben</a:t>
            </a:r>
            <a:r>
              <a:rPr lang="en-US" b="0" i="0" dirty="0">
                <a:solidFill>
                  <a:srgbClr val="000000"/>
                </a:solidFill>
                <a:effectLst/>
                <a:latin typeface="inter-regular"/>
              </a:rPr>
              <a:t> </a:t>
            </a:r>
            <a:r>
              <a:rPr lang="en-US" b="0" i="0" dirty="0" err="1">
                <a:solidFill>
                  <a:srgbClr val="000000"/>
                </a:solidFill>
                <a:effectLst/>
                <a:latin typeface="inter-regular"/>
              </a:rPr>
              <a:t>selber</a:t>
            </a:r>
            <a:r>
              <a:rPr lang="en-US" b="0" i="0" dirty="0">
                <a:solidFill>
                  <a:srgbClr val="000000"/>
                </a:solidFill>
                <a:effectLst/>
                <a:latin typeface="inter-regular"/>
              </a:rPr>
              <a:t> </a:t>
            </a:r>
            <a:r>
              <a:rPr lang="en-US" b="0" i="0" dirty="0" err="1">
                <a:solidFill>
                  <a:srgbClr val="000000"/>
                </a:solidFill>
                <a:effectLst/>
                <a:latin typeface="inter-regular"/>
              </a:rPr>
              <a:t>müssen</a:t>
            </a:r>
            <a:r>
              <a:rPr lang="en-US" b="0" i="0" dirty="0">
                <a:solidFill>
                  <a:srgbClr val="000000"/>
                </a:solidFill>
                <a:effectLst/>
                <a:latin typeface="inter-regular"/>
              </a:rPr>
              <a:t> </a:t>
            </a:r>
            <a:r>
              <a:rPr lang="en-US" b="0" i="0" dirty="0" err="1">
                <a:solidFill>
                  <a:srgbClr val="000000"/>
                </a:solidFill>
                <a:effectLst/>
                <a:latin typeface="inter-regular"/>
              </a:rPr>
              <a:t>im</a:t>
            </a:r>
            <a:r>
              <a:rPr lang="en-US" b="0" i="0" dirty="0">
                <a:solidFill>
                  <a:srgbClr val="000000"/>
                </a:solidFill>
                <a:effectLst/>
                <a:latin typeface="inter-regular"/>
              </a:rPr>
              <a:t> Gleichen package </a:t>
            </a:r>
            <a:r>
              <a:rPr lang="en-US" b="0" i="0" dirty="0" err="1">
                <a:solidFill>
                  <a:srgbClr val="000000"/>
                </a:solidFill>
                <a:effectLst/>
                <a:latin typeface="inter-regular"/>
              </a:rPr>
              <a:t>liegen</a:t>
            </a:r>
            <a:r>
              <a:rPr lang="en-US" b="0" i="0" dirty="0">
                <a:solidFill>
                  <a:srgbClr val="000000"/>
                </a:solidFill>
                <a:effectLst/>
                <a:latin typeface="inter-regular"/>
              </a:rPr>
              <a:t> und </a:t>
            </a:r>
            <a:r>
              <a:rPr lang="en-US" b="0" i="0" dirty="0" err="1">
                <a:solidFill>
                  <a:srgbClr val="000000"/>
                </a:solidFill>
                <a:effectLst/>
                <a:latin typeface="inter-regular"/>
              </a:rPr>
              <a:t>auch</a:t>
            </a:r>
            <a:r>
              <a:rPr lang="en-US" b="0" i="0" dirty="0">
                <a:solidFill>
                  <a:srgbClr val="000000"/>
                </a:solidFill>
                <a:effectLst/>
                <a:latin typeface="inter-regular"/>
              </a:rPr>
              <a:t> </a:t>
            </a:r>
            <a:r>
              <a:rPr lang="en-US" b="0" i="0" dirty="0" err="1">
                <a:solidFill>
                  <a:srgbClr val="000000"/>
                </a:solidFill>
                <a:effectLst/>
                <a:latin typeface="inter-regular"/>
              </a:rPr>
              <a:t>wieder</a:t>
            </a:r>
            <a:r>
              <a:rPr lang="en-US" b="0" i="0" dirty="0">
                <a:solidFill>
                  <a:srgbClr val="000000"/>
                </a:solidFill>
                <a:effectLst/>
                <a:latin typeface="inter-regular"/>
              </a:rPr>
              <a:t> sealed, final </a:t>
            </a:r>
            <a:r>
              <a:rPr lang="en-US" b="0" i="0" dirty="0" err="1">
                <a:solidFill>
                  <a:srgbClr val="000000"/>
                </a:solidFill>
                <a:effectLst/>
                <a:latin typeface="inter-regular"/>
              </a:rPr>
              <a:t>oder</a:t>
            </a:r>
            <a:r>
              <a:rPr lang="en-US" b="0" i="0" dirty="0">
                <a:solidFill>
                  <a:srgbClr val="000000"/>
                </a:solidFill>
                <a:effectLst/>
                <a:latin typeface="inter-regular"/>
              </a:rPr>
              <a:t> </a:t>
            </a:r>
            <a:r>
              <a:rPr lang="en-US" b="0" i="0" dirty="0" err="1">
                <a:solidFill>
                  <a:srgbClr val="000000"/>
                </a:solidFill>
                <a:effectLst/>
                <a:latin typeface="inter-regular"/>
              </a:rPr>
              <a:t>explizit</a:t>
            </a:r>
            <a:r>
              <a:rPr lang="en-US" b="0" i="0" dirty="0">
                <a:solidFill>
                  <a:srgbClr val="000000"/>
                </a:solidFill>
                <a:effectLst/>
                <a:latin typeface="inter-regular"/>
              </a:rPr>
              <a:t> non-sealed sein</a:t>
            </a:r>
          </a:p>
          <a:p>
            <a:pPr marL="285750" indent="-285750" algn="just">
              <a:buFont typeface="Arial" panose="020B0604020202020204" pitchFamily="34" charset="0"/>
              <a:buChar char="•"/>
            </a:pPr>
            <a:r>
              <a:rPr lang="en-US" dirty="0">
                <a:solidFill>
                  <a:srgbClr val="000000"/>
                </a:solidFill>
                <a:latin typeface="inter-regular"/>
              </a:rPr>
              <a:t>Interfaces </a:t>
            </a:r>
            <a:r>
              <a:rPr lang="en-US" dirty="0" err="1">
                <a:solidFill>
                  <a:srgbClr val="000000"/>
                </a:solidFill>
                <a:latin typeface="inter-regular"/>
              </a:rPr>
              <a:t>können</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sealed sein</a:t>
            </a:r>
          </a:p>
          <a:p>
            <a:pPr marL="285750" indent="-285750" algn="just">
              <a:buFont typeface="Arial" panose="020B0604020202020204" pitchFamily="34" charset="0"/>
              <a:buChar char="•"/>
            </a:pPr>
            <a:r>
              <a:rPr lang="en-US" b="0" i="0" dirty="0">
                <a:solidFill>
                  <a:srgbClr val="000000"/>
                </a:solidFill>
                <a:effectLst/>
                <a:latin typeface="inter-regular"/>
              </a:rPr>
              <a:t>Records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sealed interfaces </a:t>
            </a:r>
            <a:r>
              <a:rPr lang="en-US" b="0" i="0" dirty="0" err="1">
                <a:solidFill>
                  <a:srgbClr val="000000"/>
                </a:solidFill>
                <a:effectLst/>
                <a:latin typeface="inter-regular"/>
              </a:rPr>
              <a:t>implementieren</a:t>
            </a: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185284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2</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416320"/>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rgbClr val="000000"/>
                </a:solidFill>
                <a:effectLst/>
                <a:latin typeface="inter-regular"/>
              </a:rPr>
              <a:t>Sealed classes </a:t>
            </a:r>
            <a:r>
              <a:rPr lang="en-US" dirty="0" err="1">
                <a:solidFill>
                  <a:srgbClr val="000000"/>
                </a:solidFill>
                <a:latin typeface="inter-regular"/>
              </a:rPr>
              <a:t>sind</a:t>
            </a:r>
            <a:r>
              <a:rPr lang="en-US" dirty="0">
                <a:solidFill>
                  <a:srgbClr val="000000"/>
                </a:solidFill>
                <a:latin typeface="inter-regular"/>
              </a:rPr>
              <a:t> </a:t>
            </a:r>
            <a:r>
              <a:rPr lang="en-US" dirty="0" err="1">
                <a:solidFill>
                  <a:srgbClr val="000000"/>
                </a:solidFill>
                <a:latin typeface="inter-regular"/>
              </a:rPr>
              <a:t>weiterhin</a:t>
            </a:r>
            <a:r>
              <a:rPr lang="en-US" dirty="0">
                <a:solidFill>
                  <a:srgbClr val="000000"/>
                </a:solidFill>
                <a:latin typeface="inter-regular"/>
              </a:rPr>
              <a:t> </a:t>
            </a:r>
            <a:r>
              <a:rPr lang="en-US" dirty="0" err="1">
                <a:solidFill>
                  <a:srgbClr val="000000"/>
                </a:solidFill>
                <a:latin typeface="inter-regular"/>
              </a:rPr>
              <a:t>eine</a:t>
            </a:r>
            <a:r>
              <a:rPr lang="en-US" dirty="0">
                <a:solidFill>
                  <a:srgbClr val="000000"/>
                </a:solidFill>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die </a:t>
            </a:r>
            <a:r>
              <a:rPr lang="en-US" b="0" i="0" dirty="0" err="1">
                <a:solidFill>
                  <a:srgbClr val="000000"/>
                </a:solidFill>
                <a:effectLst/>
                <a:latin typeface="inter-regular"/>
              </a:rPr>
              <a:t>Erweiterbarkeit</a:t>
            </a:r>
            <a:r>
              <a:rPr lang="en-US" b="0" i="0" dirty="0">
                <a:solidFill>
                  <a:srgbClr val="000000"/>
                </a:solidFill>
                <a:effectLst/>
                <a:latin typeface="inter-regular"/>
              </a:rPr>
              <a:t> von </a:t>
            </a:r>
            <a:r>
              <a:rPr lang="en-US" b="0" i="0" dirty="0" err="1">
                <a:solidFill>
                  <a:srgbClr val="000000"/>
                </a:solidFill>
                <a:effectLst/>
                <a:latin typeface="inter-regular"/>
              </a:rPr>
              <a:t>Superklassen</a:t>
            </a:r>
            <a:r>
              <a:rPr lang="en-US" b="0" i="0" dirty="0">
                <a:solidFill>
                  <a:srgbClr val="000000"/>
                </a:solidFill>
                <a:effectLst/>
                <a:latin typeface="inter-regular"/>
              </a:rPr>
              <a:t> </a:t>
            </a:r>
            <a:r>
              <a:rPr lang="en-US" b="0" i="0" dirty="0" err="1">
                <a:solidFill>
                  <a:srgbClr val="000000"/>
                </a:solidFill>
                <a:effectLst/>
                <a:latin typeface="inter-regular"/>
              </a:rPr>
              <a:t>einzuschränken</a:t>
            </a:r>
            <a:r>
              <a:rPr lang="en-US" b="0" i="0" dirty="0">
                <a:solidFill>
                  <a:srgbClr val="000000"/>
                </a:solidFill>
                <a:effectLst/>
                <a:latin typeface="inter-regular"/>
              </a:rPr>
              <a:t>, </a:t>
            </a:r>
            <a:r>
              <a:rPr lang="en-US" b="0" i="0" dirty="0" err="1">
                <a:solidFill>
                  <a:srgbClr val="000000"/>
                </a:solidFill>
                <a:effectLst/>
                <a:latin typeface="inter-regular"/>
              </a:rPr>
              <a:t>ohne</a:t>
            </a:r>
            <a:r>
              <a:rPr lang="en-US" b="0" i="0" dirty="0">
                <a:solidFill>
                  <a:srgbClr val="000000"/>
                </a:solidFill>
                <a:effectLst/>
                <a:latin typeface="inter-regular"/>
              </a:rPr>
              <a:t> </a:t>
            </a:r>
            <a:r>
              <a:rPr lang="en-US" b="0" i="0" dirty="0" err="1">
                <a:solidFill>
                  <a:srgbClr val="000000"/>
                </a:solidFill>
                <a:effectLst/>
                <a:latin typeface="inter-regular"/>
              </a:rPr>
              <a:t>dafür</a:t>
            </a:r>
            <a:r>
              <a:rPr lang="en-US" b="0" i="0" dirty="0">
                <a:solidFill>
                  <a:srgbClr val="000000"/>
                </a:solidFill>
                <a:effectLst/>
                <a:latin typeface="inter-regular"/>
              </a:rPr>
              <a:t> </a:t>
            </a:r>
            <a:r>
              <a:rPr lang="en-US" b="0" i="0" dirty="0" err="1">
                <a:solidFill>
                  <a:srgbClr val="000000"/>
                </a:solidFill>
                <a:effectLst/>
                <a:latin typeface="inter-regular"/>
              </a:rPr>
              <a:t>auch</a:t>
            </a:r>
            <a:r>
              <a:rPr lang="en-US" b="0" i="0" dirty="0">
                <a:solidFill>
                  <a:srgbClr val="000000"/>
                </a:solidFill>
                <a:effectLst/>
                <a:latin typeface="inter-regular"/>
              </a:rPr>
              <a:t> die </a:t>
            </a:r>
            <a:r>
              <a:rPr lang="en-US" b="0" i="0" dirty="0" err="1">
                <a:solidFill>
                  <a:srgbClr val="000000"/>
                </a:solidFill>
                <a:effectLst/>
                <a:latin typeface="inter-regular"/>
              </a:rPr>
              <a:t>Benutzbarkeit</a:t>
            </a:r>
            <a:r>
              <a:rPr lang="en-US" b="0" i="0" dirty="0">
                <a:solidFill>
                  <a:srgbClr val="000000"/>
                </a:solidFill>
                <a:effectLst/>
                <a:latin typeface="inter-regular"/>
              </a:rPr>
              <a:t> </a:t>
            </a:r>
            <a:r>
              <a:rPr lang="en-US" b="0" i="0" dirty="0" err="1">
                <a:solidFill>
                  <a:srgbClr val="000000"/>
                </a:solidFill>
                <a:effectLst/>
                <a:latin typeface="inter-regular"/>
              </a:rPr>
              <a:t>einzuschränken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err="1">
                <a:solidFill>
                  <a:srgbClr val="000000"/>
                </a:solidFill>
                <a:latin typeface="inter-regular"/>
              </a:rPr>
              <a:t>Bislang</a:t>
            </a:r>
            <a:r>
              <a:rPr lang="en-US" dirty="0">
                <a:solidFill>
                  <a:srgbClr val="000000"/>
                </a:solidFill>
                <a:latin typeface="inter-regular"/>
              </a:rPr>
              <a:t> </a:t>
            </a:r>
            <a:r>
              <a:rPr lang="en-US" dirty="0" err="1">
                <a:solidFill>
                  <a:srgbClr val="000000"/>
                </a:solidFill>
                <a:latin typeface="inter-regular"/>
              </a:rPr>
              <a:t>konnten</a:t>
            </a:r>
            <a:r>
              <a:rPr lang="en-US" dirty="0">
                <a:solidFill>
                  <a:srgbClr val="000000"/>
                </a:solidFill>
                <a:latin typeface="inter-regular"/>
              </a:rPr>
              <a:t> </a:t>
            </a:r>
            <a:r>
              <a:rPr lang="en-US" dirty="0" err="1">
                <a:solidFill>
                  <a:srgbClr val="000000"/>
                </a:solidFill>
                <a:latin typeface="inter-regular"/>
              </a:rPr>
              <a:t>wir</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err="1">
                <a:solidFill>
                  <a:srgbClr val="000000"/>
                </a:solidFill>
                <a:effectLst/>
                <a:latin typeface="inter-regular"/>
              </a:rPr>
              <a:t>Klasse</a:t>
            </a:r>
            <a:r>
              <a:rPr lang="en-US" b="0" i="0" dirty="0">
                <a:solidFill>
                  <a:srgbClr val="000000"/>
                </a:solidFill>
                <a:effectLst/>
                <a:latin typeface="inter-regular"/>
              </a:rPr>
              <a:t> final </a:t>
            </a:r>
            <a:r>
              <a:rPr lang="en-US" b="0" i="0" dirty="0" err="1">
                <a:solidFill>
                  <a:srgbClr val="000000"/>
                </a:solidFill>
                <a:effectLst/>
                <a:latin typeface="inter-regular"/>
              </a:rPr>
              <a:t>machen</a:t>
            </a:r>
            <a:r>
              <a:rPr lang="en-US" b="0" i="0" dirty="0">
                <a:solidFill>
                  <a:srgbClr val="000000"/>
                </a:solidFill>
                <a:effectLst/>
                <a:latin typeface="inter-regular"/>
              </a:rPr>
              <a:t> -&gt; </a:t>
            </a:r>
            <a:r>
              <a:rPr lang="en-US" b="0" i="0" dirty="0" err="1">
                <a:solidFill>
                  <a:srgbClr val="000000"/>
                </a:solidFill>
                <a:effectLst/>
                <a:latin typeface="inter-regular"/>
              </a:rPr>
              <a:t>keine</a:t>
            </a:r>
            <a:r>
              <a:rPr lang="en-US" b="0" i="0" dirty="0">
                <a:solidFill>
                  <a:srgbClr val="000000"/>
                </a:solidFill>
                <a:effectLst/>
                <a:latin typeface="inter-regular"/>
              </a:rPr>
              <a:t> </a:t>
            </a:r>
            <a:r>
              <a:rPr lang="en-US" b="0" i="0" dirty="0" err="1">
                <a:solidFill>
                  <a:srgbClr val="000000"/>
                </a:solidFill>
                <a:effectLst/>
                <a:latin typeface="inter-regular"/>
              </a:rPr>
              <a:t>Erweiterbarkeit</a:t>
            </a:r>
            <a:r>
              <a:rPr lang="en-US" b="0" i="0" dirty="0">
                <a:solidFill>
                  <a:srgbClr val="000000"/>
                </a:solidFill>
                <a:effectLst/>
                <a:latin typeface="inter-regular"/>
              </a:rPr>
              <a:t> </a:t>
            </a:r>
            <a:r>
              <a:rPr lang="en-US" b="0" i="0" dirty="0" err="1">
                <a:solidFill>
                  <a:srgbClr val="000000"/>
                </a:solidFill>
                <a:effectLst/>
                <a:latin typeface="inter-regular"/>
              </a:rPr>
              <a:t>möglich</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Klasse</a:t>
            </a:r>
            <a:r>
              <a:rPr lang="en-US" dirty="0">
                <a:solidFill>
                  <a:srgbClr val="000000"/>
                </a:solidFill>
                <a:latin typeface="inter-regular"/>
              </a:rPr>
              <a:t> package-private </a:t>
            </a:r>
            <a:r>
              <a:rPr lang="en-US" dirty="0" err="1">
                <a:solidFill>
                  <a:srgbClr val="000000"/>
                </a:solidFill>
                <a:latin typeface="inter-regular"/>
              </a:rPr>
              <a:t>machen</a:t>
            </a:r>
            <a:r>
              <a:rPr lang="en-US" dirty="0">
                <a:solidFill>
                  <a:srgbClr val="000000"/>
                </a:solidFill>
                <a:latin typeface="inter-regular"/>
              </a:rPr>
              <a:t> -&gt; </a:t>
            </a: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nur</a:t>
            </a:r>
            <a:r>
              <a:rPr lang="en-US" dirty="0">
                <a:solidFill>
                  <a:srgbClr val="000000"/>
                </a:solidFill>
                <a:latin typeface="inter-regular"/>
              </a:rPr>
              <a:t> </a:t>
            </a:r>
            <a:r>
              <a:rPr lang="en-US" dirty="0" err="1">
                <a:solidFill>
                  <a:srgbClr val="000000"/>
                </a:solidFill>
                <a:latin typeface="inter-regular"/>
              </a:rPr>
              <a:t>im</a:t>
            </a:r>
            <a:r>
              <a:rPr lang="en-US" dirty="0">
                <a:solidFill>
                  <a:srgbClr val="000000"/>
                </a:solidFill>
                <a:latin typeface="inter-regular"/>
              </a:rPr>
              <a:t> </a:t>
            </a:r>
            <a:r>
              <a:rPr lang="en-US" dirty="0" err="1">
                <a:solidFill>
                  <a:srgbClr val="000000"/>
                </a:solidFill>
                <a:latin typeface="inter-regular"/>
              </a:rPr>
              <a:t>gleichen</a:t>
            </a:r>
            <a:r>
              <a:rPr lang="en-US" dirty="0">
                <a:solidFill>
                  <a:srgbClr val="000000"/>
                </a:solidFill>
                <a:latin typeface="inter-regular"/>
              </a:rPr>
              <a:t> </a:t>
            </a:r>
            <a:r>
              <a:rPr lang="en-US" dirty="0" err="1">
                <a:solidFill>
                  <a:srgbClr val="000000"/>
                </a:solidFill>
                <a:latin typeface="inter-regular"/>
              </a:rPr>
              <a:t>Paket</a:t>
            </a:r>
            <a:r>
              <a:rPr lang="en-US" dirty="0">
                <a:solidFill>
                  <a:srgbClr val="000000"/>
                </a:solidFill>
                <a:latin typeface="inter-regular"/>
              </a:rPr>
              <a:t>, </a:t>
            </a:r>
            <a:r>
              <a:rPr lang="en-US" dirty="0" err="1">
                <a:solidFill>
                  <a:srgbClr val="000000"/>
                </a:solidFill>
                <a:latin typeface="inter-regular"/>
              </a:rPr>
              <a:t>d.h.</a:t>
            </a:r>
            <a:r>
              <a:rPr lang="en-US" dirty="0">
                <a:solidFill>
                  <a:srgbClr val="000000"/>
                </a:solidFill>
                <a:latin typeface="inter-regular"/>
              </a:rPr>
              <a:t> </a:t>
            </a:r>
            <a:r>
              <a:rPr lang="en-US" dirty="0" err="1">
                <a:solidFill>
                  <a:srgbClr val="000000"/>
                </a:solidFill>
                <a:latin typeface="inter-regular"/>
              </a:rPr>
              <a:t>wenn</a:t>
            </a:r>
            <a:r>
              <a:rPr lang="en-US" dirty="0">
                <a:solidFill>
                  <a:srgbClr val="000000"/>
                </a:solidFill>
                <a:latin typeface="inter-regular"/>
              </a:rPr>
              <a:t> man die super class </a:t>
            </a:r>
            <a:r>
              <a:rPr lang="en-US" dirty="0" err="1">
                <a:solidFill>
                  <a:srgbClr val="000000"/>
                </a:solidFill>
                <a:latin typeface="inter-regular"/>
              </a:rPr>
              <a:t>benutzen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man </a:t>
            </a:r>
            <a:r>
              <a:rPr lang="en-US" dirty="0" err="1">
                <a:solidFill>
                  <a:srgbClr val="000000"/>
                </a:solidFill>
                <a:latin typeface="inter-regular"/>
              </a:rPr>
              <a:t>sie</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erweitern</a:t>
            </a:r>
            <a:r>
              <a:rPr lang="en-US" dirty="0">
                <a:solidFill>
                  <a:srgbClr val="000000"/>
                </a:solidFill>
                <a:latin typeface="inter-regular"/>
              </a:rPr>
              <a:t>…</a:t>
            </a:r>
          </a:p>
          <a:p>
            <a:pPr marL="285750" indent="-285750" algn="just">
              <a:buFont typeface="Arial" panose="020B0604020202020204" pitchFamily="34" charset="0"/>
              <a:buChar char="•"/>
            </a:pPr>
            <a:r>
              <a:rPr lang="en-US" b="0" i="0" dirty="0" err="1">
                <a:solidFill>
                  <a:srgbClr val="000000"/>
                </a:solidFill>
                <a:effectLst/>
                <a:latin typeface="inter-regular"/>
              </a:rPr>
              <a:t>Mit</a:t>
            </a:r>
            <a:r>
              <a:rPr lang="en-US" b="0" i="0" dirty="0">
                <a:solidFill>
                  <a:srgbClr val="000000"/>
                </a:solidFill>
                <a:effectLst/>
                <a:latin typeface="inter-regular"/>
              </a:rPr>
              <a:t> sealed Klassen </a:t>
            </a:r>
            <a:r>
              <a:rPr lang="en-US" b="0" i="0" dirty="0" err="1">
                <a:solidFill>
                  <a:srgbClr val="000000"/>
                </a:solidFill>
                <a:effectLst/>
                <a:latin typeface="inter-regular"/>
              </a:rPr>
              <a:t>können</a:t>
            </a:r>
            <a:r>
              <a:rPr lang="en-US" b="0" i="0" dirty="0">
                <a:solidFill>
                  <a:srgbClr val="000000"/>
                </a:solidFill>
                <a:effectLst/>
                <a:latin typeface="inter-regular"/>
              </a:rPr>
              <a:t> </a:t>
            </a:r>
            <a:r>
              <a:rPr lang="en-US" b="0" i="0" dirty="0" err="1">
                <a:solidFill>
                  <a:srgbClr val="000000"/>
                </a:solidFill>
                <a:effectLst/>
                <a:latin typeface="inter-regular"/>
              </a:rPr>
              <a:t>wir</a:t>
            </a:r>
            <a:r>
              <a:rPr lang="en-US" b="0" i="0" dirty="0">
                <a:solidFill>
                  <a:srgbClr val="000000"/>
                </a:solidFill>
                <a:effectLst/>
                <a:latin typeface="inter-regular"/>
              </a:rPr>
              <a:t> nun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Liste</a:t>
            </a:r>
            <a:r>
              <a:rPr lang="en-US" b="0" i="0" dirty="0">
                <a:solidFill>
                  <a:srgbClr val="000000"/>
                </a:solidFill>
                <a:effectLst/>
                <a:latin typeface="inter-regular"/>
              </a:rPr>
              <a:t> von </a:t>
            </a:r>
            <a:r>
              <a:rPr lang="en-US" b="0" i="0" dirty="0" err="1">
                <a:solidFill>
                  <a:srgbClr val="000000"/>
                </a:solidFill>
                <a:effectLst/>
                <a:latin typeface="inter-regular"/>
              </a:rPr>
              <a:t>erlaubten</a:t>
            </a:r>
            <a:r>
              <a:rPr lang="en-US" b="0" i="0" dirty="0">
                <a:solidFill>
                  <a:srgbClr val="000000"/>
                </a:solidFill>
                <a:effectLst/>
                <a:latin typeface="inter-regular"/>
              </a:rPr>
              <a:t> </a:t>
            </a:r>
            <a:r>
              <a:rPr lang="en-US" b="0" i="0" dirty="0" err="1">
                <a:solidFill>
                  <a:srgbClr val="000000"/>
                </a:solidFill>
                <a:effectLst/>
                <a:latin typeface="inter-regular"/>
              </a:rPr>
              <a:t>Subklassen</a:t>
            </a:r>
            <a:r>
              <a:rPr lang="en-US" b="0" i="0" dirty="0">
                <a:solidFill>
                  <a:srgbClr val="000000"/>
                </a:solidFill>
                <a:effectLst/>
                <a:latin typeface="inter-regular"/>
              </a:rPr>
              <a:t> </a:t>
            </a:r>
            <a:r>
              <a:rPr lang="en-US" b="0" i="0" dirty="0" err="1">
                <a:solidFill>
                  <a:srgbClr val="000000"/>
                </a:solidFill>
                <a:effectLst/>
                <a:latin typeface="inter-regular"/>
              </a:rPr>
              <a:t>festlegen</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Erweiterbarkeit</a:t>
            </a:r>
            <a:r>
              <a:rPr lang="en-US" dirty="0">
                <a:solidFill>
                  <a:srgbClr val="000000"/>
                </a:solidFill>
                <a:latin typeface="inter-regular"/>
              </a:rPr>
              <a:t>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möglich</a:t>
            </a:r>
            <a:r>
              <a:rPr lang="en-US" dirty="0">
                <a:solidFill>
                  <a:srgbClr val="000000"/>
                </a:solidFill>
                <a:latin typeface="inter-regular"/>
              </a:rPr>
              <a:t> </a:t>
            </a:r>
            <a:r>
              <a:rPr lang="en-US" dirty="0" err="1">
                <a:solidFill>
                  <a:srgbClr val="000000"/>
                </a:solidFill>
                <a:latin typeface="inter-regular"/>
              </a:rPr>
              <a:t>wie</a:t>
            </a:r>
            <a:r>
              <a:rPr lang="en-US" dirty="0">
                <a:solidFill>
                  <a:srgbClr val="000000"/>
                </a:solidFill>
                <a:latin typeface="inter-regular"/>
              </a:rPr>
              <a:t> designed, </a:t>
            </a:r>
            <a:r>
              <a:rPr lang="en-US" dirty="0" err="1">
                <a:solidFill>
                  <a:srgbClr val="000000"/>
                </a:solidFill>
                <a:latin typeface="inter-regular"/>
              </a:rPr>
              <a:t>Benutzbarkeit</a:t>
            </a:r>
            <a:r>
              <a:rPr lang="en-US" dirty="0">
                <a:solidFill>
                  <a:srgbClr val="000000"/>
                </a:solidFill>
                <a:latin typeface="inter-regular"/>
              </a:rPr>
              <a:t> der super class </a:t>
            </a:r>
            <a:r>
              <a:rPr lang="en-US" dirty="0" err="1">
                <a:solidFill>
                  <a:srgbClr val="000000"/>
                </a:solidFill>
                <a:latin typeface="inter-regular"/>
              </a:rPr>
              <a:t>ist</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eingeschränkt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Dieser </a:t>
            </a:r>
            <a:r>
              <a:rPr lang="en-US" b="0" i="0" dirty="0" err="1">
                <a:solidFill>
                  <a:srgbClr val="000000"/>
                </a:solidFill>
                <a:effectLst/>
                <a:latin typeface="inter-regular"/>
              </a:rPr>
              <a:t>Aspekt</a:t>
            </a:r>
            <a:r>
              <a:rPr lang="en-US" b="0" i="0" dirty="0">
                <a:solidFill>
                  <a:srgbClr val="000000"/>
                </a:solidFill>
                <a:effectLst/>
                <a:latin typeface="inter-regular"/>
              </a:rPr>
              <a:t> </a:t>
            </a:r>
            <a:r>
              <a:rPr lang="en-US" b="0" i="0" dirty="0" err="1">
                <a:solidFill>
                  <a:srgbClr val="000000"/>
                </a:solidFill>
                <a:effectLst/>
                <a:latin typeface="inter-regular"/>
              </a:rPr>
              <a:t>ist</a:t>
            </a:r>
            <a:r>
              <a:rPr lang="en-US" b="0" i="0" dirty="0">
                <a:solidFill>
                  <a:srgbClr val="000000"/>
                </a:solidFill>
                <a:effectLst/>
                <a:latin typeface="inter-regular"/>
              </a:rPr>
              <a:t> für framework/library </a:t>
            </a:r>
            <a:r>
              <a:rPr lang="en-US" b="0" i="0" dirty="0" err="1">
                <a:solidFill>
                  <a:srgbClr val="000000"/>
                </a:solidFill>
                <a:effectLst/>
                <a:latin typeface="inter-regular"/>
              </a:rPr>
              <a:t>Entwickler</a:t>
            </a:r>
            <a:r>
              <a:rPr lang="en-US" b="0" i="0" dirty="0">
                <a:solidFill>
                  <a:srgbClr val="000000"/>
                </a:solidFill>
                <a:effectLst/>
                <a:latin typeface="inter-regular"/>
              </a:rPr>
              <a:t> </a:t>
            </a:r>
            <a:r>
              <a:rPr lang="en-US" b="0" i="0" dirty="0" err="1">
                <a:solidFill>
                  <a:srgbClr val="000000"/>
                </a:solidFill>
                <a:effectLst/>
                <a:latin typeface="inter-regular"/>
              </a:rPr>
              <a:t>interessant</a:t>
            </a:r>
            <a:endParaRPr lang="en-US" b="0" i="0" dirty="0">
              <a:solidFill>
                <a:srgbClr val="000000"/>
              </a:solidFill>
              <a:effectLst/>
              <a:latin typeface="inter-regular"/>
            </a:endParaRPr>
          </a:p>
          <a:p>
            <a:pPr algn="just"/>
            <a:endParaRPr lang="en-US" dirty="0">
              <a:solidFill>
                <a:srgbClr val="000000"/>
              </a:solidFill>
              <a:latin typeface="inter-regular"/>
            </a:endParaRPr>
          </a:p>
          <a:p>
            <a:pPr marL="285750" indent="-285750"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318353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B0CF6-7673-C89B-1ACA-70955AEAA6D0}"/>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4DE0DE0-5D9C-DBE9-0E00-1A05A1DABE9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1BF0C4F-848A-4A54-D43E-6B9F23A5C9E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737248-B733-9970-0964-387F18C014F1}"/>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pPr lvl="1"/>
            <a:r>
              <a:rPr lang="de-DE" sz="2900" b="1" dirty="0"/>
              <a:t>Java historisch</a:t>
            </a:r>
          </a:p>
          <a:p>
            <a:pPr lvl="1"/>
            <a:r>
              <a:rPr lang="de-DE" sz="2900" dirty="0"/>
              <a:t>Der Java </a:t>
            </a:r>
            <a:r>
              <a:rPr lang="de-DE" sz="2900" dirty="0" err="1"/>
              <a:t>Releaseprozess</a:t>
            </a:r>
            <a:endParaRPr lang="de-DE" sz="2900" dirty="0"/>
          </a:p>
          <a:p>
            <a:pPr lvl="1"/>
            <a:r>
              <a:rPr lang="de-DE" sz="2900" dirty="0"/>
              <a:t>Aktuelle Projekte</a:t>
            </a:r>
          </a:p>
          <a:p>
            <a:r>
              <a:rPr lang="de-DE" sz="3100" dirty="0"/>
              <a:t>Neue Sprachfeatures Java 12-17</a:t>
            </a:r>
          </a:p>
          <a:p>
            <a:r>
              <a:rPr lang="de-DE" sz="3100" dirty="0"/>
              <a:t>Neues in der JVM 12-17</a:t>
            </a:r>
          </a:p>
          <a:p>
            <a:r>
              <a:rPr lang="de-DE" sz="3100" dirty="0"/>
              <a:t>Ausblick 18-21</a:t>
            </a:r>
          </a:p>
          <a:p>
            <a:r>
              <a:rPr lang="de-DE" sz="3100" dirty="0" err="1"/>
              <a:t>OpenRewrite</a:t>
            </a:r>
            <a:endParaRPr lang="de-DE" sz="3100" dirty="0"/>
          </a:p>
          <a:p>
            <a:pPr marL="0" indent="0">
              <a:buNone/>
            </a:pPr>
            <a:endParaRPr lang="de-DE" sz="3100" dirty="0"/>
          </a:p>
        </p:txBody>
      </p:sp>
    </p:spTree>
    <p:extLst>
      <p:ext uri="{BB962C8B-B14F-4D97-AF65-F5344CB8AC3E}">
        <p14:creationId xmlns:p14="http://schemas.microsoft.com/office/powerpoint/2010/main" val="1698641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a:t>Sealed Classes Code</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de.zettsystems.sealed</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3683876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95A14-4877-A425-A3B1-BE949B27ECFF}"/>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051E94D5-49ED-04EA-8316-AB5B71968BD6}"/>
              </a:ext>
            </a:extLst>
          </p:cNvPr>
          <p:cNvSpPr>
            <a:spLocks noGrp="1"/>
          </p:cNvSpPr>
          <p:nvPr>
            <p:ph idx="1"/>
          </p:nvPr>
        </p:nvSpPr>
        <p:spPr/>
        <p:txBody>
          <a:bodyPr/>
          <a:lstStyle/>
          <a:p>
            <a:r>
              <a:rPr lang="en-US" dirty="0">
                <a:solidFill>
                  <a:srgbClr val="000000"/>
                </a:solidFill>
                <a:latin typeface="inter-regular"/>
              </a:rPr>
              <a:t>Restore Always-Strict Floating-Point Semantics:</a:t>
            </a:r>
          </a:p>
          <a:p>
            <a:pPr lvl="1"/>
            <a:r>
              <a:rPr lang="en-US" dirty="0">
                <a:solidFill>
                  <a:srgbClr val="000000"/>
                </a:solidFill>
                <a:latin typeface="inter-regular"/>
              </a:rPr>
              <a:t>In Java 2 (1998) </a:t>
            </a:r>
            <a:r>
              <a:rPr lang="en-US" dirty="0" err="1">
                <a:solidFill>
                  <a:srgbClr val="000000"/>
                </a:solidFill>
                <a:latin typeface="inter-regular"/>
              </a:rPr>
              <a:t>wurde</a:t>
            </a:r>
            <a:r>
              <a:rPr lang="en-US" dirty="0">
                <a:solidFill>
                  <a:srgbClr val="000000"/>
                </a:solidFill>
                <a:latin typeface="inter-regular"/>
              </a:rPr>
              <a:t> von strict-floating-point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einem</a:t>
            </a:r>
            <a:r>
              <a:rPr lang="en-US" dirty="0">
                <a:solidFill>
                  <a:srgbClr val="000000"/>
                </a:solidFill>
                <a:latin typeface="inter-regular"/>
              </a:rPr>
              <a:t> </a:t>
            </a:r>
            <a:r>
              <a:rPr lang="en-US" dirty="0" err="1">
                <a:solidFill>
                  <a:srgbClr val="000000"/>
                </a:solidFill>
                <a:latin typeface="inter-regular"/>
              </a:rPr>
              <a:t>weniger</a:t>
            </a:r>
            <a:r>
              <a:rPr lang="en-US" dirty="0">
                <a:solidFill>
                  <a:srgbClr val="000000"/>
                </a:solidFill>
                <a:latin typeface="inter-regular"/>
              </a:rPr>
              <a:t> </a:t>
            </a:r>
            <a:r>
              <a:rPr lang="en-US" dirty="0" err="1">
                <a:solidFill>
                  <a:srgbClr val="000000"/>
                </a:solidFill>
                <a:latin typeface="inter-regular"/>
              </a:rPr>
              <a:t>strikten</a:t>
            </a:r>
            <a:r>
              <a:rPr lang="en-US" dirty="0">
                <a:solidFill>
                  <a:srgbClr val="000000"/>
                </a:solidFill>
                <a:latin typeface="inter-regular"/>
              </a:rPr>
              <a:t>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gewechselt</a:t>
            </a:r>
            <a:r>
              <a:rPr lang="en-US" dirty="0">
                <a:solidFill>
                  <a:srgbClr val="000000"/>
                </a:solidFill>
                <a:latin typeface="inter-regular"/>
              </a:rPr>
              <a:t>, </a:t>
            </a:r>
            <a:r>
              <a:rPr lang="en-US" dirty="0" err="1">
                <a:solidFill>
                  <a:srgbClr val="000000"/>
                </a:solidFill>
                <a:latin typeface="inter-regular"/>
              </a:rPr>
              <a:t>weil</a:t>
            </a:r>
            <a:r>
              <a:rPr lang="en-US" dirty="0">
                <a:solidFill>
                  <a:srgbClr val="000000"/>
                </a:solidFill>
                <a:latin typeface="inter-regular"/>
              </a:rPr>
              <a:t> die </a:t>
            </a:r>
            <a:r>
              <a:rPr lang="en-US" dirty="0" err="1">
                <a:solidFill>
                  <a:srgbClr val="000000"/>
                </a:solidFill>
                <a:latin typeface="inter-regular"/>
              </a:rPr>
              <a:t>damaligen</a:t>
            </a:r>
            <a:r>
              <a:rPr lang="en-US" dirty="0">
                <a:solidFill>
                  <a:srgbClr val="000000"/>
                </a:solidFill>
                <a:latin typeface="inter-regular"/>
              </a:rPr>
              <a:t> x87-Koprozessoren </a:t>
            </a:r>
            <a:r>
              <a:rPr lang="en-US" dirty="0" err="1">
                <a:solidFill>
                  <a:srgbClr val="000000"/>
                </a:solidFill>
                <a:latin typeface="inter-regular"/>
              </a:rPr>
              <a:t>mit</a:t>
            </a:r>
            <a:r>
              <a:rPr lang="en-US" dirty="0">
                <a:solidFill>
                  <a:srgbClr val="000000"/>
                </a:solidFill>
                <a:latin typeface="inter-regular"/>
              </a:rPr>
              <a:t> der </a:t>
            </a:r>
            <a:r>
              <a:rPr lang="en-US" dirty="0" err="1">
                <a:solidFill>
                  <a:srgbClr val="000000"/>
                </a:solidFill>
                <a:latin typeface="inter-regular"/>
              </a:rPr>
              <a:t>strikten</a:t>
            </a:r>
            <a:r>
              <a:rPr lang="en-US" dirty="0">
                <a:solidFill>
                  <a:srgbClr val="000000"/>
                </a:solidFill>
                <a:latin typeface="inter-regular"/>
              </a:rPr>
              <a:t> </a:t>
            </a:r>
            <a:r>
              <a:rPr lang="en-US" dirty="0" err="1">
                <a:solidFill>
                  <a:srgbClr val="000000"/>
                </a:solidFill>
                <a:latin typeface="inter-regular"/>
              </a:rPr>
              <a:t>Variante</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klar</a:t>
            </a:r>
            <a:r>
              <a:rPr lang="en-US" dirty="0">
                <a:solidFill>
                  <a:srgbClr val="000000"/>
                </a:solidFill>
                <a:latin typeface="inter-regular"/>
              </a:rPr>
              <a:t> </a:t>
            </a:r>
            <a:r>
              <a:rPr lang="en-US" dirty="0" err="1">
                <a:solidFill>
                  <a:srgbClr val="000000"/>
                </a:solidFill>
                <a:latin typeface="inter-regular"/>
              </a:rPr>
              <a:t>kamen</a:t>
            </a:r>
            <a:endParaRPr lang="en-US" dirty="0">
              <a:solidFill>
                <a:srgbClr val="000000"/>
              </a:solidFill>
              <a:latin typeface="inter-regular"/>
            </a:endParaRPr>
          </a:p>
          <a:p>
            <a:pPr lvl="1"/>
            <a:r>
              <a:rPr lang="en-US" dirty="0" err="1">
                <a:solidFill>
                  <a:srgbClr val="000000"/>
                </a:solidFill>
                <a:latin typeface="inter-regular"/>
              </a:rPr>
              <a:t>Seit</a:t>
            </a:r>
            <a:r>
              <a:rPr lang="en-US" dirty="0">
                <a:solidFill>
                  <a:srgbClr val="000000"/>
                </a:solidFill>
                <a:latin typeface="inter-regular"/>
              </a:rPr>
              <a:t> </a:t>
            </a:r>
            <a:r>
              <a:rPr lang="en-US" dirty="0" err="1">
                <a:solidFill>
                  <a:srgbClr val="000000"/>
                </a:solidFill>
                <a:latin typeface="inter-regular"/>
              </a:rPr>
              <a:t>Anfang</a:t>
            </a:r>
            <a:r>
              <a:rPr lang="en-US" dirty="0">
                <a:solidFill>
                  <a:srgbClr val="000000"/>
                </a:solidFill>
                <a:latin typeface="inter-regular"/>
              </a:rPr>
              <a:t> der 2000er </a:t>
            </a:r>
            <a:r>
              <a:rPr lang="en-US" dirty="0" err="1">
                <a:solidFill>
                  <a:srgbClr val="000000"/>
                </a:solidFill>
                <a:latin typeface="inter-regular"/>
              </a:rPr>
              <a:t>kam</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dem Pentium </a:t>
            </a:r>
            <a:r>
              <a:rPr lang="en-US" dirty="0" err="1">
                <a:solidFill>
                  <a:srgbClr val="000000"/>
                </a:solidFill>
                <a:latin typeface="inter-regular"/>
              </a:rPr>
              <a:t>eine</a:t>
            </a:r>
            <a:r>
              <a:rPr lang="en-US" dirty="0">
                <a:solidFill>
                  <a:srgbClr val="000000"/>
                </a:solidFill>
                <a:latin typeface="inter-regular"/>
              </a:rPr>
              <a:t> </a:t>
            </a:r>
            <a:r>
              <a:rPr lang="en-US" dirty="0" err="1">
                <a:solidFill>
                  <a:srgbClr val="000000"/>
                </a:solidFill>
                <a:latin typeface="inter-regular"/>
              </a:rPr>
              <a:t>neue</a:t>
            </a:r>
            <a:r>
              <a:rPr lang="en-US" dirty="0">
                <a:solidFill>
                  <a:srgbClr val="000000"/>
                </a:solidFill>
                <a:latin typeface="inter-regular"/>
              </a:rPr>
              <a:t> </a:t>
            </a:r>
            <a:r>
              <a:rPr lang="en-US" dirty="0" err="1">
                <a:solidFill>
                  <a:srgbClr val="000000"/>
                </a:solidFill>
                <a:latin typeface="inter-regular"/>
              </a:rPr>
              <a:t>Architektur</a:t>
            </a:r>
            <a:r>
              <a:rPr lang="en-US" dirty="0">
                <a:solidFill>
                  <a:srgbClr val="000000"/>
                </a:solidFill>
                <a:latin typeface="inter-regular"/>
              </a:rPr>
              <a:t> auf den </a:t>
            </a:r>
            <a:r>
              <a:rPr lang="en-US" dirty="0" err="1">
                <a:solidFill>
                  <a:srgbClr val="000000"/>
                </a:solidFill>
                <a:latin typeface="inter-regular"/>
              </a:rPr>
              <a:t>Markt</a:t>
            </a:r>
            <a:r>
              <a:rPr lang="en-US" dirty="0">
                <a:solidFill>
                  <a:srgbClr val="000000"/>
                </a:solidFill>
                <a:latin typeface="inter-regular"/>
              </a:rPr>
              <a:t>, die </a:t>
            </a:r>
            <a:r>
              <a:rPr lang="en-US" dirty="0" err="1">
                <a:solidFill>
                  <a:srgbClr val="000000"/>
                </a:solidFill>
                <a:latin typeface="inter-regular"/>
              </a:rPr>
              <a:t>strikt</a:t>
            </a:r>
            <a:r>
              <a:rPr lang="en-US" dirty="0">
                <a:solidFill>
                  <a:srgbClr val="000000"/>
                </a:solidFill>
                <a:latin typeface="inter-regular"/>
              </a:rPr>
              <a:t> </a:t>
            </a:r>
            <a:r>
              <a:rPr lang="en-US" dirty="0" err="1">
                <a:solidFill>
                  <a:srgbClr val="000000"/>
                </a:solidFill>
                <a:latin typeface="inter-regular"/>
              </a:rPr>
              <a:t>konnte</a:t>
            </a:r>
            <a:endParaRPr lang="en-US" dirty="0">
              <a:solidFill>
                <a:srgbClr val="000000"/>
              </a:solidFill>
              <a:latin typeface="inter-regular"/>
            </a:endParaRPr>
          </a:p>
          <a:p>
            <a:pPr lvl="1"/>
            <a:r>
              <a:rPr lang="en-US" dirty="0" err="1">
                <a:solidFill>
                  <a:srgbClr val="000000"/>
                </a:solidFill>
                <a:latin typeface="inter-regular"/>
              </a:rPr>
              <a:t>Jetzt</a:t>
            </a:r>
            <a:r>
              <a:rPr lang="en-US" dirty="0">
                <a:solidFill>
                  <a:srgbClr val="000000"/>
                </a:solidFill>
                <a:latin typeface="inter-regular"/>
              </a:rPr>
              <a:t> hat man das </a:t>
            </a:r>
            <a:r>
              <a:rPr lang="en-US" dirty="0" err="1">
                <a:solidFill>
                  <a:srgbClr val="000000"/>
                </a:solidFill>
                <a:latin typeface="inter-regular"/>
              </a:rPr>
              <a:t>Verfahren</a:t>
            </a:r>
            <a:r>
              <a:rPr lang="en-US" dirty="0">
                <a:solidFill>
                  <a:srgbClr val="000000"/>
                </a:solidFill>
                <a:latin typeface="inter-regular"/>
              </a:rPr>
              <a:t> </a:t>
            </a:r>
            <a:r>
              <a:rPr lang="en-US" dirty="0" err="1">
                <a:solidFill>
                  <a:srgbClr val="000000"/>
                </a:solidFill>
                <a:latin typeface="inter-regular"/>
              </a:rPr>
              <a:t>wieder</a:t>
            </a:r>
            <a:r>
              <a:rPr lang="en-US" dirty="0">
                <a:solidFill>
                  <a:srgbClr val="000000"/>
                </a:solidFill>
                <a:latin typeface="inter-regular"/>
              </a:rPr>
              <a:t> auf das </a:t>
            </a:r>
            <a:r>
              <a:rPr lang="en-US" dirty="0" err="1">
                <a:solidFill>
                  <a:srgbClr val="000000"/>
                </a:solidFill>
                <a:latin typeface="inter-regular"/>
              </a:rPr>
              <a:t>strikte</a:t>
            </a:r>
            <a:r>
              <a:rPr lang="en-US" dirty="0">
                <a:solidFill>
                  <a:srgbClr val="000000"/>
                </a:solidFill>
                <a:latin typeface="inter-regular"/>
              </a:rPr>
              <a:t> </a:t>
            </a:r>
            <a:r>
              <a:rPr lang="en-US" dirty="0" err="1">
                <a:solidFill>
                  <a:srgbClr val="000000"/>
                </a:solidFill>
                <a:latin typeface="inter-regular"/>
              </a:rPr>
              <a:t>umgestellt</a:t>
            </a:r>
            <a:endParaRPr lang="en-US" dirty="0">
              <a:solidFill>
                <a:srgbClr val="000000"/>
              </a:solidFill>
              <a:latin typeface="inter-regular"/>
            </a:endParaRPr>
          </a:p>
          <a:p>
            <a:r>
              <a:rPr lang="en-US" dirty="0">
                <a:solidFill>
                  <a:srgbClr val="000000"/>
                </a:solidFill>
                <a:latin typeface="inter-regular"/>
              </a:rPr>
              <a:t>Enhanced Pseudo-Random Number Generators:</a:t>
            </a:r>
          </a:p>
          <a:p>
            <a:pPr lvl="1"/>
            <a:r>
              <a:rPr lang="en-US" dirty="0">
                <a:solidFill>
                  <a:srgbClr val="000000"/>
                </a:solidFill>
                <a:latin typeface="inter-regular"/>
              </a:rPr>
              <a:t>Refactoring der </a:t>
            </a:r>
            <a:r>
              <a:rPr lang="en-US" dirty="0" err="1">
                <a:solidFill>
                  <a:srgbClr val="000000"/>
                </a:solidFill>
                <a:latin typeface="inter-regular"/>
              </a:rPr>
              <a:t>vorhandenen</a:t>
            </a:r>
            <a:r>
              <a:rPr lang="en-US" dirty="0">
                <a:solidFill>
                  <a:srgbClr val="000000"/>
                </a:solidFill>
                <a:latin typeface="inter-regular"/>
              </a:rPr>
              <a:t> Random-Klassen, um </a:t>
            </a:r>
            <a:r>
              <a:rPr lang="en-US" dirty="0" err="1">
                <a:solidFill>
                  <a:srgbClr val="000000"/>
                </a:solidFill>
                <a:latin typeface="inter-regular"/>
              </a:rPr>
              <a:t>duplizierten</a:t>
            </a:r>
            <a:r>
              <a:rPr lang="en-US" dirty="0">
                <a:solidFill>
                  <a:srgbClr val="000000"/>
                </a:solidFill>
                <a:latin typeface="inter-regular"/>
              </a:rPr>
              <a:t> Code </a:t>
            </a:r>
            <a:r>
              <a:rPr lang="en-US" dirty="0" err="1">
                <a:solidFill>
                  <a:srgbClr val="000000"/>
                </a:solidFill>
                <a:latin typeface="inter-regular"/>
              </a:rPr>
              <a:t>zu</a:t>
            </a:r>
            <a:r>
              <a:rPr lang="en-US" dirty="0">
                <a:solidFill>
                  <a:srgbClr val="000000"/>
                </a:solidFill>
                <a:latin typeface="inter-regular"/>
              </a:rPr>
              <a:t> </a:t>
            </a:r>
            <a:r>
              <a:rPr lang="en-US" dirty="0" err="1">
                <a:solidFill>
                  <a:srgbClr val="000000"/>
                </a:solidFill>
                <a:latin typeface="inter-regular"/>
              </a:rPr>
              <a:t>entfernen</a:t>
            </a:r>
            <a:endParaRPr lang="en-US" dirty="0">
              <a:solidFill>
                <a:srgbClr val="000000"/>
              </a:solidFill>
              <a:latin typeface="inter-regular"/>
            </a:endParaRPr>
          </a:p>
          <a:p>
            <a:pPr lvl="1"/>
            <a:r>
              <a:rPr lang="en-US" dirty="0">
                <a:solidFill>
                  <a:srgbClr val="000000"/>
                </a:solidFill>
                <a:latin typeface="inter-regular"/>
              </a:rPr>
              <a:t>Streaming von Random Numbers </a:t>
            </a:r>
            <a:r>
              <a:rPr lang="en-US" dirty="0" err="1">
                <a:solidFill>
                  <a:srgbClr val="000000"/>
                </a:solidFill>
                <a:latin typeface="inter-regular"/>
              </a:rPr>
              <a:t>ermöglichen</a:t>
            </a:r>
            <a:endParaRPr lang="en-US" dirty="0">
              <a:solidFill>
                <a:srgbClr val="000000"/>
              </a:solidFill>
              <a:latin typeface="inter-regular"/>
            </a:endParaRPr>
          </a:p>
          <a:p>
            <a:pPr lvl="1"/>
            <a:r>
              <a:rPr lang="en-US" dirty="0" err="1">
                <a:solidFill>
                  <a:srgbClr val="000000"/>
                </a:solidFill>
                <a:latin typeface="inter-regular"/>
              </a:rPr>
              <a:t>Umsetzung</a:t>
            </a:r>
            <a:r>
              <a:rPr lang="en-US" dirty="0">
                <a:solidFill>
                  <a:srgbClr val="000000"/>
                </a:solidFill>
                <a:latin typeface="inter-regular"/>
              </a:rPr>
              <a:t> </a:t>
            </a:r>
            <a:r>
              <a:rPr lang="en-US" dirty="0" err="1">
                <a:solidFill>
                  <a:srgbClr val="000000"/>
                </a:solidFill>
                <a:latin typeface="inter-regular"/>
              </a:rPr>
              <a:t>neuer</a:t>
            </a:r>
            <a:r>
              <a:rPr lang="en-US" dirty="0">
                <a:solidFill>
                  <a:srgbClr val="000000"/>
                </a:solidFill>
                <a:latin typeface="inter-regular"/>
              </a:rPr>
              <a:t>, teils </a:t>
            </a:r>
            <a:r>
              <a:rPr lang="en-US" dirty="0" err="1">
                <a:solidFill>
                  <a:srgbClr val="000000"/>
                </a:solidFill>
                <a:latin typeface="inter-regular"/>
              </a:rPr>
              <a:t>auch</a:t>
            </a:r>
            <a:r>
              <a:rPr lang="en-US" dirty="0">
                <a:solidFill>
                  <a:srgbClr val="000000"/>
                </a:solidFill>
                <a:latin typeface="inter-regular"/>
              </a:rPr>
              <a:t> </a:t>
            </a:r>
            <a:r>
              <a:rPr lang="en-US" dirty="0" err="1">
                <a:solidFill>
                  <a:srgbClr val="000000"/>
                </a:solidFill>
                <a:latin typeface="inter-regular"/>
              </a:rPr>
              <a:t>besserer</a:t>
            </a:r>
            <a:r>
              <a:rPr lang="en-US" dirty="0">
                <a:solidFill>
                  <a:srgbClr val="000000"/>
                </a:solidFill>
                <a:latin typeface="inter-regular"/>
              </a:rPr>
              <a:t> Random-</a:t>
            </a:r>
            <a:r>
              <a:rPr lang="en-US" dirty="0" err="1">
                <a:solidFill>
                  <a:srgbClr val="000000"/>
                </a:solidFill>
                <a:latin typeface="inter-regular"/>
              </a:rPr>
              <a:t>Algorithmen</a:t>
            </a:r>
            <a:endParaRPr lang="de-DE" dirty="0"/>
          </a:p>
        </p:txBody>
      </p:sp>
    </p:spTree>
    <p:extLst>
      <p:ext uri="{BB962C8B-B14F-4D97-AF65-F5344CB8AC3E}">
        <p14:creationId xmlns:p14="http://schemas.microsoft.com/office/powerpoint/2010/main" val="33087195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err="1"/>
              <a:t>History</a:t>
            </a:r>
            <a:r>
              <a:rPr lang="de-DE" dirty="0"/>
              <a:t> </a:t>
            </a:r>
            <a:r>
              <a:rPr lang="de-DE" dirty="0" err="1"/>
              <a:t>revisited</a:t>
            </a:r>
            <a:endParaRPr lang="de-DE" dirty="0"/>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02_java12-17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4071999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02_java_12_17 </a:t>
            </a:r>
            <a:r>
              <a:rPr lang="de-DE" dirty="0" err="1"/>
              <a:t>package</a:t>
            </a:r>
            <a:r>
              <a:rPr lang="de-DE" dirty="0"/>
              <a:t> de.zettsystems.exercises16_17 lösen</a:t>
            </a:r>
          </a:p>
        </p:txBody>
      </p:sp>
    </p:spTree>
    <p:extLst>
      <p:ext uri="{BB962C8B-B14F-4D97-AF65-F5344CB8AC3E}">
        <p14:creationId xmlns:p14="http://schemas.microsoft.com/office/powerpoint/2010/main" val="19895247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77D26-8E0B-0558-3DFD-0F589C18E94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A24DC69-450C-36EF-70D7-E3AAD4990E7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55D26D0-309F-EEA1-B8F9-377127E0EC7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6DE24B4-3023-CBD3-E524-C8EC897179D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b="1" dirty="0"/>
              <a:t>Verbesserungen bei den GC</a:t>
            </a:r>
          </a:p>
          <a:p>
            <a:pPr lvl="1"/>
            <a:r>
              <a:rPr lang="de-DE" sz="2900" b="1" dirty="0"/>
              <a:t> </a:t>
            </a:r>
            <a:r>
              <a:rPr lang="de-DE" sz="2900" dirty="0"/>
              <a:t>Tools</a:t>
            </a:r>
          </a:p>
          <a:p>
            <a:r>
              <a:rPr lang="de-DE" sz="2800" dirty="0"/>
              <a:t>Ausblick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059610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Ziele </a:t>
            </a:r>
          </a:p>
        </p:txBody>
      </p:sp>
      <p:pic>
        <p:nvPicPr>
          <p:cNvPr id="7" name="Inhaltsplatzhalter 6" descr="Ein Bild, das Text, Reihe, Diagramm enthält.&#10;&#10;Automatisch generierte Beschreibung">
            <a:extLst>
              <a:ext uri="{FF2B5EF4-FFF2-40B4-BE49-F238E27FC236}">
                <a16:creationId xmlns:a16="http://schemas.microsoft.com/office/drawing/2014/main" id="{30A395FB-C4FB-7C07-8A47-84BB94D887AA}"/>
              </a:ext>
            </a:extLst>
          </p:cNvPr>
          <p:cNvPicPr>
            <a:picLocks noGrp="1" noChangeAspect="1"/>
          </p:cNvPicPr>
          <p:nvPr>
            <p:ph idx="1"/>
          </p:nvPr>
        </p:nvPicPr>
        <p:blipFill rotWithShape="1">
          <a:blip r:embed="rId2"/>
          <a:srcRect l="17108" r="16348"/>
          <a:stretch/>
        </p:blipFill>
        <p:spPr>
          <a:xfrm>
            <a:off x="833478" y="2074990"/>
            <a:ext cx="4669105" cy="3584276"/>
          </a:xfrm>
        </p:spPr>
      </p:pic>
      <p:sp>
        <p:nvSpPr>
          <p:cNvPr id="8" name="Inhaltsplatzhalter 2">
            <a:extLst>
              <a:ext uri="{FF2B5EF4-FFF2-40B4-BE49-F238E27FC236}">
                <a16:creationId xmlns:a16="http://schemas.microsoft.com/office/drawing/2014/main" id="{9F2BB14C-3F92-2123-D974-F222F3423283}"/>
              </a:ext>
            </a:extLst>
          </p:cNvPr>
          <p:cNvSpPr txBox="1">
            <a:spLocks/>
          </p:cNvSpPr>
          <p:nvPr/>
        </p:nvSpPr>
        <p:spPr>
          <a:xfrm>
            <a:off x="5502582" y="2160589"/>
            <a:ext cx="377141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Wir wollen hohen </a:t>
            </a:r>
            <a:r>
              <a:rPr lang="de-DE" dirty="0" err="1"/>
              <a:t>Throughput</a:t>
            </a:r>
            <a:endParaRPr lang="de-DE" dirty="0"/>
          </a:p>
          <a:p>
            <a:r>
              <a:rPr lang="de-DE" dirty="0"/>
              <a:t>Bei niedriger Latenz und Footprint</a:t>
            </a:r>
          </a:p>
          <a:p>
            <a:r>
              <a:rPr lang="de-DE" dirty="0"/>
              <a:t>Unterschiedliche GC optimieren auf unterschiedliche Ziele</a:t>
            </a:r>
          </a:p>
          <a:p>
            <a:endParaRPr lang="de-DE" dirty="0"/>
          </a:p>
        </p:txBody>
      </p:sp>
    </p:spTree>
    <p:extLst>
      <p:ext uri="{BB962C8B-B14F-4D97-AF65-F5344CB8AC3E}">
        <p14:creationId xmlns:p14="http://schemas.microsoft.com/office/powerpoint/2010/main" val="38879948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818BE3-BE96-75A3-0EFB-0E59AEB07C91}"/>
              </a:ext>
            </a:extLst>
          </p:cNvPr>
          <p:cNvSpPr>
            <a:spLocks noGrp="1"/>
          </p:cNvSpPr>
          <p:nvPr>
            <p:ph type="title"/>
          </p:nvPr>
        </p:nvSpPr>
        <p:spPr>
          <a:xfrm>
            <a:off x="677334" y="609600"/>
            <a:ext cx="8596668" cy="906966"/>
          </a:xfrm>
        </p:spPr>
        <p:txBody>
          <a:bodyPr/>
          <a:lstStyle/>
          <a:p>
            <a:r>
              <a:rPr lang="de-DE" dirty="0"/>
              <a:t>Relevante GCs im JDK</a:t>
            </a:r>
          </a:p>
        </p:txBody>
      </p:sp>
      <p:graphicFrame>
        <p:nvGraphicFramePr>
          <p:cNvPr id="4" name="Tabelle 4">
            <a:extLst>
              <a:ext uri="{FF2B5EF4-FFF2-40B4-BE49-F238E27FC236}">
                <a16:creationId xmlns:a16="http://schemas.microsoft.com/office/drawing/2014/main" id="{EED4223A-F105-EFCB-33F5-C3BF2CC2C1B1}"/>
              </a:ext>
            </a:extLst>
          </p:cNvPr>
          <p:cNvGraphicFramePr>
            <a:graphicFrameLocks noGrp="1"/>
          </p:cNvGraphicFramePr>
          <p:nvPr/>
        </p:nvGraphicFramePr>
        <p:xfrm>
          <a:off x="827667" y="1700973"/>
          <a:ext cx="7974360" cy="4401751"/>
        </p:xfrm>
        <a:graphic>
          <a:graphicData uri="http://schemas.openxmlformats.org/drawingml/2006/table">
            <a:tbl>
              <a:tblPr firstRow="1" bandRow="1">
                <a:tableStyleId>{5C22544A-7EE6-4342-B048-85BDC9FD1C3A}</a:tableStyleId>
              </a:tblPr>
              <a:tblGrid>
                <a:gridCol w="1462050">
                  <a:extLst>
                    <a:ext uri="{9D8B030D-6E8A-4147-A177-3AD203B41FA5}">
                      <a16:colId xmlns:a16="http://schemas.microsoft.com/office/drawing/2014/main" val="4251818185"/>
                    </a:ext>
                  </a:extLst>
                </a:gridCol>
                <a:gridCol w="1620644">
                  <a:extLst>
                    <a:ext uri="{9D8B030D-6E8A-4147-A177-3AD203B41FA5}">
                      <a16:colId xmlns:a16="http://schemas.microsoft.com/office/drawing/2014/main" val="701717538"/>
                    </a:ext>
                  </a:extLst>
                </a:gridCol>
                <a:gridCol w="2898076">
                  <a:extLst>
                    <a:ext uri="{9D8B030D-6E8A-4147-A177-3AD203B41FA5}">
                      <a16:colId xmlns:a16="http://schemas.microsoft.com/office/drawing/2014/main" val="1299092152"/>
                    </a:ext>
                  </a:extLst>
                </a:gridCol>
                <a:gridCol w="1993590">
                  <a:extLst>
                    <a:ext uri="{9D8B030D-6E8A-4147-A177-3AD203B41FA5}">
                      <a16:colId xmlns:a16="http://schemas.microsoft.com/office/drawing/2014/main" val="2068219343"/>
                    </a:ext>
                  </a:extLst>
                </a:gridCol>
              </a:tblGrid>
              <a:tr h="469831">
                <a:tc>
                  <a:txBody>
                    <a:bodyPr/>
                    <a:lstStyle/>
                    <a:p>
                      <a:r>
                        <a:rPr lang="de-DE" dirty="0"/>
                        <a:t>Name</a:t>
                      </a:r>
                    </a:p>
                  </a:txBody>
                  <a:tcPr/>
                </a:tc>
                <a:tc>
                  <a:txBody>
                    <a:bodyPr/>
                    <a:lstStyle/>
                    <a:p>
                      <a:r>
                        <a:rPr lang="de-DE" dirty="0"/>
                        <a:t>Fokus</a:t>
                      </a:r>
                    </a:p>
                  </a:txBody>
                  <a:tcPr/>
                </a:tc>
                <a:tc>
                  <a:txBody>
                    <a:bodyPr/>
                    <a:lstStyle/>
                    <a:p>
                      <a:r>
                        <a:rPr lang="de-DE" dirty="0"/>
                        <a:t>Konzept</a:t>
                      </a:r>
                    </a:p>
                  </a:txBody>
                  <a:tcPr/>
                </a:tc>
                <a:tc>
                  <a:txBody>
                    <a:bodyPr/>
                    <a:lstStyle/>
                    <a:p>
                      <a:r>
                        <a:rPr lang="de-DE" dirty="0"/>
                        <a:t>Sonstiges</a:t>
                      </a:r>
                    </a:p>
                  </a:txBody>
                  <a:tcPr/>
                </a:tc>
                <a:extLst>
                  <a:ext uri="{0D108BD9-81ED-4DB2-BD59-A6C34878D82A}">
                    <a16:rowId xmlns:a16="http://schemas.microsoft.com/office/drawing/2014/main" val="477661433"/>
                  </a:ext>
                </a:extLst>
              </a:tr>
              <a:tr h="469831">
                <a:tc>
                  <a:txBody>
                    <a:bodyPr/>
                    <a:lstStyle/>
                    <a:p>
                      <a:r>
                        <a:rPr lang="de-DE" dirty="0"/>
                        <a:t>Parallel</a:t>
                      </a:r>
                    </a:p>
                  </a:txBody>
                  <a:tcPr/>
                </a:tc>
                <a:tc>
                  <a:txBody>
                    <a:bodyPr/>
                    <a:lstStyle/>
                    <a:p>
                      <a:r>
                        <a:rPr lang="de-DE" dirty="0" err="1"/>
                        <a:t>Throughput</a:t>
                      </a:r>
                      <a:endParaRPr lang="de-DE" dirty="0"/>
                    </a:p>
                  </a:txBody>
                  <a:tcPr/>
                </a:tc>
                <a:tc>
                  <a:txBody>
                    <a:bodyPr/>
                    <a:lstStyle/>
                    <a:p>
                      <a:r>
                        <a:rPr lang="en-US" sz="1800" b="0" i="0" kern="1200" dirty="0">
                          <a:solidFill>
                            <a:schemeClr val="dk1"/>
                          </a:solidFill>
                          <a:effectLst/>
                          <a:latin typeface="+mn-lt"/>
                          <a:ea typeface="+mn-ea"/>
                          <a:cs typeface="+mn-cs"/>
                        </a:rPr>
                        <a:t>Multithreaded stop-the-world (STW) compaction and generational collection</a:t>
                      </a:r>
                      <a:endParaRPr lang="de-DE" dirty="0"/>
                    </a:p>
                  </a:txBody>
                  <a:tcPr/>
                </a:tc>
                <a:tc>
                  <a:txBody>
                    <a:bodyPr/>
                    <a:lstStyle/>
                    <a:p>
                      <a:r>
                        <a:rPr lang="de-DE" dirty="0"/>
                        <a:t>Default bis JDK 8</a:t>
                      </a:r>
                    </a:p>
                  </a:txBody>
                  <a:tcPr/>
                </a:tc>
                <a:extLst>
                  <a:ext uri="{0D108BD9-81ED-4DB2-BD59-A6C34878D82A}">
                    <a16:rowId xmlns:a16="http://schemas.microsoft.com/office/drawing/2014/main" val="2763063794"/>
                  </a:ext>
                </a:extLst>
              </a:tr>
              <a:tr h="469831">
                <a:tc>
                  <a:txBody>
                    <a:bodyPr/>
                    <a:lstStyle/>
                    <a:p>
                      <a:r>
                        <a:rPr lang="de-DE" dirty="0"/>
                        <a:t>G1</a:t>
                      </a:r>
                    </a:p>
                  </a:txBody>
                  <a:tcPr/>
                </a:tc>
                <a:tc>
                  <a:txBody>
                    <a:bodyPr/>
                    <a:lstStyle/>
                    <a:p>
                      <a:r>
                        <a:rPr lang="de-DE" dirty="0" err="1"/>
                        <a:t>Balanced</a:t>
                      </a:r>
                      <a:endParaRPr lang="de-DE" dirty="0"/>
                    </a:p>
                  </a:txBody>
                  <a:tcPr/>
                </a:tc>
                <a:tc>
                  <a:txBody>
                    <a:bodyPr/>
                    <a:lstStyle/>
                    <a:p>
                      <a:r>
                        <a:rPr lang="en-US" sz="1800" b="0" i="0" kern="1200" dirty="0">
                          <a:solidFill>
                            <a:schemeClr val="dk1"/>
                          </a:solidFill>
                          <a:effectLst/>
                          <a:latin typeface="+mn-lt"/>
                          <a:ea typeface="+mn-ea"/>
                          <a:cs typeface="+mn-cs"/>
                        </a:rPr>
                        <a:t>Multithreaded STW compaction, concurrent liveness, and generational collection</a:t>
                      </a:r>
                      <a:endParaRPr lang="de-DE" dirty="0"/>
                    </a:p>
                  </a:txBody>
                  <a:tcPr/>
                </a:tc>
                <a:tc>
                  <a:txBody>
                    <a:bodyPr/>
                    <a:lstStyle/>
                    <a:p>
                      <a:r>
                        <a:rPr lang="de-DE" dirty="0"/>
                        <a:t>Default ab JDK 9</a:t>
                      </a:r>
                    </a:p>
                  </a:txBody>
                  <a:tcPr/>
                </a:tc>
                <a:extLst>
                  <a:ext uri="{0D108BD9-81ED-4DB2-BD59-A6C34878D82A}">
                    <a16:rowId xmlns:a16="http://schemas.microsoft.com/office/drawing/2014/main" val="21411040"/>
                  </a:ext>
                </a:extLst>
              </a:tr>
              <a:tr h="469831">
                <a:tc>
                  <a:txBody>
                    <a:bodyPr/>
                    <a:lstStyle/>
                    <a:p>
                      <a:r>
                        <a:rPr lang="de-DE" dirty="0"/>
                        <a:t>ZGC</a:t>
                      </a:r>
                    </a:p>
                  </a:txBody>
                  <a:tcPr/>
                </a:tc>
                <a:tc>
                  <a:txBody>
                    <a:bodyPr/>
                    <a:lstStyle/>
                    <a:p>
                      <a:r>
                        <a:rPr lang="de-DE" dirty="0" err="1"/>
                        <a:t>Latency</a:t>
                      </a:r>
                      <a:endParaRPr lang="de-DE" dirty="0"/>
                    </a:p>
                  </a:txBody>
                  <a:tcPr/>
                </a:tc>
                <a:tc>
                  <a:txBody>
                    <a:bodyPr/>
                    <a:lstStyle/>
                    <a:p>
                      <a:r>
                        <a:rPr lang="en-US" sz="1800" b="0" i="0" kern="1200" dirty="0">
                          <a:solidFill>
                            <a:schemeClr val="dk1"/>
                          </a:solidFill>
                          <a:effectLst/>
                          <a:latin typeface="+mn-lt"/>
                          <a:ea typeface="+mn-ea"/>
                          <a:cs typeface="+mn-cs"/>
                        </a:rPr>
                        <a:t>Everything concurrent to the application</a:t>
                      </a:r>
                      <a:endParaRPr lang="de-DE" dirty="0"/>
                    </a:p>
                  </a:txBody>
                  <a:tcPr/>
                </a:tc>
                <a:tc>
                  <a:txBody>
                    <a:bodyPr/>
                    <a:lstStyle/>
                    <a:p>
                      <a:r>
                        <a:rPr lang="de-DE" dirty="0"/>
                        <a:t>Seit JDK 15 </a:t>
                      </a:r>
                      <a:r>
                        <a:rPr lang="de-DE" dirty="0" err="1"/>
                        <a:t>production-ready</a:t>
                      </a:r>
                      <a:endParaRPr lang="de-DE" dirty="0"/>
                    </a:p>
                  </a:txBody>
                  <a:tcPr/>
                </a:tc>
                <a:extLst>
                  <a:ext uri="{0D108BD9-81ED-4DB2-BD59-A6C34878D82A}">
                    <a16:rowId xmlns:a16="http://schemas.microsoft.com/office/drawing/2014/main" val="792867670"/>
                  </a:ext>
                </a:extLst>
              </a:tr>
              <a:tr h="469831">
                <a:tc>
                  <a:txBody>
                    <a:bodyPr/>
                    <a:lstStyle/>
                    <a:p>
                      <a:r>
                        <a:rPr lang="de-DE" dirty="0"/>
                        <a:t>Serial</a:t>
                      </a:r>
                    </a:p>
                  </a:txBody>
                  <a:tcPr/>
                </a:tc>
                <a:tc>
                  <a:txBody>
                    <a:bodyPr/>
                    <a:lstStyle/>
                    <a:p>
                      <a:r>
                        <a:rPr lang="de-DE" sz="1800" b="0" i="0" kern="1200" dirty="0">
                          <a:solidFill>
                            <a:schemeClr val="dk1"/>
                          </a:solidFill>
                          <a:effectLst/>
                          <a:latin typeface="+mn-lt"/>
                          <a:ea typeface="+mn-ea"/>
                          <a:cs typeface="+mn-cs"/>
                        </a:rPr>
                        <a:t>Footprint and </a:t>
                      </a:r>
                      <a:r>
                        <a:rPr lang="de-DE" sz="1800" b="0" i="0" kern="1200" dirty="0" err="1">
                          <a:solidFill>
                            <a:schemeClr val="dk1"/>
                          </a:solidFill>
                          <a:effectLst/>
                          <a:latin typeface="+mn-lt"/>
                          <a:ea typeface="+mn-ea"/>
                          <a:cs typeface="+mn-cs"/>
                        </a:rPr>
                        <a:t>startup</a:t>
                      </a:r>
                      <a:r>
                        <a:rPr lang="de-DE" sz="1800" b="0" i="0" kern="1200" dirty="0">
                          <a:solidFill>
                            <a:schemeClr val="dk1"/>
                          </a:solidFill>
                          <a:effectLst/>
                          <a:latin typeface="+mn-lt"/>
                          <a:ea typeface="+mn-ea"/>
                          <a:cs typeface="+mn-cs"/>
                        </a:rPr>
                        <a:t> time</a:t>
                      </a:r>
                      <a:endParaRPr lang="de-DE" dirty="0"/>
                    </a:p>
                  </a:txBody>
                  <a:tcPr/>
                </a:tc>
                <a:tc>
                  <a:txBody>
                    <a:bodyPr/>
                    <a:lstStyle/>
                    <a:p>
                      <a:r>
                        <a:rPr lang="en-US" sz="1800" b="0" i="0" kern="1200" dirty="0">
                          <a:solidFill>
                            <a:schemeClr val="dk1"/>
                          </a:solidFill>
                          <a:effectLst/>
                          <a:latin typeface="+mn-lt"/>
                          <a:ea typeface="+mn-ea"/>
                          <a:cs typeface="+mn-cs"/>
                        </a:rPr>
                        <a:t>Single-threaded STW compaction and generational collection</a:t>
                      </a:r>
                      <a:endParaRPr lang="de-D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Für Client Anwendungen</a:t>
                      </a:r>
                    </a:p>
                  </a:txBody>
                  <a:tcPr/>
                </a:tc>
                <a:extLst>
                  <a:ext uri="{0D108BD9-81ED-4DB2-BD59-A6C34878D82A}">
                    <a16:rowId xmlns:a16="http://schemas.microsoft.com/office/drawing/2014/main" val="879664919"/>
                  </a:ext>
                </a:extLst>
              </a:tr>
            </a:tbl>
          </a:graphicData>
        </a:graphic>
      </p:graphicFrame>
    </p:spTree>
    <p:extLst>
      <p:ext uri="{BB962C8B-B14F-4D97-AF65-F5344CB8AC3E}">
        <p14:creationId xmlns:p14="http://schemas.microsoft.com/office/powerpoint/2010/main" val="2076429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A2688-9243-248E-EFA5-2AE6DC0837EE}"/>
              </a:ext>
            </a:extLst>
          </p:cNvPr>
          <p:cNvSpPr>
            <a:spLocks noGrp="1"/>
          </p:cNvSpPr>
          <p:nvPr>
            <p:ph type="title"/>
          </p:nvPr>
        </p:nvSpPr>
        <p:spPr/>
        <p:txBody>
          <a:bodyPr/>
          <a:lstStyle/>
          <a:p>
            <a:r>
              <a:rPr lang="de-DE" dirty="0" err="1"/>
              <a:t>Throughput</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889280E0-D01B-015E-514D-12487FCCB9F8}"/>
              </a:ext>
            </a:extLst>
          </p:cNvPr>
          <p:cNvPicPr>
            <a:picLocks noChangeAspect="1"/>
          </p:cNvPicPr>
          <p:nvPr/>
        </p:nvPicPr>
        <p:blipFill>
          <a:blip r:embed="rId2"/>
          <a:stretch>
            <a:fillRect/>
          </a:stretch>
        </p:blipFill>
        <p:spPr>
          <a:xfrm>
            <a:off x="1343278" y="1601697"/>
            <a:ext cx="6998270" cy="4297456"/>
          </a:xfrm>
          <a:prstGeom prst="rect">
            <a:avLst/>
          </a:prstGeom>
        </p:spPr>
      </p:pic>
    </p:spTree>
    <p:extLst>
      <p:ext uri="{BB962C8B-B14F-4D97-AF65-F5344CB8AC3E}">
        <p14:creationId xmlns:p14="http://schemas.microsoft.com/office/powerpoint/2010/main" val="3906978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AB40B-8F80-C47B-5717-EC7F3495925F}"/>
              </a:ext>
            </a:extLst>
          </p:cNvPr>
          <p:cNvSpPr>
            <a:spLocks noGrp="1"/>
          </p:cNvSpPr>
          <p:nvPr>
            <p:ph type="title"/>
          </p:nvPr>
        </p:nvSpPr>
        <p:spPr/>
        <p:txBody>
          <a:bodyPr/>
          <a:lstStyle/>
          <a:p>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B865FA42-99E8-D38A-6975-8E8C957372A0}"/>
              </a:ext>
            </a:extLst>
          </p:cNvPr>
          <p:cNvPicPr>
            <a:picLocks noChangeAspect="1"/>
          </p:cNvPicPr>
          <p:nvPr/>
        </p:nvPicPr>
        <p:blipFill>
          <a:blip r:embed="rId2"/>
          <a:stretch>
            <a:fillRect/>
          </a:stretch>
        </p:blipFill>
        <p:spPr>
          <a:xfrm>
            <a:off x="793658" y="1507109"/>
            <a:ext cx="7563767" cy="4626653"/>
          </a:xfrm>
          <a:prstGeom prst="rect">
            <a:avLst/>
          </a:prstGeom>
        </p:spPr>
      </p:pic>
    </p:spTree>
    <p:extLst>
      <p:ext uri="{BB962C8B-B14F-4D97-AF65-F5344CB8AC3E}">
        <p14:creationId xmlns:p14="http://schemas.microsoft.com/office/powerpoint/2010/main" val="1242229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E8ADB8-F76A-0283-6204-B5004792DD2E}"/>
              </a:ext>
            </a:extLst>
          </p:cNvPr>
          <p:cNvSpPr>
            <a:spLocks noGrp="1"/>
          </p:cNvSpPr>
          <p:nvPr>
            <p:ph type="title"/>
          </p:nvPr>
        </p:nvSpPr>
        <p:spPr/>
        <p:txBody>
          <a:bodyPr/>
          <a:lstStyle/>
          <a:p>
            <a:r>
              <a:rPr lang="de-DE" dirty="0"/>
              <a:t>99p </a:t>
            </a:r>
            <a:r>
              <a:rPr lang="de-DE" dirty="0" err="1"/>
              <a:t>Latency</a:t>
            </a:r>
            <a:endParaRPr lang="de-DE" dirty="0"/>
          </a:p>
        </p:txBody>
      </p:sp>
      <p:pic>
        <p:nvPicPr>
          <p:cNvPr id="5" name="Grafik 4" descr="Ein Bild, das Text, Screenshot, Diagramm, Zahl enthält.&#10;&#10;Automatisch generierte Beschreibung">
            <a:extLst>
              <a:ext uri="{FF2B5EF4-FFF2-40B4-BE49-F238E27FC236}">
                <a16:creationId xmlns:a16="http://schemas.microsoft.com/office/drawing/2014/main" id="{393F756F-4002-1999-FE22-DE68CF351CAF}"/>
              </a:ext>
            </a:extLst>
          </p:cNvPr>
          <p:cNvPicPr>
            <a:picLocks noChangeAspect="1"/>
          </p:cNvPicPr>
          <p:nvPr/>
        </p:nvPicPr>
        <p:blipFill>
          <a:blip r:embed="rId2"/>
          <a:stretch>
            <a:fillRect/>
          </a:stretch>
        </p:blipFill>
        <p:spPr>
          <a:xfrm>
            <a:off x="677334" y="1472220"/>
            <a:ext cx="8596668" cy="4964156"/>
          </a:xfrm>
          <a:prstGeom prst="rect">
            <a:avLst/>
          </a:prstGeom>
        </p:spPr>
      </p:pic>
    </p:spTree>
    <p:extLst>
      <p:ext uri="{BB962C8B-B14F-4D97-AF65-F5344CB8AC3E}">
        <p14:creationId xmlns:p14="http://schemas.microsoft.com/office/powerpoint/2010/main" val="93506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2AA3-AF41-4714-1666-1E35ED53C685}"/>
              </a:ext>
            </a:extLst>
          </p:cNvPr>
          <p:cNvSpPr>
            <a:spLocks noGrp="1"/>
          </p:cNvSpPr>
          <p:nvPr>
            <p:ph type="title"/>
          </p:nvPr>
        </p:nvSpPr>
        <p:spPr/>
        <p:txBody>
          <a:bodyPr/>
          <a:lstStyle/>
          <a:p>
            <a:r>
              <a:rPr lang="de-DE" dirty="0"/>
              <a:t>Java Historie – Write </a:t>
            </a:r>
            <a:r>
              <a:rPr lang="de-DE" dirty="0" err="1"/>
              <a:t>Once</a:t>
            </a:r>
            <a:r>
              <a:rPr lang="de-DE" dirty="0"/>
              <a:t>, </a:t>
            </a:r>
            <a:r>
              <a:rPr lang="de-DE" dirty="0" err="1"/>
              <a:t>run</a:t>
            </a:r>
            <a:r>
              <a:rPr lang="de-DE" dirty="0"/>
              <a:t> </a:t>
            </a:r>
            <a:r>
              <a:rPr lang="de-DE" dirty="0" err="1"/>
              <a:t>everywhere</a:t>
            </a:r>
            <a:endParaRPr lang="de-DE" dirty="0"/>
          </a:p>
        </p:txBody>
      </p:sp>
      <p:sp>
        <p:nvSpPr>
          <p:cNvPr id="3" name="Inhaltsplatzhalter 2">
            <a:extLst>
              <a:ext uri="{FF2B5EF4-FFF2-40B4-BE49-F238E27FC236}">
                <a16:creationId xmlns:a16="http://schemas.microsoft.com/office/drawing/2014/main" id="{ACDE6F69-E258-8450-1BEA-35A2BC3ECBC4}"/>
              </a:ext>
            </a:extLst>
          </p:cNvPr>
          <p:cNvSpPr>
            <a:spLocks noGrp="1"/>
          </p:cNvSpPr>
          <p:nvPr>
            <p:ph idx="1"/>
          </p:nvPr>
        </p:nvSpPr>
        <p:spPr/>
        <p:txBody>
          <a:bodyPr>
            <a:normAutofit lnSpcReduction="10000"/>
          </a:bodyPr>
          <a:lstStyle/>
          <a:p>
            <a:r>
              <a:rPr lang="de-DE" dirty="0"/>
              <a:t>Erste stabile Java Version (1.0.2) erschien im Januar 1996</a:t>
            </a:r>
          </a:p>
          <a:p>
            <a:r>
              <a:rPr lang="de-DE" dirty="0"/>
              <a:t>Java setzte sich von Anfang an als </a:t>
            </a:r>
            <a:r>
              <a:rPr lang="de-DE" b="1" u="sng" dirty="0"/>
              <a:t>die</a:t>
            </a:r>
            <a:r>
              <a:rPr lang="de-DE" dirty="0"/>
              <a:t> neue Sprache durch:</a:t>
            </a:r>
          </a:p>
          <a:p>
            <a:pPr lvl="1"/>
            <a:r>
              <a:rPr lang="de-DE" b="1" i="0" dirty="0">
                <a:solidFill>
                  <a:srgbClr val="0D0D0D"/>
                </a:solidFill>
                <a:effectLst/>
                <a:latin typeface="Söhne"/>
              </a:rPr>
              <a:t>Plattformunabhängigkeit</a:t>
            </a:r>
            <a:r>
              <a:rPr lang="de-DE" b="0" i="0" dirty="0">
                <a:solidFill>
                  <a:srgbClr val="0D0D0D"/>
                </a:solidFill>
                <a:effectLst/>
                <a:latin typeface="Söhne"/>
              </a:rPr>
              <a:t>: Java wurde mit dem Prinzip "Write </a:t>
            </a:r>
            <a:r>
              <a:rPr lang="de-DE" b="0" i="0" dirty="0" err="1">
                <a:solidFill>
                  <a:srgbClr val="0D0D0D"/>
                </a:solidFill>
                <a:effectLst/>
                <a:latin typeface="Söhne"/>
              </a:rPr>
              <a:t>Once</a:t>
            </a:r>
            <a:r>
              <a:rPr lang="de-DE" b="0" i="0" dirty="0">
                <a:solidFill>
                  <a:srgbClr val="0D0D0D"/>
                </a:solidFill>
                <a:effectLst/>
                <a:latin typeface="Söhne"/>
              </a:rPr>
              <a:t>, Run Anywhere" (WORA) entworfen, was bedeutet, dass Java-Programme, die auf einer Plattform kompiliert wurden, auf jeder anderen Plattform ausgeführt werden können, die über eine Java Virtual </a:t>
            </a:r>
            <a:r>
              <a:rPr lang="de-DE" b="0" i="0" dirty="0" err="1">
                <a:solidFill>
                  <a:srgbClr val="0D0D0D"/>
                </a:solidFill>
                <a:effectLst/>
                <a:latin typeface="Söhne"/>
              </a:rPr>
              <a:t>Machine</a:t>
            </a:r>
            <a:r>
              <a:rPr lang="de-DE" b="0" i="0" dirty="0">
                <a:solidFill>
                  <a:srgbClr val="0D0D0D"/>
                </a:solidFill>
                <a:effectLst/>
                <a:latin typeface="Söhne"/>
              </a:rPr>
              <a:t> (JVM) verfügt. Diese Eigenschaft machte Java besonders attraktiv für das Internet und Unternehmensanwendungen.</a:t>
            </a:r>
          </a:p>
          <a:p>
            <a:pPr lvl="1"/>
            <a:r>
              <a:rPr lang="de-DE" b="1" i="0" dirty="0">
                <a:solidFill>
                  <a:srgbClr val="0D0D0D"/>
                </a:solidFill>
                <a:effectLst/>
                <a:latin typeface="Söhne"/>
              </a:rPr>
              <a:t>Objektorientierte Programmierung (OOP)</a:t>
            </a:r>
            <a:r>
              <a:rPr lang="de-DE" b="0" i="0" dirty="0">
                <a:solidFill>
                  <a:srgbClr val="0D0D0D"/>
                </a:solidFill>
                <a:effectLst/>
                <a:latin typeface="Söhne"/>
              </a:rPr>
              <a:t>: Java ist eine größtenteils objektorientierte Sprache, was in den 1990er Jahren der jüngste Hype war.</a:t>
            </a:r>
          </a:p>
          <a:p>
            <a:pPr lvl="1"/>
            <a:r>
              <a:rPr lang="de-DE" b="1" i="0" dirty="0">
                <a:solidFill>
                  <a:srgbClr val="0D0D0D"/>
                </a:solidFill>
                <a:effectLst/>
                <a:latin typeface="Söhne"/>
              </a:rPr>
              <a:t>Robustheit und Sicherheit</a:t>
            </a:r>
            <a:r>
              <a:rPr lang="de-DE" b="0" i="0" dirty="0">
                <a:solidFill>
                  <a:srgbClr val="0D0D0D"/>
                </a:solidFill>
                <a:effectLst/>
                <a:latin typeface="Söhne"/>
              </a:rPr>
              <a:t>: Z.B. Verbot von direktem Zugriff auf Speicheradressen, um gängige Programmierfehler und Sicherheitsrisiken zu vermeiden (keine Pointer-Arithmetik).</a:t>
            </a:r>
          </a:p>
          <a:p>
            <a:pPr lvl="1"/>
            <a:r>
              <a:rPr lang="de-DE" b="1" i="0" dirty="0">
                <a:solidFill>
                  <a:srgbClr val="0D0D0D"/>
                </a:solidFill>
                <a:effectLst/>
                <a:latin typeface="Söhne"/>
              </a:rPr>
              <a:t>Automatische Speicherverwaltung</a:t>
            </a:r>
            <a:r>
              <a:rPr lang="de-DE" b="0" i="0" dirty="0">
                <a:solidFill>
                  <a:srgbClr val="0D0D0D"/>
                </a:solidFill>
                <a:effectLst/>
                <a:latin typeface="Söhne"/>
              </a:rPr>
              <a:t>: Java führt eine automatische Speicherverwaltung durch (</a:t>
            </a:r>
            <a:r>
              <a:rPr lang="de-DE" b="0" i="0" dirty="0" err="1">
                <a:solidFill>
                  <a:srgbClr val="0D0D0D"/>
                </a:solidFill>
                <a:effectLst/>
                <a:latin typeface="Söhne"/>
              </a:rPr>
              <a:t>Garbage</a:t>
            </a:r>
            <a:r>
              <a:rPr lang="de-DE" b="0" i="0" dirty="0">
                <a:solidFill>
                  <a:srgbClr val="0D0D0D"/>
                </a:solidFill>
                <a:effectLst/>
                <a:latin typeface="Söhne"/>
              </a:rPr>
              <a:t> Collection), die hilft, Speicherlecks und andere Speicherprobleme zu vermeiden.</a:t>
            </a:r>
          </a:p>
        </p:txBody>
      </p:sp>
    </p:spTree>
    <p:extLst>
      <p:ext uri="{BB962C8B-B14F-4D97-AF65-F5344CB8AC3E}">
        <p14:creationId xmlns:p14="http://schemas.microsoft.com/office/powerpoint/2010/main" val="689742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24739-292F-EF6F-09D7-0C35111E40A8}"/>
              </a:ext>
            </a:extLst>
          </p:cNvPr>
          <p:cNvSpPr>
            <a:spLocks noGrp="1"/>
          </p:cNvSpPr>
          <p:nvPr>
            <p:ph type="title"/>
          </p:nvPr>
        </p:nvSpPr>
        <p:spPr/>
        <p:txBody>
          <a:bodyPr/>
          <a:lstStyle/>
          <a:p>
            <a:r>
              <a:rPr lang="de-DE" dirty="0"/>
              <a:t>Footprint</a:t>
            </a:r>
          </a:p>
        </p:txBody>
      </p:sp>
      <p:pic>
        <p:nvPicPr>
          <p:cNvPr id="5" name="Inhaltsplatzhalter 4" descr="Ein Bild, das Text, Screenshot, Schrift, Zahl enthält.&#10;&#10;Automatisch generierte Beschreibung">
            <a:extLst>
              <a:ext uri="{FF2B5EF4-FFF2-40B4-BE49-F238E27FC236}">
                <a16:creationId xmlns:a16="http://schemas.microsoft.com/office/drawing/2014/main" id="{580E7362-B387-7703-06A6-002810513B48}"/>
              </a:ext>
            </a:extLst>
          </p:cNvPr>
          <p:cNvPicPr>
            <a:picLocks noGrp="1" noChangeAspect="1"/>
          </p:cNvPicPr>
          <p:nvPr>
            <p:ph idx="1"/>
          </p:nvPr>
        </p:nvPicPr>
        <p:blipFill>
          <a:blip r:embed="rId2"/>
          <a:stretch>
            <a:fillRect/>
          </a:stretch>
        </p:blipFill>
        <p:spPr>
          <a:xfrm>
            <a:off x="1272608" y="1869275"/>
            <a:ext cx="6876072" cy="4199787"/>
          </a:xfrm>
        </p:spPr>
      </p:pic>
    </p:spTree>
    <p:extLst>
      <p:ext uri="{BB962C8B-B14F-4D97-AF65-F5344CB8AC3E}">
        <p14:creationId xmlns:p14="http://schemas.microsoft.com/office/powerpoint/2010/main" val="3383903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08471C-AD53-F9CD-DA23-06DDB716D405}"/>
              </a:ext>
            </a:extLst>
          </p:cNvPr>
          <p:cNvSpPr>
            <a:spLocks noGrp="1"/>
          </p:cNvSpPr>
          <p:nvPr>
            <p:ph type="title"/>
          </p:nvPr>
        </p:nvSpPr>
        <p:spPr/>
        <p:txBody>
          <a:bodyPr/>
          <a:lstStyle/>
          <a:p>
            <a:r>
              <a:rPr lang="de-DE" dirty="0"/>
              <a:t>Vergleich Parallel vs. G1 (</a:t>
            </a:r>
            <a:r>
              <a:rPr lang="de-DE" dirty="0" err="1"/>
              <a:t>optaplanner</a:t>
            </a:r>
            <a:r>
              <a:rPr lang="de-DE" dirty="0"/>
              <a:t>)</a:t>
            </a:r>
          </a:p>
        </p:txBody>
      </p:sp>
      <p:pic>
        <p:nvPicPr>
          <p:cNvPr id="7" name="Grafik 6">
            <a:extLst>
              <a:ext uri="{FF2B5EF4-FFF2-40B4-BE49-F238E27FC236}">
                <a16:creationId xmlns:a16="http://schemas.microsoft.com/office/drawing/2014/main" id="{FBC16EF8-D00F-DC69-0CF6-E7379AA4B825}"/>
              </a:ext>
            </a:extLst>
          </p:cNvPr>
          <p:cNvPicPr>
            <a:picLocks noChangeAspect="1"/>
          </p:cNvPicPr>
          <p:nvPr/>
        </p:nvPicPr>
        <p:blipFill>
          <a:blip r:embed="rId2"/>
          <a:stretch>
            <a:fillRect/>
          </a:stretch>
        </p:blipFill>
        <p:spPr>
          <a:xfrm>
            <a:off x="895660" y="1493935"/>
            <a:ext cx="5375667" cy="2991370"/>
          </a:xfrm>
          <a:prstGeom prst="rect">
            <a:avLst/>
          </a:prstGeom>
        </p:spPr>
      </p:pic>
      <p:pic>
        <p:nvPicPr>
          <p:cNvPr id="9" name="Grafik 8">
            <a:extLst>
              <a:ext uri="{FF2B5EF4-FFF2-40B4-BE49-F238E27FC236}">
                <a16:creationId xmlns:a16="http://schemas.microsoft.com/office/drawing/2014/main" id="{8F9B4727-DDFA-86DF-0FCB-AFCE76C141DE}"/>
              </a:ext>
            </a:extLst>
          </p:cNvPr>
          <p:cNvPicPr>
            <a:picLocks noChangeAspect="1"/>
          </p:cNvPicPr>
          <p:nvPr/>
        </p:nvPicPr>
        <p:blipFill>
          <a:blip r:embed="rId3"/>
          <a:stretch>
            <a:fillRect/>
          </a:stretch>
        </p:blipFill>
        <p:spPr>
          <a:xfrm>
            <a:off x="895660" y="4483713"/>
            <a:ext cx="7363753" cy="2019815"/>
          </a:xfrm>
          <a:prstGeom prst="rect">
            <a:avLst/>
          </a:prstGeom>
        </p:spPr>
      </p:pic>
      <p:pic>
        <p:nvPicPr>
          <p:cNvPr id="11" name="Grafik 10">
            <a:extLst>
              <a:ext uri="{FF2B5EF4-FFF2-40B4-BE49-F238E27FC236}">
                <a16:creationId xmlns:a16="http://schemas.microsoft.com/office/drawing/2014/main" id="{374C9AA9-D6B0-6E52-1232-081B9C4E84F6}"/>
              </a:ext>
            </a:extLst>
          </p:cNvPr>
          <p:cNvPicPr>
            <a:picLocks noChangeAspect="1"/>
          </p:cNvPicPr>
          <p:nvPr/>
        </p:nvPicPr>
        <p:blipFill>
          <a:blip r:embed="rId4"/>
          <a:stretch>
            <a:fillRect/>
          </a:stretch>
        </p:blipFill>
        <p:spPr>
          <a:xfrm>
            <a:off x="6369983" y="1924115"/>
            <a:ext cx="5275016" cy="1504885"/>
          </a:xfrm>
          <a:prstGeom prst="rect">
            <a:avLst/>
          </a:prstGeom>
        </p:spPr>
      </p:pic>
    </p:spTree>
    <p:extLst>
      <p:ext uri="{BB962C8B-B14F-4D97-AF65-F5344CB8AC3E}">
        <p14:creationId xmlns:p14="http://schemas.microsoft.com/office/powerpoint/2010/main" val="2955728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87EF20-A3A2-54CC-0B8F-BEA7EAE50FB6}"/>
              </a:ext>
            </a:extLst>
          </p:cNvPr>
          <p:cNvSpPr>
            <a:spLocks noGrp="1"/>
          </p:cNvSpPr>
          <p:nvPr>
            <p:ph type="title"/>
          </p:nvPr>
        </p:nvSpPr>
        <p:spPr/>
        <p:txBody>
          <a:bodyPr/>
          <a:lstStyle/>
          <a:p>
            <a:r>
              <a:rPr lang="de-DE" dirty="0"/>
              <a:t>Java 18 – weitere Verbesserungen für G1</a:t>
            </a:r>
          </a:p>
        </p:txBody>
      </p:sp>
      <p:pic>
        <p:nvPicPr>
          <p:cNvPr id="5" name="Grafik 4">
            <a:extLst>
              <a:ext uri="{FF2B5EF4-FFF2-40B4-BE49-F238E27FC236}">
                <a16:creationId xmlns:a16="http://schemas.microsoft.com/office/drawing/2014/main" id="{7E38A54B-1984-B97B-8AEC-5C5B05CD56A6}"/>
              </a:ext>
            </a:extLst>
          </p:cNvPr>
          <p:cNvPicPr>
            <a:picLocks noChangeAspect="1"/>
          </p:cNvPicPr>
          <p:nvPr/>
        </p:nvPicPr>
        <p:blipFill>
          <a:blip r:embed="rId2"/>
          <a:stretch>
            <a:fillRect/>
          </a:stretch>
        </p:blipFill>
        <p:spPr>
          <a:xfrm>
            <a:off x="2076744" y="1782743"/>
            <a:ext cx="5797848" cy="4007056"/>
          </a:xfrm>
          <a:prstGeom prst="rect">
            <a:avLst/>
          </a:prstGeom>
        </p:spPr>
      </p:pic>
    </p:spTree>
    <p:extLst>
      <p:ext uri="{BB962C8B-B14F-4D97-AF65-F5344CB8AC3E}">
        <p14:creationId xmlns:p14="http://schemas.microsoft.com/office/powerpoint/2010/main" val="27612199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2E9943-3DBF-E578-AE3E-99AFD0FFB9D5}"/>
              </a:ext>
            </a:extLst>
          </p:cNvPr>
          <p:cNvSpPr>
            <a:spLocks noGrp="1"/>
          </p:cNvSpPr>
          <p:nvPr>
            <p:ph type="title"/>
          </p:nvPr>
        </p:nvSpPr>
        <p:spPr>
          <a:xfrm>
            <a:off x="677334" y="609600"/>
            <a:ext cx="8596668" cy="750849"/>
          </a:xfrm>
        </p:spPr>
        <p:txBody>
          <a:bodyPr/>
          <a:lstStyle/>
          <a:p>
            <a:r>
              <a:rPr lang="de-DE" dirty="0"/>
              <a:t>GC Verbesserungen links</a:t>
            </a:r>
          </a:p>
        </p:txBody>
      </p:sp>
      <p:sp>
        <p:nvSpPr>
          <p:cNvPr id="3" name="Inhaltsplatzhalter 2">
            <a:extLst>
              <a:ext uri="{FF2B5EF4-FFF2-40B4-BE49-F238E27FC236}">
                <a16:creationId xmlns:a16="http://schemas.microsoft.com/office/drawing/2014/main" id="{CA97FA37-67A7-3B8C-67AC-BF54CC56C7A1}"/>
              </a:ext>
            </a:extLst>
          </p:cNvPr>
          <p:cNvSpPr>
            <a:spLocks noGrp="1"/>
          </p:cNvSpPr>
          <p:nvPr>
            <p:ph idx="1"/>
          </p:nvPr>
        </p:nvSpPr>
        <p:spPr/>
        <p:txBody>
          <a:bodyPr/>
          <a:lstStyle/>
          <a:p>
            <a:r>
              <a:rPr lang="de-DE" dirty="0">
                <a:hlinkClick r:id="rId2"/>
              </a:rPr>
              <a:t>https://blogs.oracle.com/javamagazine/post/java-garbage-collectors-evolution</a:t>
            </a:r>
            <a:endParaRPr lang="de-DE" dirty="0"/>
          </a:p>
          <a:p>
            <a:r>
              <a:rPr lang="de-DE" dirty="0">
                <a:hlinkClick r:id="rId3"/>
              </a:rPr>
              <a:t>https://kstefanj.github.io/2021/11/24/gc-progress-8-17.html</a:t>
            </a:r>
            <a:endParaRPr lang="de-DE" dirty="0"/>
          </a:p>
          <a:p>
            <a:r>
              <a:rPr lang="de-DE" dirty="0">
                <a:hlinkClick r:id="rId4"/>
              </a:rPr>
              <a:t>https://www.optaplanner.org/blog/2021/09/15/HowMuchFasterIsJava17.html</a:t>
            </a:r>
            <a:endParaRPr lang="de-DE" dirty="0"/>
          </a:p>
          <a:p>
            <a:endParaRPr lang="de-DE" dirty="0"/>
          </a:p>
          <a:p>
            <a:endParaRPr lang="de-DE" dirty="0"/>
          </a:p>
          <a:p>
            <a:endParaRPr lang="de-DE" dirty="0"/>
          </a:p>
        </p:txBody>
      </p:sp>
    </p:spTree>
    <p:extLst>
      <p:ext uri="{BB962C8B-B14F-4D97-AF65-F5344CB8AC3E}">
        <p14:creationId xmlns:p14="http://schemas.microsoft.com/office/powerpoint/2010/main" val="1842055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8D75-7FD0-B827-E6C6-7BFCEA483BB8}"/>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DFB4C264-9848-AFDC-E2FE-267AC47130F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BA24DC69-450C-36EF-70D7-E3AAD4990E7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9FEF42F-965C-640B-C898-10AC0A18A18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2D836DFF-77DD-5B78-864A-58F005776576}"/>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100" dirty="0"/>
              <a:t>Neue Sprachfeatures Java 12-17</a:t>
            </a:r>
          </a:p>
          <a:p>
            <a:r>
              <a:rPr lang="de-DE" sz="3100" dirty="0"/>
              <a:t>Neues in der JVM 12-17</a:t>
            </a:r>
          </a:p>
          <a:p>
            <a:pPr lvl="1"/>
            <a:r>
              <a:rPr lang="de-DE" sz="2900" dirty="0"/>
              <a:t>Verbesserungen bei den GC</a:t>
            </a:r>
          </a:p>
          <a:p>
            <a:pPr lvl="1"/>
            <a:r>
              <a:rPr lang="de-DE" sz="2900" b="1" dirty="0"/>
              <a:t> Tools</a:t>
            </a:r>
          </a:p>
          <a:p>
            <a:r>
              <a:rPr lang="de-DE" sz="2800" dirty="0"/>
              <a:t>Ausblick 18-21</a:t>
            </a:r>
          </a:p>
          <a:p>
            <a:r>
              <a:rPr lang="de-DE" sz="2800" dirty="0" err="1"/>
              <a:t>OpenRewrite</a:t>
            </a:r>
            <a:endParaRPr lang="de-DE" sz="2800" dirty="0"/>
          </a:p>
          <a:p>
            <a:pPr marL="0" indent="0">
              <a:buNone/>
            </a:pPr>
            <a:endParaRPr lang="de-DE" sz="3100" dirty="0"/>
          </a:p>
        </p:txBody>
      </p:sp>
    </p:spTree>
    <p:extLst>
      <p:ext uri="{BB962C8B-B14F-4D97-AF65-F5344CB8AC3E}">
        <p14:creationId xmlns:p14="http://schemas.microsoft.com/office/powerpoint/2010/main" val="15424922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85C1D-CC00-54B9-6547-ECB794DAAB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DFE9EE-E5BD-0660-957E-0E161DFA1DCC}"/>
              </a:ext>
            </a:extLst>
          </p:cNvPr>
          <p:cNvSpPr>
            <a:spLocks noGrp="1"/>
          </p:cNvSpPr>
          <p:nvPr>
            <p:ph type="title"/>
          </p:nvPr>
        </p:nvSpPr>
        <p:spPr/>
        <p:txBody>
          <a:bodyPr/>
          <a:lstStyle/>
          <a:p>
            <a:r>
              <a:rPr lang="de-DE" dirty="0"/>
              <a:t>Microbenchmark</a:t>
            </a:r>
          </a:p>
        </p:txBody>
      </p:sp>
      <p:sp>
        <p:nvSpPr>
          <p:cNvPr id="3" name="Inhaltsplatzhalter 2">
            <a:extLst>
              <a:ext uri="{FF2B5EF4-FFF2-40B4-BE49-F238E27FC236}">
                <a16:creationId xmlns:a16="http://schemas.microsoft.com/office/drawing/2014/main" id="{07EDC9B4-E955-B7F2-6C0A-3EAD902C4864}"/>
              </a:ext>
            </a:extLst>
          </p:cNvPr>
          <p:cNvSpPr>
            <a:spLocks noGrp="1"/>
          </p:cNvSpPr>
          <p:nvPr>
            <p:ph idx="1"/>
          </p:nvPr>
        </p:nvSpPr>
        <p:spPr>
          <a:xfrm>
            <a:off x="677334" y="1702421"/>
            <a:ext cx="8596668" cy="4338942"/>
          </a:xfrm>
        </p:spPr>
        <p:txBody>
          <a:bodyPr/>
          <a:lstStyle/>
          <a:p>
            <a:r>
              <a:rPr lang="de-DE" dirty="0"/>
              <a:t>Als neues Feature in Java 12 geführt, muss man aber tatsächlich extra </a:t>
            </a:r>
            <a:r>
              <a:rPr lang="de-DE" dirty="0" err="1"/>
              <a:t>dependencies</a:t>
            </a:r>
            <a:r>
              <a:rPr lang="de-DE" dirty="0"/>
              <a:t> benutzen wenn man nicht </a:t>
            </a:r>
            <a:r>
              <a:rPr lang="de-DE" dirty="0" err="1"/>
              <a:t>openjdk</a:t>
            </a:r>
            <a:r>
              <a:rPr lang="de-DE" dirty="0"/>
              <a:t> benutzt</a:t>
            </a:r>
          </a:p>
          <a:p>
            <a:r>
              <a:rPr lang="de-DE" dirty="0">
                <a:hlinkClick r:id="rId2"/>
              </a:rPr>
              <a:t>https://github.com/openjdk/jmh</a:t>
            </a:r>
            <a:endParaRPr lang="de-DE" dirty="0"/>
          </a:p>
          <a:p>
            <a:r>
              <a:rPr lang="de-DE" dirty="0"/>
              <a:t>Tutorial: </a:t>
            </a:r>
            <a:r>
              <a:rPr lang="de-DE" dirty="0">
                <a:hlinkClick r:id="rId3"/>
              </a:rPr>
              <a:t>https://jenkov.com/tutorials/java-performance/jmh.html</a:t>
            </a:r>
            <a:endParaRPr lang="de-DE" dirty="0"/>
          </a:p>
          <a:p>
            <a:r>
              <a:rPr lang="de-DE" dirty="0"/>
              <a:t>Kann man nutzen, um „verdächtige“ Codestrukturen auf Performance-Probleme zu untersuchen</a:t>
            </a:r>
          </a:p>
        </p:txBody>
      </p:sp>
    </p:spTree>
    <p:extLst>
      <p:ext uri="{BB962C8B-B14F-4D97-AF65-F5344CB8AC3E}">
        <p14:creationId xmlns:p14="http://schemas.microsoft.com/office/powerpoint/2010/main" val="40206528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E9A32-59A9-41C4-050C-0E78A94775A9}"/>
            </a:ext>
          </a:extLst>
        </p:cNvPr>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250EB8D-BF09-FD04-F35F-8328FC81B66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F25CA34D-0097-0044-7A3C-2621DFBA68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3637939-FC2E-2525-6C0B-A0B76D2C802F}"/>
              </a:ext>
            </a:extLst>
          </p:cNvPr>
          <p:cNvSpPr>
            <a:spLocks noGrp="1"/>
          </p:cNvSpPr>
          <p:nvPr>
            <p:ph type="title"/>
          </p:nvPr>
        </p:nvSpPr>
        <p:spPr>
          <a:xfrm>
            <a:off x="677334" y="609599"/>
            <a:ext cx="8596668" cy="978243"/>
          </a:xfrm>
        </p:spPr>
        <p:txBody>
          <a:bodyPr vert="horz">
            <a:normAutofit/>
          </a:bodyPr>
          <a:lstStyle/>
          <a:p>
            <a:r>
              <a:rPr lang="de-DE" dirty="0"/>
              <a:t>Microbenchmark Code</a:t>
            </a:r>
          </a:p>
        </p:txBody>
      </p:sp>
      <p:sp>
        <p:nvSpPr>
          <p:cNvPr id="3" name="Textfeld 2">
            <a:extLst>
              <a:ext uri="{FF2B5EF4-FFF2-40B4-BE49-F238E27FC236}">
                <a16:creationId xmlns:a16="http://schemas.microsoft.com/office/drawing/2014/main" id="{6AF46320-6161-3DD8-C8E5-FF3C9D6FC09B}"/>
              </a:ext>
            </a:extLst>
          </p:cNvPr>
          <p:cNvSpPr txBox="1"/>
          <p:nvPr/>
        </p:nvSpPr>
        <p:spPr>
          <a:xfrm>
            <a:off x="769858" y="1912370"/>
            <a:ext cx="8746958" cy="646331"/>
          </a:xfrm>
          <a:prstGeom prst="rect">
            <a:avLst/>
          </a:prstGeom>
          <a:noFill/>
        </p:spPr>
        <p:txBody>
          <a:bodyPr wrap="square" rtlCol="0">
            <a:spAutoFit/>
          </a:bodyPr>
          <a:lstStyle/>
          <a:p>
            <a:pPr marL="285750" indent="-285750" algn="just">
              <a:buFont typeface="Arial" panose="020B0604020202020204" pitchFamily="34" charset="0"/>
              <a:buChar char="•"/>
            </a:pPr>
            <a:r>
              <a:rPr lang="de-DE" b="0" i="0" dirty="0">
                <a:solidFill>
                  <a:srgbClr val="000000"/>
                </a:solidFill>
                <a:effectLst/>
                <a:latin typeface="inter-regular"/>
              </a:rPr>
              <a:t>02_java12-17 </a:t>
            </a:r>
            <a:r>
              <a:rPr lang="de-DE" b="0" i="0" dirty="0" err="1">
                <a:solidFill>
                  <a:srgbClr val="000000"/>
                </a:solidFill>
                <a:effectLst/>
                <a:latin typeface="inter-regular"/>
              </a:rPr>
              <a:t>de.zettsystems.microbenchmark</a:t>
            </a:r>
            <a:r>
              <a:rPr lang="de-DE" b="0" i="0" dirty="0">
                <a:solidFill>
                  <a:srgbClr val="000000"/>
                </a:solidFill>
                <a:effectLst/>
                <a:latin typeface="inter-regular"/>
              </a:rPr>
              <a:t> </a:t>
            </a:r>
            <a:endParaRPr lang="en-US" b="0" i="0" dirty="0">
              <a:solidFill>
                <a:srgbClr val="000000"/>
              </a:solidFill>
              <a:effectLst/>
              <a:latin typeface="inter-regular"/>
            </a:endParaRPr>
          </a:p>
          <a:p>
            <a:pPr algn="just"/>
            <a:endParaRPr lang="en-US" b="0" i="0" dirty="0">
              <a:solidFill>
                <a:srgbClr val="000000"/>
              </a:solidFill>
              <a:effectLst/>
              <a:latin typeface="inter-regular"/>
            </a:endParaRPr>
          </a:p>
        </p:txBody>
      </p:sp>
    </p:spTree>
    <p:extLst>
      <p:ext uri="{BB962C8B-B14F-4D97-AF65-F5344CB8AC3E}">
        <p14:creationId xmlns:p14="http://schemas.microsoft.com/office/powerpoint/2010/main" val="16070975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7D08-839E-DF72-911E-DF5A55AE98B5}"/>
              </a:ext>
            </a:extLst>
          </p:cNvPr>
          <p:cNvSpPr>
            <a:spLocks noGrp="1"/>
          </p:cNvSpPr>
          <p:nvPr>
            <p:ph type="title"/>
          </p:nvPr>
        </p:nvSpPr>
        <p:spPr>
          <a:xfrm>
            <a:off x="677334" y="609600"/>
            <a:ext cx="8596668" cy="838200"/>
          </a:xfrm>
        </p:spPr>
        <p:txBody>
          <a:bodyPr/>
          <a:lstStyle/>
          <a:p>
            <a:r>
              <a:rPr lang="de-DE" dirty="0"/>
              <a:t>Benchmark </a:t>
            </a:r>
            <a:r>
              <a:rPr lang="de-DE" dirty="0" err="1"/>
              <a:t>Result</a:t>
            </a:r>
            <a:r>
              <a:rPr lang="de-DE" dirty="0"/>
              <a:t> - Array</a:t>
            </a:r>
          </a:p>
        </p:txBody>
      </p:sp>
      <p:graphicFrame>
        <p:nvGraphicFramePr>
          <p:cNvPr id="6" name="Tabelle 5">
            <a:extLst>
              <a:ext uri="{FF2B5EF4-FFF2-40B4-BE49-F238E27FC236}">
                <a16:creationId xmlns:a16="http://schemas.microsoft.com/office/drawing/2014/main" id="{0E6F29BB-5E65-A8B9-A8C6-EFF4B3D3A056}"/>
              </a:ext>
            </a:extLst>
          </p:cNvPr>
          <p:cNvGraphicFramePr>
            <a:graphicFrameLocks noGrp="1"/>
          </p:cNvGraphicFramePr>
          <p:nvPr/>
        </p:nvGraphicFramePr>
        <p:xfrm>
          <a:off x="768350" y="1691216"/>
          <a:ext cx="9112250" cy="4389120"/>
        </p:xfrm>
        <a:graphic>
          <a:graphicData uri="http://schemas.openxmlformats.org/drawingml/2006/table">
            <a:tbl>
              <a:tblPr firstRow="1" bandRow="1">
                <a:tableStyleId>{5C22544A-7EE6-4342-B048-85BDC9FD1C3A}</a:tableStyleId>
              </a:tblPr>
              <a:tblGrid>
                <a:gridCol w="1308100">
                  <a:extLst>
                    <a:ext uri="{9D8B030D-6E8A-4147-A177-3AD203B41FA5}">
                      <a16:colId xmlns:a16="http://schemas.microsoft.com/office/drawing/2014/main" val="2665448427"/>
                    </a:ext>
                  </a:extLst>
                </a:gridCol>
                <a:gridCol w="2184400">
                  <a:extLst>
                    <a:ext uri="{9D8B030D-6E8A-4147-A177-3AD203B41FA5}">
                      <a16:colId xmlns:a16="http://schemas.microsoft.com/office/drawing/2014/main" val="1063968876"/>
                    </a:ext>
                  </a:extLst>
                </a:gridCol>
                <a:gridCol w="1854200">
                  <a:extLst>
                    <a:ext uri="{9D8B030D-6E8A-4147-A177-3AD203B41FA5}">
                      <a16:colId xmlns:a16="http://schemas.microsoft.com/office/drawing/2014/main" val="2215926510"/>
                    </a:ext>
                  </a:extLst>
                </a:gridCol>
                <a:gridCol w="1943100">
                  <a:extLst>
                    <a:ext uri="{9D8B030D-6E8A-4147-A177-3AD203B41FA5}">
                      <a16:colId xmlns:a16="http://schemas.microsoft.com/office/drawing/2014/main" val="3778051752"/>
                    </a:ext>
                  </a:extLst>
                </a:gridCol>
                <a:gridCol w="1822450">
                  <a:extLst>
                    <a:ext uri="{9D8B030D-6E8A-4147-A177-3AD203B41FA5}">
                      <a16:colId xmlns:a16="http://schemas.microsoft.com/office/drawing/2014/main" val="3596040435"/>
                    </a:ext>
                  </a:extLst>
                </a:gridCol>
              </a:tblGrid>
              <a:tr h="0">
                <a:tc>
                  <a:txBody>
                    <a:bodyPr/>
                    <a:lstStyle/>
                    <a:p>
                      <a:r>
                        <a:rPr lang="de-DE" dirty="0"/>
                        <a:t>Bench</a:t>
                      </a:r>
                    </a:p>
                  </a:txBody>
                  <a:tcPr/>
                </a:tc>
                <a:tc>
                  <a:txBody>
                    <a:bodyPr/>
                    <a:lstStyle/>
                    <a:p>
                      <a:r>
                        <a:rPr lang="de-DE" dirty="0"/>
                        <a:t>0</a:t>
                      </a:r>
                    </a:p>
                  </a:txBody>
                  <a:tcPr/>
                </a:tc>
                <a:tc>
                  <a:txBody>
                    <a:bodyPr/>
                    <a:lstStyle/>
                    <a:p>
                      <a:r>
                        <a:rPr lang="de-DE" dirty="0"/>
                        <a:t>1</a:t>
                      </a:r>
                    </a:p>
                  </a:txBody>
                  <a:tcPr/>
                </a:tc>
                <a:tc>
                  <a:txBody>
                    <a:bodyPr/>
                    <a:lstStyle/>
                    <a:p>
                      <a:r>
                        <a:rPr lang="de-DE" dirty="0"/>
                        <a:t>10</a:t>
                      </a:r>
                    </a:p>
                  </a:txBody>
                  <a:tcPr/>
                </a:tc>
                <a:tc>
                  <a:txBody>
                    <a:bodyPr/>
                    <a:lstStyle/>
                    <a:p>
                      <a:r>
                        <a:rPr lang="de-DE" dirty="0"/>
                        <a:t>100</a:t>
                      </a:r>
                    </a:p>
                  </a:txBody>
                  <a:tcPr/>
                </a:tc>
                <a:extLst>
                  <a:ext uri="{0D108BD9-81ED-4DB2-BD59-A6C34878D82A}">
                    <a16:rowId xmlns:a16="http://schemas.microsoft.com/office/drawing/2014/main" val="3564664201"/>
                  </a:ext>
                </a:extLst>
              </a:tr>
              <a:tr h="370840">
                <a:tc>
                  <a:txBody>
                    <a:bodyPr/>
                    <a:lstStyle/>
                    <a:p>
                      <a:r>
                        <a:rPr lang="de-DE" dirty="0" err="1"/>
                        <a:t>arrayNew</a:t>
                      </a:r>
                      <a:endParaRPr lang="de-DE" dirty="0"/>
                    </a:p>
                  </a:txBody>
                  <a:tcPr/>
                </a:tc>
                <a:tc>
                  <a:txBody>
                    <a:bodyPr/>
                    <a:lstStyle/>
                    <a:p>
                      <a:r>
                        <a:rPr lang="de-DE" sz="1600" dirty="0"/>
                        <a:t>(2,756, 4,460, 14,412), </a:t>
                      </a:r>
                      <a:r>
                        <a:rPr lang="de-DE" sz="1600" dirty="0" err="1"/>
                        <a:t>stdev</a:t>
                      </a:r>
                      <a:r>
                        <a:rPr lang="de-DE" sz="1600" dirty="0"/>
                        <a:t> = 1,668</a:t>
                      </a:r>
                    </a:p>
                  </a:txBody>
                  <a:tcPr/>
                </a:tc>
                <a:tc>
                  <a:txBody>
                    <a:bodyPr/>
                    <a:lstStyle/>
                    <a:p>
                      <a:r>
                        <a:rPr lang="de-DE" sz="1600" dirty="0"/>
                        <a:t>(10,636, 14,387, 24,870), </a:t>
                      </a:r>
                      <a:r>
                        <a:rPr lang="de-DE" sz="1600" dirty="0" err="1"/>
                        <a:t>stdev</a:t>
                      </a:r>
                      <a:r>
                        <a:rPr lang="de-DE" sz="1600" dirty="0"/>
                        <a:t> = 2,660</a:t>
                      </a:r>
                    </a:p>
                  </a:txBody>
                  <a:tcPr/>
                </a:tc>
                <a:tc>
                  <a:txBody>
                    <a:bodyPr/>
                    <a:lstStyle/>
                    <a:p>
                      <a:r>
                        <a:rPr lang="de-DE" sz="1600" dirty="0"/>
                        <a:t>(16,864, 29,366, 682,340), </a:t>
                      </a:r>
                      <a:r>
                        <a:rPr lang="de-DE" sz="1600" dirty="0" err="1"/>
                        <a:t>stdev</a:t>
                      </a:r>
                      <a:r>
                        <a:rPr lang="de-DE" sz="1600" dirty="0"/>
                        <a:t> = 66,262</a:t>
                      </a:r>
                    </a:p>
                  </a:txBody>
                  <a:tcPr/>
                </a:tc>
                <a:tc>
                  <a:txBody>
                    <a:bodyPr/>
                    <a:lstStyle/>
                    <a:p>
                      <a:r>
                        <a:rPr lang="de-DE" sz="1600" dirty="0"/>
                        <a:t>(108,100, 131,660, 247,779), </a:t>
                      </a:r>
                      <a:r>
                        <a:rPr lang="de-DE" sz="1600" dirty="0" err="1"/>
                        <a:t>stdev</a:t>
                      </a:r>
                      <a:r>
                        <a:rPr lang="de-DE" sz="1600" dirty="0"/>
                        <a:t> = 24,271</a:t>
                      </a:r>
                    </a:p>
                  </a:txBody>
                  <a:tcPr/>
                </a:tc>
                <a:extLst>
                  <a:ext uri="{0D108BD9-81ED-4DB2-BD59-A6C34878D82A}">
                    <a16:rowId xmlns:a16="http://schemas.microsoft.com/office/drawing/2014/main" val="3461292127"/>
                  </a:ext>
                </a:extLst>
              </a:tr>
              <a:tr h="370840">
                <a:tc>
                  <a:txBody>
                    <a:bodyPr/>
                    <a:lstStyle/>
                    <a:p>
                      <a:r>
                        <a:rPr lang="de-DE" dirty="0"/>
                        <a:t>simple</a:t>
                      </a:r>
                    </a:p>
                  </a:txBody>
                  <a:tcPr/>
                </a:tc>
                <a:tc>
                  <a:txBody>
                    <a:bodyPr/>
                    <a:lstStyle/>
                    <a:p>
                      <a:r>
                        <a:rPr lang="de-DE" sz="1600" dirty="0"/>
                        <a:t>(3,492, 4,192, 12,730), </a:t>
                      </a:r>
                      <a:r>
                        <a:rPr lang="de-DE" sz="1600" dirty="0" err="1"/>
                        <a:t>stdev</a:t>
                      </a:r>
                      <a:r>
                        <a:rPr lang="de-DE" sz="1600" dirty="0"/>
                        <a:t> = 1,138</a:t>
                      </a:r>
                    </a:p>
                  </a:txBody>
                  <a:tcPr/>
                </a:tc>
                <a:tc>
                  <a:txBody>
                    <a:bodyPr/>
                    <a:lstStyle/>
                    <a:p>
                      <a:r>
                        <a:rPr lang="de-DE" sz="1600" dirty="0"/>
                        <a:t>(8,405, 9,216, 22,331), </a:t>
                      </a:r>
                      <a:r>
                        <a:rPr lang="de-DE" sz="1600" dirty="0" err="1"/>
                        <a:t>stdev</a:t>
                      </a:r>
                      <a:r>
                        <a:rPr lang="de-DE" sz="1600" dirty="0"/>
                        <a:t> = 1,435</a:t>
                      </a:r>
                    </a:p>
                  </a:txBody>
                  <a:tcPr/>
                </a:tc>
                <a:tc>
                  <a:txBody>
                    <a:bodyPr/>
                    <a:lstStyle/>
                    <a:p>
                      <a:r>
                        <a:rPr lang="de-DE" sz="1600" dirty="0"/>
                        <a:t>(11,569, 15,732, 193,210), </a:t>
                      </a:r>
                      <a:r>
                        <a:rPr lang="de-DE" sz="1600" dirty="0" err="1"/>
                        <a:t>stdev</a:t>
                      </a:r>
                      <a:r>
                        <a:rPr lang="de-DE" sz="1600" dirty="0"/>
                        <a:t> = 18,474</a:t>
                      </a:r>
                    </a:p>
                  </a:txBody>
                  <a:tcPr/>
                </a:tc>
                <a:tc>
                  <a:txBody>
                    <a:bodyPr/>
                    <a:lstStyle/>
                    <a:p>
                      <a:r>
                        <a:rPr lang="de-DE" sz="1600" dirty="0"/>
                        <a:t>(66,482, 108,830, 798,137), </a:t>
                      </a:r>
                      <a:r>
                        <a:rPr lang="de-DE" sz="1600" dirty="0" err="1"/>
                        <a:t>stdev</a:t>
                      </a:r>
                      <a:r>
                        <a:rPr lang="de-DE" sz="1600" dirty="0"/>
                        <a:t> = 79,292</a:t>
                      </a:r>
                    </a:p>
                  </a:txBody>
                  <a:tcPr/>
                </a:tc>
                <a:extLst>
                  <a:ext uri="{0D108BD9-81ED-4DB2-BD59-A6C34878D82A}">
                    <a16:rowId xmlns:a16="http://schemas.microsoft.com/office/drawing/2014/main" val="3178294974"/>
                  </a:ext>
                </a:extLst>
              </a:tr>
              <a:tr h="370840">
                <a:tc>
                  <a:txBody>
                    <a:bodyPr/>
                    <a:lstStyle/>
                    <a:p>
                      <a:r>
                        <a:rPr lang="de-DE" dirty="0" err="1"/>
                        <a:t>sized</a:t>
                      </a:r>
                      <a:endParaRPr lang="de-DE" dirty="0"/>
                    </a:p>
                  </a:txBody>
                  <a:tcPr/>
                </a:tc>
                <a:tc>
                  <a:txBody>
                    <a:bodyPr/>
                    <a:lstStyle/>
                    <a:p>
                      <a:r>
                        <a:rPr lang="de-DE" sz="1600" dirty="0"/>
                        <a:t>(3,050, 3,552, 5,986), </a:t>
                      </a:r>
                      <a:r>
                        <a:rPr lang="de-DE" sz="1600" dirty="0" err="1"/>
                        <a:t>stdev</a:t>
                      </a:r>
                      <a:r>
                        <a:rPr lang="de-DE" sz="1600" dirty="0"/>
                        <a:t> = 0,554</a:t>
                      </a:r>
                    </a:p>
                  </a:txBody>
                  <a:tcPr/>
                </a:tc>
                <a:tc>
                  <a:txBody>
                    <a:bodyPr/>
                    <a:lstStyle/>
                    <a:p>
                      <a:r>
                        <a:rPr lang="de-DE" sz="1600" dirty="0"/>
                        <a:t>(9,432, 10,823, 19,263), </a:t>
                      </a:r>
                      <a:r>
                        <a:rPr lang="de-DE" sz="1600" dirty="0" err="1"/>
                        <a:t>stdev</a:t>
                      </a:r>
                      <a:r>
                        <a:rPr lang="de-DE" sz="1600" dirty="0"/>
                        <a:t> = 1,243</a:t>
                      </a:r>
                    </a:p>
                  </a:txBody>
                  <a:tcPr/>
                </a:tc>
                <a:tc>
                  <a:txBody>
                    <a:bodyPr/>
                    <a:lstStyle/>
                    <a:p>
                      <a:r>
                        <a:rPr lang="de-DE" sz="1600" dirty="0"/>
                        <a:t>(18,432, 21,171, 50,855), </a:t>
                      </a:r>
                      <a:r>
                        <a:rPr lang="de-DE" sz="1600" dirty="0" err="1"/>
                        <a:t>stdev</a:t>
                      </a:r>
                      <a:r>
                        <a:rPr lang="de-DE" sz="1600" dirty="0"/>
                        <a:t> = 4,131</a:t>
                      </a:r>
                    </a:p>
                  </a:txBody>
                  <a:tcPr/>
                </a:tc>
                <a:tc>
                  <a:txBody>
                    <a:bodyPr/>
                    <a:lstStyle/>
                    <a:p>
                      <a:r>
                        <a:rPr lang="de-DE" sz="1600" dirty="0"/>
                        <a:t>(110,935, 122,572, 168,551), </a:t>
                      </a:r>
                      <a:r>
                        <a:rPr lang="de-DE" sz="1600" dirty="0" err="1"/>
                        <a:t>stdev</a:t>
                      </a:r>
                      <a:r>
                        <a:rPr lang="de-DE" sz="1600" dirty="0"/>
                        <a:t> = 11,204</a:t>
                      </a:r>
                    </a:p>
                  </a:txBody>
                  <a:tcPr/>
                </a:tc>
                <a:extLst>
                  <a:ext uri="{0D108BD9-81ED-4DB2-BD59-A6C34878D82A}">
                    <a16:rowId xmlns:a16="http://schemas.microsoft.com/office/drawing/2014/main" val="2164930779"/>
                  </a:ext>
                </a:extLst>
              </a:tr>
              <a:tr h="370840">
                <a:tc>
                  <a:txBody>
                    <a:bodyPr/>
                    <a:lstStyle/>
                    <a:p>
                      <a:r>
                        <a:rPr lang="de-DE" dirty="0"/>
                        <a:t>Zero</a:t>
                      </a:r>
                    </a:p>
                  </a:txBody>
                  <a:tcPr/>
                </a:tc>
                <a:tc>
                  <a:txBody>
                    <a:bodyPr/>
                    <a:lstStyle/>
                    <a:p>
                      <a:r>
                        <a:rPr lang="de-DE" sz="1600" dirty="0"/>
                        <a:t>(2,663, 4,159, 45,382), </a:t>
                      </a:r>
                      <a:r>
                        <a:rPr lang="de-DE" sz="1600" dirty="0" err="1"/>
                        <a:t>stdev</a:t>
                      </a:r>
                      <a:r>
                        <a:rPr lang="de-DE" sz="1600" dirty="0"/>
                        <a:t> = 4,441</a:t>
                      </a:r>
                    </a:p>
                  </a:txBody>
                  <a:tcPr/>
                </a:tc>
                <a:tc>
                  <a:txBody>
                    <a:bodyPr/>
                    <a:lstStyle/>
                    <a:p>
                      <a:r>
                        <a:rPr lang="de-DE" sz="1600" dirty="0"/>
                        <a:t>(10,856, 12,610, 55,991), </a:t>
                      </a:r>
                      <a:r>
                        <a:rPr lang="de-DE" sz="1600" dirty="0" err="1"/>
                        <a:t>stdev</a:t>
                      </a:r>
                      <a:r>
                        <a:rPr lang="de-DE" sz="1600" dirty="0"/>
                        <a:t> = 4,586</a:t>
                      </a:r>
                    </a:p>
                  </a:txBody>
                  <a:tcPr/>
                </a:tc>
                <a:tc>
                  <a:txBody>
                    <a:bodyPr/>
                    <a:lstStyle/>
                    <a:p>
                      <a:r>
                        <a:rPr lang="de-DE" sz="1600" dirty="0"/>
                        <a:t>(17,075, 19,529, 47,148), </a:t>
                      </a:r>
                      <a:r>
                        <a:rPr lang="de-DE" sz="1600" dirty="0" err="1"/>
                        <a:t>stdev</a:t>
                      </a:r>
                      <a:r>
                        <a:rPr lang="de-DE" sz="1600" dirty="0"/>
                        <a:t> = 3,451</a:t>
                      </a:r>
                    </a:p>
                  </a:txBody>
                  <a:tcPr/>
                </a:tc>
                <a:tc>
                  <a:txBody>
                    <a:bodyPr/>
                    <a:lstStyle/>
                    <a:p>
                      <a:r>
                        <a:rPr lang="de-DE" sz="1600" dirty="0"/>
                        <a:t>(110,070, 165,873, 1136,497), </a:t>
                      </a:r>
                      <a:r>
                        <a:rPr lang="de-DE" sz="1600" dirty="0" err="1"/>
                        <a:t>stdev</a:t>
                      </a:r>
                      <a:r>
                        <a:rPr lang="de-DE" sz="1600" dirty="0"/>
                        <a:t> = 150,171</a:t>
                      </a:r>
                    </a:p>
                  </a:txBody>
                  <a:tcPr/>
                </a:tc>
                <a:extLst>
                  <a:ext uri="{0D108BD9-81ED-4DB2-BD59-A6C34878D82A}">
                    <a16:rowId xmlns:a16="http://schemas.microsoft.com/office/drawing/2014/main" val="2655443602"/>
                  </a:ext>
                </a:extLst>
              </a:tr>
            </a:tbl>
          </a:graphicData>
        </a:graphic>
      </p:graphicFrame>
    </p:spTree>
    <p:extLst>
      <p:ext uri="{BB962C8B-B14F-4D97-AF65-F5344CB8AC3E}">
        <p14:creationId xmlns:p14="http://schemas.microsoft.com/office/powerpoint/2010/main" val="21735286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2ABFB-1CB5-F594-E09D-5EFE91C688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C0ACAFA-D243-88CA-8576-6AE54D121402}"/>
              </a:ext>
            </a:extLst>
          </p:cNvPr>
          <p:cNvSpPr>
            <a:spLocks noGrp="1"/>
          </p:cNvSpPr>
          <p:nvPr>
            <p:ph type="title"/>
          </p:nvPr>
        </p:nvSpPr>
        <p:spPr>
          <a:xfrm>
            <a:off x="677334" y="609600"/>
            <a:ext cx="8596668" cy="838200"/>
          </a:xfrm>
        </p:spPr>
        <p:txBody>
          <a:bodyPr/>
          <a:lstStyle/>
          <a:p>
            <a:r>
              <a:rPr lang="de-DE" dirty="0"/>
              <a:t>Benchmark </a:t>
            </a:r>
            <a:r>
              <a:rPr lang="de-DE" dirty="0" err="1"/>
              <a:t>Result</a:t>
            </a:r>
            <a:r>
              <a:rPr lang="de-DE" dirty="0"/>
              <a:t> - </a:t>
            </a:r>
            <a:r>
              <a:rPr lang="de-DE" dirty="0" err="1"/>
              <a:t>NumberVerification</a:t>
            </a:r>
            <a:endParaRPr lang="de-DE" dirty="0"/>
          </a:p>
        </p:txBody>
      </p:sp>
      <p:graphicFrame>
        <p:nvGraphicFramePr>
          <p:cNvPr id="6" name="Tabelle 5">
            <a:extLst>
              <a:ext uri="{FF2B5EF4-FFF2-40B4-BE49-F238E27FC236}">
                <a16:creationId xmlns:a16="http://schemas.microsoft.com/office/drawing/2014/main" id="{D5CB3887-7EF1-2115-005B-8735E7FA1772}"/>
              </a:ext>
            </a:extLst>
          </p:cNvPr>
          <p:cNvGraphicFramePr>
            <a:graphicFrameLocks noGrp="1"/>
          </p:cNvGraphicFramePr>
          <p:nvPr>
            <p:extLst>
              <p:ext uri="{D42A27DB-BD31-4B8C-83A1-F6EECF244321}">
                <p14:modId xmlns:p14="http://schemas.microsoft.com/office/powerpoint/2010/main" val="2493442159"/>
              </p:ext>
            </p:extLst>
          </p:nvPr>
        </p:nvGraphicFramePr>
        <p:xfrm>
          <a:off x="768350" y="1691216"/>
          <a:ext cx="7613650" cy="3579284"/>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665448427"/>
                    </a:ext>
                  </a:extLst>
                </a:gridCol>
                <a:gridCol w="2844800">
                  <a:extLst>
                    <a:ext uri="{9D8B030D-6E8A-4147-A177-3AD203B41FA5}">
                      <a16:colId xmlns:a16="http://schemas.microsoft.com/office/drawing/2014/main" val="1063968876"/>
                    </a:ext>
                  </a:extLst>
                </a:gridCol>
                <a:gridCol w="3149600">
                  <a:extLst>
                    <a:ext uri="{9D8B030D-6E8A-4147-A177-3AD203B41FA5}">
                      <a16:colId xmlns:a16="http://schemas.microsoft.com/office/drawing/2014/main" val="2215926510"/>
                    </a:ext>
                  </a:extLst>
                </a:gridCol>
              </a:tblGrid>
              <a:tr h="461843">
                <a:tc>
                  <a:txBody>
                    <a:bodyPr/>
                    <a:lstStyle/>
                    <a:p>
                      <a:r>
                        <a:rPr lang="de-DE" sz="1800" dirty="0"/>
                        <a:t>Bench</a:t>
                      </a:r>
                    </a:p>
                  </a:txBody>
                  <a:tcPr/>
                </a:tc>
                <a:tc>
                  <a:txBody>
                    <a:bodyPr/>
                    <a:lstStyle/>
                    <a:p>
                      <a:r>
                        <a:rPr lang="de-DE" sz="1800" dirty="0" err="1"/>
                        <a:t>False</a:t>
                      </a:r>
                      <a:endParaRPr lang="de-DE" sz="1800" dirty="0"/>
                    </a:p>
                  </a:txBody>
                  <a:tcPr/>
                </a:tc>
                <a:tc>
                  <a:txBody>
                    <a:bodyPr/>
                    <a:lstStyle/>
                    <a:p>
                      <a:r>
                        <a:rPr lang="de-DE" sz="1800" dirty="0"/>
                        <a:t>True</a:t>
                      </a:r>
                    </a:p>
                  </a:txBody>
                  <a:tcPr/>
                </a:tc>
                <a:extLst>
                  <a:ext uri="{0D108BD9-81ED-4DB2-BD59-A6C34878D82A}">
                    <a16:rowId xmlns:a16="http://schemas.microsoft.com/office/drawing/2014/main" val="3564664201"/>
                  </a:ext>
                </a:extLst>
              </a:tr>
              <a:tr h="1039147">
                <a:tc>
                  <a:txBody>
                    <a:bodyPr/>
                    <a:lstStyle/>
                    <a:p>
                      <a:r>
                        <a:rPr lang="de-DE" sz="1800" dirty="0" err="1"/>
                        <a:t>Regex</a:t>
                      </a:r>
                      <a:endParaRPr lang="de-DE" sz="1800" dirty="0"/>
                    </a:p>
                  </a:txBody>
                  <a:tcPr/>
                </a:tc>
                <a:tc>
                  <a:txBody>
                    <a:bodyPr/>
                    <a:lstStyle/>
                    <a:p>
                      <a:r>
                        <a:rPr lang="de-DE" sz="1800" dirty="0"/>
                        <a:t>0,886 s/</a:t>
                      </a:r>
                      <a:r>
                        <a:rPr lang="de-DE" sz="1800" dirty="0" err="1"/>
                        <a:t>op</a:t>
                      </a:r>
                      <a:endParaRPr lang="de-DE" sz="1800" dirty="0"/>
                    </a:p>
                  </a:txBody>
                  <a:tcPr/>
                </a:tc>
                <a:tc>
                  <a:txBody>
                    <a:bodyPr/>
                    <a:lstStyle/>
                    <a:p>
                      <a:r>
                        <a:rPr lang="de-DE" sz="1800" dirty="0"/>
                        <a:t>0,899 s/</a:t>
                      </a:r>
                      <a:r>
                        <a:rPr lang="de-DE" sz="1800" dirty="0" err="1"/>
                        <a:t>op</a:t>
                      </a:r>
                      <a:endParaRPr lang="de-DE" sz="1800" dirty="0"/>
                    </a:p>
                  </a:txBody>
                  <a:tcPr/>
                </a:tc>
                <a:extLst>
                  <a:ext uri="{0D108BD9-81ED-4DB2-BD59-A6C34878D82A}">
                    <a16:rowId xmlns:a16="http://schemas.microsoft.com/office/drawing/2014/main" val="3461292127"/>
                  </a:ext>
                </a:extLst>
              </a:tr>
              <a:tr h="1039147">
                <a:tc>
                  <a:txBody>
                    <a:bodyPr/>
                    <a:lstStyle/>
                    <a:p>
                      <a:r>
                        <a:rPr lang="de-DE" sz="1800" dirty="0"/>
                        <a:t>Try/Catch</a:t>
                      </a:r>
                    </a:p>
                  </a:txBody>
                  <a:tcPr/>
                </a:tc>
                <a:tc>
                  <a:txBody>
                    <a:bodyPr/>
                    <a:lstStyle/>
                    <a:p>
                      <a:r>
                        <a:rPr lang="de-DE" sz="1800" dirty="0"/>
                        <a:t>12,290 s/</a:t>
                      </a:r>
                      <a:r>
                        <a:rPr lang="de-DE" sz="1800" dirty="0" err="1"/>
                        <a:t>op</a:t>
                      </a:r>
                      <a:endParaRPr lang="de-DE" sz="1800" dirty="0"/>
                    </a:p>
                  </a:txBody>
                  <a:tcPr/>
                </a:tc>
                <a:tc>
                  <a:txBody>
                    <a:bodyPr/>
                    <a:lstStyle/>
                    <a:p>
                      <a:r>
                        <a:rPr lang="de-DE" sz="1800" dirty="0"/>
                        <a:t>0,227 s/</a:t>
                      </a:r>
                      <a:r>
                        <a:rPr lang="de-DE" sz="1800" dirty="0" err="1"/>
                        <a:t>op</a:t>
                      </a:r>
                      <a:endParaRPr lang="de-DE" sz="1800" dirty="0"/>
                    </a:p>
                  </a:txBody>
                  <a:tcPr/>
                </a:tc>
                <a:extLst>
                  <a:ext uri="{0D108BD9-81ED-4DB2-BD59-A6C34878D82A}">
                    <a16:rowId xmlns:a16="http://schemas.microsoft.com/office/drawing/2014/main" val="3178294974"/>
                  </a:ext>
                </a:extLst>
              </a:tr>
              <a:tr h="1039147">
                <a:tc>
                  <a:txBody>
                    <a:bodyPr/>
                    <a:lstStyle/>
                    <a:p>
                      <a:r>
                        <a:rPr lang="de-DE" sz="1800" dirty="0" err="1"/>
                        <a:t>StringUtils</a:t>
                      </a:r>
                      <a:endParaRPr lang="de-DE" sz="1800" dirty="0"/>
                    </a:p>
                  </a:txBody>
                  <a:tcPr/>
                </a:tc>
                <a:tc>
                  <a:txBody>
                    <a:bodyPr/>
                    <a:lstStyle/>
                    <a:p>
                      <a:r>
                        <a:rPr lang="de-DE" sz="1800" dirty="0"/>
                        <a:t>0,212 s/</a:t>
                      </a:r>
                      <a:r>
                        <a:rPr lang="de-DE" sz="1800" dirty="0" err="1"/>
                        <a:t>op</a:t>
                      </a:r>
                      <a:endParaRPr lang="de-DE" sz="1800" dirty="0"/>
                    </a:p>
                  </a:txBody>
                  <a:tcPr/>
                </a:tc>
                <a:tc>
                  <a:txBody>
                    <a:bodyPr/>
                    <a:lstStyle/>
                    <a:p>
                      <a:r>
                        <a:rPr lang="de-DE" sz="1800" dirty="0"/>
                        <a:t>0,179 s/</a:t>
                      </a:r>
                      <a:r>
                        <a:rPr lang="de-DE" sz="1800" dirty="0" err="1"/>
                        <a:t>op</a:t>
                      </a:r>
                      <a:endParaRPr lang="de-DE" sz="1800" dirty="0"/>
                    </a:p>
                  </a:txBody>
                  <a:tcPr/>
                </a:tc>
                <a:extLst>
                  <a:ext uri="{0D108BD9-81ED-4DB2-BD59-A6C34878D82A}">
                    <a16:rowId xmlns:a16="http://schemas.microsoft.com/office/drawing/2014/main" val="2164930779"/>
                  </a:ext>
                </a:extLst>
              </a:tr>
            </a:tbl>
          </a:graphicData>
        </a:graphic>
      </p:graphicFrame>
    </p:spTree>
    <p:extLst>
      <p:ext uri="{BB962C8B-B14F-4D97-AF65-F5344CB8AC3E}">
        <p14:creationId xmlns:p14="http://schemas.microsoft.com/office/powerpoint/2010/main" val="36704815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964566A1-F542-3C44-BCBB-E7B9BBB76EF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964566A1-F542-3C44-BCBB-E7B9BBB76EF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CFF97C9-15E2-6647-B310-4BF77DE1D9EE}"/>
              </a:ext>
            </a:extLst>
          </p:cNvPr>
          <p:cNvSpPr>
            <a:spLocks noGrp="1"/>
          </p:cNvSpPr>
          <p:nvPr>
            <p:ph type="title"/>
          </p:nvPr>
        </p:nvSpPr>
        <p:spPr>
          <a:xfrm>
            <a:off x="677334" y="609599"/>
            <a:ext cx="8596668" cy="978243"/>
          </a:xfrm>
        </p:spPr>
        <p:txBody>
          <a:bodyPr vert="horz">
            <a:normAutofit/>
          </a:bodyPr>
          <a:lstStyle/>
          <a:p>
            <a:r>
              <a:rPr lang="de-DE" dirty="0" err="1"/>
              <a:t>jpackage</a:t>
            </a:r>
            <a:r>
              <a:rPr lang="de-DE"/>
              <a:t> – </a:t>
            </a:r>
            <a:r>
              <a:rPr lang="de-DE" dirty="0" err="1"/>
              <a:t>Packaging</a:t>
            </a:r>
            <a:r>
              <a:rPr lang="de-DE" dirty="0"/>
              <a:t> Tool (Java 16)</a:t>
            </a:r>
          </a:p>
        </p:txBody>
      </p:sp>
      <p:sp>
        <p:nvSpPr>
          <p:cNvPr id="3" name="Textfeld 2">
            <a:extLst>
              <a:ext uri="{FF2B5EF4-FFF2-40B4-BE49-F238E27FC236}">
                <a16:creationId xmlns:a16="http://schemas.microsoft.com/office/drawing/2014/main" id="{E9080A01-F809-9EBA-8886-38A7D1930B15}"/>
              </a:ext>
            </a:extLst>
          </p:cNvPr>
          <p:cNvSpPr txBox="1"/>
          <p:nvPr/>
        </p:nvSpPr>
        <p:spPr>
          <a:xfrm>
            <a:off x="769858" y="1912370"/>
            <a:ext cx="874695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err="1">
                <a:solidFill>
                  <a:srgbClr val="000000"/>
                </a:solidFill>
                <a:effectLst/>
                <a:latin typeface="inter-regular"/>
              </a:rPr>
              <a:t>Endlich</a:t>
            </a:r>
            <a:r>
              <a:rPr lang="en-US" b="0" i="0" dirty="0">
                <a:solidFill>
                  <a:srgbClr val="000000"/>
                </a:solidFill>
                <a:effectLst/>
                <a:latin typeface="inter-regular"/>
              </a:rPr>
              <a:t>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einfache</a:t>
            </a:r>
            <a:r>
              <a:rPr lang="en-US" b="0" i="0" dirty="0">
                <a:solidFill>
                  <a:srgbClr val="000000"/>
                </a:solidFill>
                <a:effectLst/>
                <a:latin typeface="inter-regular"/>
              </a:rPr>
              <a:t> </a:t>
            </a:r>
            <a:r>
              <a:rPr lang="en-US" b="0" i="0" dirty="0" err="1">
                <a:solidFill>
                  <a:srgbClr val="000000"/>
                </a:solidFill>
                <a:effectLst/>
                <a:latin typeface="inter-regular"/>
              </a:rPr>
              <a:t>Möglichkeit</a:t>
            </a:r>
            <a:r>
              <a:rPr lang="en-US" b="0" i="0" dirty="0">
                <a:solidFill>
                  <a:srgbClr val="000000"/>
                </a:solidFill>
                <a:effectLst/>
                <a:latin typeface="inter-regular"/>
              </a:rPr>
              <a:t>, Java </a:t>
            </a:r>
            <a:r>
              <a:rPr lang="en-US" b="0" i="0" dirty="0" err="1">
                <a:solidFill>
                  <a:srgbClr val="000000"/>
                </a:solidFill>
                <a:effectLst/>
                <a:latin typeface="inter-regular"/>
              </a:rPr>
              <a:t>Programme</a:t>
            </a:r>
            <a:r>
              <a:rPr lang="en-US" b="0" i="0" dirty="0">
                <a:solidFill>
                  <a:srgbClr val="000000"/>
                </a:solidFill>
                <a:effectLst/>
                <a:latin typeface="inter-regular"/>
              </a:rPr>
              <a:t> </a:t>
            </a:r>
            <a:r>
              <a:rPr lang="en-US" b="0" i="0" dirty="0" err="1">
                <a:solidFill>
                  <a:srgbClr val="000000"/>
                </a:solidFill>
                <a:effectLst/>
                <a:latin typeface="inter-regular"/>
              </a:rPr>
              <a:t>als</a:t>
            </a:r>
            <a:r>
              <a:rPr lang="en-US" b="0" i="0" dirty="0">
                <a:solidFill>
                  <a:srgbClr val="000000"/>
                </a:solidFill>
                <a:effectLst/>
                <a:latin typeface="inter-regular"/>
              </a:rPr>
              <a:t> </a:t>
            </a:r>
            <a:r>
              <a:rPr lang="en-US" b="0" i="0" dirty="0" err="1">
                <a:solidFill>
                  <a:srgbClr val="000000"/>
                </a:solidFill>
                <a:effectLst/>
                <a:latin typeface="inter-regular"/>
              </a:rPr>
              <a:t>ausführbare</a:t>
            </a:r>
            <a:r>
              <a:rPr lang="en-US" b="0" i="0" dirty="0">
                <a:solidFill>
                  <a:srgbClr val="000000"/>
                </a:solidFill>
                <a:effectLst/>
                <a:latin typeface="inter-regular"/>
              </a:rPr>
              <a:t> </a:t>
            </a:r>
            <a:r>
              <a:rPr lang="en-US" b="0" i="0" dirty="0" err="1">
                <a:solidFill>
                  <a:srgbClr val="000000"/>
                </a:solidFill>
                <a:effectLst/>
                <a:latin typeface="inter-regular"/>
              </a:rPr>
              <a:t>Dateien</a:t>
            </a:r>
            <a:r>
              <a:rPr lang="en-US" b="0" i="0" dirty="0">
                <a:solidFill>
                  <a:srgbClr val="000000"/>
                </a:solidFill>
                <a:effectLst/>
                <a:latin typeface="inter-regular"/>
              </a:rPr>
              <a:t> </a:t>
            </a:r>
            <a:r>
              <a:rPr lang="en-US" b="0" i="0" dirty="0" err="1">
                <a:solidFill>
                  <a:srgbClr val="000000"/>
                </a:solidFill>
                <a:effectLst/>
                <a:latin typeface="inter-regular"/>
              </a:rPr>
              <a:t>auszuliefern</a:t>
            </a:r>
            <a:endParaRPr lang="en-US" b="0" i="0" dirty="0">
              <a:solidFill>
                <a:srgbClr val="000000"/>
              </a:solidFill>
              <a:effectLst/>
              <a:latin typeface="inter-regular"/>
            </a:endParaRPr>
          </a:p>
          <a:p>
            <a:pPr marL="285750" indent="-285750" algn="just">
              <a:buFont typeface="Arial" panose="020B0604020202020204" pitchFamily="34" charset="0"/>
              <a:buChar char="•"/>
            </a:pPr>
            <a:r>
              <a:rPr lang="en-US" dirty="0">
                <a:solidFill>
                  <a:srgbClr val="000000"/>
                </a:solidFill>
                <a:latin typeface="inter-regular"/>
              </a:rPr>
              <a:t>Windows, Linux, Mac </a:t>
            </a:r>
            <a:r>
              <a:rPr lang="en-US" dirty="0" err="1">
                <a:solidFill>
                  <a:srgbClr val="000000"/>
                </a:solidFill>
                <a:latin typeface="inter-regular"/>
              </a:rPr>
              <a:t>werden</a:t>
            </a:r>
            <a:r>
              <a:rPr lang="en-US" dirty="0">
                <a:solidFill>
                  <a:srgbClr val="000000"/>
                </a:solidFill>
                <a:latin typeface="inter-regular"/>
              </a:rPr>
              <a:t> </a:t>
            </a:r>
            <a:r>
              <a:rPr lang="en-US" dirty="0" err="1">
                <a:solidFill>
                  <a:srgbClr val="000000"/>
                </a:solidFill>
                <a:latin typeface="inter-regular"/>
              </a:rPr>
              <a:t>unterstützt</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Die runtime </a:t>
            </a:r>
            <a:r>
              <a:rPr lang="en-US" b="0" i="0" dirty="0" err="1">
                <a:solidFill>
                  <a:srgbClr val="000000"/>
                </a:solidFill>
                <a:effectLst/>
                <a:latin typeface="inter-regular"/>
              </a:rPr>
              <a:t>wird</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a:t>
            </a:r>
            <a:r>
              <a:rPr lang="en-US" b="0" i="0" dirty="0" err="1">
                <a:solidFill>
                  <a:srgbClr val="000000"/>
                </a:solidFill>
                <a:effectLst/>
                <a:latin typeface="inter-regular"/>
              </a:rPr>
              <a:t>au</a:t>
            </a:r>
            <a:r>
              <a:rPr lang="en-US" dirty="0" err="1">
                <a:solidFill>
                  <a:srgbClr val="000000"/>
                </a:solidFill>
                <a:latin typeface="inter-regular"/>
              </a:rPr>
              <a:t>sgeliefert</a:t>
            </a:r>
            <a:endParaRPr lang="en-US" dirty="0">
              <a:solidFill>
                <a:srgbClr val="000000"/>
              </a:solidFill>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Möchte</a:t>
            </a:r>
            <a:r>
              <a:rPr lang="en-US" dirty="0">
                <a:solidFill>
                  <a:srgbClr val="000000"/>
                </a:solidFill>
                <a:latin typeface="inter-regular"/>
              </a:rPr>
              <a:t> man </a:t>
            </a:r>
            <a:r>
              <a:rPr lang="en-US" dirty="0" err="1">
                <a:solidFill>
                  <a:srgbClr val="000000"/>
                </a:solidFill>
                <a:latin typeface="inter-regular"/>
              </a:rPr>
              <a:t>eine</a:t>
            </a:r>
            <a:r>
              <a:rPr lang="en-US" dirty="0">
                <a:solidFill>
                  <a:srgbClr val="000000"/>
                </a:solidFill>
                <a:latin typeface="inter-regular"/>
              </a:rPr>
              <a:t> </a:t>
            </a:r>
            <a:r>
              <a:rPr lang="en-US" dirty="0" err="1">
                <a:solidFill>
                  <a:srgbClr val="000000"/>
                </a:solidFill>
                <a:latin typeface="inter-regular"/>
              </a:rPr>
              <a:t>spezielle</a:t>
            </a:r>
            <a:r>
              <a:rPr lang="en-US" dirty="0">
                <a:solidFill>
                  <a:srgbClr val="000000"/>
                </a:solidFill>
                <a:latin typeface="inter-regular"/>
              </a:rPr>
              <a:t>, </a:t>
            </a:r>
            <a:r>
              <a:rPr lang="en-US" dirty="0" err="1">
                <a:solidFill>
                  <a:srgbClr val="000000"/>
                </a:solidFill>
                <a:latin typeface="inter-regular"/>
              </a:rPr>
              <a:t>optimierte</a:t>
            </a:r>
            <a:r>
              <a:rPr lang="en-US" dirty="0">
                <a:solidFill>
                  <a:srgbClr val="000000"/>
                </a:solidFill>
                <a:latin typeface="inter-regular"/>
              </a:rPr>
              <a:t> Runtime (</a:t>
            </a:r>
            <a:r>
              <a:rPr lang="en-US" dirty="0" err="1">
                <a:solidFill>
                  <a:srgbClr val="000000"/>
                </a:solidFill>
                <a:latin typeface="inter-regular"/>
              </a:rPr>
              <a:t>z.B.</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a:t>
            </a:r>
            <a:r>
              <a:rPr lang="en-US" dirty="0" err="1">
                <a:solidFill>
                  <a:srgbClr val="000000"/>
                </a:solidFill>
                <a:latin typeface="inter-regular"/>
              </a:rPr>
              <a:t>jlink</a:t>
            </a:r>
            <a:r>
              <a:rPr lang="en-US" dirty="0">
                <a:solidFill>
                  <a:srgbClr val="000000"/>
                </a:solidFill>
                <a:latin typeface="inter-regular"/>
              </a:rPr>
              <a:t> </a:t>
            </a:r>
            <a:r>
              <a:rPr lang="en-US" dirty="0" err="1">
                <a:solidFill>
                  <a:srgbClr val="000000"/>
                </a:solidFill>
                <a:latin typeface="inter-regular"/>
              </a:rPr>
              <a:t>erstellte</a:t>
            </a:r>
            <a:r>
              <a:rPr lang="en-US" dirty="0">
                <a:solidFill>
                  <a:srgbClr val="000000"/>
                </a:solidFill>
                <a:latin typeface="inter-regular"/>
              </a:rPr>
              <a:t>), muss man die </a:t>
            </a:r>
            <a:r>
              <a:rPr lang="en-US" dirty="0" err="1">
                <a:solidFill>
                  <a:srgbClr val="000000"/>
                </a:solidFill>
                <a:latin typeface="inter-regular"/>
              </a:rPr>
              <a:t>mit</a:t>
            </a:r>
            <a:r>
              <a:rPr lang="en-US" dirty="0">
                <a:solidFill>
                  <a:srgbClr val="000000"/>
                </a:solidFill>
                <a:latin typeface="inter-regular"/>
              </a:rPr>
              <a:t> –runtime-image </a:t>
            </a:r>
            <a:r>
              <a:rPr lang="en-US" dirty="0" err="1">
                <a:solidFill>
                  <a:srgbClr val="000000"/>
                </a:solidFill>
                <a:latin typeface="inter-regular"/>
              </a:rPr>
              <a:t>angeben</a:t>
            </a:r>
            <a:endParaRPr lang="en-US" dirty="0">
              <a:solidFill>
                <a:srgbClr val="000000"/>
              </a:solidFill>
              <a:latin typeface="inter-regular"/>
            </a:endParaRPr>
          </a:p>
          <a:p>
            <a:pPr marL="285750" indent="-285750" algn="just">
              <a:buFont typeface="Arial" panose="020B0604020202020204" pitchFamily="34" charset="0"/>
              <a:buChar char="•"/>
            </a:pPr>
            <a:r>
              <a:rPr lang="en-US" b="0" i="0" dirty="0">
                <a:solidFill>
                  <a:srgbClr val="000000"/>
                </a:solidFill>
                <a:effectLst/>
                <a:latin typeface="inter-regular"/>
              </a:rPr>
              <a:t>Für Windows hat man </a:t>
            </a:r>
            <a:r>
              <a:rPr lang="en-US" b="0" i="0" dirty="0" err="1">
                <a:solidFill>
                  <a:srgbClr val="000000"/>
                </a:solidFill>
                <a:effectLst/>
                <a:latin typeface="inter-regular"/>
              </a:rPr>
              <a:t>eine</a:t>
            </a:r>
            <a:r>
              <a:rPr lang="en-US" b="0" i="0" dirty="0">
                <a:solidFill>
                  <a:srgbClr val="000000"/>
                </a:solidFill>
                <a:effectLst/>
                <a:latin typeface="inter-regular"/>
              </a:rPr>
              <a:t> </a:t>
            </a:r>
            <a:r>
              <a:rPr lang="en-US" b="0" i="0" dirty="0" err="1">
                <a:solidFill>
                  <a:srgbClr val="000000"/>
                </a:solidFill>
                <a:effectLst/>
                <a:latin typeface="inter-regular"/>
              </a:rPr>
              <a:t>ganz</a:t>
            </a:r>
            <a:r>
              <a:rPr lang="en-US" b="0" i="0" dirty="0">
                <a:solidFill>
                  <a:srgbClr val="000000"/>
                </a:solidFill>
                <a:effectLst/>
                <a:latin typeface="inter-regular"/>
              </a:rPr>
              <a:t> </a:t>
            </a:r>
            <a:r>
              <a:rPr lang="en-US" b="0" i="0" dirty="0" err="1">
                <a:solidFill>
                  <a:srgbClr val="000000"/>
                </a:solidFill>
                <a:effectLst/>
                <a:latin typeface="inter-regular"/>
              </a:rPr>
              <a:t>normale</a:t>
            </a:r>
            <a:r>
              <a:rPr lang="en-US" b="0" i="0" dirty="0">
                <a:solidFill>
                  <a:srgbClr val="000000"/>
                </a:solidFill>
                <a:effectLst/>
                <a:latin typeface="inter-regular"/>
              </a:rPr>
              <a:t> .exe </a:t>
            </a:r>
            <a:r>
              <a:rPr lang="en-US" b="0" i="0" dirty="0" err="1">
                <a:solidFill>
                  <a:srgbClr val="000000"/>
                </a:solidFill>
                <a:effectLst/>
                <a:latin typeface="inter-regular"/>
              </a:rPr>
              <a:t>Datei</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dirty="0" err="1">
                <a:solidFill>
                  <a:srgbClr val="000000"/>
                </a:solidFill>
                <a:latin typeface="inter-regular"/>
              </a:rPr>
              <a:t>Entweder</a:t>
            </a:r>
            <a:r>
              <a:rPr lang="en-US" dirty="0">
                <a:solidFill>
                  <a:srgbClr val="000000"/>
                </a:solidFill>
                <a:latin typeface="inter-regular"/>
              </a:rPr>
              <a:t> </a:t>
            </a:r>
            <a:r>
              <a:rPr lang="en-US" dirty="0" err="1">
                <a:solidFill>
                  <a:srgbClr val="000000"/>
                </a:solidFill>
                <a:latin typeface="inter-regular"/>
              </a:rPr>
              <a:t>als</a:t>
            </a:r>
            <a:r>
              <a:rPr lang="en-US" dirty="0">
                <a:solidFill>
                  <a:srgbClr val="000000"/>
                </a:solidFill>
                <a:latin typeface="inter-regular"/>
              </a:rPr>
              <a:t> “</a:t>
            </a:r>
            <a:r>
              <a:rPr lang="en-US" dirty="0" err="1">
                <a:solidFill>
                  <a:srgbClr val="000000"/>
                </a:solidFill>
                <a:latin typeface="inter-regular"/>
              </a:rPr>
              <a:t>richtige</a:t>
            </a:r>
            <a:r>
              <a:rPr lang="en-US" dirty="0">
                <a:solidFill>
                  <a:srgbClr val="000000"/>
                </a:solidFill>
                <a:latin typeface="inter-regular"/>
              </a:rPr>
              <a:t>” .exe </a:t>
            </a:r>
            <a:r>
              <a:rPr lang="en-US" dirty="0" err="1">
                <a:solidFill>
                  <a:srgbClr val="000000"/>
                </a:solidFill>
                <a:latin typeface="inter-regular"/>
              </a:rPr>
              <a:t>bzw</a:t>
            </a:r>
            <a:r>
              <a:rPr lang="en-US" dirty="0">
                <a:solidFill>
                  <a:srgbClr val="000000"/>
                </a:solidFill>
                <a:latin typeface="inter-regular"/>
              </a:rPr>
              <a:t>. .</a:t>
            </a:r>
            <a:r>
              <a:rPr lang="en-US" dirty="0" err="1">
                <a:solidFill>
                  <a:srgbClr val="000000"/>
                </a:solidFill>
                <a:latin typeface="inter-regular"/>
              </a:rPr>
              <a:t>msi</a:t>
            </a:r>
            <a:r>
              <a:rPr lang="en-US" dirty="0">
                <a:solidFill>
                  <a:srgbClr val="000000"/>
                </a:solidFill>
                <a:latin typeface="inter-regular"/>
              </a:rPr>
              <a:t> Installer, </a:t>
            </a:r>
            <a:r>
              <a:rPr lang="en-US" dirty="0" err="1">
                <a:solidFill>
                  <a:srgbClr val="000000"/>
                </a:solidFill>
                <a:latin typeface="inter-regular"/>
              </a:rPr>
              <a:t>dann</a:t>
            </a:r>
            <a:r>
              <a:rPr lang="en-US" dirty="0">
                <a:solidFill>
                  <a:srgbClr val="000000"/>
                </a:solidFill>
                <a:latin typeface="inter-regular"/>
              </a:rPr>
              <a:t> muss man type exe </a:t>
            </a:r>
            <a:r>
              <a:rPr lang="en-US" dirty="0" err="1">
                <a:solidFill>
                  <a:srgbClr val="000000"/>
                </a:solidFill>
                <a:latin typeface="inter-regular"/>
              </a:rPr>
              <a:t>nehmen</a:t>
            </a:r>
            <a:r>
              <a:rPr lang="en-US" dirty="0">
                <a:solidFill>
                  <a:srgbClr val="000000"/>
                </a:solidFill>
                <a:latin typeface="inter-regular"/>
              </a:rPr>
              <a:t>, </a:t>
            </a:r>
            <a:r>
              <a:rPr lang="en-US" dirty="0" err="1">
                <a:solidFill>
                  <a:srgbClr val="000000"/>
                </a:solidFill>
                <a:latin typeface="inter-regular"/>
              </a:rPr>
              <a:t>aber</a:t>
            </a:r>
            <a:r>
              <a:rPr lang="en-US" dirty="0">
                <a:solidFill>
                  <a:srgbClr val="000000"/>
                </a:solidFill>
                <a:latin typeface="inter-regular"/>
              </a:rPr>
              <a:t> </a:t>
            </a:r>
            <a:r>
              <a:rPr lang="en-US" dirty="0" err="1">
                <a:solidFill>
                  <a:srgbClr val="000000"/>
                </a:solidFill>
                <a:latin typeface="inter-regular"/>
              </a:rPr>
              <a:t>auch</a:t>
            </a:r>
            <a:r>
              <a:rPr lang="en-US" dirty="0">
                <a:solidFill>
                  <a:srgbClr val="000000"/>
                </a:solidFill>
                <a:latin typeface="inter-regular"/>
              </a:rPr>
              <a:t> das WiX-tool </a:t>
            </a:r>
            <a:r>
              <a:rPr lang="en-US" dirty="0" err="1">
                <a:solidFill>
                  <a:srgbClr val="000000"/>
                </a:solidFill>
                <a:latin typeface="inter-regular"/>
              </a:rPr>
              <a:t>im</a:t>
            </a:r>
            <a:r>
              <a:rPr lang="en-US" dirty="0">
                <a:solidFill>
                  <a:srgbClr val="000000"/>
                </a:solidFill>
                <a:latin typeface="inter-regular"/>
              </a:rPr>
              <a:t> path </a:t>
            </a:r>
            <a:r>
              <a:rPr lang="en-US" dirty="0" err="1">
                <a:solidFill>
                  <a:srgbClr val="000000"/>
                </a:solidFill>
                <a:latin typeface="inter-regular"/>
              </a:rPr>
              <a:t>haben</a:t>
            </a:r>
            <a:r>
              <a:rPr lang="en-US" dirty="0">
                <a:solidFill>
                  <a:srgbClr val="000000"/>
                </a:solidFill>
                <a:latin typeface="inter-regular"/>
              </a:rPr>
              <a:t> (Version 3, </a:t>
            </a:r>
            <a:r>
              <a:rPr lang="en-US" dirty="0" err="1">
                <a:solidFill>
                  <a:srgbClr val="000000"/>
                </a:solidFill>
                <a:latin typeface="inter-regular"/>
              </a:rPr>
              <a:t>jpackage</a:t>
            </a:r>
            <a:r>
              <a:rPr lang="en-US" dirty="0">
                <a:solidFill>
                  <a:srgbClr val="000000"/>
                </a:solidFill>
                <a:latin typeface="inter-regular"/>
              </a:rPr>
              <a:t> </a:t>
            </a:r>
            <a:r>
              <a:rPr lang="en-US" dirty="0" err="1">
                <a:solidFill>
                  <a:srgbClr val="000000"/>
                </a:solidFill>
                <a:latin typeface="inter-regular"/>
              </a:rPr>
              <a:t>kann</a:t>
            </a:r>
            <a:r>
              <a:rPr lang="en-US" dirty="0">
                <a:solidFill>
                  <a:srgbClr val="000000"/>
                </a:solidFill>
                <a:latin typeface="inter-regular"/>
              </a:rPr>
              <a:t> </a:t>
            </a:r>
            <a:r>
              <a:rPr lang="en-US" dirty="0" err="1">
                <a:solidFill>
                  <a:srgbClr val="000000"/>
                </a:solidFill>
                <a:latin typeface="inter-regular"/>
              </a:rPr>
              <a:t>mit</a:t>
            </a:r>
            <a:r>
              <a:rPr lang="en-US" dirty="0">
                <a:solidFill>
                  <a:srgbClr val="000000"/>
                </a:solidFill>
                <a:latin typeface="inter-regular"/>
              </a:rPr>
              <a:t> 4 </a:t>
            </a:r>
            <a:r>
              <a:rPr lang="en-US" dirty="0" err="1">
                <a:solidFill>
                  <a:srgbClr val="000000"/>
                </a:solidFill>
                <a:latin typeface="inter-regular"/>
              </a:rPr>
              <a:t>noch</a:t>
            </a:r>
            <a:r>
              <a:rPr lang="en-US" dirty="0">
                <a:solidFill>
                  <a:srgbClr val="000000"/>
                </a:solidFill>
                <a:latin typeface="inter-regular"/>
              </a:rPr>
              <a:t> </a:t>
            </a:r>
            <a:r>
              <a:rPr lang="en-US" dirty="0" err="1">
                <a:solidFill>
                  <a:srgbClr val="000000"/>
                </a:solidFill>
                <a:latin typeface="inter-regular"/>
              </a:rPr>
              <a:t>nicht</a:t>
            </a:r>
            <a:r>
              <a:rPr lang="en-US" dirty="0">
                <a:solidFill>
                  <a:srgbClr val="000000"/>
                </a:solidFill>
                <a:latin typeface="inter-regular"/>
              </a:rPr>
              <a:t> </a:t>
            </a:r>
            <a:r>
              <a:rPr lang="en-US" dirty="0" err="1">
                <a:solidFill>
                  <a:srgbClr val="000000"/>
                </a:solidFill>
                <a:latin typeface="inter-regular"/>
              </a:rPr>
              <a:t>umgehen</a:t>
            </a:r>
            <a:r>
              <a:rPr lang="en-US" dirty="0">
                <a:solidFill>
                  <a:srgbClr val="000000"/>
                </a:solidFill>
                <a:latin typeface="inter-regular"/>
              </a:rPr>
              <a:t>)</a:t>
            </a:r>
          </a:p>
          <a:p>
            <a:pPr marL="742950" lvl="1" indent="-285750" algn="just">
              <a:buFont typeface="Arial" panose="020B0604020202020204" pitchFamily="34" charset="0"/>
              <a:buChar char="•"/>
            </a:pPr>
            <a:r>
              <a:rPr lang="en-US" b="0" i="0" dirty="0">
                <a:solidFill>
                  <a:srgbClr val="000000"/>
                </a:solidFill>
                <a:effectLst/>
                <a:latin typeface="inter-regular"/>
              </a:rPr>
              <a:t>Oder </a:t>
            </a:r>
            <a:r>
              <a:rPr lang="en-US" b="0" i="0" dirty="0" err="1">
                <a:solidFill>
                  <a:srgbClr val="000000"/>
                </a:solidFill>
                <a:effectLst/>
                <a:latin typeface="inter-regular"/>
              </a:rPr>
              <a:t>als</a:t>
            </a:r>
            <a:r>
              <a:rPr lang="en-US" b="0" i="0" dirty="0">
                <a:solidFill>
                  <a:srgbClr val="000000"/>
                </a:solidFill>
                <a:effectLst/>
                <a:latin typeface="inter-regular"/>
              </a:rPr>
              <a:t> starter-exe </a:t>
            </a:r>
            <a:r>
              <a:rPr lang="en-US" b="0" i="0" dirty="0" err="1">
                <a:solidFill>
                  <a:srgbClr val="000000"/>
                </a:solidFill>
                <a:effectLst/>
                <a:latin typeface="inter-regular"/>
              </a:rPr>
              <a:t>mit</a:t>
            </a:r>
            <a:r>
              <a:rPr lang="en-US" b="0" i="0" dirty="0">
                <a:solidFill>
                  <a:srgbClr val="000000"/>
                </a:solidFill>
                <a:effectLst/>
                <a:latin typeface="inter-regular"/>
              </a:rPr>
              <a:t> jar etc. </a:t>
            </a:r>
            <a:r>
              <a:rPr lang="en-US" b="0" i="0" dirty="0" err="1">
                <a:solidFill>
                  <a:srgbClr val="000000"/>
                </a:solidFill>
                <a:effectLst/>
                <a:latin typeface="inter-regular"/>
              </a:rPr>
              <a:t>dabei</a:t>
            </a:r>
            <a:r>
              <a:rPr lang="en-US" b="0" i="0" dirty="0">
                <a:solidFill>
                  <a:srgbClr val="000000"/>
                </a:solidFill>
                <a:effectLst/>
                <a:latin typeface="inter-regular"/>
              </a:rPr>
              <a:t> </a:t>
            </a:r>
            <a:r>
              <a:rPr lang="en-US" b="0" i="0" dirty="0" err="1">
                <a:solidFill>
                  <a:srgbClr val="000000"/>
                </a:solidFill>
                <a:effectLst/>
                <a:latin typeface="inter-regular"/>
              </a:rPr>
              <a:t>mit</a:t>
            </a:r>
            <a:r>
              <a:rPr lang="en-US" b="0" i="0" dirty="0">
                <a:solidFill>
                  <a:srgbClr val="000000"/>
                </a:solidFill>
                <a:effectLst/>
                <a:latin typeface="inter-regular"/>
              </a:rPr>
              <a:t> type app-image</a:t>
            </a:r>
          </a:p>
          <a:p>
            <a:pPr marL="285750" indent="-285750" algn="just">
              <a:buFont typeface="Arial" panose="020B0604020202020204" pitchFamily="34" charset="0"/>
              <a:buChar char="•"/>
            </a:pPr>
            <a:r>
              <a:rPr lang="en-US" dirty="0" err="1">
                <a:solidFill>
                  <a:srgbClr val="000000"/>
                </a:solidFill>
                <a:latin typeface="inter-regular"/>
              </a:rPr>
              <a:t>Optionen</a:t>
            </a:r>
            <a:r>
              <a:rPr lang="en-US" dirty="0">
                <a:solidFill>
                  <a:srgbClr val="000000"/>
                </a:solidFill>
                <a:latin typeface="inter-regular"/>
              </a:rPr>
              <a:t> </a:t>
            </a:r>
            <a:r>
              <a:rPr lang="en-US" dirty="0" err="1">
                <a:solidFill>
                  <a:srgbClr val="000000"/>
                </a:solidFill>
                <a:latin typeface="inter-regular"/>
              </a:rPr>
              <a:t>unterscheiden</a:t>
            </a:r>
            <a:r>
              <a:rPr lang="en-US" dirty="0">
                <a:solidFill>
                  <a:srgbClr val="000000"/>
                </a:solidFill>
                <a:latin typeface="inter-regular"/>
              </a:rPr>
              <a:t> </a:t>
            </a:r>
            <a:r>
              <a:rPr lang="en-US" dirty="0" err="1">
                <a:solidFill>
                  <a:srgbClr val="000000"/>
                </a:solidFill>
                <a:latin typeface="inter-regular"/>
              </a:rPr>
              <a:t>sich</a:t>
            </a:r>
            <a:r>
              <a:rPr lang="en-US" dirty="0">
                <a:solidFill>
                  <a:srgbClr val="000000"/>
                </a:solidFill>
                <a:latin typeface="inter-regular"/>
              </a:rPr>
              <a:t> </a:t>
            </a:r>
            <a:r>
              <a:rPr lang="en-US" dirty="0" err="1">
                <a:solidFill>
                  <a:srgbClr val="000000"/>
                </a:solidFill>
                <a:latin typeface="inter-regular"/>
              </a:rPr>
              <a:t>zwischen</a:t>
            </a:r>
            <a:r>
              <a:rPr lang="en-US" dirty="0">
                <a:solidFill>
                  <a:srgbClr val="000000"/>
                </a:solidFill>
                <a:latin typeface="inter-regular"/>
              </a:rPr>
              <a:t> </a:t>
            </a:r>
            <a:r>
              <a:rPr lang="en-US" dirty="0" err="1">
                <a:solidFill>
                  <a:srgbClr val="000000"/>
                </a:solidFill>
                <a:latin typeface="inter-regular"/>
              </a:rPr>
              <a:t>oldschool</a:t>
            </a:r>
            <a:r>
              <a:rPr lang="en-US" dirty="0">
                <a:solidFill>
                  <a:srgbClr val="000000"/>
                </a:solidFill>
                <a:latin typeface="inter-regular"/>
              </a:rPr>
              <a:t> und modular</a:t>
            </a:r>
            <a:endParaRPr lang="en-US" b="0" i="0" dirty="0">
              <a:solidFill>
                <a:srgbClr val="000000"/>
              </a:solidFill>
              <a:effectLst/>
              <a:latin typeface="inter-regular"/>
            </a:endParaRPr>
          </a:p>
        </p:txBody>
      </p:sp>
    </p:spTree>
    <p:extLst>
      <p:ext uri="{BB962C8B-B14F-4D97-AF65-F5344CB8AC3E}">
        <p14:creationId xmlns:p14="http://schemas.microsoft.com/office/powerpoint/2010/main" val="1699260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0D7F-E0B0-3424-98D8-B000F73595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CD1B7F-914A-C170-1474-B61FEB3C9924}"/>
              </a:ext>
            </a:extLst>
          </p:cNvPr>
          <p:cNvSpPr>
            <a:spLocks noGrp="1"/>
          </p:cNvSpPr>
          <p:nvPr>
            <p:ph type="title"/>
          </p:nvPr>
        </p:nvSpPr>
        <p:spPr/>
        <p:txBody>
          <a:bodyPr/>
          <a:lstStyle/>
          <a:p>
            <a:r>
              <a:rPr lang="de-DE" dirty="0"/>
              <a:t>Java Historie – Weitere Vorzüge Javas</a:t>
            </a:r>
          </a:p>
        </p:txBody>
      </p:sp>
      <p:sp>
        <p:nvSpPr>
          <p:cNvPr id="3" name="Inhaltsplatzhalter 2">
            <a:extLst>
              <a:ext uri="{FF2B5EF4-FFF2-40B4-BE49-F238E27FC236}">
                <a16:creationId xmlns:a16="http://schemas.microsoft.com/office/drawing/2014/main" id="{B3B1E4E0-8351-6641-7D5A-08E193333682}"/>
              </a:ext>
            </a:extLst>
          </p:cNvPr>
          <p:cNvSpPr>
            <a:spLocks noGrp="1"/>
          </p:cNvSpPr>
          <p:nvPr>
            <p:ph idx="1"/>
          </p:nvPr>
        </p:nvSpPr>
        <p:spPr/>
        <p:txBody>
          <a:bodyPr>
            <a:normAutofit/>
          </a:bodyPr>
          <a:lstStyle/>
          <a:p>
            <a:r>
              <a:rPr lang="de-DE" b="1" i="0" dirty="0">
                <a:solidFill>
                  <a:srgbClr val="0D0D0D"/>
                </a:solidFill>
                <a:effectLst/>
                <a:latin typeface="Söhne"/>
              </a:rPr>
              <a:t>Reiche Standardbibliotheken</a:t>
            </a:r>
            <a:r>
              <a:rPr lang="de-DE" b="0" i="0" dirty="0">
                <a:solidFill>
                  <a:srgbClr val="0D0D0D"/>
                </a:solidFill>
                <a:effectLst/>
                <a:latin typeface="Söhne"/>
              </a:rPr>
              <a:t>: Java bot sehr früh eine umfangreiche Sammlung von Standardbibliotheken an: Netzwerkprogrammierung, Dateizugriff, Benutzeroberflächengestaltung und Datenbankverbindung. </a:t>
            </a:r>
          </a:p>
          <a:p>
            <a:r>
              <a:rPr lang="de-DE" b="1" i="0" dirty="0">
                <a:solidFill>
                  <a:srgbClr val="0D0D0D"/>
                </a:solidFill>
                <a:effectLst/>
                <a:latin typeface="Söhne"/>
              </a:rPr>
              <a:t>Einfachere Einstiegshürde für Entwickler</a:t>
            </a:r>
            <a:r>
              <a:rPr lang="de-DE" b="0" i="0" dirty="0">
                <a:solidFill>
                  <a:srgbClr val="0D0D0D"/>
                </a:solidFill>
                <a:effectLst/>
                <a:latin typeface="Söhne"/>
              </a:rPr>
              <a:t>: Eine zu C und C++ vergleichbare Syntax, den damals vorherrschenden Sprachen für Unternehmensanwendungen. Es fiel diesen Entwicklern leichter, Java zu lernen und effektiv in der neuen Sprache zu programmieren. Java das bessere, weil sichere und einfachere C++.</a:t>
            </a:r>
          </a:p>
          <a:p>
            <a:r>
              <a:rPr lang="de-DE" b="1" i="0" dirty="0">
                <a:solidFill>
                  <a:srgbClr val="0D0D0D"/>
                </a:solidFill>
                <a:effectLst/>
                <a:latin typeface="Söhne"/>
              </a:rPr>
              <a:t>Anpassungsfähigkeit und Skalierbarkeit</a:t>
            </a:r>
            <a:r>
              <a:rPr lang="de-DE" b="0" i="0" dirty="0">
                <a:solidFill>
                  <a:srgbClr val="0D0D0D"/>
                </a:solidFill>
                <a:effectLst/>
                <a:latin typeface="Söhne"/>
              </a:rPr>
              <a:t>: Java arbeitete kontinuierlich an seiner Hauptschwäche Performance und erwies sich als äußerst anpassungsfähig an neue Technologietrends (Internet, Mobile, IoT, Funktional, Cloud).</a:t>
            </a:r>
            <a:endParaRPr lang="de-DE" dirty="0"/>
          </a:p>
        </p:txBody>
      </p:sp>
    </p:spTree>
    <p:extLst>
      <p:ext uri="{BB962C8B-B14F-4D97-AF65-F5344CB8AC3E}">
        <p14:creationId xmlns:p14="http://schemas.microsoft.com/office/powerpoint/2010/main" val="3850976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8319-C632-1886-B9B6-ED10EA19208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51D6945F-AD23-96A6-FA92-29B2D8003EF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AE3FDA3-1A6D-AAEE-C20C-5F0A413DAE3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BC09BEBE-A4B3-9475-E551-5FA55A9F7F7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12-17</a:t>
            </a:r>
          </a:p>
          <a:p>
            <a:r>
              <a:rPr lang="de-DE" sz="3200" dirty="0"/>
              <a:t>Neues in der JVM 12-17</a:t>
            </a:r>
          </a:p>
          <a:p>
            <a:r>
              <a:rPr lang="de-DE" sz="3200" dirty="0"/>
              <a:t>Ausblick 18-21</a:t>
            </a:r>
          </a:p>
          <a:p>
            <a:pPr lvl="1"/>
            <a:r>
              <a:rPr lang="en-US" sz="3200" b="1" dirty="0"/>
              <a:t>Pattern Matching for Switch</a:t>
            </a:r>
          </a:p>
          <a:p>
            <a:pPr lvl="1"/>
            <a:r>
              <a:rPr lang="en-US" sz="3200" dirty="0"/>
              <a:t>Record Patterns</a:t>
            </a:r>
          </a:p>
          <a:p>
            <a:pPr lvl="1"/>
            <a:r>
              <a:rPr lang="en-US" sz="3200"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17566373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(Java 21)</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en-US" dirty="0" err="1"/>
              <a:t>Mit</a:t>
            </a:r>
            <a:r>
              <a:rPr lang="en-US" dirty="0"/>
              <a:t> dem </a:t>
            </a:r>
            <a:r>
              <a:rPr lang="en-US" dirty="0" err="1"/>
              <a:t>neuen</a:t>
            </a:r>
            <a:r>
              <a:rPr lang="en-US" dirty="0"/>
              <a:t> Feature </a:t>
            </a:r>
            <a:r>
              <a:rPr lang="en-US" dirty="0" err="1"/>
              <a:t>kann</a:t>
            </a:r>
            <a:r>
              <a:rPr lang="en-US" dirty="0"/>
              <a:t> man nun </a:t>
            </a:r>
            <a:r>
              <a:rPr lang="en-US" dirty="0" err="1"/>
              <a:t>ein</a:t>
            </a:r>
            <a:r>
              <a:rPr lang="en-US" dirty="0"/>
              <a:t> Switch </a:t>
            </a:r>
            <a:r>
              <a:rPr lang="en-US" dirty="0" err="1"/>
              <a:t>mit</a:t>
            </a:r>
            <a:r>
              <a:rPr lang="en-US" dirty="0"/>
              <a:t> </a:t>
            </a:r>
            <a:r>
              <a:rPr lang="en-US" dirty="0" err="1"/>
              <a:t>jedem</a:t>
            </a:r>
            <a:r>
              <a:rPr lang="en-US" dirty="0"/>
              <a:t> </a:t>
            </a:r>
            <a:r>
              <a:rPr lang="en-US" dirty="0" err="1"/>
              <a:t>Typ</a:t>
            </a:r>
            <a:r>
              <a:rPr lang="en-US" dirty="0"/>
              <a:t> </a:t>
            </a:r>
            <a:r>
              <a:rPr lang="en-US" dirty="0" err="1"/>
              <a:t>machen</a:t>
            </a:r>
            <a:endParaRPr lang="en-US" dirty="0"/>
          </a:p>
          <a:p>
            <a:r>
              <a:rPr lang="en-US" dirty="0"/>
              <a:t>Die </a:t>
            </a:r>
            <a:r>
              <a:rPr lang="en-US" dirty="0" err="1"/>
              <a:t>Typprüfung</a:t>
            </a:r>
            <a:r>
              <a:rPr lang="en-US" dirty="0"/>
              <a:t> </a:t>
            </a:r>
            <a:r>
              <a:rPr lang="en-US" dirty="0" err="1"/>
              <a:t>ist</a:t>
            </a:r>
            <a:r>
              <a:rPr lang="en-US" dirty="0"/>
              <a:t> Teil des case</a:t>
            </a:r>
          </a:p>
          <a:p>
            <a:r>
              <a:rPr lang="de-DE" dirty="0"/>
              <a:t>Da alle möglichen Werte berücksichtigt werden müssen: </a:t>
            </a:r>
            <a:r>
              <a:rPr lang="de-DE" dirty="0" err="1"/>
              <a:t>default</a:t>
            </a:r>
            <a:r>
              <a:rPr lang="de-DE" dirty="0"/>
              <a:t> muss mit dabei sein (außer bei Sealed Classes Hierarchien)</a:t>
            </a:r>
          </a:p>
          <a:p>
            <a:r>
              <a:rPr lang="de-DE" dirty="0"/>
              <a:t>Genau wie bei </a:t>
            </a:r>
            <a:r>
              <a:rPr lang="de-DE" dirty="0" err="1"/>
              <a:t>instanceof</a:t>
            </a:r>
            <a:r>
              <a:rPr lang="de-DE" dirty="0"/>
              <a:t> kann man im Erfolgsfall weitere Prüfungen auf dem Typ vornehmen (</a:t>
            </a:r>
            <a:r>
              <a:rPr lang="de-DE" dirty="0" err="1"/>
              <a:t>Guarded</a:t>
            </a:r>
            <a:r>
              <a:rPr lang="de-DE" dirty="0"/>
              <a:t> Pattern)</a:t>
            </a:r>
          </a:p>
          <a:p>
            <a:endParaRPr lang="de-DE" dirty="0"/>
          </a:p>
        </p:txBody>
      </p:sp>
    </p:spTree>
    <p:extLst>
      <p:ext uri="{BB962C8B-B14F-4D97-AF65-F5344CB8AC3E}">
        <p14:creationId xmlns:p14="http://schemas.microsoft.com/office/powerpoint/2010/main" val="10056235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99AD1-3FAE-2CD7-9960-CDB6FA1853E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9F352A-27E9-3656-A25B-91267630575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62A710C-32DB-FA87-2E92-98C53D9CD52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02060273-ECD2-0BDD-31E6-4968D6E7EF7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666F6A6-460B-98B1-B7FD-64D82B467468}"/>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200" dirty="0"/>
              <a:t>Neue Sprachfeatures Java 12-17</a:t>
            </a:r>
          </a:p>
          <a:p>
            <a:r>
              <a:rPr lang="de-DE" sz="3200" dirty="0"/>
              <a:t>Neues in der JVM 12-17</a:t>
            </a:r>
          </a:p>
          <a:p>
            <a:r>
              <a:rPr lang="de-DE" sz="3200" dirty="0"/>
              <a:t>Ausblick 18-21</a:t>
            </a:r>
          </a:p>
          <a:p>
            <a:pPr lvl="1"/>
            <a:r>
              <a:rPr lang="en-US" sz="3200" dirty="0"/>
              <a:t>Pattern Matching for Switch</a:t>
            </a:r>
          </a:p>
          <a:p>
            <a:pPr lvl="1"/>
            <a:r>
              <a:rPr lang="en-US" sz="3200" b="1" dirty="0"/>
              <a:t>Record Patterns</a:t>
            </a:r>
          </a:p>
          <a:p>
            <a:pPr lvl="1"/>
            <a:r>
              <a:rPr lang="en-US" sz="3200"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3007470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FC54-E150-ACF3-C70C-EF5A7BECD8A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A249E5C-0CC5-9126-4F39-4E05A17AA9DE}"/>
              </a:ext>
            </a:extLst>
          </p:cNvPr>
          <p:cNvSpPr>
            <a:spLocks noGrp="1"/>
          </p:cNvSpPr>
          <p:nvPr>
            <p:ph type="title"/>
          </p:nvPr>
        </p:nvSpPr>
        <p:spPr/>
        <p:txBody>
          <a:bodyPr/>
          <a:lstStyle/>
          <a:p>
            <a:r>
              <a:rPr lang="de-DE" dirty="0" err="1"/>
              <a:t>Record</a:t>
            </a:r>
            <a:r>
              <a:rPr lang="de-DE" dirty="0"/>
              <a:t> Patterns (Java 21)</a:t>
            </a:r>
          </a:p>
        </p:txBody>
      </p:sp>
      <p:sp>
        <p:nvSpPr>
          <p:cNvPr id="3" name="Inhaltsplatzhalter 2">
            <a:extLst>
              <a:ext uri="{FF2B5EF4-FFF2-40B4-BE49-F238E27FC236}">
                <a16:creationId xmlns:a16="http://schemas.microsoft.com/office/drawing/2014/main" id="{2744F5C7-526C-9502-B90C-751ACAE77EC6}"/>
              </a:ext>
            </a:extLst>
          </p:cNvPr>
          <p:cNvSpPr>
            <a:spLocks noGrp="1"/>
          </p:cNvSpPr>
          <p:nvPr>
            <p:ph idx="1"/>
          </p:nvPr>
        </p:nvSpPr>
        <p:spPr/>
        <p:txBody>
          <a:bodyPr/>
          <a:lstStyle/>
          <a:p>
            <a:r>
              <a:rPr lang="de-DE" dirty="0"/>
              <a:t>„Zerlegung“ von Records beim Pattern </a:t>
            </a:r>
            <a:r>
              <a:rPr lang="de-DE" dirty="0" err="1"/>
              <a:t>Matching</a:t>
            </a:r>
            <a:endParaRPr lang="de-DE" dirty="0"/>
          </a:p>
          <a:p>
            <a:r>
              <a:rPr lang="de-DE" dirty="0"/>
              <a:t>Wenn man nach dem „cast“ auf die Attribute des Records zugreifen möchte, gibt es jetzt eine Schreibweise, diese direkt als </a:t>
            </a:r>
            <a:r>
              <a:rPr lang="de-DE" dirty="0" err="1"/>
              <a:t>flow</a:t>
            </a:r>
            <a:r>
              <a:rPr lang="de-DE" dirty="0"/>
              <a:t> Variablen zu deklarieren</a:t>
            </a:r>
          </a:p>
          <a:p>
            <a:endParaRPr lang="de-DE" dirty="0"/>
          </a:p>
        </p:txBody>
      </p:sp>
    </p:spTree>
    <p:extLst>
      <p:ext uri="{BB962C8B-B14F-4D97-AF65-F5344CB8AC3E}">
        <p14:creationId xmlns:p14="http://schemas.microsoft.com/office/powerpoint/2010/main" val="1303436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Pattern </a:t>
            </a:r>
            <a:r>
              <a:rPr lang="de-DE" dirty="0" err="1"/>
              <a:t>Matching</a:t>
            </a:r>
            <a:r>
              <a:rPr lang="de-DE" dirty="0"/>
              <a:t> </a:t>
            </a:r>
            <a:r>
              <a:rPr lang="de-DE" dirty="0" err="1"/>
              <a:t>for</a:t>
            </a:r>
            <a:r>
              <a:rPr lang="de-DE" dirty="0"/>
              <a:t> switch/ </a:t>
            </a:r>
            <a:r>
              <a:rPr lang="de-DE" dirty="0" err="1"/>
              <a:t>Record</a:t>
            </a:r>
            <a:r>
              <a:rPr lang="de-DE" dirty="0"/>
              <a:t> Pattern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de.zettsystems.patternmatching</a:t>
            </a:r>
            <a:endParaRPr lang="de-DE" dirty="0"/>
          </a:p>
        </p:txBody>
      </p:sp>
    </p:spTree>
    <p:extLst>
      <p:ext uri="{BB962C8B-B14F-4D97-AF65-F5344CB8AC3E}">
        <p14:creationId xmlns:p14="http://schemas.microsoft.com/office/powerpoint/2010/main" val="12331075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0084-B5B8-E9AE-C5CA-11C4BB11E2C6}"/>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E7A83EF-40FF-1972-640F-689E75E689A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6EDA1DB-D4A1-F1C3-E640-6CC873908D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F28B46E0-2995-77E0-52CE-E2F4879647EC}"/>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12-21</a:t>
            </a:r>
          </a:p>
          <a:p>
            <a:r>
              <a:rPr lang="de-DE" sz="3200" dirty="0"/>
              <a:t>Neues in der JVM 12-17</a:t>
            </a:r>
          </a:p>
          <a:p>
            <a:r>
              <a:rPr lang="de-DE" sz="3200" dirty="0"/>
              <a:t>Ausblick 18-21</a:t>
            </a:r>
          </a:p>
          <a:p>
            <a:pPr lvl="1"/>
            <a:r>
              <a:rPr lang="en-US" sz="3200" dirty="0"/>
              <a:t>Pattern Matching for Switch</a:t>
            </a:r>
          </a:p>
          <a:p>
            <a:pPr lvl="1"/>
            <a:r>
              <a:rPr lang="en-US" sz="3200" dirty="0"/>
              <a:t>Record Patterns</a:t>
            </a:r>
          </a:p>
          <a:p>
            <a:pPr lvl="1"/>
            <a:r>
              <a:rPr lang="en-US" sz="3200" b="1" dirty="0"/>
              <a:t>Virtual Threads</a:t>
            </a:r>
          </a:p>
          <a:p>
            <a:pPr lvl="1"/>
            <a:r>
              <a:rPr lang="en-US" sz="3200" dirty="0"/>
              <a:t>Sequenced Collection</a:t>
            </a:r>
            <a:endParaRPr lang="de-DE" sz="3000" dirty="0"/>
          </a:p>
          <a:p>
            <a:r>
              <a:rPr lang="de-DE" sz="3200" dirty="0" err="1"/>
              <a:t>OpenRewrite</a:t>
            </a:r>
            <a:endParaRPr lang="de-DE" sz="3200" dirty="0"/>
          </a:p>
          <a:p>
            <a:endParaRPr lang="de-DE" sz="3100" dirty="0"/>
          </a:p>
          <a:p>
            <a:endParaRPr lang="de-DE" sz="3100" dirty="0"/>
          </a:p>
        </p:txBody>
      </p:sp>
    </p:spTree>
    <p:extLst>
      <p:ext uri="{BB962C8B-B14F-4D97-AF65-F5344CB8AC3E}">
        <p14:creationId xmlns:p14="http://schemas.microsoft.com/office/powerpoint/2010/main" val="11291002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2AEA0-1DA0-AFF1-7A09-FBCE9E633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0271CA8-C420-7F91-6DF6-83D3C6DA096F}"/>
              </a:ext>
            </a:extLst>
          </p:cNvPr>
          <p:cNvSpPr>
            <a:spLocks noGrp="1"/>
          </p:cNvSpPr>
          <p:nvPr>
            <p:ph type="title"/>
          </p:nvPr>
        </p:nvSpPr>
        <p:spPr/>
        <p:txBody>
          <a:bodyPr/>
          <a:lstStyle/>
          <a:p>
            <a:r>
              <a:rPr lang="de-DE" dirty="0"/>
              <a:t>Virtual Threads (Java 21)</a:t>
            </a:r>
          </a:p>
        </p:txBody>
      </p:sp>
      <p:sp>
        <p:nvSpPr>
          <p:cNvPr id="3" name="Inhaltsplatzhalter 2">
            <a:extLst>
              <a:ext uri="{FF2B5EF4-FFF2-40B4-BE49-F238E27FC236}">
                <a16:creationId xmlns:a16="http://schemas.microsoft.com/office/drawing/2014/main" id="{9777F4C0-7301-214C-A1D1-73DF8BB4B01D}"/>
              </a:ext>
            </a:extLst>
          </p:cNvPr>
          <p:cNvSpPr>
            <a:spLocks noGrp="1"/>
          </p:cNvSpPr>
          <p:nvPr>
            <p:ph idx="1"/>
          </p:nvPr>
        </p:nvSpPr>
        <p:spPr/>
        <p:txBody>
          <a:bodyPr/>
          <a:lstStyle/>
          <a:p>
            <a:r>
              <a:rPr lang="de-DE" dirty="0"/>
              <a:t>Unsere bekannten Threads sind dünne Wrapper um einen Betriebssystem Prozess. Diesen nehmen sie sich und behalten ihn für ihre gesamte Lebenszeit, auch wenn sie blockieren und warten (z.B. auf Antwort von einem remote System). Diese </a:t>
            </a:r>
            <a:r>
              <a:rPr lang="de-DE" dirty="0" err="1"/>
              <a:t>threads</a:t>
            </a:r>
            <a:r>
              <a:rPr lang="de-DE" dirty="0"/>
              <a:t> werden (jetzt) „</a:t>
            </a:r>
            <a:r>
              <a:rPr lang="de-DE" dirty="0" err="1"/>
              <a:t>platform</a:t>
            </a:r>
            <a:r>
              <a:rPr lang="de-DE" dirty="0"/>
              <a:t> </a:t>
            </a:r>
            <a:r>
              <a:rPr lang="de-DE" dirty="0" err="1"/>
              <a:t>threads</a:t>
            </a:r>
            <a:r>
              <a:rPr lang="de-DE" dirty="0"/>
              <a:t>“ genannt.</a:t>
            </a:r>
          </a:p>
          <a:p>
            <a:r>
              <a:rPr lang="de-DE" dirty="0"/>
              <a:t>Die neuen virtual </a:t>
            </a:r>
            <a:r>
              <a:rPr lang="de-DE" dirty="0" err="1"/>
              <a:t>threads</a:t>
            </a:r>
            <a:r>
              <a:rPr lang="de-DE" dirty="0"/>
              <a:t> nehmen sich den nächstbesten freien OS-Prozess, wenn sie Arbeit erledigen. Wenn sie eine blockierende Aktion aufrufen, werden sie pausiert und der OS-Prozess, den sie gerade nutzten, wird wieder frei.</a:t>
            </a:r>
          </a:p>
          <a:p>
            <a:r>
              <a:rPr lang="de-DE" dirty="0">
                <a:sym typeface="Wingdings" panose="05000000000000000000" pitchFamily="2" charset="2"/>
              </a:rPr>
              <a:t> Die Anzahl an </a:t>
            </a:r>
            <a:r>
              <a:rPr lang="de-DE" dirty="0" err="1">
                <a:sym typeface="Wingdings" panose="05000000000000000000" pitchFamily="2" charset="2"/>
              </a:rPr>
              <a:t>platform</a:t>
            </a:r>
            <a:r>
              <a:rPr lang="de-DE" dirty="0">
                <a:sym typeface="Wingdings" panose="05000000000000000000" pitchFamily="2" charset="2"/>
              </a:rPr>
              <a:t> </a:t>
            </a:r>
            <a:r>
              <a:rPr lang="de-DE" dirty="0" err="1">
                <a:sym typeface="Wingdings" panose="05000000000000000000" pitchFamily="2" charset="2"/>
              </a:rPr>
              <a:t>threads</a:t>
            </a:r>
            <a:r>
              <a:rPr lang="de-DE" dirty="0">
                <a:sym typeface="Wingdings" panose="05000000000000000000" pitchFamily="2" charset="2"/>
              </a:rPr>
              <a:t> wird durch die Anzahl an OS-Prozessen limitiert. Sie sind eine wertvolle Ressource (Pooling). Virtual </a:t>
            </a:r>
            <a:r>
              <a:rPr lang="de-DE" dirty="0" err="1">
                <a:sym typeface="Wingdings" panose="05000000000000000000" pitchFamily="2" charset="2"/>
              </a:rPr>
              <a:t>threads</a:t>
            </a:r>
            <a:r>
              <a:rPr lang="de-DE" dirty="0">
                <a:sym typeface="Wingdings" panose="05000000000000000000" pitchFamily="2" charset="2"/>
              </a:rPr>
              <a:t> sind frei davon und daher gut für Applikationen geeignet, die viele Aktionen parallel auszuführen haben.</a:t>
            </a:r>
            <a:endParaRPr lang="de-DE" dirty="0"/>
          </a:p>
        </p:txBody>
      </p:sp>
    </p:spTree>
    <p:extLst>
      <p:ext uri="{BB962C8B-B14F-4D97-AF65-F5344CB8AC3E}">
        <p14:creationId xmlns:p14="http://schemas.microsoft.com/office/powerpoint/2010/main" val="3777273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a:t>Virtual Threads Test</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test</a:t>
            </a:r>
            <a:r>
              <a:rPr lang="de-DE" b="0" i="0" dirty="0">
                <a:solidFill>
                  <a:srgbClr val="000000"/>
                </a:solidFill>
                <a:effectLst/>
                <a:latin typeface="inter-regular"/>
              </a:rPr>
              <a:t>/</a:t>
            </a:r>
            <a:r>
              <a:rPr lang="de-DE" b="0" i="0" dirty="0" err="1">
                <a:solidFill>
                  <a:srgbClr val="000000"/>
                </a:solidFill>
                <a:effectLst/>
                <a:latin typeface="inter-regular"/>
              </a:rPr>
              <a:t>java</a:t>
            </a:r>
            <a:r>
              <a:rPr lang="de-DE" b="0" i="0" dirty="0">
                <a:solidFill>
                  <a:srgbClr val="000000"/>
                </a:solidFill>
                <a:effectLst/>
                <a:latin typeface="inter-regular"/>
              </a:rPr>
              <a:t>/</a:t>
            </a:r>
            <a:r>
              <a:rPr lang="de-DE" b="0" i="0" dirty="0" err="1">
                <a:solidFill>
                  <a:srgbClr val="000000"/>
                </a:solidFill>
                <a:effectLst/>
                <a:latin typeface="inter-regular"/>
              </a:rPr>
              <a:t>de.zettsystems.virtual</a:t>
            </a:r>
            <a:endParaRPr lang="de-DE" dirty="0"/>
          </a:p>
        </p:txBody>
      </p:sp>
    </p:spTree>
    <p:extLst>
      <p:ext uri="{BB962C8B-B14F-4D97-AF65-F5344CB8AC3E}">
        <p14:creationId xmlns:p14="http://schemas.microsoft.com/office/powerpoint/2010/main" val="2608438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01951-E7F5-5656-4BFC-BB31D1094D36}"/>
              </a:ext>
            </a:extLst>
          </p:cNvPr>
          <p:cNvSpPr>
            <a:spLocks noGrp="1"/>
          </p:cNvSpPr>
          <p:nvPr>
            <p:ph type="title"/>
          </p:nvPr>
        </p:nvSpPr>
        <p:spPr/>
        <p:txBody>
          <a:bodyPr/>
          <a:lstStyle/>
          <a:p>
            <a:r>
              <a:rPr lang="de-DE" dirty="0"/>
              <a:t>Spring Boot </a:t>
            </a:r>
            <a:r>
              <a:rPr lang="de-DE" dirty="0" err="1"/>
              <a:t>showcase</a:t>
            </a:r>
            <a:endParaRPr lang="de-DE" dirty="0"/>
          </a:p>
        </p:txBody>
      </p:sp>
      <p:sp>
        <p:nvSpPr>
          <p:cNvPr id="3" name="Inhaltsplatzhalter 2">
            <a:extLst>
              <a:ext uri="{FF2B5EF4-FFF2-40B4-BE49-F238E27FC236}">
                <a16:creationId xmlns:a16="http://schemas.microsoft.com/office/drawing/2014/main" id="{A6AD590E-2586-7A39-1E2E-C9D3B8F9DC72}"/>
              </a:ext>
            </a:extLst>
          </p:cNvPr>
          <p:cNvSpPr>
            <a:spLocks noGrp="1"/>
          </p:cNvSpPr>
          <p:nvPr>
            <p:ph idx="1"/>
          </p:nvPr>
        </p:nvSpPr>
        <p:spPr/>
        <p:txBody>
          <a:bodyPr/>
          <a:lstStyle/>
          <a:p>
            <a:r>
              <a:rPr lang="de-DE" dirty="0"/>
              <a:t>4_virtual_boot</a:t>
            </a:r>
          </a:p>
          <a:p>
            <a:r>
              <a:rPr lang="en-US" dirty="0" err="1"/>
              <a:t>Server.tomcat.threads.max</a:t>
            </a:r>
            <a:r>
              <a:rPr lang="en-US" dirty="0"/>
              <a:t>=10</a:t>
            </a:r>
          </a:p>
          <a:p>
            <a:r>
              <a:rPr lang="en-US" dirty="0"/>
              <a:t>Virtual Thread für Spring Boot an </a:t>
            </a:r>
            <a:r>
              <a:rPr lang="en-US" dirty="0" err="1"/>
              <a:t>bzw</a:t>
            </a:r>
            <a:r>
              <a:rPr lang="en-US" dirty="0"/>
              <a:t>. </a:t>
            </a:r>
            <a:r>
              <a:rPr lang="en-US" dirty="0" err="1"/>
              <a:t>Ausschalten</a:t>
            </a:r>
            <a:endParaRPr lang="en-US" dirty="0"/>
          </a:p>
          <a:p>
            <a:r>
              <a:rPr lang="en-US" dirty="0"/>
              <a:t>Mit </a:t>
            </a:r>
            <a:r>
              <a:rPr lang="en-US" dirty="0" err="1"/>
              <a:t>ApacheBench</a:t>
            </a:r>
            <a:r>
              <a:rPr lang="en-US" dirty="0"/>
              <a:t> </a:t>
            </a:r>
            <a:r>
              <a:rPr lang="en-US" dirty="0" err="1"/>
              <a:t>benchmarken</a:t>
            </a:r>
            <a:endParaRPr lang="en-US" dirty="0"/>
          </a:p>
          <a:p>
            <a:pPr lvl="1"/>
            <a:r>
              <a:rPr lang="pt-BR" dirty="0"/>
              <a:t>./ab.exe -n 100 -c 25 http://localhost:8080/httpbin/block/3</a:t>
            </a:r>
          </a:p>
          <a:p>
            <a:endParaRPr lang="de-DE" dirty="0"/>
          </a:p>
        </p:txBody>
      </p:sp>
    </p:spTree>
    <p:extLst>
      <p:ext uri="{BB962C8B-B14F-4D97-AF65-F5344CB8AC3E}">
        <p14:creationId xmlns:p14="http://schemas.microsoft.com/office/powerpoint/2010/main" val="22505170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err="1"/>
              <a:t>Platform</a:t>
            </a:r>
            <a:r>
              <a:rPr lang="de-DE" dirty="0"/>
              <a:t> vs. Virtual </a:t>
            </a:r>
            <a:r>
              <a:rPr lang="de-DE" dirty="0" err="1"/>
              <a:t>threads</a:t>
            </a:r>
            <a:endParaRPr lang="de-DE" dirty="0"/>
          </a:p>
        </p:txBody>
      </p:sp>
      <p:pic>
        <p:nvPicPr>
          <p:cNvPr id="5" name="Grafik 4">
            <a:extLst>
              <a:ext uri="{FF2B5EF4-FFF2-40B4-BE49-F238E27FC236}">
                <a16:creationId xmlns:a16="http://schemas.microsoft.com/office/drawing/2014/main" id="{15A56D1D-A38F-B146-227B-C10AAB9B6BB4}"/>
              </a:ext>
            </a:extLst>
          </p:cNvPr>
          <p:cNvPicPr>
            <a:picLocks noChangeAspect="1"/>
          </p:cNvPicPr>
          <p:nvPr/>
        </p:nvPicPr>
        <p:blipFill rotWithShape="1">
          <a:blip r:embed="rId2"/>
          <a:srcRect r="3477"/>
          <a:stretch/>
        </p:blipFill>
        <p:spPr>
          <a:xfrm>
            <a:off x="677334" y="1891760"/>
            <a:ext cx="4260195" cy="3642766"/>
          </a:xfrm>
          <a:prstGeom prst="rect">
            <a:avLst/>
          </a:prstGeom>
        </p:spPr>
      </p:pic>
      <p:pic>
        <p:nvPicPr>
          <p:cNvPr id="6" name="Grafik 5">
            <a:extLst>
              <a:ext uri="{FF2B5EF4-FFF2-40B4-BE49-F238E27FC236}">
                <a16:creationId xmlns:a16="http://schemas.microsoft.com/office/drawing/2014/main" id="{21C9C2FA-B76C-959E-7F95-D8FCA6BD779D}"/>
              </a:ext>
            </a:extLst>
          </p:cNvPr>
          <p:cNvPicPr>
            <a:picLocks noChangeAspect="1"/>
          </p:cNvPicPr>
          <p:nvPr/>
        </p:nvPicPr>
        <p:blipFill>
          <a:blip r:embed="rId3"/>
          <a:stretch>
            <a:fillRect/>
          </a:stretch>
        </p:blipFill>
        <p:spPr>
          <a:xfrm>
            <a:off x="5294202" y="1890262"/>
            <a:ext cx="4260195" cy="3644264"/>
          </a:xfrm>
          <a:prstGeom prst="rect">
            <a:avLst/>
          </a:prstGeom>
        </p:spPr>
      </p:pic>
    </p:spTree>
    <p:extLst>
      <p:ext uri="{BB962C8B-B14F-4D97-AF65-F5344CB8AC3E}">
        <p14:creationId xmlns:p14="http://schemas.microsoft.com/office/powerpoint/2010/main" val="32480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E631D-8392-72B7-BA47-CA585B385C63}"/>
              </a:ext>
            </a:extLst>
          </p:cNvPr>
          <p:cNvSpPr>
            <a:spLocks noGrp="1"/>
          </p:cNvSpPr>
          <p:nvPr>
            <p:ph type="title"/>
          </p:nvPr>
        </p:nvSpPr>
        <p:spPr/>
        <p:txBody>
          <a:bodyPr/>
          <a:lstStyle/>
          <a:p>
            <a:r>
              <a:rPr lang="de-DE" dirty="0"/>
              <a:t>Java Code im Laufe der Zeit</a:t>
            </a:r>
          </a:p>
        </p:txBody>
      </p:sp>
      <p:sp>
        <p:nvSpPr>
          <p:cNvPr id="3" name="Inhaltsplatzhalter 2">
            <a:extLst>
              <a:ext uri="{FF2B5EF4-FFF2-40B4-BE49-F238E27FC236}">
                <a16:creationId xmlns:a16="http://schemas.microsoft.com/office/drawing/2014/main" id="{8C2AE327-D744-555A-352A-B01A54B2D2A5}"/>
              </a:ext>
            </a:extLst>
          </p:cNvPr>
          <p:cNvSpPr>
            <a:spLocks noGrp="1"/>
          </p:cNvSpPr>
          <p:nvPr>
            <p:ph idx="1"/>
          </p:nvPr>
        </p:nvSpPr>
        <p:spPr/>
        <p:txBody>
          <a:bodyPr/>
          <a:lstStyle/>
          <a:p>
            <a:r>
              <a:rPr lang="de-DE" dirty="0"/>
              <a:t>„Opa, wie hast Du eigentlich damals Java entwickelt?“</a:t>
            </a:r>
          </a:p>
          <a:p>
            <a:pPr lvl="1"/>
            <a:r>
              <a:rPr lang="de-DE" dirty="0"/>
              <a:t>Text Editor, wenn man Glück hatte mit Syntax-</a:t>
            </a:r>
            <a:r>
              <a:rPr lang="de-DE" dirty="0" err="1"/>
              <a:t>Highlighting</a:t>
            </a:r>
            <a:endParaRPr lang="de-DE" dirty="0"/>
          </a:p>
          <a:p>
            <a:pPr lvl="1"/>
            <a:r>
              <a:rPr lang="de-DE" dirty="0"/>
              <a:t>Kompiliert mit </a:t>
            </a:r>
            <a:r>
              <a:rPr lang="de-DE" dirty="0" err="1"/>
              <a:t>javac</a:t>
            </a:r>
            <a:r>
              <a:rPr lang="de-DE" dirty="0"/>
              <a:t> im Terminal</a:t>
            </a:r>
          </a:p>
          <a:p>
            <a:pPr lvl="1"/>
            <a:r>
              <a:rPr lang="de-DE" dirty="0"/>
              <a:t>IDE – wir hatten doch nichts!</a:t>
            </a:r>
          </a:p>
          <a:p>
            <a:pPr lvl="1"/>
            <a:r>
              <a:rPr lang="de-DE" dirty="0"/>
              <a:t>Jetzt zeig‘ ich Dir mal Code von mir….</a:t>
            </a:r>
          </a:p>
          <a:p>
            <a:pPr lvl="2"/>
            <a:r>
              <a:rPr lang="de-DE" dirty="0"/>
              <a:t>Projekt 01_history</a:t>
            </a:r>
          </a:p>
        </p:txBody>
      </p:sp>
    </p:spTree>
    <p:extLst>
      <p:ext uri="{BB962C8B-B14F-4D97-AF65-F5344CB8AC3E}">
        <p14:creationId xmlns:p14="http://schemas.microsoft.com/office/powerpoint/2010/main" val="3674237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C7563-22A0-F137-4AC5-AA96A58BD957}"/>
              </a:ext>
            </a:extLst>
          </p:cNvPr>
          <p:cNvSpPr>
            <a:spLocks noGrp="1"/>
          </p:cNvSpPr>
          <p:nvPr>
            <p:ph type="title"/>
          </p:nvPr>
        </p:nvSpPr>
        <p:spPr/>
        <p:txBody>
          <a:bodyPr/>
          <a:lstStyle/>
          <a:p>
            <a:r>
              <a:rPr lang="de-DE" dirty="0"/>
              <a:t>Bewertung</a:t>
            </a:r>
          </a:p>
        </p:txBody>
      </p:sp>
      <p:sp>
        <p:nvSpPr>
          <p:cNvPr id="6" name="Inhaltsplatzhalter 2">
            <a:extLst>
              <a:ext uri="{FF2B5EF4-FFF2-40B4-BE49-F238E27FC236}">
                <a16:creationId xmlns:a16="http://schemas.microsoft.com/office/drawing/2014/main" id="{E7705651-20DA-A784-F5E9-7220C6F04DFD}"/>
              </a:ext>
            </a:extLst>
          </p:cNvPr>
          <p:cNvSpPr>
            <a:spLocks noGrp="1"/>
          </p:cNvSpPr>
          <p:nvPr>
            <p:ph idx="1"/>
          </p:nvPr>
        </p:nvSpPr>
        <p:spPr>
          <a:xfrm>
            <a:off x="677334" y="2160589"/>
            <a:ext cx="8596668" cy="3880773"/>
          </a:xfrm>
        </p:spPr>
        <p:txBody>
          <a:bodyPr/>
          <a:lstStyle/>
          <a:p>
            <a:r>
              <a:rPr lang="de-DE" dirty="0"/>
              <a:t>Das Beispiel war natürlich extrem (jeder Request blockiert), man kann sich aber sicher vorstellen, dass gerade in großen Server-Anwendungen mit viel </a:t>
            </a:r>
            <a:r>
              <a:rPr lang="de-DE" dirty="0" err="1"/>
              <a:t>Remoting</a:t>
            </a:r>
            <a:r>
              <a:rPr lang="de-DE" dirty="0"/>
              <a:t> und/oder IO die fehlende Blockade den Durchsatz signifikant erhöhen kann</a:t>
            </a:r>
          </a:p>
          <a:p>
            <a:r>
              <a:rPr lang="de-DE" dirty="0"/>
              <a:t>Brian Götz: „</a:t>
            </a:r>
            <a:r>
              <a:rPr lang="en-US" dirty="0"/>
              <a:t>I think Project Loom is going to kill Reactive Programming.</a:t>
            </a:r>
            <a:r>
              <a:rPr lang="de-DE" dirty="0"/>
              <a:t>“</a:t>
            </a:r>
          </a:p>
        </p:txBody>
      </p:sp>
    </p:spTree>
    <p:extLst>
      <p:ext uri="{BB962C8B-B14F-4D97-AF65-F5344CB8AC3E}">
        <p14:creationId xmlns:p14="http://schemas.microsoft.com/office/powerpoint/2010/main" val="14303054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B5C1-CA2A-58B4-BB40-690B407A941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DAD69E8-DB98-8863-67A7-7B8004D3459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D9F352A-27E9-3656-A25B-91267630575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4F77D64F-3D97-ED61-2DCC-F1F92906EAB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33EE4B0-9307-3AF5-888A-B36946CF2E55}"/>
              </a:ext>
            </a:extLst>
          </p:cNvPr>
          <p:cNvSpPr>
            <a:spLocks noGrp="1"/>
          </p:cNvSpPr>
          <p:nvPr>
            <p:ph idx="1"/>
          </p:nvPr>
        </p:nvSpPr>
        <p:spPr>
          <a:xfrm>
            <a:off x="677334" y="1426633"/>
            <a:ext cx="8596668" cy="5010262"/>
          </a:xfrm>
        </p:spPr>
        <p:txBody>
          <a:bodyPr vert="horz" lIns="91440" tIns="45720" rIns="91440" bIns="45720" rtlCol="0" anchor="t">
            <a:normAutofit fontScale="92500" lnSpcReduction="10000"/>
          </a:bodyPr>
          <a:lstStyle/>
          <a:p>
            <a:r>
              <a:rPr lang="de-DE" sz="3100" dirty="0"/>
              <a:t>Überblick Java</a:t>
            </a:r>
          </a:p>
          <a:p>
            <a:r>
              <a:rPr lang="de-DE" sz="3100" dirty="0"/>
              <a:t>Neue Sprachfeatures Java 12-21</a:t>
            </a:r>
          </a:p>
          <a:p>
            <a:r>
              <a:rPr lang="de-DE" sz="3200" dirty="0"/>
              <a:t>Neues in der JVM 12-17</a:t>
            </a:r>
          </a:p>
          <a:p>
            <a:r>
              <a:rPr lang="de-DE" sz="3200" dirty="0"/>
              <a:t>Ausblick 18-21</a:t>
            </a:r>
          </a:p>
          <a:p>
            <a:pPr lvl="1"/>
            <a:r>
              <a:rPr lang="en-US" sz="3200" dirty="0"/>
              <a:t>Pattern Matching for Switch</a:t>
            </a:r>
          </a:p>
          <a:p>
            <a:pPr lvl="1"/>
            <a:r>
              <a:rPr lang="en-US" sz="3200" dirty="0"/>
              <a:t>Record Patterns</a:t>
            </a:r>
          </a:p>
          <a:p>
            <a:pPr lvl="1"/>
            <a:r>
              <a:rPr lang="en-US" sz="3200" dirty="0"/>
              <a:t>Virtual Threads</a:t>
            </a:r>
          </a:p>
          <a:p>
            <a:pPr lvl="1"/>
            <a:r>
              <a:rPr lang="en-US" sz="3200" b="1" dirty="0"/>
              <a:t>Sequenced Collection</a:t>
            </a:r>
            <a:endParaRPr lang="de-DE" sz="3000" b="1" dirty="0"/>
          </a:p>
          <a:p>
            <a:r>
              <a:rPr lang="de-DE" sz="3200" dirty="0" err="1"/>
              <a:t>OpenRewrite</a:t>
            </a:r>
            <a:endParaRPr lang="de-DE" sz="3200" dirty="0"/>
          </a:p>
          <a:p>
            <a:endParaRPr lang="de-DE" sz="3100" dirty="0"/>
          </a:p>
        </p:txBody>
      </p:sp>
    </p:spTree>
    <p:extLst>
      <p:ext uri="{BB962C8B-B14F-4D97-AF65-F5344CB8AC3E}">
        <p14:creationId xmlns:p14="http://schemas.microsoft.com/office/powerpoint/2010/main" val="2497008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DA9E-6837-6275-0705-1F71D21A44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644190-C234-6EE7-9733-CE8355A9078A}"/>
              </a:ext>
            </a:extLst>
          </p:cNvPr>
          <p:cNvSpPr>
            <a:spLocks noGrp="1"/>
          </p:cNvSpPr>
          <p:nvPr>
            <p:ph type="title"/>
          </p:nvPr>
        </p:nvSpPr>
        <p:spPr/>
        <p:txBody>
          <a:bodyPr/>
          <a:lstStyle/>
          <a:p>
            <a:r>
              <a:rPr lang="de-DE" dirty="0" err="1"/>
              <a:t>Sequenced</a:t>
            </a:r>
            <a:r>
              <a:rPr lang="de-DE" dirty="0"/>
              <a:t> Collections (Java 21)</a:t>
            </a:r>
          </a:p>
        </p:txBody>
      </p:sp>
      <p:sp>
        <p:nvSpPr>
          <p:cNvPr id="3" name="Inhaltsplatzhalter 2">
            <a:extLst>
              <a:ext uri="{FF2B5EF4-FFF2-40B4-BE49-F238E27FC236}">
                <a16:creationId xmlns:a16="http://schemas.microsoft.com/office/drawing/2014/main" id="{1CE0C4D3-9679-F98C-F0C0-F886328745CC}"/>
              </a:ext>
            </a:extLst>
          </p:cNvPr>
          <p:cNvSpPr>
            <a:spLocks noGrp="1"/>
          </p:cNvSpPr>
          <p:nvPr>
            <p:ph idx="1"/>
          </p:nvPr>
        </p:nvSpPr>
        <p:spPr/>
        <p:txBody>
          <a:bodyPr/>
          <a:lstStyle/>
          <a:p>
            <a:r>
              <a:rPr lang="de-DE" dirty="0"/>
              <a:t>Neue </a:t>
            </a:r>
            <a:r>
              <a:rPr lang="de-DE" dirty="0" err="1"/>
              <a:t>interfaces</a:t>
            </a:r>
            <a:r>
              <a:rPr lang="de-DE" dirty="0"/>
              <a:t> in Collections, die geordnete Elemente darstellen</a:t>
            </a:r>
          </a:p>
          <a:p>
            <a:r>
              <a:rPr lang="de-DE" dirty="0"/>
              <a:t>Einheitlicher Zugriff auf 1. und letztes Element</a:t>
            </a:r>
          </a:p>
          <a:p>
            <a:r>
              <a:rPr lang="de-DE" dirty="0"/>
              <a:t>Einheitliches Durchgehen der Elemente vorwärts und rückwärts</a:t>
            </a:r>
          </a:p>
          <a:p>
            <a:endParaRPr lang="de-DE" dirty="0"/>
          </a:p>
        </p:txBody>
      </p:sp>
    </p:spTree>
    <p:extLst>
      <p:ext uri="{BB962C8B-B14F-4D97-AF65-F5344CB8AC3E}">
        <p14:creationId xmlns:p14="http://schemas.microsoft.com/office/powerpoint/2010/main" val="1848363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6EBC0-9CED-6AE6-8789-AFDD00553BBA}"/>
              </a:ext>
            </a:extLst>
          </p:cNvPr>
          <p:cNvSpPr>
            <a:spLocks noGrp="1"/>
          </p:cNvSpPr>
          <p:nvPr>
            <p:ph type="title"/>
          </p:nvPr>
        </p:nvSpPr>
        <p:spPr/>
        <p:txBody>
          <a:bodyPr/>
          <a:lstStyle/>
          <a:p>
            <a:r>
              <a:rPr lang="de-DE" dirty="0"/>
              <a:t>Sortiert sich in alte Strukturen ein</a:t>
            </a:r>
          </a:p>
        </p:txBody>
      </p:sp>
      <p:pic>
        <p:nvPicPr>
          <p:cNvPr id="5" name="Grafik 4">
            <a:extLst>
              <a:ext uri="{FF2B5EF4-FFF2-40B4-BE49-F238E27FC236}">
                <a16:creationId xmlns:a16="http://schemas.microsoft.com/office/drawing/2014/main" id="{F91988B7-8C42-000A-F52A-19C288E0DF0F}"/>
              </a:ext>
            </a:extLst>
          </p:cNvPr>
          <p:cNvPicPr>
            <a:picLocks noChangeAspect="1"/>
          </p:cNvPicPr>
          <p:nvPr/>
        </p:nvPicPr>
        <p:blipFill>
          <a:blip r:embed="rId2"/>
          <a:stretch>
            <a:fillRect/>
          </a:stretch>
        </p:blipFill>
        <p:spPr>
          <a:xfrm>
            <a:off x="1027688" y="1930400"/>
            <a:ext cx="7458159" cy="4031708"/>
          </a:xfrm>
          <a:prstGeom prst="rect">
            <a:avLst/>
          </a:prstGeom>
        </p:spPr>
      </p:pic>
    </p:spTree>
    <p:extLst>
      <p:ext uri="{BB962C8B-B14F-4D97-AF65-F5344CB8AC3E}">
        <p14:creationId xmlns:p14="http://schemas.microsoft.com/office/powerpoint/2010/main" val="38081752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DF7AC-9B86-1F5B-62FC-FEAE53FF9B05}"/>
              </a:ext>
            </a:extLst>
          </p:cNvPr>
          <p:cNvSpPr>
            <a:spLocks noGrp="1"/>
          </p:cNvSpPr>
          <p:nvPr>
            <p:ph type="title"/>
          </p:nvPr>
        </p:nvSpPr>
        <p:spPr/>
        <p:txBody>
          <a:bodyPr/>
          <a:lstStyle/>
          <a:p>
            <a:r>
              <a:rPr lang="de-DE" dirty="0" err="1"/>
              <a:t>Sequenced</a:t>
            </a:r>
            <a:r>
              <a:rPr lang="de-DE" dirty="0"/>
              <a:t> Collection Code</a:t>
            </a:r>
          </a:p>
        </p:txBody>
      </p:sp>
      <p:sp>
        <p:nvSpPr>
          <p:cNvPr id="3" name="Inhaltsplatzhalter 2">
            <a:extLst>
              <a:ext uri="{FF2B5EF4-FFF2-40B4-BE49-F238E27FC236}">
                <a16:creationId xmlns:a16="http://schemas.microsoft.com/office/drawing/2014/main" id="{FA74426B-D0E7-0A08-6B21-5FF7B6E2EAB8}"/>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de.zettsystems.seqcol</a:t>
            </a:r>
            <a:endParaRPr lang="de-DE" dirty="0"/>
          </a:p>
        </p:txBody>
      </p:sp>
    </p:spTree>
    <p:extLst>
      <p:ext uri="{BB962C8B-B14F-4D97-AF65-F5344CB8AC3E}">
        <p14:creationId xmlns:p14="http://schemas.microsoft.com/office/powerpoint/2010/main" val="10384946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083E3C-AE90-BC66-8A77-B7E77900571D}"/>
              </a:ext>
            </a:extLst>
          </p:cNvPr>
          <p:cNvSpPr>
            <a:spLocks noGrp="1"/>
          </p:cNvSpPr>
          <p:nvPr>
            <p:ph type="title"/>
          </p:nvPr>
        </p:nvSpPr>
        <p:spPr/>
        <p:txBody>
          <a:bodyPr/>
          <a:lstStyle/>
          <a:p>
            <a:r>
              <a:rPr lang="de-DE" dirty="0"/>
              <a:t>Java 18-21 – weitere Verbesserungen</a:t>
            </a:r>
          </a:p>
        </p:txBody>
      </p:sp>
      <p:sp>
        <p:nvSpPr>
          <p:cNvPr id="3" name="Inhaltsplatzhalter 2">
            <a:extLst>
              <a:ext uri="{FF2B5EF4-FFF2-40B4-BE49-F238E27FC236}">
                <a16:creationId xmlns:a16="http://schemas.microsoft.com/office/drawing/2014/main" id="{984B49AE-982D-3187-BF80-9F108AC525EE}"/>
              </a:ext>
            </a:extLst>
          </p:cNvPr>
          <p:cNvSpPr>
            <a:spLocks noGrp="1"/>
          </p:cNvSpPr>
          <p:nvPr>
            <p:ph idx="1"/>
          </p:nvPr>
        </p:nvSpPr>
        <p:spPr/>
        <p:txBody>
          <a:bodyPr/>
          <a:lstStyle/>
          <a:p>
            <a:r>
              <a:rPr lang="de-DE" dirty="0"/>
              <a:t>Parallel und Serial können nun auch </a:t>
            </a:r>
            <a:r>
              <a:rPr lang="de-DE" b="0" i="0" dirty="0">
                <a:solidFill>
                  <a:srgbClr val="C7254E"/>
                </a:solidFill>
                <a:effectLst/>
                <a:latin typeface="Menlo"/>
              </a:rPr>
              <a:t>-XX:+</a:t>
            </a:r>
            <a:r>
              <a:rPr lang="de-DE" b="0" i="0" dirty="0" err="1">
                <a:solidFill>
                  <a:srgbClr val="C7254E"/>
                </a:solidFill>
                <a:effectLst/>
                <a:latin typeface="Menlo"/>
              </a:rPr>
              <a:t>UseStringDeduplication</a:t>
            </a:r>
            <a:r>
              <a:rPr lang="de-DE" dirty="0"/>
              <a:t> benutzen</a:t>
            </a:r>
          </a:p>
          <a:p>
            <a:pPr lvl="1"/>
            <a:r>
              <a:rPr lang="de-DE" dirty="0"/>
              <a:t>Es gibt eine große Menge doppelter String Objekte im Heap</a:t>
            </a:r>
          </a:p>
          <a:p>
            <a:pPr lvl="1"/>
            <a:r>
              <a:rPr lang="de-DE" dirty="0"/>
              <a:t>Mit obiger Einstellung werden diese beim GC abgeräumt</a:t>
            </a:r>
          </a:p>
          <a:p>
            <a:pPr lvl="2"/>
            <a:r>
              <a:rPr lang="de-DE" dirty="0"/>
              <a:t>Das gibt bis zu 13% Platz frei!</a:t>
            </a:r>
          </a:p>
          <a:p>
            <a:pPr lvl="2"/>
            <a:r>
              <a:rPr lang="de-DE" dirty="0"/>
              <a:t>Das kostet aber auch Latenz, also es dauert</a:t>
            </a:r>
          </a:p>
          <a:p>
            <a:r>
              <a:rPr lang="de-DE" dirty="0"/>
              <a:t>ZGC ist nun auch ein Generational </a:t>
            </a:r>
            <a:r>
              <a:rPr lang="de-DE" dirty="0" err="1"/>
              <a:t>Garbage</a:t>
            </a:r>
            <a:r>
              <a:rPr lang="de-DE" dirty="0"/>
              <a:t> </a:t>
            </a:r>
            <a:r>
              <a:rPr lang="de-DE" dirty="0" err="1"/>
              <a:t>Collector</a:t>
            </a:r>
            <a:endParaRPr lang="de-DE" dirty="0"/>
          </a:p>
          <a:p>
            <a:pPr lvl="1"/>
            <a:r>
              <a:rPr lang="de-DE" dirty="0"/>
              <a:t>Generational GC bislang nur bei den anderen GC, reduziert die Zeit, da ältere Objekte nicht jedes Mal angeschaut werden</a:t>
            </a:r>
          </a:p>
          <a:p>
            <a:pPr lvl="1"/>
            <a:r>
              <a:rPr lang="de-DE" dirty="0"/>
              <a:t>Muss man für Z extra einschalten in Java 21: </a:t>
            </a:r>
            <a:r>
              <a:rPr lang="de-DE" sz="1800" dirty="0">
                <a:solidFill>
                  <a:srgbClr val="C7254E"/>
                </a:solidFill>
                <a:latin typeface="Menlo"/>
              </a:rPr>
              <a:t>-XX:+</a:t>
            </a:r>
            <a:r>
              <a:rPr lang="de-DE" sz="1800" dirty="0" err="1">
                <a:solidFill>
                  <a:srgbClr val="C7254E"/>
                </a:solidFill>
                <a:latin typeface="Menlo"/>
              </a:rPr>
              <a:t>ZGenerational</a:t>
            </a:r>
            <a:endParaRPr lang="de-DE" sz="1800" dirty="0">
              <a:solidFill>
                <a:srgbClr val="C7254E"/>
              </a:solidFill>
              <a:latin typeface="Menlo"/>
            </a:endParaRPr>
          </a:p>
        </p:txBody>
      </p:sp>
    </p:spTree>
    <p:extLst>
      <p:ext uri="{BB962C8B-B14F-4D97-AF65-F5344CB8AC3E}">
        <p14:creationId xmlns:p14="http://schemas.microsoft.com/office/powerpoint/2010/main" val="34202067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6AAB6-0531-91A1-E36C-1E318B91F827}"/>
              </a:ext>
            </a:extLst>
          </p:cNvPr>
          <p:cNvSpPr>
            <a:spLocks noGrp="1"/>
          </p:cNvSpPr>
          <p:nvPr>
            <p:ph type="title"/>
          </p:nvPr>
        </p:nvSpPr>
        <p:spPr/>
        <p:txBody>
          <a:bodyPr/>
          <a:lstStyle/>
          <a:p>
            <a:r>
              <a:rPr lang="de-DE" dirty="0"/>
              <a:t>Verschiedenes</a:t>
            </a:r>
          </a:p>
        </p:txBody>
      </p:sp>
      <p:sp>
        <p:nvSpPr>
          <p:cNvPr id="3" name="Inhaltsplatzhalter 2">
            <a:extLst>
              <a:ext uri="{FF2B5EF4-FFF2-40B4-BE49-F238E27FC236}">
                <a16:creationId xmlns:a16="http://schemas.microsoft.com/office/drawing/2014/main" id="{D9757FB2-0DD2-60AB-3594-41202C003015}"/>
              </a:ext>
            </a:extLst>
          </p:cNvPr>
          <p:cNvSpPr>
            <a:spLocks noGrp="1"/>
          </p:cNvSpPr>
          <p:nvPr>
            <p:ph idx="1"/>
          </p:nvPr>
        </p:nvSpPr>
        <p:spPr/>
        <p:txBody>
          <a:bodyPr/>
          <a:lstStyle/>
          <a:p>
            <a:r>
              <a:rPr lang="de-DE" b="0" i="0" dirty="0">
                <a:solidFill>
                  <a:srgbClr val="000000"/>
                </a:solidFill>
                <a:effectLst/>
                <a:latin typeface="inter-regular"/>
              </a:rPr>
              <a:t>03_java18-21 </a:t>
            </a:r>
            <a:r>
              <a:rPr lang="de-DE" b="0" i="0" dirty="0" err="1">
                <a:solidFill>
                  <a:srgbClr val="000000"/>
                </a:solidFill>
                <a:effectLst/>
                <a:latin typeface="inter-regular"/>
              </a:rPr>
              <a:t>de.zettsystems.history</a:t>
            </a:r>
            <a:r>
              <a:rPr lang="de-DE" b="0" i="0" dirty="0">
                <a:solidFill>
                  <a:srgbClr val="000000"/>
                </a:solidFill>
                <a:effectLst/>
                <a:latin typeface="inter-regular"/>
              </a:rPr>
              <a:t> : Können wir das Eingangsbeispiel verbessern?</a:t>
            </a:r>
          </a:p>
          <a:p>
            <a:endParaRPr lang="de-DE" dirty="0"/>
          </a:p>
        </p:txBody>
      </p:sp>
    </p:spTree>
    <p:extLst>
      <p:ext uri="{BB962C8B-B14F-4D97-AF65-F5344CB8AC3E}">
        <p14:creationId xmlns:p14="http://schemas.microsoft.com/office/powerpoint/2010/main" val="16115105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856FA9-41F4-27F6-74A1-8E8EE996AC0E}"/>
              </a:ext>
            </a:extLst>
          </p:cNvPr>
          <p:cNvSpPr>
            <a:spLocks noGrp="1"/>
          </p:cNvSpPr>
          <p:nvPr>
            <p:ph type="title"/>
          </p:nvPr>
        </p:nvSpPr>
        <p:spPr/>
        <p:txBody>
          <a:bodyPr/>
          <a:lstStyle/>
          <a:p>
            <a:r>
              <a:rPr lang="de-DE" dirty="0"/>
              <a:t>Ggf. Aufgaben</a:t>
            </a:r>
          </a:p>
        </p:txBody>
      </p:sp>
      <p:sp>
        <p:nvSpPr>
          <p:cNvPr id="3" name="Inhaltsplatzhalter 2">
            <a:extLst>
              <a:ext uri="{FF2B5EF4-FFF2-40B4-BE49-F238E27FC236}">
                <a16:creationId xmlns:a16="http://schemas.microsoft.com/office/drawing/2014/main" id="{941F2F06-803E-6F7A-4661-B7A2C3D64491}"/>
              </a:ext>
            </a:extLst>
          </p:cNvPr>
          <p:cNvSpPr>
            <a:spLocks noGrp="1"/>
          </p:cNvSpPr>
          <p:nvPr>
            <p:ph idx="1"/>
          </p:nvPr>
        </p:nvSpPr>
        <p:spPr/>
        <p:txBody>
          <a:bodyPr/>
          <a:lstStyle/>
          <a:p>
            <a:r>
              <a:rPr lang="de-DE" dirty="0"/>
              <a:t>Bitte alle TODOs in 03_java_18_21 </a:t>
            </a:r>
            <a:r>
              <a:rPr lang="de-DE" dirty="0" err="1"/>
              <a:t>package</a:t>
            </a:r>
            <a:r>
              <a:rPr lang="de-DE" dirty="0"/>
              <a:t> </a:t>
            </a:r>
            <a:r>
              <a:rPr lang="de-DE" dirty="0" err="1"/>
              <a:t>de.zettsystems.exercises</a:t>
            </a:r>
            <a:r>
              <a:rPr lang="de-DE" dirty="0"/>
              <a:t> lösen</a:t>
            </a:r>
          </a:p>
        </p:txBody>
      </p:sp>
    </p:spTree>
    <p:extLst>
      <p:ext uri="{BB962C8B-B14F-4D97-AF65-F5344CB8AC3E}">
        <p14:creationId xmlns:p14="http://schemas.microsoft.com/office/powerpoint/2010/main" val="4416149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8F42-3571-A596-C582-B32478C34783}"/>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AD060A6-6F8E-9F87-7593-DBC95001558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0FED5651-0B87-98AF-DEFF-05A31646A4F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BD265C42-AB02-D6C8-0EC1-1B5F519BCED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ED85CCB-A8D0-0C5C-99A5-166947C7AFC3}"/>
              </a:ext>
            </a:extLst>
          </p:cNvPr>
          <p:cNvSpPr>
            <a:spLocks noGrp="1"/>
          </p:cNvSpPr>
          <p:nvPr>
            <p:ph idx="1"/>
          </p:nvPr>
        </p:nvSpPr>
        <p:spPr>
          <a:xfrm>
            <a:off x="677334" y="1426633"/>
            <a:ext cx="8596668" cy="5010262"/>
          </a:xfrm>
        </p:spPr>
        <p:txBody>
          <a:bodyPr vert="horz" lIns="91440" tIns="45720" rIns="91440" bIns="45720" rtlCol="0" anchor="t">
            <a:normAutofit/>
          </a:bodyPr>
          <a:lstStyle/>
          <a:p>
            <a:r>
              <a:rPr lang="de-DE" sz="3100" dirty="0"/>
              <a:t>Überblick Java</a:t>
            </a:r>
          </a:p>
          <a:p>
            <a:r>
              <a:rPr lang="de-DE" sz="3200" dirty="0"/>
              <a:t>Neue Sprachfeatures Java 12-21</a:t>
            </a:r>
          </a:p>
          <a:p>
            <a:r>
              <a:rPr lang="de-DE" sz="3200" dirty="0"/>
              <a:t>Neues in der JVM 12-17</a:t>
            </a:r>
          </a:p>
          <a:p>
            <a:r>
              <a:rPr lang="de-DE" sz="3200" dirty="0"/>
              <a:t>Ausblick </a:t>
            </a:r>
            <a:r>
              <a:rPr lang="de-DE" sz="3600" dirty="0"/>
              <a:t>18-21</a:t>
            </a:r>
          </a:p>
          <a:p>
            <a:r>
              <a:rPr lang="de-DE" sz="3100" dirty="0"/>
              <a:t>Open </a:t>
            </a:r>
            <a:r>
              <a:rPr lang="de-DE" sz="3100" dirty="0" err="1"/>
              <a:t>Rewrite</a:t>
            </a:r>
            <a:endParaRPr lang="de-DE" sz="3100" dirty="0"/>
          </a:p>
          <a:p>
            <a:pPr lvl="1"/>
            <a:r>
              <a:rPr lang="de-DE" sz="2900" b="1" dirty="0"/>
              <a:t>Überblick</a:t>
            </a:r>
          </a:p>
          <a:p>
            <a:pPr lvl="1"/>
            <a:r>
              <a:rPr lang="de-DE" sz="2900" dirty="0"/>
              <a:t>Automatisiert zu neuen Features</a:t>
            </a:r>
          </a:p>
          <a:p>
            <a:pPr lvl="1"/>
            <a:r>
              <a:rPr lang="de-DE" sz="2900" dirty="0"/>
              <a:t>Eigene </a:t>
            </a:r>
            <a:r>
              <a:rPr lang="de-DE" sz="2900" dirty="0" err="1"/>
              <a:t>Recipes</a:t>
            </a:r>
            <a:r>
              <a:rPr lang="de-DE" sz="2900" dirty="0"/>
              <a:t> schreiben</a:t>
            </a:r>
          </a:p>
          <a:p>
            <a:endParaRPr lang="de-DE" sz="3100" dirty="0"/>
          </a:p>
        </p:txBody>
      </p:sp>
    </p:spTree>
    <p:extLst>
      <p:ext uri="{BB962C8B-B14F-4D97-AF65-F5344CB8AC3E}">
        <p14:creationId xmlns:p14="http://schemas.microsoft.com/office/powerpoint/2010/main" val="2375131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0BA70-9C09-411D-9CDC-7BB323AF3017}"/>
              </a:ext>
            </a:extLst>
          </p:cNvPr>
          <p:cNvSpPr>
            <a:spLocks noGrp="1"/>
          </p:cNvSpPr>
          <p:nvPr>
            <p:ph type="title"/>
          </p:nvPr>
        </p:nvSpPr>
        <p:spPr/>
        <p:txBody>
          <a:bodyPr/>
          <a:lstStyle/>
          <a:p>
            <a:r>
              <a:rPr lang="de-DE" dirty="0"/>
              <a:t>Automatisiert </a:t>
            </a:r>
            <a:r>
              <a:rPr lang="de-DE" dirty="0" err="1"/>
              <a:t>Refactorings</a:t>
            </a:r>
            <a:r>
              <a:rPr lang="de-DE" dirty="0"/>
              <a:t> anwenden</a:t>
            </a:r>
          </a:p>
        </p:txBody>
      </p:sp>
      <p:sp>
        <p:nvSpPr>
          <p:cNvPr id="3" name="Inhaltsplatzhalter 2">
            <a:extLst>
              <a:ext uri="{FF2B5EF4-FFF2-40B4-BE49-F238E27FC236}">
                <a16:creationId xmlns:a16="http://schemas.microsoft.com/office/drawing/2014/main" id="{F94404F9-ED81-4EFB-B468-A0813DD247CA}"/>
              </a:ext>
            </a:extLst>
          </p:cNvPr>
          <p:cNvSpPr>
            <a:spLocks noGrp="1"/>
          </p:cNvSpPr>
          <p:nvPr>
            <p:ph idx="1"/>
          </p:nvPr>
        </p:nvSpPr>
        <p:spPr>
          <a:xfrm>
            <a:off x="677334" y="2160589"/>
            <a:ext cx="8596668" cy="2685783"/>
          </a:xfrm>
        </p:spPr>
        <p:txBody>
          <a:bodyPr/>
          <a:lstStyle/>
          <a:p>
            <a:pPr marL="0" indent="0">
              <a:buNone/>
            </a:pPr>
            <a:r>
              <a:rPr lang="en-US" b="1" dirty="0"/>
              <a:t>Refactoring</a:t>
            </a:r>
            <a:r>
              <a:rPr lang="en-US" dirty="0"/>
              <a:t>: a change made to the internal structure of software to make it easier to understand and cheaper to modify without changing its observable behavior. (Fowler, </a:t>
            </a:r>
            <a:r>
              <a:rPr lang="en-US" dirty="0">
                <a:hlinkClick r:id="rId2"/>
              </a:rPr>
              <a:t>https://martinfowler.com/bliki/DefinitionOfRefactoring.html</a:t>
            </a:r>
            <a:r>
              <a:rPr lang="en-US" dirty="0"/>
              <a:t>)</a:t>
            </a:r>
          </a:p>
          <a:p>
            <a:pPr marL="0" indent="0">
              <a:buNone/>
            </a:pPr>
            <a:r>
              <a:rPr lang="en-US" b="1" dirty="0" err="1"/>
              <a:t>Automatisiert</a:t>
            </a:r>
            <a:r>
              <a:rPr lang="en-US" b="1" dirty="0"/>
              <a:t>:</a:t>
            </a:r>
            <a:r>
              <a:rPr lang="en-US" dirty="0"/>
              <a:t> </a:t>
            </a:r>
            <a:r>
              <a:rPr lang="en-US" dirty="0" err="1"/>
              <a:t>OpenRewrite</a:t>
            </a:r>
            <a:r>
              <a:rPr lang="en-US" dirty="0"/>
              <a:t> </a:t>
            </a:r>
            <a:r>
              <a:rPr lang="en-US" dirty="0" err="1"/>
              <a:t>liefert</a:t>
            </a:r>
            <a:r>
              <a:rPr lang="en-US" dirty="0"/>
              <a:t> Plugins </a:t>
            </a:r>
            <a:r>
              <a:rPr lang="en-US" dirty="0" err="1"/>
              <a:t>für</a:t>
            </a:r>
            <a:r>
              <a:rPr lang="en-US" dirty="0"/>
              <a:t> Maven und </a:t>
            </a:r>
            <a:r>
              <a:rPr lang="en-US" dirty="0" err="1"/>
              <a:t>gradle</a:t>
            </a:r>
            <a:r>
              <a:rPr lang="en-US" dirty="0"/>
              <a:t> und </a:t>
            </a:r>
            <a:r>
              <a:rPr lang="en-US" dirty="0" err="1"/>
              <a:t>bringt</a:t>
            </a:r>
            <a:r>
              <a:rPr lang="en-US" dirty="0"/>
              <a:t> </a:t>
            </a:r>
            <a:r>
              <a:rPr lang="en-US" dirty="0" err="1"/>
              <a:t>bereits</a:t>
            </a:r>
            <a:r>
              <a:rPr lang="en-US" dirty="0"/>
              <a:t> diverse </a:t>
            </a:r>
            <a:r>
              <a:rPr lang="en-US" dirty="0" err="1"/>
              <a:t>sogenannte</a:t>
            </a:r>
            <a:r>
              <a:rPr lang="en-US" dirty="0"/>
              <a:t> Recipes </a:t>
            </a:r>
            <a:r>
              <a:rPr lang="en-US" dirty="0" err="1"/>
              <a:t>mit</a:t>
            </a:r>
            <a:r>
              <a:rPr lang="en-US" dirty="0"/>
              <a:t>, so </a:t>
            </a:r>
            <a:r>
              <a:rPr lang="en-US" dirty="0" err="1"/>
              <a:t>dass</a:t>
            </a:r>
            <a:r>
              <a:rPr lang="en-US" dirty="0"/>
              <a:t> auf die </a:t>
            </a:r>
            <a:r>
              <a:rPr lang="en-US" dirty="0" err="1"/>
              <a:t>Entwicklerin</a:t>
            </a:r>
            <a:r>
              <a:rPr lang="en-US" dirty="0"/>
              <a:t> </a:t>
            </a:r>
            <a:r>
              <a:rPr lang="en-US" dirty="0" err="1"/>
              <a:t>lediglich</a:t>
            </a:r>
            <a:r>
              <a:rPr lang="en-US" dirty="0"/>
              <a:t> die </a:t>
            </a:r>
            <a:r>
              <a:rPr lang="en-US" dirty="0" err="1"/>
              <a:t>Konfiguration</a:t>
            </a:r>
            <a:r>
              <a:rPr lang="en-US" dirty="0"/>
              <a:t> </a:t>
            </a:r>
            <a:r>
              <a:rPr lang="en-US" dirty="0" err="1"/>
              <a:t>dieser</a:t>
            </a:r>
            <a:r>
              <a:rPr lang="en-US" dirty="0"/>
              <a:t> </a:t>
            </a:r>
            <a:r>
              <a:rPr lang="en-US" dirty="0" err="1"/>
              <a:t>sowie</a:t>
            </a:r>
            <a:r>
              <a:rPr lang="en-US" dirty="0"/>
              <a:t> das Review der </a:t>
            </a:r>
            <a:r>
              <a:rPr lang="en-US" dirty="0" err="1"/>
              <a:t>Ergebnisse</a:t>
            </a:r>
            <a:r>
              <a:rPr lang="en-US" dirty="0"/>
              <a:t> </a:t>
            </a:r>
            <a:r>
              <a:rPr lang="en-US" dirty="0" err="1"/>
              <a:t>zukommt</a:t>
            </a:r>
            <a:r>
              <a:rPr lang="en-US" dirty="0"/>
              <a:t>.</a:t>
            </a:r>
          </a:p>
          <a:p>
            <a:pPr marL="0" indent="0">
              <a:buNone/>
            </a:pPr>
            <a:endParaRPr lang="en-US" dirty="0"/>
          </a:p>
          <a:p>
            <a:pPr marL="0" indent="0">
              <a:buNone/>
            </a:pPr>
            <a:r>
              <a:rPr lang="en-US" dirty="0" err="1"/>
              <a:t>Beispiel</a:t>
            </a:r>
            <a:r>
              <a:rPr lang="en-US" dirty="0"/>
              <a:t> (</a:t>
            </a:r>
            <a:r>
              <a:rPr lang="en-US" dirty="0" err="1"/>
              <a:t>oder</a:t>
            </a:r>
            <a:r>
              <a:rPr lang="en-US" dirty="0"/>
              <a:t> </a:t>
            </a:r>
            <a:r>
              <a:rPr lang="en-US" dirty="0" err="1"/>
              <a:t>anders</a:t>
            </a:r>
            <a:r>
              <a:rPr lang="en-US" dirty="0"/>
              <a:t> rum ;-)):</a:t>
            </a:r>
            <a:endParaRPr lang="de-DE" dirty="0"/>
          </a:p>
        </p:txBody>
      </p:sp>
      <p:pic>
        <p:nvPicPr>
          <p:cNvPr id="4" name="Grafik 3">
            <a:extLst>
              <a:ext uri="{FF2B5EF4-FFF2-40B4-BE49-F238E27FC236}">
                <a16:creationId xmlns:a16="http://schemas.microsoft.com/office/drawing/2014/main" id="{5B81ECC0-E76E-4DCB-909A-3CE9FE9AD991}"/>
              </a:ext>
            </a:extLst>
          </p:cNvPr>
          <p:cNvPicPr>
            <a:picLocks noChangeAspect="1"/>
          </p:cNvPicPr>
          <p:nvPr/>
        </p:nvPicPr>
        <p:blipFill rotWithShape="1">
          <a:blip r:embed="rId3"/>
          <a:srcRect r="61260"/>
          <a:stretch/>
        </p:blipFill>
        <p:spPr>
          <a:xfrm>
            <a:off x="677334" y="4846372"/>
            <a:ext cx="2808074" cy="1333500"/>
          </a:xfrm>
          <a:prstGeom prst="rect">
            <a:avLst/>
          </a:prstGeom>
        </p:spPr>
      </p:pic>
      <p:pic>
        <p:nvPicPr>
          <p:cNvPr id="5" name="Grafik 4">
            <a:extLst>
              <a:ext uri="{FF2B5EF4-FFF2-40B4-BE49-F238E27FC236}">
                <a16:creationId xmlns:a16="http://schemas.microsoft.com/office/drawing/2014/main" id="{8CCA5AC1-BAFC-4ACE-BF77-4AC0DE9BB0BF}"/>
              </a:ext>
            </a:extLst>
          </p:cNvPr>
          <p:cNvPicPr>
            <a:picLocks noChangeAspect="1"/>
          </p:cNvPicPr>
          <p:nvPr/>
        </p:nvPicPr>
        <p:blipFill rotWithShape="1">
          <a:blip r:embed="rId4"/>
          <a:srcRect r="11511"/>
          <a:stretch/>
        </p:blipFill>
        <p:spPr>
          <a:xfrm>
            <a:off x="5236830" y="4846372"/>
            <a:ext cx="3556849" cy="1285875"/>
          </a:xfrm>
          <a:prstGeom prst="rect">
            <a:avLst/>
          </a:prstGeom>
        </p:spPr>
      </p:pic>
      <p:cxnSp>
        <p:nvCxnSpPr>
          <p:cNvPr id="8" name="Gerade Verbindung mit Pfeil 7">
            <a:extLst>
              <a:ext uri="{FF2B5EF4-FFF2-40B4-BE49-F238E27FC236}">
                <a16:creationId xmlns:a16="http://schemas.microsoft.com/office/drawing/2014/main" id="{C342C5B1-EEF2-4E3B-8E0B-2488B611A400}"/>
              </a:ext>
            </a:extLst>
          </p:cNvPr>
          <p:cNvCxnSpPr>
            <a:stCxn id="4" idx="3"/>
            <a:endCxn id="5" idx="1"/>
          </p:cNvCxnSpPr>
          <p:nvPr/>
        </p:nvCxnSpPr>
        <p:spPr>
          <a:xfrm flipV="1">
            <a:off x="3485408" y="5489310"/>
            <a:ext cx="1751422" cy="23812"/>
          </a:xfrm>
          <a:prstGeom prst="straightConnector1">
            <a:avLst/>
          </a:prstGeom>
          <a:ln w="152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206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5676</Words>
  <Application>Microsoft Office PowerPoint</Application>
  <PresentationFormat>Breitbild</PresentationFormat>
  <Paragraphs>771</Paragraphs>
  <Slides>107</Slides>
  <Notes>0</Notes>
  <HiddenSlides>0</HiddenSlides>
  <MMClips>0</MMClips>
  <ScaleCrop>false</ScaleCrop>
  <HeadingPairs>
    <vt:vector size="8" baseType="variant">
      <vt:variant>
        <vt:lpstr>Verwendete Schriftarten</vt:lpstr>
      </vt:variant>
      <vt:variant>
        <vt:i4>12</vt:i4>
      </vt:variant>
      <vt:variant>
        <vt:lpstr>Design</vt:lpstr>
      </vt:variant>
      <vt:variant>
        <vt:i4>1</vt:i4>
      </vt:variant>
      <vt:variant>
        <vt:lpstr>Eingebettete OLE-Server</vt:lpstr>
      </vt:variant>
      <vt:variant>
        <vt:i4>1</vt:i4>
      </vt:variant>
      <vt:variant>
        <vt:lpstr>Folientitel</vt:lpstr>
      </vt:variant>
      <vt:variant>
        <vt:i4>107</vt:i4>
      </vt:variant>
    </vt:vector>
  </HeadingPairs>
  <TitlesOfParts>
    <vt:vector size="121" baseType="lpstr">
      <vt:lpstr>Arial</vt:lpstr>
      <vt:lpstr>Arial Unicode MS</vt:lpstr>
      <vt:lpstr>DejaVu Serif</vt:lpstr>
      <vt:lpstr>inter-regular</vt:lpstr>
      <vt:lpstr>Menlo</vt:lpstr>
      <vt:lpstr>monospace</vt:lpstr>
      <vt:lpstr>OracleSansVF</vt:lpstr>
      <vt:lpstr>Söhne</vt:lpstr>
      <vt:lpstr>Source Code Pro</vt:lpstr>
      <vt:lpstr>Trebuchet MS</vt:lpstr>
      <vt:lpstr>Wingdings</vt:lpstr>
      <vt:lpstr>Wingdings 3</vt:lpstr>
      <vt:lpstr>Facet</vt:lpstr>
      <vt:lpstr>think-cell Folie</vt:lpstr>
      <vt:lpstr>Java 12 bis 17–  Neue Features </vt:lpstr>
      <vt:lpstr>Vorstellung</vt:lpstr>
      <vt:lpstr>Du oder Sie?</vt:lpstr>
      <vt:lpstr>Repository</vt:lpstr>
      <vt:lpstr>Agenda</vt:lpstr>
      <vt:lpstr>Agenda</vt:lpstr>
      <vt:lpstr>Java Historie – Write Once, run everywhere</vt:lpstr>
      <vt:lpstr>Java Historie – Weitere Vorzüge Javas</vt:lpstr>
      <vt:lpstr>Java Code im Laufe der Zeit</vt:lpstr>
      <vt:lpstr>Agenda</vt:lpstr>
      <vt:lpstr>Java Entwicklungsprozess</vt:lpstr>
      <vt:lpstr>Neues „Feature Releases“ Modell seit Java 10 </vt:lpstr>
      <vt:lpstr>Vorhersehbarkeit</vt:lpstr>
      <vt:lpstr>Unterschiedliche Reifegrade</vt:lpstr>
      <vt:lpstr>Entwicklung über mehrere Versionen</vt:lpstr>
      <vt:lpstr>Lizenzmodelländerung Java 11</vt:lpstr>
      <vt:lpstr>Lizenzmodelländerung Java 17</vt:lpstr>
      <vt:lpstr>Lizenzmodell - Auf Nummer sicher gehen</vt:lpstr>
      <vt:lpstr>Agenda</vt:lpstr>
      <vt:lpstr>Projekte</vt:lpstr>
      <vt:lpstr>Project Amber</vt:lpstr>
      <vt:lpstr>Hintergründe und neue Themen</vt:lpstr>
      <vt:lpstr>Projekt Valhalla</vt:lpstr>
      <vt:lpstr>Agenda</vt:lpstr>
      <vt:lpstr>Java 12 – 19.03.2019</vt:lpstr>
      <vt:lpstr>Java 13 – 17.09.2019</vt:lpstr>
      <vt:lpstr>Java12 Code</vt:lpstr>
      <vt:lpstr>Java 12/13 – JVM Verbesserungen</vt:lpstr>
      <vt:lpstr>Agenda</vt:lpstr>
      <vt:lpstr>Java 14 – 17.03.2020</vt:lpstr>
      <vt:lpstr>Switch Expressions (Java 14)</vt:lpstr>
      <vt:lpstr>Switch Expression Code</vt:lpstr>
      <vt:lpstr>Quiz</vt:lpstr>
      <vt:lpstr>Java 14 – JVM Verbesserungen</vt:lpstr>
      <vt:lpstr>Java 14 – Numa Verbesserung</vt:lpstr>
      <vt:lpstr>Agenda</vt:lpstr>
      <vt:lpstr>Java 15 – 16.09.2020</vt:lpstr>
      <vt:lpstr>Text Blocks (Java 15)</vt:lpstr>
      <vt:lpstr>Text Blocks und NPE Code</vt:lpstr>
      <vt:lpstr>Quiz</vt:lpstr>
      <vt:lpstr>Quiz 2</vt:lpstr>
      <vt:lpstr>Quiz 3</vt:lpstr>
      <vt:lpstr>Java 15 – JVM Verbesserungen</vt:lpstr>
      <vt:lpstr>Hidden classes</vt:lpstr>
      <vt:lpstr>Aufgaben</vt:lpstr>
      <vt:lpstr>Agenda</vt:lpstr>
      <vt:lpstr>Java 16 – 16.03.2021</vt:lpstr>
      <vt:lpstr>Pattern Matching inctanceof (Java 16 )</vt:lpstr>
      <vt:lpstr>Pattern Matching inctanceof Code</vt:lpstr>
      <vt:lpstr>Quiz</vt:lpstr>
      <vt:lpstr>Agenda</vt:lpstr>
      <vt:lpstr>Records (Java 16)</vt:lpstr>
      <vt:lpstr>Records und Stream.toList() Code</vt:lpstr>
      <vt:lpstr>Java 16 – JVM Verbesserungen</vt:lpstr>
      <vt:lpstr>(Warning for) Value-Based Classes</vt:lpstr>
      <vt:lpstr>Agenda</vt:lpstr>
      <vt:lpstr>Java 17 – 14.09.2021 (LTS bis 2029)</vt:lpstr>
      <vt:lpstr>Sealed Classes (Java 17)</vt:lpstr>
      <vt:lpstr>Sealed Classes 2</vt:lpstr>
      <vt:lpstr>Sealed Classes Code</vt:lpstr>
      <vt:lpstr>Verschiedenes</vt:lpstr>
      <vt:lpstr>History revisited</vt:lpstr>
      <vt:lpstr>Aufgaben</vt:lpstr>
      <vt:lpstr>Agenda</vt:lpstr>
      <vt:lpstr>GC Verbesserungen Ziele </vt:lpstr>
      <vt:lpstr>Relevante GCs im JDK</vt:lpstr>
      <vt:lpstr>Throughput</vt:lpstr>
      <vt:lpstr>Latency</vt:lpstr>
      <vt:lpstr>99p Latency</vt:lpstr>
      <vt:lpstr>Footprint</vt:lpstr>
      <vt:lpstr>Vergleich Parallel vs. G1 (optaplanner)</vt:lpstr>
      <vt:lpstr>Java 18 – weitere Verbesserungen für G1</vt:lpstr>
      <vt:lpstr>GC Verbesserungen links</vt:lpstr>
      <vt:lpstr>Agenda</vt:lpstr>
      <vt:lpstr>Microbenchmark</vt:lpstr>
      <vt:lpstr>Microbenchmark Code</vt:lpstr>
      <vt:lpstr>Benchmark Result - Array</vt:lpstr>
      <vt:lpstr>Benchmark Result - NumberVerification</vt:lpstr>
      <vt:lpstr>jpackage – Packaging Tool (Java 16)</vt:lpstr>
      <vt:lpstr>Agenda</vt:lpstr>
      <vt:lpstr>Pattern Matching for switch (Java 21)</vt:lpstr>
      <vt:lpstr>Agenda</vt:lpstr>
      <vt:lpstr>Record Patterns (Java 21)</vt:lpstr>
      <vt:lpstr>Pattern Matching for switch/ Record Pattern Code</vt:lpstr>
      <vt:lpstr>Agenda</vt:lpstr>
      <vt:lpstr>Virtual Threads (Java 21)</vt:lpstr>
      <vt:lpstr>Virtual Threads Test</vt:lpstr>
      <vt:lpstr>Spring Boot showcase</vt:lpstr>
      <vt:lpstr>Platform vs. Virtual threads</vt:lpstr>
      <vt:lpstr>Bewertung</vt:lpstr>
      <vt:lpstr>Agenda</vt:lpstr>
      <vt:lpstr>Sequenced Collections (Java 21)</vt:lpstr>
      <vt:lpstr>Sortiert sich in alte Strukturen ein</vt:lpstr>
      <vt:lpstr>Sequenced Collection Code</vt:lpstr>
      <vt:lpstr>Java 18-21 – weitere Verbesserungen</vt:lpstr>
      <vt:lpstr>Verschiedenes</vt:lpstr>
      <vt:lpstr>Ggf. Aufgaben</vt:lpstr>
      <vt:lpstr>Agenda</vt:lpstr>
      <vt:lpstr>Automatisiert Refactorings anwenden</vt:lpstr>
      <vt:lpstr>Funktionsweise</vt:lpstr>
      <vt:lpstr>Was gibt es für Recipes („fachlich“)?</vt:lpstr>
      <vt:lpstr>Typen von Recipes</vt:lpstr>
      <vt:lpstr>Agenda</vt:lpstr>
      <vt:lpstr>Altanwendung automatisiert modernisieren</vt:lpstr>
      <vt:lpstr>Agenda</vt:lpstr>
      <vt:lpstr>Zettsystems-recipes</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986</cp:revision>
  <cp:lastPrinted>2022-04-07T14:57:57Z</cp:lastPrinted>
  <dcterms:created xsi:type="dcterms:W3CDTF">2019-11-12T08:00:01Z</dcterms:created>
  <dcterms:modified xsi:type="dcterms:W3CDTF">2025-02-06T16:11:12Z</dcterms:modified>
</cp:coreProperties>
</file>