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998" r:id="rId18"/>
    <p:sldId id="999" r:id="rId19"/>
    <p:sldId id="543" r:id="rId20"/>
    <p:sldId id="544" r:id="rId21"/>
    <p:sldId id="940" r:id="rId22"/>
    <p:sldId id="941" r:id="rId23"/>
    <p:sldId id="743" r:id="rId24"/>
    <p:sldId id="1000" r:id="rId25"/>
    <p:sldId id="422" r:id="rId26"/>
    <p:sldId id="423" r:id="rId27"/>
    <p:sldId id="1001" r:id="rId28"/>
    <p:sldId id="548" r:id="rId29"/>
    <p:sldId id="545" r:id="rId30"/>
    <p:sldId id="424" r:id="rId31"/>
    <p:sldId id="437" r:id="rId32"/>
    <p:sldId id="971" r:id="rId33"/>
    <p:sldId id="1009" r:id="rId34"/>
    <p:sldId id="634" r:id="rId35"/>
    <p:sldId id="458" r:id="rId36"/>
    <p:sldId id="259" r:id="rId37"/>
    <p:sldId id="425" r:id="rId38"/>
    <p:sldId id="436" r:id="rId39"/>
    <p:sldId id="970" r:id="rId40"/>
    <p:sldId id="1010" r:id="rId41"/>
    <p:sldId id="1011" r:id="rId42"/>
    <p:sldId id="1012" r:id="rId43"/>
    <p:sldId id="1006" r:id="rId44"/>
    <p:sldId id="605" r:id="rId45"/>
    <p:sldId id="1008" r:id="rId46"/>
    <p:sldId id="546" r:id="rId47"/>
    <p:sldId id="426" r:id="rId48"/>
    <p:sldId id="438" r:id="rId49"/>
    <p:sldId id="972" r:id="rId50"/>
    <p:sldId id="1013" r:id="rId51"/>
    <p:sldId id="547" r:id="rId52"/>
    <p:sldId id="439" r:id="rId53"/>
    <p:sldId id="973" r:id="rId54"/>
    <p:sldId id="1014" r:id="rId55"/>
    <p:sldId id="1017" r:id="rId56"/>
    <p:sldId id="460" r:id="rId57"/>
    <p:sldId id="617" r:id="rId58"/>
    <p:sldId id="549" r:id="rId59"/>
    <p:sldId id="427" r:id="rId60"/>
    <p:sldId id="623" r:id="rId61"/>
    <p:sldId id="440" r:id="rId62"/>
    <p:sldId id="974" r:id="rId63"/>
    <p:sldId id="1015" r:id="rId64"/>
    <p:sldId id="1016" r:id="rId65"/>
    <p:sldId id="618" r:id="rId66"/>
    <p:sldId id="975" r:id="rId67"/>
    <p:sldId id="969" r:id="rId68"/>
    <p:sldId id="260" r:id="rId69"/>
    <p:sldId id="511" r:id="rId70"/>
    <p:sldId id="512" r:id="rId71"/>
    <p:sldId id="513" r:id="rId72"/>
    <p:sldId id="514" r:id="rId73"/>
    <p:sldId id="515" r:id="rId74"/>
    <p:sldId id="516" r:id="rId75"/>
    <p:sldId id="517" r:id="rId76"/>
    <p:sldId id="946" r:id="rId77"/>
    <p:sldId id="509" r:id="rId78"/>
    <p:sldId id="1005" r:id="rId79"/>
    <p:sldId id="1003" r:id="rId80"/>
    <p:sldId id="1004" r:id="rId81"/>
    <p:sldId id="1002" r:id="rId82"/>
    <p:sldId id="1007" r:id="rId83"/>
    <p:sldId id="442" r:id="rId84"/>
    <p:sldId id="550" r:id="rId85"/>
    <p:sldId id="624" r:id="rId86"/>
    <p:sldId id="551" r:id="rId87"/>
    <p:sldId id="625" r:id="rId88"/>
    <p:sldId id="976" r:id="rId89"/>
    <p:sldId id="552" r:id="rId90"/>
    <p:sldId id="626" r:id="rId91"/>
    <p:sldId id="977" r:id="rId92"/>
    <p:sldId id="944" r:id="rId93"/>
    <p:sldId id="980" r:id="rId94"/>
    <p:sldId id="981" r:id="rId95"/>
    <p:sldId id="553" r:id="rId96"/>
    <p:sldId id="627" r:id="rId97"/>
    <p:sldId id="742" r:id="rId98"/>
    <p:sldId id="978" r:id="rId99"/>
    <p:sldId id="947" r:id="rId100"/>
    <p:sldId id="997" r:id="rId101"/>
    <p:sldId id="979" r:id="rId102"/>
    <p:sldId id="263" r:id="rId103"/>
    <p:sldId id="960" r:id="rId104"/>
    <p:sldId id="961" r:id="rId105"/>
    <p:sldId id="962" r:id="rId106"/>
    <p:sldId id="261" r:id="rId107"/>
    <p:sldId id="956" r:id="rId108"/>
    <p:sldId id="959" r:id="rId109"/>
    <p:sldId id="957" r:id="rId110"/>
    <p:sldId id="958" r:id="rId111"/>
    <p:sldId id="968" r:id="rId112"/>
  </p:sldIdLst>
  <p:sldSz cx="12192000" cy="6858000"/>
  <p:notesSz cx="6858000" cy="9144000"/>
  <p:custDataLst>
    <p:tags r:id="rId1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151" d="100"/>
          <a:sy n="151" d="100"/>
        </p:scale>
        <p:origin x="3264"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108.xml.rels><?xml version="1.0" encoding="UTF-8" standalone="yes"?>
<Relationships xmlns="http://schemas.openxmlformats.org/package/2006/relationships"><Relationship Id="rId2" Type="http://schemas.openxmlformats.org/officeDocument/2006/relationships/hyperlink" Target="https://docs.openrewrite.org/recipes/java/migrate/javaversion17"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de/corretto/" TargetMode="External"/><Relationship Id="rId2" Type="http://schemas.openxmlformats.org/officeDocument/2006/relationships/hyperlink" Target="https://adoptium.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nipafx.dev/java-application-class-data-sharing/" TargetMode="External"/><Relationship Id="rId5" Type="http://schemas.openxmlformats.org/officeDocument/2006/relationships/hyperlink" Target="https://docs.oracle.com/en/java/javase/17/vm/class-data-sharing.html#GUID-7EAA3411-8CF0-4D19-BD05-DF5E1780AA91" TargetMode="Externa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1.png"/><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50210_java_12_1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5.emf"/></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5.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5.emf"/></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79.xml.rels><?xml version="1.0" encoding="UTF-8" standalone="yes"?>
<Relationships xmlns="http://schemas.openxmlformats.org/package/2006/relationships"><Relationship Id="rId3" Type="http://schemas.openxmlformats.org/officeDocument/2006/relationships/hyperlink" Target="https://jenkov.com/tutorials/java-performance/jmh.html" TargetMode="External"/><Relationship Id="rId2" Type="http://schemas.openxmlformats.org/officeDocument/2006/relationships/hyperlink" Target="https://github.com/openjdk/jm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5.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17–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Ggf. 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 </a:t>
            </a:r>
            <a:r>
              <a:rPr lang="de-DE" sz="3600" dirty="0"/>
              <a:t>18-21</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org.openrewrite.java.migrate.UpgradeToJava17</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05_openrewrite</a:t>
            </a:r>
          </a:p>
          <a:p>
            <a:r>
              <a:rPr lang="de-DE" dirty="0">
                <a:hlinkClick r:id="rId2"/>
              </a:rPr>
              <a:t>https://docs.openrewrite.org/recipes/java/migrate/javaversion17</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Stream.toList</a:t>
            </a:r>
            <a:r>
              <a:rPr lang="de-DE" dirty="0"/>
              <a:t>() Recipe muss man zusätzlich nennen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Java 10 immer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März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8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Lizenzmodelländerung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buFont typeface="Arial" panose="020B0604020202020204" pitchFamily="34" charset="0"/>
              <a:buChar char="•"/>
            </a:pPr>
            <a:r>
              <a:rPr lang="de-DE" dirty="0"/>
              <a:t>Ab Java 11 wurde die zuvor übliche „Oracle Binary Code License“ (BCL) für neue Oracle-JDK-Releases durch eine Lizenz ersetzt, die kostenlose Nutzungen für geschäftliche Zwecke stark einschränkte.</a:t>
            </a:r>
          </a:p>
          <a:p>
            <a:pPr marL="285750" indent="-285750">
              <a:buFont typeface="Arial" panose="020B0604020202020204" pitchFamily="34" charset="0"/>
              <a:buChar char="•"/>
            </a:pPr>
            <a:r>
              <a:rPr lang="de-DE" dirty="0"/>
              <a:t>Während Oracle das Oracle JDK weiterhin zum Download bereitstellte, durfte man im kommerziellen Umfeld nur kostenlose Updates bis zum sogenannten „Ende des öffentlichen Updates“-Zeitpunkt nutzen. Danach benötigte man ein kostenpflichtiges Abonnement (Java SE </a:t>
            </a:r>
            <a:r>
              <a:rPr lang="de-DE" dirty="0" err="1"/>
              <a:t>Subscription</a:t>
            </a:r>
            <a:r>
              <a:rPr lang="de-DE" dirty="0"/>
              <a:t>), um weiterhin Sicherheitsupdates und Support von Oracle zu erhalten.</a:t>
            </a:r>
          </a:p>
          <a:p>
            <a:pPr marL="285750" indent="-285750">
              <a:buFont typeface="Arial" panose="020B0604020202020204" pitchFamily="34" charset="0"/>
              <a:buChar char="•"/>
            </a:pPr>
            <a:r>
              <a:rPr lang="de-DE" dirty="0"/>
              <a:t>Gleichzeitig gab (und gibt) es aber das </a:t>
            </a:r>
            <a:r>
              <a:rPr lang="de-DE" i="1" dirty="0" err="1"/>
              <a:t>OpenJDK</a:t>
            </a:r>
            <a:r>
              <a:rPr lang="de-DE" dirty="0"/>
              <a:t> (offiziell von Oracle und anderen), das weiterhin unter der </a:t>
            </a:r>
            <a:r>
              <a:rPr lang="de-DE" i="1" dirty="0"/>
              <a:t>GPLv2 mit </a:t>
            </a:r>
            <a:r>
              <a:rPr lang="de-DE" i="1" dirty="0" err="1"/>
              <a:t>Classpath</a:t>
            </a:r>
            <a:r>
              <a:rPr lang="de-DE" i="1" dirty="0"/>
              <a:t> </a:t>
            </a:r>
            <a:r>
              <a:rPr lang="de-DE" i="1" dirty="0" err="1"/>
              <a:t>Exception</a:t>
            </a:r>
            <a:r>
              <a:rPr lang="de-DE" dirty="0"/>
              <a:t>-Lizenz steht. Außerdem existieren diverse andere Distributoren wie z. B. </a:t>
            </a:r>
            <a:r>
              <a:rPr lang="de-DE" dirty="0" err="1"/>
              <a:t>Eclipse</a:t>
            </a:r>
            <a:r>
              <a:rPr lang="de-DE" dirty="0"/>
              <a:t> </a:t>
            </a:r>
            <a:r>
              <a:rPr lang="de-DE" dirty="0" err="1"/>
              <a:t>Temurin</a:t>
            </a:r>
            <a:r>
              <a:rPr lang="de-DE" dirty="0"/>
              <a:t> (</a:t>
            </a:r>
            <a:r>
              <a:rPr lang="de-DE" dirty="0" err="1"/>
              <a:t>Adoptium</a:t>
            </a:r>
            <a:r>
              <a:rPr lang="de-DE" dirty="0"/>
              <a:t>), Amazon </a:t>
            </a:r>
            <a:r>
              <a:rPr lang="de-DE" dirty="0" err="1"/>
              <a:t>Corretto</a:t>
            </a:r>
            <a:r>
              <a:rPr lang="de-DE" dirty="0"/>
              <a:t>, </a:t>
            </a:r>
            <a:r>
              <a:rPr lang="de-DE" dirty="0" err="1"/>
              <a:t>Red</a:t>
            </a:r>
            <a:r>
              <a:rPr lang="de-DE" dirty="0"/>
              <a:t> Hat, Azul, </a:t>
            </a:r>
            <a:r>
              <a:rPr lang="de-DE" dirty="0" err="1"/>
              <a:t>BellSoft</a:t>
            </a:r>
            <a:r>
              <a:rPr lang="de-DE" dirty="0"/>
              <a:t>, usw., die kostenlose und langfristig aktualisierte </a:t>
            </a:r>
            <a:r>
              <a:rPr lang="de-DE" dirty="0" err="1"/>
              <a:t>Builds</a:t>
            </a:r>
            <a:r>
              <a:rPr lang="de-DE" dirty="0"/>
              <a:t> anbieten. </a:t>
            </a: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4AF3-1176-80C7-BCB7-DC5F8A54F21F}"/>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8F6D75-B97E-5928-33B0-9D7B5A86E7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62BACF8-343E-4062-7F90-4F82D3049FEC}"/>
              </a:ext>
            </a:extLst>
          </p:cNvPr>
          <p:cNvSpPr>
            <a:spLocks noGrp="1"/>
          </p:cNvSpPr>
          <p:nvPr>
            <p:ph type="title"/>
          </p:nvPr>
        </p:nvSpPr>
        <p:spPr>
          <a:xfrm>
            <a:off x="677334" y="609599"/>
            <a:ext cx="8596668" cy="978243"/>
          </a:xfrm>
        </p:spPr>
        <p:txBody>
          <a:bodyPr vert="horz">
            <a:normAutofit/>
          </a:bodyPr>
          <a:lstStyle/>
          <a:p>
            <a:r>
              <a:rPr lang="de-DE" dirty="0"/>
              <a:t>Lizenzmodelländerung Java 17</a:t>
            </a:r>
          </a:p>
        </p:txBody>
      </p:sp>
      <p:sp>
        <p:nvSpPr>
          <p:cNvPr id="3" name="Textfeld 2">
            <a:extLst>
              <a:ext uri="{FF2B5EF4-FFF2-40B4-BE49-F238E27FC236}">
                <a16:creationId xmlns:a16="http://schemas.microsoft.com/office/drawing/2014/main" id="{41069602-2C70-B068-BBC8-9CC3F5618E10}"/>
              </a:ext>
            </a:extLst>
          </p:cNvPr>
          <p:cNvSpPr txBox="1"/>
          <p:nvPr/>
        </p:nvSpPr>
        <p:spPr>
          <a:xfrm>
            <a:off x="769858" y="1912370"/>
            <a:ext cx="8746958" cy="2862322"/>
          </a:xfrm>
          <a:prstGeom prst="rect">
            <a:avLst/>
          </a:prstGeom>
          <a:noFill/>
        </p:spPr>
        <p:txBody>
          <a:bodyPr wrap="square" rtlCol="0">
            <a:spAutoFit/>
          </a:bodyPr>
          <a:lstStyle/>
          <a:p>
            <a:pPr marL="285750" indent="-285750">
              <a:buFont typeface="Arial" panose="020B0604020202020204" pitchFamily="34" charset="0"/>
              <a:buChar char="•"/>
            </a:pPr>
            <a:r>
              <a:rPr lang="de-DE" dirty="0"/>
              <a:t>„Oracle </a:t>
            </a:r>
            <a:r>
              <a:rPr lang="de-DE" dirty="0" err="1"/>
              <a:t>No</a:t>
            </a:r>
            <a:r>
              <a:rPr lang="de-DE" dirty="0"/>
              <a:t>-Fee Terms and </a:t>
            </a:r>
            <a:r>
              <a:rPr lang="de-DE" dirty="0" err="1"/>
              <a:t>Conditions</a:t>
            </a:r>
            <a:r>
              <a:rPr lang="de-DE" dirty="0"/>
              <a:t>“ (NFTC) - Mit Java 17 (einem „Long-Term-Support“-Release) hat Oracle eine neue Lizenz eingeführt: Für die Laufzeit dieser Version (sprich bis zum Ende der Updates für Java 17) können die meisten Nutzer das Oracle JDK wieder frei einsetzen – auch kommerziell/produktiv.</a:t>
            </a:r>
          </a:p>
          <a:p>
            <a:pPr marL="285750" indent="-285750">
              <a:buFont typeface="Arial" panose="020B0604020202020204" pitchFamily="34" charset="0"/>
              <a:buChar char="•"/>
            </a:pPr>
            <a:r>
              <a:rPr lang="de-DE" dirty="0"/>
              <a:t>Die NFTC-Lizenz räumt eine kostenfreie Nutzung ein, allerdings nur für eine gewisse Zeit. Für Java 17 ist diese im September 2024 geendet und kommerzielle Nutzer benötigen ein kostenpflichtiges Abo von Oracle. </a:t>
            </a:r>
          </a:p>
          <a:p>
            <a:pPr marL="285750" indent="-285750">
              <a:buFont typeface="Arial" panose="020B0604020202020204" pitchFamily="34" charset="0"/>
              <a:buChar char="•"/>
            </a:pPr>
            <a:r>
              <a:rPr lang="de-DE" dirty="0"/>
              <a:t>Die aktuell kostenlose LTS ist Java 21</a:t>
            </a:r>
          </a:p>
          <a:p>
            <a:pPr marL="285750" indent="-285750">
              <a:buFont typeface="Arial" panose="020B0604020202020204" pitchFamily="34" charset="0"/>
              <a:buChar char="•"/>
            </a:pPr>
            <a:r>
              <a:rPr lang="de-DE" dirty="0"/>
              <a:t>Ausführliche Details stehen in den „</a:t>
            </a:r>
            <a:r>
              <a:rPr lang="de-DE" dirty="0" err="1"/>
              <a:t>No</a:t>
            </a:r>
            <a:r>
              <a:rPr lang="de-DE" dirty="0"/>
              <a:t>-Fee Terms and </a:t>
            </a:r>
            <a:r>
              <a:rPr lang="de-DE" dirty="0" err="1"/>
              <a:t>Conditions</a:t>
            </a:r>
            <a:r>
              <a:rPr lang="de-DE" dirty="0"/>
              <a:t>“.</a:t>
            </a:r>
          </a:p>
        </p:txBody>
      </p:sp>
    </p:spTree>
    <p:extLst>
      <p:ext uri="{BB962C8B-B14F-4D97-AF65-F5344CB8AC3E}">
        <p14:creationId xmlns:p14="http://schemas.microsoft.com/office/powerpoint/2010/main" val="4416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2337D1-DB34-9AD6-7CDE-377365F045A8}"/>
              </a:ext>
            </a:extLst>
          </p:cNvPr>
          <p:cNvSpPr>
            <a:spLocks noGrp="1"/>
          </p:cNvSpPr>
          <p:nvPr>
            <p:ph type="title"/>
          </p:nvPr>
        </p:nvSpPr>
        <p:spPr/>
        <p:txBody>
          <a:bodyPr/>
          <a:lstStyle/>
          <a:p>
            <a:r>
              <a:rPr lang="de-DE" dirty="0"/>
              <a:t>Lizenzmodell - Auf Nummer sicher gehen</a:t>
            </a:r>
          </a:p>
        </p:txBody>
      </p:sp>
      <p:sp>
        <p:nvSpPr>
          <p:cNvPr id="3" name="Inhaltsplatzhalter 2">
            <a:extLst>
              <a:ext uri="{FF2B5EF4-FFF2-40B4-BE49-F238E27FC236}">
                <a16:creationId xmlns:a16="http://schemas.microsoft.com/office/drawing/2014/main" id="{A824067E-179E-4887-BBCA-CDAA502480B2}"/>
              </a:ext>
            </a:extLst>
          </p:cNvPr>
          <p:cNvSpPr>
            <a:spLocks noGrp="1"/>
          </p:cNvSpPr>
          <p:nvPr>
            <p:ph idx="1"/>
          </p:nvPr>
        </p:nvSpPr>
        <p:spPr/>
        <p:txBody>
          <a:bodyPr/>
          <a:lstStyle/>
          <a:p>
            <a:pPr marL="0" indent="0">
              <a:buNone/>
            </a:pPr>
            <a:r>
              <a:rPr lang="de-DE" dirty="0" err="1"/>
              <a:t>OpenJDK</a:t>
            </a:r>
            <a:r>
              <a:rPr lang="de-DE" dirty="0"/>
              <a:t>-Distributionen anderer Anbieter sind weiterhin eine gute Option, weil sie kostenfrei und oft mit Langzeit-Patches angeboten werden. Beispiele:</a:t>
            </a:r>
          </a:p>
          <a:p>
            <a:pPr>
              <a:buFont typeface="Arial" panose="020B0604020202020204" pitchFamily="34" charset="0"/>
              <a:buChar char="•"/>
            </a:pPr>
            <a:r>
              <a:rPr lang="de-DE" dirty="0" err="1">
                <a:hlinkClick r:id="rId2"/>
              </a:rPr>
              <a:t>Eclipse</a:t>
            </a:r>
            <a:r>
              <a:rPr lang="de-DE" dirty="0">
                <a:hlinkClick r:id="rId2"/>
              </a:rPr>
              <a:t> </a:t>
            </a:r>
            <a:r>
              <a:rPr lang="de-DE" dirty="0" err="1">
                <a:hlinkClick r:id="rId2"/>
              </a:rPr>
              <a:t>Temurin</a:t>
            </a:r>
            <a:r>
              <a:rPr lang="de-DE" dirty="0">
                <a:hlinkClick r:id="rId2"/>
              </a:rPr>
              <a:t> (</a:t>
            </a:r>
            <a:r>
              <a:rPr lang="de-DE" dirty="0" err="1">
                <a:hlinkClick r:id="rId2"/>
              </a:rPr>
              <a:t>Adoptium</a:t>
            </a:r>
            <a:r>
              <a:rPr lang="de-DE" dirty="0">
                <a:hlinkClick r:id="rId2"/>
              </a:rPr>
              <a:t>)</a:t>
            </a:r>
            <a:endParaRPr lang="de-DE" dirty="0"/>
          </a:p>
          <a:p>
            <a:pPr>
              <a:buFont typeface="Arial" panose="020B0604020202020204" pitchFamily="34" charset="0"/>
              <a:buChar char="•"/>
            </a:pPr>
            <a:r>
              <a:rPr lang="de-DE" dirty="0">
                <a:hlinkClick r:id="rId3"/>
              </a:rPr>
              <a:t>Amazon </a:t>
            </a:r>
            <a:r>
              <a:rPr lang="de-DE" dirty="0" err="1">
                <a:hlinkClick r:id="rId3"/>
              </a:rPr>
              <a:t>Corretto</a:t>
            </a:r>
            <a:endParaRPr lang="de-DE" dirty="0"/>
          </a:p>
          <a:p>
            <a:pPr>
              <a:buFont typeface="Arial" panose="020B0604020202020204" pitchFamily="34" charset="0"/>
              <a:buChar char="•"/>
            </a:pPr>
            <a:r>
              <a:rPr lang="de-DE" dirty="0"/>
              <a:t>Azul Zulu</a:t>
            </a:r>
          </a:p>
          <a:p>
            <a:pPr>
              <a:buFont typeface="Arial" panose="020B0604020202020204" pitchFamily="34" charset="0"/>
              <a:buChar char="•"/>
            </a:pPr>
            <a:r>
              <a:rPr lang="de-DE" dirty="0" err="1"/>
              <a:t>BellSoft</a:t>
            </a:r>
            <a:r>
              <a:rPr lang="de-DE" dirty="0"/>
              <a:t> </a:t>
            </a:r>
            <a:r>
              <a:rPr lang="de-DE" dirty="0" err="1"/>
              <a:t>Liberica</a:t>
            </a:r>
            <a:endParaRPr lang="de-DE" dirty="0"/>
          </a:p>
          <a:p>
            <a:r>
              <a:rPr lang="de-DE" dirty="0"/>
              <a:t>Diese Distributionen sind vollkommen kostenfrei, auch für kommerzielle Nutzung, und bieten ebenfalls Sicherheitsupdates über den gesamten LTS-Zeitraum.</a:t>
            </a:r>
          </a:p>
          <a:p>
            <a:endParaRPr lang="de-DE" dirty="0"/>
          </a:p>
        </p:txBody>
      </p:sp>
    </p:spTree>
    <p:extLst>
      <p:ext uri="{BB962C8B-B14F-4D97-AF65-F5344CB8AC3E}">
        <p14:creationId xmlns:p14="http://schemas.microsoft.com/office/powerpoint/2010/main" val="78988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99B7E-DEC3-6968-E0D8-E59B1213374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4D05D0B-C924-8E02-6FB7-BF13352A840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B2D9DF4-3A9E-E434-4E57-63ED64CF2D7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90B6DF-4DB2-6725-7DAC-597FDFC6F01A}"/>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54620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12 – 19.03.2019</a:t>
            </a:r>
          </a:p>
        </p:txBody>
      </p:sp>
      <p:sp>
        <p:nvSpPr>
          <p:cNvPr id="4" name="Textfeld 3">
            <a:extLst>
              <a:ext uri="{FF2B5EF4-FFF2-40B4-BE49-F238E27FC236}">
                <a16:creationId xmlns:a16="http://schemas.microsoft.com/office/drawing/2014/main" id="{D9766DE1-FE69-E2A4-4F61-69C3D25981FE}"/>
              </a:ext>
            </a:extLst>
          </p:cNvPr>
          <p:cNvSpPr txBox="1"/>
          <p:nvPr/>
        </p:nvSpPr>
        <p:spPr>
          <a:xfrm>
            <a:off x="720391" y="1491916"/>
            <a:ext cx="4740442" cy="3416320"/>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Compact Number Formatting</a:t>
            </a:r>
          </a:p>
          <a:p>
            <a:pPr marL="285750" indent="-285750" algn="just">
              <a:buFont typeface="Arial" panose="020B0604020202020204" pitchFamily="34" charset="0"/>
              <a:buChar char="•"/>
            </a:pPr>
            <a:r>
              <a:rPr lang="en-US" b="0" i="0" dirty="0">
                <a:solidFill>
                  <a:srgbClr val="000000"/>
                </a:solidFill>
                <a:effectLst/>
                <a:latin typeface="inter-regular"/>
              </a:rPr>
              <a:t>Teeing Collector</a:t>
            </a:r>
          </a:p>
          <a:p>
            <a:pPr marL="285750" indent="-285750" algn="just">
              <a:buFont typeface="Arial" panose="020B0604020202020204" pitchFamily="34" charset="0"/>
              <a:buChar char="•"/>
            </a:pPr>
            <a:r>
              <a:rPr lang="en-US" b="0" i="0" dirty="0">
                <a:solidFill>
                  <a:srgbClr val="000000"/>
                </a:solidFill>
                <a:effectLst/>
                <a:latin typeface="inter-regular"/>
              </a:rPr>
              <a:t>File::mismatch Method</a:t>
            </a:r>
          </a:p>
          <a:p>
            <a:pPr marL="285750" indent="-285750" algn="just">
              <a:buFont typeface="Arial" panose="020B0604020202020204" pitchFamily="34" charset="0"/>
              <a:buChar char="•"/>
            </a:pPr>
            <a:r>
              <a:rPr lang="en-US" dirty="0">
                <a:solidFill>
                  <a:srgbClr val="000000"/>
                </a:solidFill>
                <a:latin typeface="inter-regular"/>
              </a:rPr>
              <a:t>New String methods indent(),transform()</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Improvements</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056EF34D-1C54-2F82-98E3-1D473C11A41E}"/>
              </a:ext>
            </a:extLst>
          </p:cNvPr>
          <p:cNvSpPr txBox="1"/>
          <p:nvPr/>
        </p:nvSpPr>
        <p:spPr>
          <a:xfrm>
            <a:off x="5460833" y="1491916"/>
            <a:ext cx="4838199" cy="4524315"/>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Microbenchmark Suite</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325: Switch Expressions (Preview)</a:t>
            </a:r>
          </a:p>
          <a:p>
            <a:pPr marL="285750" indent="-285750" algn="just">
              <a:buFont typeface="Arial" panose="020B0604020202020204" pitchFamily="34" charset="0"/>
              <a:buChar char="•"/>
            </a:pPr>
            <a:r>
              <a:rPr lang="en-US" i="0" dirty="0">
                <a:solidFill>
                  <a:srgbClr val="000000"/>
                </a:solidFill>
                <a:effectLst/>
                <a:latin typeface="inter-regular"/>
              </a:rPr>
              <a:t>ZGC Concurrent Class Unloading (experimental)</a:t>
            </a:r>
          </a:p>
          <a:p>
            <a:pPr marL="285750" indent="-285750" algn="just">
              <a:buFont typeface="Arial" panose="020B0604020202020204" pitchFamily="34" charset="0"/>
              <a:buChar char="•"/>
            </a:pPr>
            <a:r>
              <a:rPr lang="en-US" i="0" dirty="0">
                <a:solidFill>
                  <a:srgbClr val="000000"/>
                </a:solidFill>
                <a:effectLst/>
                <a:latin typeface="inter-regular"/>
              </a:rPr>
              <a:t>Shenandoah: A Low-Pause-Time Garbage Collector (experimental)</a:t>
            </a:r>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338582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13 – 17.09.2019</a:t>
            </a:r>
          </a:p>
        </p:txBody>
      </p:sp>
      <p:sp>
        <p:nvSpPr>
          <p:cNvPr id="4" name="Textfeld 3">
            <a:extLst>
              <a:ext uri="{FF2B5EF4-FFF2-40B4-BE49-F238E27FC236}">
                <a16:creationId xmlns:a16="http://schemas.microsoft.com/office/drawing/2014/main" id="{5C606D9F-5BC6-63AD-EEB6-2211C5534EEE}"/>
              </a:ext>
            </a:extLst>
          </p:cNvPr>
          <p:cNvSpPr txBox="1"/>
          <p:nvPr/>
        </p:nvSpPr>
        <p:spPr>
          <a:xfrm>
            <a:off x="720391" y="1491916"/>
            <a:ext cx="4740442" cy="258532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FileSystems.newFileSystem</a:t>
            </a:r>
            <a:r>
              <a:rPr lang="en-US" b="0" i="0" dirty="0">
                <a:solidFill>
                  <a:srgbClr val="000000"/>
                </a:solidFill>
                <a:effectLst/>
                <a:latin typeface="inter-regular"/>
              </a:rPr>
              <a:t>() Method</a:t>
            </a: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350: Dynamic CDS Archives</a:t>
            </a:r>
          </a:p>
          <a:p>
            <a:pPr marL="285750" indent="-285750" algn="just">
              <a:buFont typeface="Arial" panose="020B0604020202020204" pitchFamily="34" charset="0"/>
              <a:buChar char="•"/>
            </a:pPr>
            <a:r>
              <a:rPr lang="en-US" b="0" i="0" dirty="0">
                <a:solidFill>
                  <a:srgbClr val="000000"/>
                </a:solidFill>
                <a:effectLst/>
                <a:latin typeface="inter-regular"/>
              </a:rPr>
              <a:t>JEP 353: Reimplement the Legacy Socket API</a:t>
            </a: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7524CE13-A512-A145-DB10-C8371305C7DB}"/>
              </a:ext>
            </a:extLst>
          </p:cNvPr>
          <p:cNvSpPr txBox="1"/>
          <p:nvPr/>
        </p:nvSpPr>
        <p:spPr>
          <a:xfrm>
            <a:off x="5460833" y="1491916"/>
            <a:ext cx="4838199" cy="5632311"/>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New </a:t>
            </a:r>
            <a:r>
              <a:rPr lang="en-US" b="0" i="0" dirty="0" err="1">
                <a:solidFill>
                  <a:srgbClr val="000000"/>
                </a:solidFill>
                <a:effectLst/>
                <a:latin typeface="inter-regular"/>
              </a:rPr>
              <a:t>keytool</a:t>
            </a:r>
            <a:r>
              <a:rPr lang="en-US" b="0" i="0" dirty="0">
                <a:solidFill>
                  <a:srgbClr val="000000"/>
                </a:solidFill>
                <a:effectLst/>
                <a:latin typeface="inter-regular"/>
              </a:rPr>
              <a:t> -</a:t>
            </a:r>
            <a:r>
              <a:rPr lang="en-US" b="0" i="0" dirty="0" err="1">
                <a:solidFill>
                  <a:srgbClr val="000000"/>
                </a:solidFill>
                <a:effectLst/>
                <a:latin typeface="inter-regular"/>
              </a:rPr>
              <a:t>showinfo</a:t>
            </a:r>
            <a:r>
              <a:rPr lang="en-US" b="0" i="0" dirty="0">
                <a:solidFill>
                  <a:srgbClr val="000000"/>
                </a:solidFill>
                <a:effectLst/>
                <a:latin typeface="inter-regular"/>
              </a:rPr>
              <a:t> -</a:t>
            </a:r>
            <a:r>
              <a:rPr lang="en-US" b="0" i="0" dirty="0" err="1">
                <a:solidFill>
                  <a:srgbClr val="000000"/>
                </a:solidFill>
                <a:effectLst/>
                <a:latin typeface="inter-regular"/>
              </a:rPr>
              <a:t>tls</a:t>
            </a:r>
            <a:r>
              <a:rPr lang="en-US" b="0" i="0" dirty="0">
                <a:solidFill>
                  <a:srgbClr val="000000"/>
                </a:solidFill>
                <a:effectLst/>
                <a:latin typeface="inter-regular"/>
              </a:rPr>
              <a:t> Command for Displaying TLS Configuration Information</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12.1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354: Switch Expressions yield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354: Text Blocks (Preview)</a:t>
            </a:r>
          </a:p>
          <a:p>
            <a:pPr marL="285750" indent="-285750" algn="just">
              <a:buFont typeface="Arial" panose="020B0604020202020204" pitchFamily="34" charset="0"/>
              <a:buChar char="•"/>
            </a:pPr>
            <a:r>
              <a:rPr lang="en-US" b="0" i="0" dirty="0">
                <a:solidFill>
                  <a:srgbClr val="000000"/>
                </a:solidFill>
                <a:effectLst/>
                <a:latin typeface="inter-regular"/>
              </a:rPr>
              <a:t>JEP 351: ZGC: Uncommit Unused Memory </a:t>
            </a:r>
            <a:r>
              <a:rPr lang="en-US" dirty="0">
                <a:solidFill>
                  <a:srgbClr val="000000"/>
                </a:solidFill>
                <a:latin typeface="inter-regular"/>
              </a:rPr>
              <a:t>(</a:t>
            </a:r>
            <a:r>
              <a:rPr lang="en-US" b="0" i="0" dirty="0">
                <a:solidFill>
                  <a:srgbClr val="000000"/>
                </a:solidFill>
                <a:effectLst/>
                <a:latin typeface="inter-regular"/>
              </a:rPr>
              <a:t>experimental)</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59181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83123-FD83-356C-CC57-A9DCB7682353}"/>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5CA34D-0097-0044-7A3C-2621DFBA680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7730633-0A82-A1B8-B57D-6488E1C5AF6C}"/>
              </a:ext>
            </a:extLst>
          </p:cNvPr>
          <p:cNvSpPr>
            <a:spLocks noGrp="1"/>
          </p:cNvSpPr>
          <p:nvPr>
            <p:ph type="title"/>
          </p:nvPr>
        </p:nvSpPr>
        <p:spPr>
          <a:xfrm>
            <a:off x="677334" y="609599"/>
            <a:ext cx="8596668" cy="978243"/>
          </a:xfrm>
        </p:spPr>
        <p:txBody>
          <a:bodyPr vert="horz">
            <a:normAutofit/>
          </a:bodyPr>
          <a:lstStyle/>
          <a:p>
            <a:r>
              <a:rPr lang="de-DE" dirty="0"/>
              <a:t>Java12 Code</a:t>
            </a:r>
          </a:p>
        </p:txBody>
      </p:sp>
      <p:sp>
        <p:nvSpPr>
          <p:cNvPr id="3" name="Textfeld 2">
            <a:extLst>
              <a:ext uri="{FF2B5EF4-FFF2-40B4-BE49-F238E27FC236}">
                <a16:creationId xmlns:a16="http://schemas.microsoft.com/office/drawing/2014/main" id="{CDD2F579-C870-F2E4-99F9-F5C442FD8183}"/>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87067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12/13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7292" y="1587842"/>
            <a:ext cx="8746958" cy="5355312"/>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marL="742950" lvl="1" indent="-285750" algn="just">
              <a:buFont typeface="Arial" panose="020B0604020202020204" pitchFamily="34" charset="0"/>
              <a:buChar char="•"/>
            </a:pPr>
            <a:r>
              <a:rPr lang="en-US" dirty="0">
                <a:solidFill>
                  <a:srgbClr val="000000"/>
                </a:solidFill>
                <a:latin typeface="inter-regular"/>
              </a:rPr>
              <a:t>Die </a:t>
            </a:r>
            <a:r>
              <a:rPr lang="en-US" dirty="0" err="1">
                <a:solidFill>
                  <a:srgbClr val="000000"/>
                </a:solidFill>
                <a:latin typeface="inter-regular"/>
              </a:rPr>
              <a:t>seit</a:t>
            </a:r>
            <a:r>
              <a:rPr lang="en-US" dirty="0">
                <a:solidFill>
                  <a:srgbClr val="000000"/>
                </a:solidFill>
                <a:latin typeface="inter-regular"/>
              </a:rPr>
              <a:t> Java 10 </a:t>
            </a:r>
            <a:r>
              <a:rPr lang="en-US" dirty="0" err="1">
                <a:solidFill>
                  <a:srgbClr val="000000"/>
                </a:solidFill>
                <a:latin typeface="inter-regular"/>
              </a:rPr>
              <a:t>zur</a:t>
            </a:r>
            <a:r>
              <a:rPr lang="en-US" dirty="0">
                <a:solidFill>
                  <a:srgbClr val="000000"/>
                </a:solidFill>
                <a:latin typeface="inter-regular"/>
              </a:rPr>
              <a:t> </a:t>
            </a:r>
            <a:r>
              <a:rPr lang="en-US" dirty="0" err="1">
                <a:solidFill>
                  <a:srgbClr val="000000"/>
                </a:solidFill>
                <a:latin typeface="inter-regular"/>
              </a:rPr>
              <a:t>Verfügung</a:t>
            </a:r>
            <a:r>
              <a:rPr lang="en-US" dirty="0">
                <a:solidFill>
                  <a:srgbClr val="000000"/>
                </a:solidFill>
                <a:latin typeface="inter-regular"/>
              </a:rPr>
              <a:t> </a:t>
            </a:r>
            <a:r>
              <a:rPr lang="en-US" dirty="0" err="1">
                <a:solidFill>
                  <a:srgbClr val="000000"/>
                </a:solidFill>
                <a:latin typeface="inter-regular"/>
              </a:rPr>
              <a:t>stehende</a:t>
            </a:r>
            <a:r>
              <a:rPr lang="en-US" dirty="0">
                <a:solidFill>
                  <a:srgbClr val="000000"/>
                </a:solidFill>
                <a:latin typeface="inter-regular"/>
              </a:rPr>
              <a:t> Option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12 default an</a:t>
            </a:r>
          </a:p>
          <a:p>
            <a:pPr marL="742950" lvl="1" indent="-285750" algn="just">
              <a:buFont typeface="Arial" panose="020B0604020202020204" pitchFamily="34" charset="0"/>
              <a:buChar char="•"/>
            </a:pPr>
            <a:r>
              <a:rPr lang="en-US" i="0" dirty="0">
                <a:solidFill>
                  <a:srgbClr val="000000"/>
                </a:solidFill>
                <a:effectLst/>
                <a:latin typeface="inter-regular"/>
              </a:rPr>
              <a:t>Ein </a:t>
            </a:r>
            <a:r>
              <a:rPr lang="en-US" i="0" dirty="0" err="1">
                <a:solidFill>
                  <a:srgbClr val="000000"/>
                </a:solidFill>
                <a:effectLst/>
                <a:latin typeface="inter-regular"/>
              </a:rPr>
              <a:t>solches</a:t>
            </a:r>
            <a:r>
              <a:rPr lang="en-US" i="0" dirty="0">
                <a:solidFill>
                  <a:srgbClr val="000000"/>
                </a:solidFill>
                <a:effectLst/>
                <a:latin typeface="inter-regular"/>
              </a:rPr>
              <a:t> </a:t>
            </a:r>
            <a:r>
              <a:rPr lang="en-US" i="0" dirty="0" err="1">
                <a:solidFill>
                  <a:srgbClr val="000000"/>
                </a:solidFill>
                <a:effectLst/>
                <a:latin typeface="inter-regular"/>
              </a:rPr>
              <a:t>Klassenarchiv</a:t>
            </a:r>
            <a:r>
              <a:rPr lang="en-US" i="0" dirty="0">
                <a:solidFill>
                  <a:srgbClr val="000000"/>
                </a:solidFill>
                <a:effectLst/>
                <a:latin typeface="inter-regular"/>
              </a:rPr>
              <a:t> </a:t>
            </a:r>
            <a:r>
              <a:rPr lang="en-US" i="0" dirty="0" err="1">
                <a:solidFill>
                  <a:srgbClr val="000000"/>
                </a:solidFill>
                <a:effectLst/>
                <a:latin typeface="inter-regular"/>
              </a:rPr>
              <a:t>steht</a:t>
            </a:r>
            <a:r>
              <a:rPr lang="en-US" i="0" dirty="0">
                <a:solidFill>
                  <a:srgbClr val="000000"/>
                </a:solidFill>
                <a:effectLst/>
                <a:latin typeface="inter-regular"/>
              </a:rPr>
              <a:t> </a:t>
            </a:r>
            <a:r>
              <a:rPr lang="en-US" i="0" dirty="0" err="1">
                <a:solidFill>
                  <a:srgbClr val="000000"/>
                </a:solidFill>
                <a:effectLst/>
                <a:latin typeface="inter-regular"/>
              </a:rPr>
              <a:t>allen</a:t>
            </a:r>
            <a:r>
              <a:rPr lang="en-US" i="0" dirty="0">
                <a:solidFill>
                  <a:srgbClr val="000000"/>
                </a:solidFill>
                <a:effectLst/>
                <a:latin typeface="inter-regular"/>
              </a:rPr>
              <a:t> JVM </a:t>
            </a:r>
            <a:r>
              <a:rPr lang="en-US" i="0" dirty="0" err="1">
                <a:solidFill>
                  <a:srgbClr val="000000"/>
                </a:solidFill>
                <a:effectLst/>
                <a:latin typeface="inter-regular"/>
              </a:rPr>
              <a:t>Instanzen</a:t>
            </a:r>
            <a:r>
              <a:rPr lang="en-US" i="0" dirty="0">
                <a:solidFill>
                  <a:srgbClr val="000000"/>
                </a:solidFill>
                <a:effectLst/>
                <a:latin typeface="inter-regular"/>
              </a:rPr>
              <a:t> </a:t>
            </a:r>
            <a:r>
              <a:rPr lang="en-US" i="0" dirty="0" err="1">
                <a:solidFill>
                  <a:srgbClr val="000000"/>
                </a:solidFill>
                <a:effectLst/>
                <a:latin typeface="inter-regular"/>
              </a:rPr>
              <a:t>gemeinsam</a:t>
            </a:r>
            <a:r>
              <a:rPr lang="en-US" i="0" dirty="0">
                <a:solidFill>
                  <a:srgbClr val="000000"/>
                </a:solidFill>
                <a:effectLst/>
                <a:latin typeface="inter-regular"/>
              </a:rPr>
              <a:t> </a:t>
            </a:r>
            <a:r>
              <a:rPr lang="en-US" i="0" dirty="0" err="1">
                <a:solidFill>
                  <a:srgbClr val="000000"/>
                </a:solidFill>
                <a:effectLst/>
                <a:latin typeface="inter-regular"/>
              </a:rPr>
              <a:t>zur</a:t>
            </a:r>
            <a:r>
              <a:rPr lang="en-US" i="0" dirty="0">
                <a:solidFill>
                  <a:srgbClr val="000000"/>
                </a:solidFill>
                <a:effectLst/>
                <a:latin typeface="inter-regular"/>
              </a:rPr>
              <a:t> </a:t>
            </a:r>
            <a:r>
              <a:rPr lang="en-US" i="0" dirty="0" err="1">
                <a:solidFill>
                  <a:srgbClr val="000000"/>
                </a:solidFill>
                <a:effectLst/>
                <a:latin typeface="inter-regular"/>
              </a:rPr>
              <a:t>Verfügung</a:t>
            </a:r>
            <a:r>
              <a:rPr lang="en-US" i="0" dirty="0">
                <a:solidFill>
                  <a:srgbClr val="000000"/>
                </a:solidFill>
                <a:effectLst/>
                <a:latin typeface="inter-regular"/>
              </a:rPr>
              <a:t> und </a:t>
            </a:r>
            <a:r>
              <a:rPr lang="en-US" i="0" dirty="0" err="1">
                <a:solidFill>
                  <a:srgbClr val="000000"/>
                </a:solidFill>
                <a:effectLst/>
                <a:latin typeface="inter-regular"/>
              </a:rPr>
              <a:t>reduziert</a:t>
            </a:r>
            <a:r>
              <a:rPr lang="en-US" i="0" dirty="0">
                <a:solidFill>
                  <a:srgbClr val="000000"/>
                </a:solidFill>
                <a:effectLst/>
                <a:latin typeface="inter-regular"/>
              </a:rPr>
              <a:t> </a:t>
            </a:r>
            <a:r>
              <a:rPr lang="en-US" i="0" dirty="0" err="1">
                <a:solidFill>
                  <a:srgbClr val="000000"/>
                </a:solidFill>
                <a:effectLst/>
                <a:latin typeface="inter-regular"/>
              </a:rPr>
              <a:t>daher</a:t>
            </a:r>
            <a:r>
              <a:rPr lang="en-US" i="0" dirty="0">
                <a:solidFill>
                  <a:srgbClr val="000000"/>
                </a:solidFill>
                <a:effectLst/>
                <a:latin typeface="inter-regular"/>
              </a:rPr>
              <a:t> die </a:t>
            </a:r>
            <a:r>
              <a:rPr lang="en-US" i="0" dirty="0" err="1">
                <a:solidFill>
                  <a:srgbClr val="000000"/>
                </a:solidFill>
                <a:effectLst/>
                <a:latin typeface="inter-regular"/>
              </a:rPr>
              <a:t>redundaten</a:t>
            </a:r>
            <a:r>
              <a:rPr lang="en-US" i="0" dirty="0">
                <a:solidFill>
                  <a:srgbClr val="000000"/>
                </a:solidFill>
                <a:effectLst/>
                <a:latin typeface="inter-regular"/>
              </a:rPr>
              <a:t> </a:t>
            </a:r>
            <a:r>
              <a:rPr lang="en-US" i="0" dirty="0" err="1">
                <a:solidFill>
                  <a:srgbClr val="000000"/>
                </a:solidFill>
                <a:effectLst/>
                <a:latin typeface="inter-regular"/>
              </a:rPr>
              <a:t>Haltung</a:t>
            </a:r>
            <a:r>
              <a:rPr lang="en-US" i="0" dirty="0">
                <a:solidFill>
                  <a:srgbClr val="000000"/>
                </a:solidFill>
                <a:effectLst/>
                <a:latin typeface="inter-regular"/>
              </a:rPr>
              <a:t> </a:t>
            </a:r>
            <a:r>
              <a:rPr lang="en-US" i="0" dirty="0" err="1">
                <a:solidFill>
                  <a:srgbClr val="000000"/>
                </a:solidFill>
                <a:effectLst/>
                <a:latin typeface="inter-regular"/>
              </a:rPr>
              <a:t>dieser</a:t>
            </a:r>
            <a:r>
              <a:rPr lang="en-US" i="0" dirty="0">
                <a:solidFill>
                  <a:srgbClr val="000000"/>
                </a:solidFill>
                <a:effectLst/>
                <a:latin typeface="inter-regular"/>
              </a:rPr>
              <a:t> </a:t>
            </a:r>
            <a:r>
              <a:rPr lang="en-US" i="0" dirty="0" err="1">
                <a:solidFill>
                  <a:srgbClr val="000000"/>
                </a:solidFill>
                <a:effectLst/>
                <a:latin typeface="inter-regular"/>
              </a:rPr>
              <a:t>Daten</a:t>
            </a:r>
            <a:r>
              <a:rPr lang="en-US" i="0" dirty="0">
                <a:solidFill>
                  <a:srgbClr val="000000"/>
                </a:solidFill>
                <a:effectLst/>
                <a:latin typeface="inter-regular"/>
              </a:rPr>
              <a:t> in </a:t>
            </a:r>
            <a:r>
              <a:rPr lang="en-US" i="0" dirty="0" err="1">
                <a:solidFill>
                  <a:srgbClr val="000000"/>
                </a:solidFill>
                <a:effectLst/>
                <a:latin typeface="inter-regular"/>
              </a:rPr>
              <a:t>jeder</a:t>
            </a:r>
            <a:r>
              <a:rPr lang="en-US" i="0" dirty="0">
                <a:solidFill>
                  <a:srgbClr val="000000"/>
                </a:solidFill>
                <a:effectLst/>
                <a:latin typeface="inter-regular"/>
              </a:rPr>
              <a:t> </a:t>
            </a:r>
            <a:r>
              <a:rPr lang="en-US" i="0" dirty="0" err="1">
                <a:solidFill>
                  <a:srgbClr val="000000"/>
                </a:solidFill>
                <a:effectLst/>
                <a:latin typeface="inter-regular"/>
              </a:rPr>
              <a:t>Instanz</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Dynamic CDS Archives</a:t>
            </a:r>
          </a:p>
          <a:p>
            <a:pPr marL="742950" lvl="1"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13 </a:t>
            </a:r>
            <a:r>
              <a:rPr lang="en-US" dirty="0" err="1">
                <a:solidFill>
                  <a:srgbClr val="000000"/>
                </a:solidFill>
                <a:latin typeface="inter-regular"/>
              </a:rPr>
              <a:t>gibt</a:t>
            </a:r>
            <a:r>
              <a:rPr lang="en-US" dirty="0">
                <a:solidFill>
                  <a:srgbClr val="000000"/>
                </a:solidFill>
                <a:latin typeface="inter-regular"/>
              </a:rPr>
              <a:t> es die </a:t>
            </a:r>
            <a:r>
              <a:rPr lang="en-US" dirty="0" err="1">
                <a:solidFill>
                  <a:srgbClr val="000000"/>
                </a:solidFill>
                <a:latin typeface="inter-regular"/>
              </a:rPr>
              <a:t>Möglichkeit</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Archive von </a:t>
            </a:r>
            <a:r>
              <a:rPr lang="en-US" dirty="0" err="1">
                <a:solidFill>
                  <a:srgbClr val="000000"/>
                </a:solidFill>
                <a:latin typeface="inter-regular"/>
              </a:rPr>
              <a:t>Anwendungsklassen</a:t>
            </a:r>
            <a:r>
              <a:rPr lang="en-US" dirty="0">
                <a:solidFill>
                  <a:srgbClr val="000000"/>
                </a:solidFill>
                <a:latin typeface="inter-regular"/>
              </a:rPr>
              <a:t> </a:t>
            </a:r>
            <a:r>
              <a:rPr lang="en-US" dirty="0" err="1">
                <a:solidFill>
                  <a:srgbClr val="000000"/>
                </a:solidFill>
                <a:latin typeface="inter-regular"/>
              </a:rPr>
              <a:t>dynamisch</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r>
              <a:rPr lang="en-US" dirty="0">
                <a:solidFill>
                  <a:srgbClr val="000000"/>
                </a:solidFill>
                <a:latin typeface="inter-regular"/>
              </a:rPr>
              <a:t> und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benutzen</a:t>
            </a:r>
            <a:endParaRPr lang="en-US" dirty="0">
              <a:solidFill>
                <a:srgbClr val="000000"/>
              </a:solidFill>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5"/>
              </a:rPr>
              <a:t>https://docs.oracle.com/en/java/javase/17/vm/class-data-sharing.html#GUID-7EAA3411-8CF0-4D19-BD05-DF5E1780AA91</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6"/>
              </a:rPr>
              <a:t>https://nipafx.dev/java-application-class-data-sharing/</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a:t>
            </a:r>
            <a:r>
              <a:rPr lang="en-US" dirty="0" err="1">
                <a:solidFill>
                  <a:srgbClr val="000000"/>
                </a:solidFill>
                <a:latin typeface="inter-regular"/>
              </a:rPr>
              <a:t>Verbesserungen</a:t>
            </a:r>
            <a:endParaRPr lang="en-US" dirty="0">
              <a:solidFill>
                <a:srgbClr val="000000"/>
              </a:solidFill>
              <a:latin typeface="inter-regular"/>
            </a:endParaRPr>
          </a:p>
          <a:p>
            <a:pPr marL="742950" lvl="1" indent="-285750" algn="just">
              <a:buFont typeface="Arial" panose="020B0604020202020204" pitchFamily="34" charset="0"/>
              <a:buChar char="•"/>
            </a:pPr>
            <a:r>
              <a:rPr lang="de-DE" i="0" dirty="0">
                <a:solidFill>
                  <a:srgbClr val="000000"/>
                </a:solidFill>
                <a:effectLst/>
                <a:latin typeface="inter-regular"/>
              </a:rPr>
              <a:t>Der G1 prüft nun den Java-Heap-Speicher bei Inaktivität der Anwendung und gibt ihn ggf. an das Betriebssystem zurück.</a:t>
            </a:r>
          </a:p>
          <a:p>
            <a:pPr marL="742950" lvl="1" indent="-285750" algn="just">
              <a:buFont typeface="Arial" panose="020B0604020202020204" pitchFamily="34" charset="0"/>
              <a:buChar char="•"/>
            </a:pPr>
            <a:r>
              <a:rPr lang="de-DE" dirty="0">
                <a:solidFill>
                  <a:srgbClr val="000000"/>
                </a:solidFill>
                <a:latin typeface="inter-regular"/>
              </a:rPr>
              <a:t>Besseres Zeitmanagement durch </a:t>
            </a:r>
            <a:r>
              <a:rPr lang="de-DE" dirty="0" err="1">
                <a:solidFill>
                  <a:srgbClr val="000000"/>
                </a:solidFill>
                <a:latin typeface="inter-regular"/>
              </a:rPr>
              <a:t>abbrechbare</a:t>
            </a:r>
            <a:r>
              <a:rPr lang="de-DE" dirty="0">
                <a:solidFill>
                  <a:srgbClr val="000000"/>
                </a:solidFill>
                <a:latin typeface="inter-regular"/>
              </a:rPr>
              <a:t> Collections</a:t>
            </a:r>
          </a:p>
          <a:p>
            <a:pPr marL="285750" indent="-285750" algn="just">
              <a:buFont typeface="Arial" panose="020B0604020202020204" pitchFamily="34" charset="0"/>
              <a:buChar char="•"/>
            </a:pPr>
            <a:r>
              <a:rPr lang="en-US" i="0" dirty="0">
                <a:solidFill>
                  <a:srgbClr val="000000"/>
                </a:solidFill>
                <a:effectLst/>
                <a:latin typeface="inter-regular"/>
              </a:rPr>
              <a:t>Legacy Socket API neu </a:t>
            </a:r>
            <a:r>
              <a:rPr lang="en-US" i="0" dirty="0" err="1">
                <a:solidFill>
                  <a:srgbClr val="000000"/>
                </a:solidFill>
                <a:effectLst/>
                <a:latin typeface="inter-regular"/>
              </a:rPr>
              <a:t>implementiert</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err="1">
                <a:solidFill>
                  <a:srgbClr val="000000"/>
                </a:solidFill>
                <a:effectLst/>
                <a:latin typeface="inter-regular"/>
              </a:rPr>
              <a:t>Baut</a:t>
            </a:r>
            <a:r>
              <a:rPr lang="en-US" i="0" dirty="0">
                <a:solidFill>
                  <a:srgbClr val="000000"/>
                </a:solidFill>
                <a:effectLst/>
                <a:latin typeface="inter-regular"/>
              </a:rPr>
              <a:t> nun auf </a:t>
            </a:r>
            <a:r>
              <a:rPr lang="en-US" i="0" dirty="0" err="1">
                <a:solidFill>
                  <a:srgbClr val="000000"/>
                </a:solidFill>
                <a:effectLst/>
                <a:latin typeface="inter-regular"/>
              </a:rPr>
              <a:t>java.nio</a:t>
            </a:r>
            <a:r>
              <a:rPr lang="en-US" i="0" dirty="0">
                <a:solidFill>
                  <a:srgbClr val="000000"/>
                </a:solidFill>
                <a:effectLst/>
                <a:latin typeface="inter-regular"/>
              </a:rPr>
              <a:t> auf</a:t>
            </a:r>
          </a:p>
          <a:p>
            <a:pPr marL="742950" lvl="1" indent="-285750" algn="just">
              <a:buFont typeface="Arial" panose="020B0604020202020204" pitchFamily="34" charset="0"/>
              <a:buChar char="•"/>
            </a:pPr>
            <a:r>
              <a:rPr lang="en-US" dirty="0" err="1">
                <a:solidFill>
                  <a:srgbClr val="000000"/>
                </a:solidFill>
                <a:latin typeface="inter-regular"/>
              </a:rPr>
              <a:t>Vorbereitung</a:t>
            </a:r>
            <a:r>
              <a:rPr lang="en-US" dirty="0">
                <a:solidFill>
                  <a:srgbClr val="000000"/>
                </a:solidFill>
                <a:latin typeface="inter-regular"/>
              </a:rPr>
              <a:t> für virtual threads (Java 21)</a:t>
            </a: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851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b="1" dirty="0"/>
              <a:t>Java 14 - Switch </a:t>
            </a:r>
            <a:r>
              <a:rPr lang="de-DE" sz="2900" b="1" dirty="0" err="1"/>
              <a:t>Expressions</a:t>
            </a:r>
            <a:endParaRPr lang="de-DE" sz="2900" b="1"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129227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14 – 17.03.2020</a:t>
            </a:r>
          </a:p>
        </p:txBody>
      </p:sp>
      <p:sp>
        <p:nvSpPr>
          <p:cNvPr id="4" name="Textfeld 3">
            <a:extLst>
              <a:ext uri="{FF2B5EF4-FFF2-40B4-BE49-F238E27FC236}">
                <a16:creationId xmlns:a16="http://schemas.microsoft.com/office/drawing/2014/main" id="{1058EA34-71E3-4B90-427B-1896DA141740}"/>
              </a:ext>
            </a:extLst>
          </p:cNvPr>
          <p:cNvSpPr txBox="1"/>
          <p:nvPr/>
        </p:nvSpPr>
        <p:spPr>
          <a:xfrm>
            <a:off x="720391" y="1491916"/>
            <a:ext cx="4740442" cy="5078313"/>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361: Switch Expressions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345: NUMA-Aware Memory Allocation for G1</a:t>
            </a:r>
          </a:p>
          <a:p>
            <a:pPr marL="285750" indent="-285750" algn="just">
              <a:buFont typeface="Arial" panose="020B0604020202020204" pitchFamily="34" charset="0"/>
              <a:buChar char="•"/>
            </a:pPr>
            <a:r>
              <a:rPr lang="de-DE" b="0" i="0" dirty="0">
                <a:solidFill>
                  <a:srgbClr val="000000"/>
                </a:solidFill>
                <a:effectLst/>
                <a:latin typeface="inter-regular"/>
              </a:rPr>
              <a:t>Parallel GC </a:t>
            </a:r>
            <a:r>
              <a:rPr lang="de-DE" b="0" i="0" dirty="0" err="1">
                <a:solidFill>
                  <a:srgbClr val="000000"/>
                </a:solidFill>
                <a:effectLst/>
                <a:latin typeface="inter-regular"/>
              </a:rPr>
              <a:t>Improvements</a:t>
            </a:r>
            <a:endParaRPr lang="de-DE" b="0" i="0" dirty="0">
              <a:solidFill>
                <a:srgbClr val="000000"/>
              </a:solidFill>
              <a:effectLst/>
              <a:latin typeface="inter-regular"/>
            </a:endParaRPr>
          </a:p>
          <a:p>
            <a:pPr marL="285750" indent="-285750" algn="just">
              <a:buFont typeface="Arial" panose="020B0604020202020204" pitchFamily="34" charset="0"/>
              <a:buChar char="•"/>
            </a:pPr>
            <a:endParaRPr lang="de-DE" dirty="0">
              <a:solidFill>
                <a:srgbClr val="000000"/>
              </a:solidFill>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JFR Event Streaming for Flight Recorder</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BAE29789-6355-BDE5-63F8-F151697044F3}"/>
              </a:ext>
            </a:extLst>
          </p:cNvPr>
          <p:cNvSpPr txBox="1"/>
          <p:nvPr/>
        </p:nvSpPr>
        <p:spPr>
          <a:xfrm>
            <a:off x="5460833" y="1491916"/>
            <a:ext cx="4838199" cy="4247317"/>
          </a:xfrm>
          <a:prstGeom prst="rect">
            <a:avLst/>
          </a:prstGeom>
          <a:noFill/>
        </p:spPr>
        <p:txBody>
          <a:bodyPr wrap="square">
            <a:spAutoFit/>
          </a:bodyPr>
          <a:lstStyle/>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368: new escapes for Text Blocks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305: Pattern Matching for </a:t>
            </a:r>
            <a:r>
              <a:rPr lang="en-US" b="0" i="0" dirty="0" err="1">
                <a:solidFill>
                  <a:srgbClr val="000000"/>
                </a:solidFill>
                <a:effectLst/>
                <a:latin typeface="inter-regular"/>
              </a:rPr>
              <a:t>instanceof</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359: Records (Preview)</a:t>
            </a:r>
          </a:p>
          <a:p>
            <a:pPr marL="285750" indent="-285750" algn="just">
              <a:buFont typeface="Arial" panose="020B0604020202020204" pitchFamily="34" charset="0"/>
              <a:buChar char="•"/>
            </a:pPr>
            <a:r>
              <a:rPr lang="en-US" b="0" i="0" dirty="0">
                <a:solidFill>
                  <a:srgbClr val="000000"/>
                </a:solidFill>
                <a:effectLst/>
                <a:latin typeface="inter-regular"/>
              </a:rPr>
              <a:t>JEP 358: 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(Preview – default </a:t>
            </a:r>
            <a:r>
              <a:rPr lang="en-US" b="0" i="0" dirty="0" err="1">
                <a:solidFill>
                  <a:srgbClr val="000000"/>
                </a:solidFill>
                <a:effectLst/>
                <a:latin typeface="inter-regular"/>
              </a:rPr>
              <a:t>aus</a:t>
            </a:r>
            <a:r>
              <a:rPr lang="en-US" b="0" i="0" dirty="0">
                <a:solidFill>
                  <a:srgbClr val="000000"/>
                </a:solidFill>
                <a:effectLst/>
                <a:latin typeface="inter-regular"/>
              </a:rPr>
              <a:t>)</a:t>
            </a:r>
          </a:p>
          <a:p>
            <a:pPr marL="285750" indent="-285750" algn="just">
              <a:buFont typeface="Arial" panose="020B0604020202020204" pitchFamily="34" charset="0"/>
              <a:buChar char="•"/>
            </a:pPr>
            <a:r>
              <a:rPr lang="en-US" b="0" i="0" dirty="0">
                <a:solidFill>
                  <a:srgbClr val="000000"/>
                </a:solidFill>
                <a:effectLst/>
                <a:latin typeface="inter-regular"/>
              </a:rPr>
              <a:t>ZGC on Windows (JEP 365) and macOS (JEP 364) – Experimental</a:t>
            </a:r>
          </a:p>
          <a:p>
            <a:pPr marL="285750" indent="-285750" algn="just">
              <a:buFont typeface="Arial" panose="020B0604020202020204" pitchFamily="34" charset="0"/>
              <a:buChar char="•"/>
            </a:pPr>
            <a:r>
              <a:rPr lang="en-US" b="0" i="0" dirty="0">
                <a:solidFill>
                  <a:srgbClr val="000000"/>
                </a:solidFill>
                <a:effectLst/>
                <a:latin typeface="inter-regular"/>
              </a:rPr>
              <a:t>JEP 370: Foreign Memory Access API (</a:t>
            </a:r>
            <a:r>
              <a:rPr lang="en-US" i="0" dirty="0">
                <a:solidFill>
                  <a:srgbClr val="000000"/>
                </a:solidFill>
                <a:effectLst/>
                <a:latin typeface="inter-regular"/>
              </a:rPr>
              <a:t>Incubator</a:t>
            </a:r>
            <a:r>
              <a:rPr lang="en-US" b="0" i="0" dirty="0">
                <a:solidFill>
                  <a:srgbClr val="000000"/>
                </a:solidFill>
                <a:effectLst/>
                <a:latin typeface="inter-regular"/>
              </a:rPr>
              <a:t>)</a:t>
            </a:r>
            <a:r>
              <a:rPr lang="de-DE" dirty="0">
                <a:solidFill>
                  <a:srgbClr val="000000"/>
                </a:solidFill>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JEP 343: Packaging Tool (</a:t>
            </a:r>
            <a:r>
              <a:rPr lang="en-US" i="0" dirty="0">
                <a:solidFill>
                  <a:srgbClr val="000000"/>
                </a:solidFill>
                <a:effectLst/>
                <a:latin typeface="inter-regular"/>
              </a:rPr>
              <a:t>Incubator</a:t>
            </a:r>
            <a:r>
              <a:rPr lang="en-US" b="0" i="0" dirty="0">
                <a:solidFill>
                  <a:srgbClr val="000000"/>
                </a:solidFill>
                <a:effectLst/>
                <a:latin typeface="inter-regular"/>
              </a:rPr>
              <a:t>)</a:t>
            </a: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Tree>
    <p:extLst>
      <p:ext uri="{BB962C8B-B14F-4D97-AF65-F5344CB8AC3E}">
        <p14:creationId xmlns:p14="http://schemas.microsoft.com/office/powerpoint/2010/main" val="1552132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19FAA-C343-0B46-04D1-60DD8676B639}"/>
              </a:ext>
            </a:extLst>
          </p:cNvPr>
          <p:cNvSpPr>
            <a:spLocks noGrp="1"/>
          </p:cNvSpPr>
          <p:nvPr>
            <p:ph type="title"/>
          </p:nvPr>
        </p:nvSpPr>
        <p:spPr/>
        <p:txBody>
          <a:bodyPr/>
          <a:lstStyle/>
          <a:p>
            <a:r>
              <a:rPr lang="de-DE" dirty="0"/>
              <a:t>Quiz</a:t>
            </a:r>
          </a:p>
        </p:txBody>
      </p:sp>
      <p:pic>
        <p:nvPicPr>
          <p:cNvPr id="7" name="Grafik 6">
            <a:extLst>
              <a:ext uri="{FF2B5EF4-FFF2-40B4-BE49-F238E27FC236}">
                <a16:creationId xmlns:a16="http://schemas.microsoft.com/office/drawing/2014/main" id="{E6ECE9B7-773A-FB5C-4B97-37F433F075C9}"/>
              </a:ext>
            </a:extLst>
          </p:cNvPr>
          <p:cNvPicPr>
            <a:picLocks noChangeAspect="1"/>
          </p:cNvPicPr>
          <p:nvPr/>
        </p:nvPicPr>
        <p:blipFill>
          <a:blip r:embed="rId2"/>
          <a:srcRect t="16672"/>
          <a:stretch/>
        </p:blipFill>
        <p:spPr>
          <a:xfrm>
            <a:off x="1508288" y="1634860"/>
            <a:ext cx="7220603" cy="4613540"/>
          </a:xfrm>
          <a:prstGeom prst="rect">
            <a:avLst/>
          </a:prstGeom>
        </p:spPr>
      </p:pic>
      <p:sp>
        <p:nvSpPr>
          <p:cNvPr id="9" name="Textfeld 8">
            <a:extLst>
              <a:ext uri="{FF2B5EF4-FFF2-40B4-BE49-F238E27FC236}">
                <a16:creationId xmlns:a16="http://schemas.microsoft.com/office/drawing/2014/main" id="{182DB582-A5B8-8F12-7863-B2181ED0689F}"/>
              </a:ext>
            </a:extLst>
          </p:cNvPr>
          <p:cNvSpPr txBox="1"/>
          <p:nvPr/>
        </p:nvSpPr>
        <p:spPr>
          <a:xfrm>
            <a:off x="6308166" y="1409555"/>
            <a:ext cx="4841450" cy="1200329"/>
          </a:xfrm>
          <a:prstGeom prst="rect">
            <a:avLst/>
          </a:prstGeom>
          <a:noFill/>
        </p:spPr>
        <p:txBody>
          <a:bodyPr wrap="square">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r>
              <a:rPr lang="en-US" b="0" i="0" dirty="0">
                <a:solidFill>
                  <a:srgbClr val="000000"/>
                </a:solidFill>
                <a:effectLst/>
                <a:latin typeface="inter-regular"/>
              </a:rPr>
              <a:t>, </a:t>
            </a:r>
          </a:p>
          <a:p>
            <a:pPr algn="just"/>
            <a:r>
              <a:rPr lang="en-US" b="0" i="0" dirty="0">
                <a:solidFill>
                  <a:srgbClr val="000000"/>
                </a:solidFill>
                <a:effectLst/>
                <a:latin typeface="inter-regular"/>
              </a:rPr>
              <a:t>es </a:t>
            </a:r>
            <a:r>
              <a:rPr lang="en-US" b="0" i="0" dirty="0" err="1">
                <a:solidFill>
                  <a:srgbClr val="000000"/>
                </a:solidFill>
                <a:effectLst/>
                <a:latin typeface="inter-regular"/>
              </a:rPr>
              <a:t>ist</a:t>
            </a:r>
            <a:r>
              <a:rPr lang="en-US" b="0" i="0" dirty="0">
                <a:solidFill>
                  <a:srgbClr val="000000"/>
                </a:solidFill>
                <a:effectLst/>
                <a:latin typeface="inter-regular"/>
              </a:rPr>
              <a:t> Arrow Syntax </a:t>
            </a:r>
            <a:r>
              <a:rPr lang="en-US" b="0" i="0" dirty="0" err="1">
                <a:solidFill>
                  <a:srgbClr val="000000"/>
                </a:solidFill>
                <a:effectLst/>
                <a:latin typeface="inter-regular"/>
              </a:rPr>
              <a:t>aber</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Switch Statement </a:t>
            </a:r>
          </a:p>
          <a:p>
            <a:pPr algn="just"/>
            <a:r>
              <a:rPr lang="en-US" b="0" i="0" dirty="0">
                <a:solidFill>
                  <a:srgbClr val="000000"/>
                </a:solidFill>
                <a:effectLst/>
                <a:latin typeface="inter-regular"/>
              </a:rPr>
              <a:t>und </a:t>
            </a:r>
            <a:r>
              <a:rPr lang="en-US" b="0" i="0" dirty="0" err="1">
                <a:solidFill>
                  <a:srgbClr val="000000"/>
                </a:solidFill>
                <a:effectLst/>
                <a:latin typeface="inter-regular"/>
              </a:rPr>
              <a:t>nicht</a:t>
            </a:r>
            <a:r>
              <a:rPr lang="en-US" b="0" i="0" dirty="0">
                <a:solidFill>
                  <a:srgbClr val="000000"/>
                </a:solidFill>
                <a:effectLst/>
                <a:latin typeface="inter-regular"/>
              </a:rPr>
              <a:t> Expression: </a:t>
            </a:r>
            <a:r>
              <a:rPr lang="en-US" b="0" i="0" dirty="0" err="1">
                <a:solidFill>
                  <a:srgbClr val="000000"/>
                </a:solidFill>
                <a:effectLst/>
                <a:latin typeface="inter-regular"/>
              </a:rPr>
              <a:t>kein</a:t>
            </a:r>
            <a:r>
              <a:rPr lang="en-US" b="0" i="0" dirty="0">
                <a:solidFill>
                  <a:srgbClr val="000000"/>
                </a:solidFill>
                <a:effectLst/>
                <a:latin typeface="inter-regular"/>
              </a:rPr>
              <a:t> fall-through, </a:t>
            </a:r>
          </a:p>
          <a:p>
            <a:pPr algn="just"/>
            <a:r>
              <a:rPr lang="en-US" b="0" i="0" dirty="0" err="1">
                <a:solidFill>
                  <a:srgbClr val="000000"/>
                </a:solidFill>
                <a:effectLst/>
                <a:latin typeface="inter-regular"/>
              </a:rPr>
              <a:t>aber</a:t>
            </a:r>
            <a:r>
              <a:rPr lang="en-US" b="0" i="0" dirty="0">
                <a:solidFill>
                  <a:srgbClr val="000000"/>
                </a:solidFill>
                <a:effectLst/>
                <a:latin typeface="inter-regular"/>
              </a:rPr>
              <a:t> man muss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nicht</a:t>
            </a:r>
            <a:r>
              <a:rPr lang="en-US" b="0" i="0" dirty="0">
                <a:solidFill>
                  <a:srgbClr val="000000"/>
                </a:solidFill>
                <a:effectLst/>
                <a:latin typeface="inter-regular"/>
              </a:rPr>
              <a:t> alle </a:t>
            </a:r>
            <a:r>
              <a:rPr lang="en-US" b="0" i="0" dirty="0" err="1">
                <a:solidFill>
                  <a:srgbClr val="000000"/>
                </a:solidFill>
                <a:effectLst/>
                <a:latin typeface="inter-regular"/>
              </a:rPr>
              <a:t>Fälle</a:t>
            </a:r>
            <a:r>
              <a:rPr lang="en-US" b="0" i="0" dirty="0">
                <a:solidFill>
                  <a:srgbClr val="000000"/>
                </a:solidFill>
                <a:effectLst/>
                <a:latin typeface="inter-regular"/>
              </a:rPr>
              <a:t> </a:t>
            </a:r>
            <a:r>
              <a:rPr lang="en-US" b="0" i="0" dirty="0" err="1">
                <a:solidFill>
                  <a:srgbClr val="000000"/>
                </a:solidFill>
                <a:effectLst/>
                <a:latin typeface="inter-regular"/>
              </a:rPr>
              <a:t>abdecken</a:t>
            </a:r>
            <a:endParaRPr lang="en-US" b="0" i="0" dirty="0">
              <a:solidFill>
                <a:srgbClr val="000000"/>
              </a:solidFill>
              <a:effectLst/>
              <a:latin typeface="inter-regular"/>
            </a:endParaRPr>
          </a:p>
        </p:txBody>
      </p:sp>
    </p:spTree>
    <p:extLst>
      <p:ext uri="{BB962C8B-B14F-4D97-AF65-F5344CB8AC3E}">
        <p14:creationId xmlns:p14="http://schemas.microsoft.com/office/powerpoint/2010/main" val="276924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Parallel GC Improvements</a:t>
            </a:r>
          </a:p>
          <a:p>
            <a:pPr marL="742950" lvl="1" indent="-285750" algn="just">
              <a:buFont typeface="Arial" panose="020B0604020202020204" pitchFamily="34" charset="0"/>
              <a:buChar char="•"/>
            </a:pPr>
            <a:r>
              <a:rPr lang="de-DE" b="0" i="0" dirty="0">
                <a:solidFill>
                  <a:srgbClr val="000000"/>
                </a:solidFill>
                <a:effectLst/>
                <a:latin typeface="inter-regular"/>
              </a:rPr>
              <a:t>Parallel GC hat denselben Task-Management-Mechanismus für die Planung paralleler Aufgaben übernommen wie andere GCs. Dies kann zu erheblichen Leistungsverbesserungen führen.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NUMA-Aware Memory Allocation for G1</a:t>
            </a:r>
          </a:p>
          <a:p>
            <a:pPr marL="742950" lvl="1" indent="-285750" algn="just">
              <a:buFont typeface="Arial" panose="020B0604020202020204" pitchFamily="34" charset="0"/>
              <a:buChar char="•"/>
            </a:pPr>
            <a:r>
              <a:rPr lang="de-DE" b="0" i="0" dirty="0">
                <a:solidFill>
                  <a:srgbClr val="000000"/>
                </a:solidFill>
                <a:effectLst/>
                <a:latin typeface="inter-regular"/>
              </a:rPr>
              <a:t>Moderne Multi-Socket-Maschinen haben zunehmend ungleichmäßigen Speicherzugriff (NUMA), d. h. der Speicher ist nicht von jedem Sockel oder Kern gleich weit entfernt.  Der Parallel GC, der durch -XX:+</a:t>
            </a:r>
            <a:r>
              <a:rPr lang="de-DE" b="0" i="0" dirty="0" err="1">
                <a:solidFill>
                  <a:srgbClr val="000000"/>
                </a:solidFill>
                <a:effectLst/>
                <a:latin typeface="inter-regular"/>
              </a:rPr>
              <a:t>UseParallelGC</a:t>
            </a:r>
            <a:r>
              <a:rPr lang="de-DE" b="0" i="0" dirty="0">
                <a:solidFill>
                  <a:srgbClr val="000000"/>
                </a:solidFill>
                <a:effectLst/>
                <a:latin typeface="inter-regular"/>
              </a:rPr>
              <a:t> aktiviert wird, ist schon seit vielen Jahren NUMA-fähig. G1 hat dies nun auch mit  -XX:+</a:t>
            </a:r>
            <a:r>
              <a:rPr lang="de-DE" b="0" i="0" dirty="0" err="1">
                <a:solidFill>
                  <a:srgbClr val="000000"/>
                </a:solidFill>
                <a:effectLst/>
                <a:latin typeface="inter-regular"/>
              </a:rPr>
              <a:t>UseNUMA</a:t>
            </a:r>
            <a:r>
              <a:rPr lang="de-DE" b="0" i="0" dirty="0">
                <a:solidFill>
                  <a:srgbClr val="000000"/>
                </a:solidFill>
                <a:effectLst/>
                <a:latin typeface="inter-regular"/>
              </a:rPr>
              <a:t> verfügbar</a:t>
            </a:r>
            <a:endParaRPr lang="en-US" b="0" i="0" dirty="0">
              <a:solidFill>
                <a:srgbClr val="000000"/>
              </a:solidFill>
              <a:effectLst/>
              <a:latin typeface="inter-regular"/>
            </a:endParaRPr>
          </a:p>
        </p:txBody>
      </p:sp>
      <p:pic>
        <p:nvPicPr>
          <p:cNvPr id="6" name="Grafik 5">
            <a:extLst>
              <a:ext uri="{FF2B5EF4-FFF2-40B4-BE49-F238E27FC236}">
                <a16:creationId xmlns:a16="http://schemas.microsoft.com/office/drawing/2014/main" id="{7EA8759F-D9C0-7BCB-3ED3-41A83EE0AC94}"/>
              </a:ext>
            </a:extLst>
          </p:cNvPr>
          <p:cNvPicPr>
            <a:picLocks noChangeAspect="1"/>
          </p:cNvPicPr>
          <p:nvPr/>
        </p:nvPicPr>
        <p:blipFill>
          <a:blip r:embed="rId5"/>
          <a:stretch>
            <a:fillRect/>
          </a:stretch>
        </p:blipFill>
        <p:spPr>
          <a:xfrm>
            <a:off x="3343275" y="4530665"/>
            <a:ext cx="4232406" cy="1922393"/>
          </a:xfrm>
          <a:prstGeom prst="rect">
            <a:avLst/>
          </a:prstGeom>
        </p:spPr>
      </p:pic>
    </p:spTree>
    <p:extLst>
      <p:ext uri="{BB962C8B-B14F-4D97-AF65-F5344CB8AC3E}">
        <p14:creationId xmlns:p14="http://schemas.microsoft.com/office/powerpoint/2010/main" val="138849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a:t>
            </a:r>
            <a:r>
              <a:rPr lang="de-DE" dirty="0" err="1"/>
              <a:t>Numa</a:t>
            </a:r>
            <a:r>
              <a:rPr lang="de-DE" dirty="0"/>
              <a:t> Verbesserung</a:t>
            </a:r>
          </a:p>
        </p:txBody>
      </p:sp>
      <p:pic>
        <p:nvPicPr>
          <p:cNvPr id="6" name="Grafik 5">
            <a:extLst>
              <a:ext uri="{FF2B5EF4-FFF2-40B4-BE49-F238E27FC236}">
                <a16:creationId xmlns:a16="http://schemas.microsoft.com/office/drawing/2014/main" id="{3F88747A-1A5B-FB91-0518-A31A564E54AC}"/>
              </a:ext>
            </a:extLst>
          </p:cNvPr>
          <p:cNvPicPr>
            <a:picLocks noChangeAspect="1"/>
          </p:cNvPicPr>
          <p:nvPr/>
        </p:nvPicPr>
        <p:blipFill>
          <a:blip r:embed="rId5"/>
          <a:stretch>
            <a:fillRect/>
          </a:stretch>
        </p:blipFill>
        <p:spPr>
          <a:xfrm>
            <a:off x="1463540" y="1636678"/>
            <a:ext cx="7082911" cy="3584643"/>
          </a:xfrm>
          <a:prstGeom prst="rect">
            <a:avLst/>
          </a:prstGeom>
        </p:spPr>
      </p:pic>
      <p:sp>
        <p:nvSpPr>
          <p:cNvPr id="8" name="Textfeld 7">
            <a:extLst>
              <a:ext uri="{FF2B5EF4-FFF2-40B4-BE49-F238E27FC236}">
                <a16:creationId xmlns:a16="http://schemas.microsoft.com/office/drawing/2014/main" id="{7C4E5909-241B-9A62-8E28-AA9B5DA6E783}"/>
              </a:ext>
            </a:extLst>
          </p:cNvPr>
          <p:cNvSpPr txBox="1"/>
          <p:nvPr/>
        </p:nvSpPr>
        <p:spPr>
          <a:xfrm>
            <a:off x="1100137" y="5971402"/>
            <a:ext cx="8262937" cy="276999"/>
          </a:xfrm>
          <a:prstGeom prst="rect">
            <a:avLst/>
          </a:prstGeom>
          <a:noFill/>
        </p:spPr>
        <p:txBody>
          <a:bodyPr wrap="square">
            <a:spAutoFit/>
          </a:bodyPr>
          <a:lstStyle/>
          <a:p>
            <a:r>
              <a:rPr lang="de-DE" sz="1200" dirty="0"/>
              <a:t>https://sangheon.github.io/2020/11/03/g1-numa.html</a:t>
            </a:r>
          </a:p>
        </p:txBody>
      </p:sp>
    </p:spTree>
    <p:extLst>
      <p:ext uri="{BB962C8B-B14F-4D97-AF65-F5344CB8AC3E}">
        <p14:creationId xmlns:p14="http://schemas.microsoft.com/office/powerpoint/2010/main" val="2929429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b="1"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600" dirty="0"/>
              <a:t>Neues in der JVM 12-17</a:t>
            </a:r>
          </a:p>
          <a:p>
            <a:r>
              <a:rPr lang="de-DE" sz="3600" dirty="0"/>
              <a:t>Ausblick 18-21</a:t>
            </a:r>
          </a:p>
          <a:p>
            <a:r>
              <a:rPr lang="de-DE" sz="3600" dirty="0" err="1"/>
              <a:t>OpenRewrite</a:t>
            </a:r>
            <a:endParaRPr lang="de-DE" sz="3600" dirty="0"/>
          </a:p>
          <a:p>
            <a:pPr marL="0" indent="0">
              <a:buNone/>
            </a:pPr>
            <a:endParaRPr lang="de-DE" sz="3300" dirty="0"/>
          </a:p>
        </p:txBody>
      </p:sp>
    </p:spTree>
    <p:extLst>
      <p:ext uri="{BB962C8B-B14F-4D97-AF65-F5344CB8AC3E}">
        <p14:creationId xmlns:p14="http://schemas.microsoft.com/office/powerpoint/2010/main" val="193301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10099" y="609600"/>
            <a:ext cx="8596668" cy="882316"/>
          </a:xfrm>
        </p:spPr>
        <p:txBody>
          <a:bodyPr vert="horz"/>
          <a:lstStyle/>
          <a:p>
            <a:r>
              <a:rPr lang="de-DE" dirty="0"/>
              <a:t>Java 15 – 16.09.2020</a:t>
            </a:r>
          </a:p>
        </p:txBody>
      </p:sp>
      <p:sp>
        <p:nvSpPr>
          <p:cNvPr id="4" name="Textfeld 3">
            <a:extLst>
              <a:ext uri="{FF2B5EF4-FFF2-40B4-BE49-F238E27FC236}">
                <a16:creationId xmlns:a16="http://schemas.microsoft.com/office/drawing/2014/main" id="{FBD9E840-AC74-9356-5646-DFD21A03D477}"/>
              </a:ext>
            </a:extLst>
          </p:cNvPr>
          <p:cNvSpPr txBox="1"/>
          <p:nvPr/>
        </p:nvSpPr>
        <p:spPr>
          <a:xfrm>
            <a:off x="720391" y="1491916"/>
            <a:ext cx="4740442" cy="507831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Added </a:t>
            </a:r>
            <a:r>
              <a:rPr lang="en-US" b="0" i="0" dirty="0" err="1">
                <a:solidFill>
                  <a:srgbClr val="000000"/>
                </a:solidFill>
                <a:effectLst/>
                <a:latin typeface="inter-regular"/>
              </a:rPr>
              <a:t>isEmpty</a:t>
            </a:r>
            <a:r>
              <a:rPr lang="en-US" b="0" i="0" dirty="0">
                <a:solidFill>
                  <a:srgbClr val="000000"/>
                </a:solidFill>
                <a:effectLst/>
                <a:latin typeface="inter-regular"/>
              </a:rPr>
              <a:t> Default Method to </a:t>
            </a:r>
            <a:r>
              <a:rPr lang="en-US" b="0" i="0" dirty="0" err="1">
                <a:solidFill>
                  <a:srgbClr val="000000"/>
                </a:solidFill>
                <a:effectLst/>
                <a:latin typeface="inter-regular"/>
              </a:rPr>
              <a:t>CharSequence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sv-SE" b="0" i="0" dirty="0">
                <a:solidFill>
                  <a:srgbClr val="000000"/>
                </a:solidFill>
                <a:effectLst/>
                <a:latin typeface="inter-regular"/>
              </a:rPr>
              <a:t>JEP 378: Text Blocks </a:t>
            </a:r>
            <a:r>
              <a:rPr lang="en-US" b="0" i="0" dirty="0">
                <a:solidFill>
                  <a:srgbClr val="000000"/>
                </a:solidFill>
                <a:effectLst/>
                <a:latin typeface="inter-regular"/>
              </a:rPr>
              <a:t>released</a:t>
            </a:r>
          </a:p>
          <a:p>
            <a:pPr marL="285750" indent="-285750" algn="just">
              <a:buFont typeface="Arial" panose="020B0604020202020204" pitchFamily="34" charset="0"/>
              <a:buChar char="•"/>
            </a:pPr>
            <a:r>
              <a:rPr lang="en-US" b="0" i="0" dirty="0">
                <a:solidFill>
                  <a:srgbClr val="000000"/>
                </a:solidFill>
                <a:effectLst/>
                <a:latin typeface="inter-regular"/>
              </a:rPr>
              <a:t>JEP 371: Hidden Classes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377: ZGC released</a:t>
            </a:r>
          </a:p>
          <a:p>
            <a:pPr marL="285750" indent="-285750" algn="just">
              <a:buFont typeface="Arial" panose="020B0604020202020204" pitchFamily="34" charset="0"/>
              <a:buChar char="•"/>
            </a:pPr>
            <a:r>
              <a:rPr lang="en-US" b="0" i="0" dirty="0">
                <a:solidFill>
                  <a:srgbClr val="000000"/>
                </a:solidFill>
                <a:effectLst/>
                <a:latin typeface="inter-regular"/>
              </a:rPr>
              <a:t>JEP 379: Shenandoah released</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(default an)</a:t>
            </a: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reimplemented</a:t>
            </a:r>
          </a:p>
          <a:p>
            <a:pPr algn="just"/>
            <a:endParaRPr lang="en-US" b="1"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a:t>
            </a:r>
          </a:p>
          <a:p>
            <a:pPr algn="just"/>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13C61036-AB9F-F5C8-F8D0-A1E763598EB5}"/>
              </a:ext>
            </a:extLst>
          </p:cNvPr>
          <p:cNvSpPr txBox="1"/>
          <p:nvPr/>
        </p:nvSpPr>
        <p:spPr>
          <a:xfrm>
            <a:off x="5460833" y="1491916"/>
            <a:ext cx="4838199" cy="3139321"/>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marL="285750" indent="-285750" algn="just">
              <a:buFont typeface="Arial" panose="020B0604020202020204" pitchFamily="34" charset="0"/>
              <a:buChar char="•"/>
            </a:pPr>
            <a:r>
              <a:rPr lang="en-US" b="0" i="0" dirty="0">
                <a:solidFill>
                  <a:srgbClr val="000000"/>
                </a:solidFill>
                <a:effectLst/>
                <a:latin typeface="inter-regular"/>
              </a:rPr>
              <a:t>JEP 384: Records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375: Pattern Matching Type Checks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360: Sealed Classes (Preview)</a:t>
            </a:r>
          </a:p>
          <a:p>
            <a:pPr marL="285750" indent="-285750" algn="just">
              <a:buFont typeface="Arial" panose="020B0604020202020204" pitchFamily="34" charset="0"/>
              <a:buChar char="•"/>
            </a:pPr>
            <a:r>
              <a:rPr lang="en-US" b="0" i="0" dirty="0">
                <a:solidFill>
                  <a:srgbClr val="000000"/>
                </a:solidFill>
                <a:effectLst/>
                <a:latin typeface="inter-regular"/>
              </a:rPr>
              <a:t>JEP 383: Foreign Memory API (</a:t>
            </a:r>
            <a:r>
              <a:rPr lang="en-US" i="0" dirty="0">
                <a:solidFill>
                  <a:srgbClr val="000000"/>
                </a:solidFill>
                <a:effectLst/>
                <a:latin typeface="inter-regular"/>
              </a:rPr>
              <a:t>Incubator</a:t>
            </a:r>
            <a:r>
              <a:rPr lang="en-US" b="0" i="0" dirty="0">
                <a:solidFill>
                  <a:srgbClr val="000000"/>
                </a:solidFill>
                <a:effectLst/>
                <a:latin typeface="inter-regular"/>
              </a:rPr>
              <a:t>)</a:t>
            </a: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1572863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760716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und NPE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r>
              <a:rPr lang="de-DE" b="0" i="0" dirty="0">
                <a:solidFill>
                  <a:srgbClr val="000000"/>
                </a:solidFill>
                <a:effectLst/>
                <a:latin typeface="inter-regular"/>
              </a:rPr>
              <a:t> und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53722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https://github.com/MichaelZett/20250210_java_12_17</a:t>
            </a:r>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6EC32-9098-0B2A-E062-79BA1159849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3DA6ED-6F82-B0FE-76DF-CBB98DAE5A9D}"/>
              </a:ext>
            </a:extLst>
          </p:cNvPr>
          <p:cNvSpPr>
            <a:spLocks noGrp="1"/>
          </p:cNvSpPr>
          <p:nvPr>
            <p:ph type="title"/>
          </p:nvPr>
        </p:nvSpPr>
        <p:spPr/>
        <p:txBody>
          <a:bodyPr/>
          <a:lstStyle/>
          <a:p>
            <a:r>
              <a:rPr lang="de-DE" dirty="0"/>
              <a:t>Quiz</a:t>
            </a:r>
          </a:p>
        </p:txBody>
      </p:sp>
      <p:sp>
        <p:nvSpPr>
          <p:cNvPr id="3" name="Textfeld 2">
            <a:extLst>
              <a:ext uri="{FF2B5EF4-FFF2-40B4-BE49-F238E27FC236}">
                <a16:creationId xmlns:a16="http://schemas.microsoft.com/office/drawing/2014/main" id="{CF46CC76-58BC-D24E-BBF2-07A1DAA1D10A}"/>
              </a:ext>
            </a:extLst>
          </p:cNvPr>
          <p:cNvSpPr txBox="1"/>
          <p:nvPr/>
        </p:nvSpPr>
        <p:spPr>
          <a:xfrm>
            <a:off x="6872140" y="1912370"/>
            <a:ext cx="2644676" cy="369332"/>
          </a:xfrm>
          <a:prstGeom prst="rect">
            <a:avLst/>
          </a:prstGeom>
          <a:noFill/>
        </p:spPr>
        <p:txBody>
          <a:bodyPr wrap="square" rtlCol="0">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pic>
        <p:nvPicPr>
          <p:cNvPr id="5" name="Grafik 4">
            <a:extLst>
              <a:ext uri="{FF2B5EF4-FFF2-40B4-BE49-F238E27FC236}">
                <a16:creationId xmlns:a16="http://schemas.microsoft.com/office/drawing/2014/main" id="{1927A6A7-9C1D-4B57-CE11-75248832CE47}"/>
              </a:ext>
            </a:extLst>
          </p:cNvPr>
          <p:cNvPicPr>
            <a:picLocks noChangeAspect="1"/>
          </p:cNvPicPr>
          <p:nvPr/>
        </p:nvPicPr>
        <p:blipFill>
          <a:blip r:embed="rId2"/>
          <a:stretch>
            <a:fillRect/>
          </a:stretch>
        </p:blipFill>
        <p:spPr>
          <a:xfrm>
            <a:off x="677334" y="1461116"/>
            <a:ext cx="5706271" cy="4067743"/>
          </a:xfrm>
          <a:prstGeom prst="rect">
            <a:avLst/>
          </a:prstGeom>
        </p:spPr>
      </p:pic>
    </p:spTree>
    <p:extLst>
      <p:ext uri="{BB962C8B-B14F-4D97-AF65-F5344CB8AC3E}">
        <p14:creationId xmlns:p14="http://schemas.microsoft.com/office/powerpoint/2010/main" val="242558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96767C-F8F7-5E2E-96C4-CB4EC7739DBD}"/>
              </a:ext>
            </a:extLst>
          </p:cNvPr>
          <p:cNvSpPr>
            <a:spLocks noGrp="1"/>
          </p:cNvSpPr>
          <p:nvPr>
            <p:ph type="title"/>
          </p:nvPr>
        </p:nvSpPr>
        <p:spPr/>
        <p:txBody>
          <a:bodyPr/>
          <a:lstStyle/>
          <a:p>
            <a:r>
              <a:rPr lang="de-DE" dirty="0"/>
              <a:t>Quiz 2</a:t>
            </a:r>
          </a:p>
        </p:txBody>
      </p:sp>
      <p:pic>
        <p:nvPicPr>
          <p:cNvPr id="5" name="Grafik 4">
            <a:extLst>
              <a:ext uri="{FF2B5EF4-FFF2-40B4-BE49-F238E27FC236}">
                <a16:creationId xmlns:a16="http://schemas.microsoft.com/office/drawing/2014/main" id="{BB282FEE-21A2-6A1C-CF15-A72FE8210F8F}"/>
              </a:ext>
            </a:extLst>
          </p:cNvPr>
          <p:cNvPicPr>
            <a:picLocks noChangeAspect="1"/>
          </p:cNvPicPr>
          <p:nvPr/>
        </p:nvPicPr>
        <p:blipFill>
          <a:blip r:embed="rId2"/>
          <a:stretch>
            <a:fillRect/>
          </a:stretch>
        </p:blipFill>
        <p:spPr>
          <a:xfrm>
            <a:off x="801279" y="1531018"/>
            <a:ext cx="6063182" cy="4717382"/>
          </a:xfrm>
          <a:prstGeom prst="rect">
            <a:avLst/>
          </a:prstGeom>
        </p:spPr>
      </p:pic>
      <p:sp>
        <p:nvSpPr>
          <p:cNvPr id="6" name="Textfeld 5">
            <a:extLst>
              <a:ext uri="{FF2B5EF4-FFF2-40B4-BE49-F238E27FC236}">
                <a16:creationId xmlns:a16="http://schemas.microsoft.com/office/drawing/2014/main" id="{6757DA03-4863-DAD1-35C5-DD30D42A5365}"/>
              </a:ext>
            </a:extLst>
          </p:cNvPr>
          <p:cNvSpPr txBox="1"/>
          <p:nvPr/>
        </p:nvSpPr>
        <p:spPr>
          <a:xfrm>
            <a:off x="6872140" y="1912370"/>
            <a:ext cx="2644676" cy="646331"/>
          </a:xfrm>
          <a:prstGeom prst="rect">
            <a:avLst/>
          </a:prstGeom>
          <a:noFill/>
        </p:spPr>
        <p:txBody>
          <a:bodyPr wrap="square" rtlCol="0">
            <a:spAutoFit/>
          </a:bodyPr>
          <a:lstStyle/>
          <a:p>
            <a:pPr algn="just"/>
            <a:r>
              <a:rPr lang="en-US" b="0" i="0" dirty="0">
                <a:solidFill>
                  <a:srgbClr val="000000"/>
                </a:solidFill>
                <a:effectLst/>
                <a:latin typeface="inter-regular"/>
              </a:rPr>
              <a:t>D (true false false)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11139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5141B-7EA7-1096-0479-4F8A4ADBAD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F0A247E-69F1-B68D-5784-45D59E4A333B}"/>
              </a:ext>
            </a:extLst>
          </p:cNvPr>
          <p:cNvSpPr>
            <a:spLocks noGrp="1"/>
          </p:cNvSpPr>
          <p:nvPr>
            <p:ph type="title"/>
          </p:nvPr>
        </p:nvSpPr>
        <p:spPr/>
        <p:txBody>
          <a:bodyPr/>
          <a:lstStyle/>
          <a:p>
            <a:r>
              <a:rPr lang="de-DE" dirty="0"/>
              <a:t>Quiz 3</a:t>
            </a:r>
          </a:p>
        </p:txBody>
      </p:sp>
      <p:pic>
        <p:nvPicPr>
          <p:cNvPr id="5" name="Grafik 4">
            <a:extLst>
              <a:ext uri="{FF2B5EF4-FFF2-40B4-BE49-F238E27FC236}">
                <a16:creationId xmlns:a16="http://schemas.microsoft.com/office/drawing/2014/main" id="{4A69D7C0-C12B-D9F7-50EE-4A63E80F880A}"/>
              </a:ext>
            </a:extLst>
          </p:cNvPr>
          <p:cNvPicPr>
            <a:picLocks noChangeAspect="1"/>
          </p:cNvPicPr>
          <p:nvPr/>
        </p:nvPicPr>
        <p:blipFill>
          <a:blip r:embed="rId2"/>
          <a:stretch>
            <a:fillRect/>
          </a:stretch>
        </p:blipFill>
        <p:spPr>
          <a:xfrm>
            <a:off x="677334" y="1290866"/>
            <a:ext cx="4756649" cy="4957534"/>
          </a:xfrm>
          <a:prstGeom prst="rect">
            <a:avLst/>
          </a:prstGeom>
        </p:spPr>
      </p:pic>
      <p:sp>
        <p:nvSpPr>
          <p:cNvPr id="7" name="Textfeld 6">
            <a:extLst>
              <a:ext uri="{FF2B5EF4-FFF2-40B4-BE49-F238E27FC236}">
                <a16:creationId xmlns:a16="http://schemas.microsoft.com/office/drawing/2014/main" id="{39360B0F-5DD4-244F-EBEA-55B2F1ECAE42}"/>
              </a:ext>
            </a:extLst>
          </p:cNvPr>
          <p:cNvSpPr txBox="1"/>
          <p:nvPr/>
        </p:nvSpPr>
        <p:spPr>
          <a:xfrm>
            <a:off x="1697171" y="3343830"/>
            <a:ext cx="8596668" cy="2308324"/>
          </a:xfrm>
          <a:prstGeom prst="rect">
            <a:avLst/>
          </a:prstGeom>
          <a:noFill/>
        </p:spPr>
        <p:txBody>
          <a:bodyPr wrap="square">
            <a:spAutoFit/>
          </a:bodyPr>
          <a:lstStyle/>
          <a:p>
            <a:r>
              <a:rPr lang="en-US" dirty="0"/>
              <a:t>E </a:t>
            </a:r>
            <a:r>
              <a:rPr lang="en-US" dirty="0" err="1"/>
              <a:t>isr</a:t>
            </a:r>
            <a:r>
              <a:rPr lang="en-US" dirty="0"/>
              <a:t> </a:t>
            </a:r>
            <a:r>
              <a:rPr lang="en-US" dirty="0" err="1"/>
              <a:t>richtig</a:t>
            </a:r>
            <a:r>
              <a:rPr lang="en-US" dirty="0"/>
              <a:t> (10 2)</a:t>
            </a:r>
            <a:br>
              <a:rPr lang="en-US" dirty="0"/>
            </a:br>
            <a:r>
              <a:rPr lang="en-US" b="0" i="0" dirty="0">
                <a:solidFill>
                  <a:srgbClr val="0000FF"/>
                </a:solidFill>
                <a:effectLst/>
                <a:latin typeface="Arial Unicode MS"/>
              </a:rPr>
              <a:t>s1 contains: </a:t>
            </a:r>
            <a:r>
              <a:rPr lang="en-US" b="0" i="0" dirty="0">
                <a:solidFill>
                  <a:srgbClr val="0000FF"/>
                </a:solidFill>
                <a:effectLst/>
                <a:latin typeface="monospace"/>
              </a:rPr>
              <a:t>"a b \t\</a:t>
            </a:r>
            <a:r>
              <a:rPr lang="en-US" b="0" i="0" dirty="0" err="1">
                <a:solidFill>
                  <a:srgbClr val="0000FF"/>
                </a:solidFill>
                <a:effectLst/>
                <a:latin typeface="monospace"/>
              </a:rPr>
              <a:t>nc</a:t>
            </a:r>
            <a:r>
              <a:rPr lang="en-US" b="0" i="0" dirty="0">
                <a:solidFill>
                  <a:srgbClr val="0000FF"/>
                </a:solidFill>
                <a:effectLst/>
                <a:latin typeface="monospace"/>
              </a:rPr>
              <a:t> \s\n"</a:t>
            </a:r>
            <a:r>
              <a:rPr lang="en-US" b="0" i="0" dirty="0">
                <a:solidFill>
                  <a:srgbClr val="0000FF"/>
                </a:solidFill>
                <a:effectLst/>
                <a:latin typeface="Arial Unicode MS"/>
              </a:rPr>
              <a:t> i.e. a total of 10 characters.</a:t>
            </a:r>
            <a:br>
              <a:rPr lang="en-US" dirty="0"/>
            </a:br>
            <a:br>
              <a:rPr lang="en-US" dirty="0"/>
            </a:br>
            <a:r>
              <a:rPr lang="en-US" b="0" i="0" dirty="0">
                <a:solidFill>
                  <a:srgbClr val="0000FF"/>
                </a:solidFill>
                <a:effectLst/>
                <a:latin typeface="Arial Unicode MS"/>
              </a:rPr>
              <a:t>Finally, this string is being split using the new line character. String's </a:t>
            </a:r>
            <a:r>
              <a:rPr lang="en-US" b="0" i="0" dirty="0">
                <a:solidFill>
                  <a:srgbClr val="0000FF"/>
                </a:solidFill>
                <a:effectLst/>
                <a:latin typeface="monospace"/>
              </a:rPr>
              <a:t>split</a:t>
            </a:r>
            <a:r>
              <a:rPr lang="en-US" b="0" i="0" dirty="0">
                <a:solidFill>
                  <a:srgbClr val="0000FF"/>
                </a:solidFill>
                <a:effectLst/>
                <a:latin typeface="Arial Unicode MS"/>
              </a:rPr>
              <a:t> method returns an array of Strings. But the split method does not include trailing empty strings in the resulting array. That is why, although the string pointed to by s1 ends with a new line and thus contains 3 lines, the split method returns only 2 strings - </a:t>
            </a:r>
            <a:r>
              <a:rPr lang="en-US" b="0" i="0" dirty="0">
                <a:solidFill>
                  <a:srgbClr val="0000FF"/>
                </a:solidFill>
                <a:effectLst/>
                <a:latin typeface="monospace"/>
              </a:rPr>
              <a:t>"a b \t" </a:t>
            </a:r>
            <a:r>
              <a:rPr lang="en-US" b="0" i="0" dirty="0">
                <a:solidFill>
                  <a:srgbClr val="0000FF"/>
                </a:solidFill>
                <a:effectLst/>
                <a:latin typeface="Arial Unicode MS"/>
              </a:rPr>
              <a:t>and</a:t>
            </a:r>
            <a:r>
              <a:rPr lang="en-US" b="0" i="0" dirty="0">
                <a:solidFill>
                  <a:srgbClr val="0000FF"/>
                </a:solidFill>
                <a:effectLst/>
                <a:latin typeface="monospace"/>
              </a:rPr>
              <a:t> "c \s"</a:t>
            </a:r>
            <a:r>
              <a:rPr lang="en-US" b="0" i="0" dirty="0">
                <a:solidFill>
                  <a:srgbClr val="0000FF"/>
                </a:solidFill>
                <a:effectLst/>
                <a:latin typeface="Arial Unicode MS"/>
              </a:rPr>
              <a:t>. Thus, </a:t>
            </a:r>
            <a:r>
              <a:rPr lang="en-US" b="0" i="0" dirty="0">
                <a:solidFill>
                  <a:srgbClr val="0000FF"/>
                </a:solidFill>
                <a:effectLst/>
                <a:latin typeface="monospace"/>
              </a:rPr>
              <a:t>s1.split("\\n").length</a:t>
            </a:r>
            <a:r>
              <a:rPr lang="en-US" b="0" i="0" dirty="0">
                <a:solidFill>
                  <a:srgbClr val="0000FF"/>
                </a:solidFill>
                <a:effectLst/>
                <a:latin typeface="Arial Unicode MS"/>
              </a:rPr>
              <a:t> returns 2.</a:t>
            </a:r>
            <a:endParaRPr lang="de-DE" dirty="0"/>
          </a:p>
        </p:txBody>
      </p:sp>
    </p:spTree>
    <p:extLst>
      <p:ext uri="{BB962C8B-B14F-4D97-AF65-F5344CB8AC3E}">
        <p14:creationId xmlns:p14="http://schemas.microsoft.com/office/powerpoint/2010/main" val="400052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15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2 </a:t>
            </a:r>
            <a:r>
              <a:rPr lang="en-US" b="0" i="0" dirty="0" err="1">
                <a:solidFill>
                  <a:srgbClr val="000000"/>
                </a:solidFill>
                <a:effectLst/>
                <a:latin typeface="inter-regular"/>
              </a:rPr>
              <a:t>neue</a:t>
            </a:r>
            <a:r>
              <a:rPr lang="en-US" b="0" i="0" dirty="0">
                <a:solidFill>
                  <a:srgbClr val="000000"/>
                </a:solidFill>
                <a:effectLst/>
                <a:latin typeface="inter-regular"/>
              </a:rPr>
              <a:t> GCs released</a:t>
            </a:r>
          </a:p>
          <a:p>
            <a:pPr marL="742950" lvl="1" indent="-285750" algn="just">
              <a:buFont typeface="Arial" panose="020B0604020202020204" pitchFamily="34" charset="0"/>
              <a:buChar char="•"/>
            </a:pPr>
            <a:r>
              <a:rPr lang="en-US" b="0" i="0" dirty="0">
                <a:solidFill>
                  <a:srgbClr val="000000"/>
                </a:solidFill>
                <a:effectLst/>
                <a:latin typeface="inter-regular"/>
              </a:rPr>
              <a:t>Shenandoah (</a:t>
            </a:r>
            <a:r>
              <a:rPr lang="en-US" b="0" i="0" dirty="0" err="1">
                <a:solidFill>
                  <a:srgbClr val="000000"/>
                </a:solidFill>
                <a:effectLst/>
                <a:latin typeface="inter-regular"/>
              </a:rPr>
              <a:t>nicht</a:t>
            </a:r>
            <a:r>
              <a:rPr lang="en-US" b="0" i="0" dirty="0">
                <a:solidFill>
                  <a:srgbClr val="000000"/>
                </a:solidFill>
                <a:effectLst/>
                <a:latin typeface="inter-regular"/>
              </a:rPr>
              <a:t> </a:t>
            </a:r>
            <a:r>
              <a:rPr lang="en-US" b="0" i="0" dirty="0" err="1">
                <a:solidFill>
                  <a:srgbClr val="000000"/>
                </a:solidFill>
                <a:effectLst/>
                <a:latin typeface="inter-regular"/>
              </a:rPr>
              <a:t>bei</a:t>
            </a:r>
            <a:r>
              <a:rPr lang="en-US" b="0" i="0" dirty="0">
                <a:solidFill>
                  <a:srgbClr val="000000"/>
                </a:solidFill>
                <a:effectLst/>
                <a:latin typeface="inter-regular"/>
              </a:rPr>
              <a:t> oracle </a:t>
            </a:r>
            <a:r>
              <a:rPr lang="en-US" b="0" i="0" dirty="0" err="1">
                <a:solidFill>
                  <a:srgbClr val="000000"/>
                </a:solidFill>
                <a:effectLst/>
                <a:latin typeface="inter-regular"/>
              </a:rPr>
              <a:t>dabei</a:t>
            </a:r>
            <a:r>
              <a:rPr lang="en-US" b="0" i="0" dirty="0">
                <a:solidFill>
                  <a:srgbClr val="000000"/>
                </a:solidFill>
                <a:effectLst/>
                <a:latin typeface="inter-regular"/>
              </a:rPr>
              <a:t>) und ZGC</a:t>
            </a:r>
          </a:p>
          <a:p>
            <a:pPr marL="742950" lvl="1" indent="-285750" algn="just">
              <a:buFont typeface="Arial" panose="020B0604020202020204" pitchFamily="34" charset="0"/>
              <a:buChar char="•"/>
            </a:pPr>
            <a:r>
              <a:rPr lang="en-US" dirty="0" err="1">
                <a:solidFill>
                  <a:srgbClr val="000000"/>
                </a:solidFill>
                <a:latin typeface="inter-regular"/>
              </a:rPr>
              <a:t>Beide</a:t>
            </a:r>
            <a:r>
              <a:rPr lang="en-US" dirty="0">
                <a:solidFill>
                  <a:srgbClr val="000000"/>
                </a:solidFill>
                <a:latin typeface="inter-regular"/>
              </a:rPr>
              <a:t> </a:t>
            </a:r>
            <a:r>
              <a:rPr lang="en-US" dirty="0" err="1">
                <a:solidFill>
                  <a:srgbClr val="000000"/>
                </a:solidFill>
                <a:latin typeface="inter-regular"/>
              </a:rPr>
              <a:t>zielen</a:t>
            </a:r>
            <a:r>
              <a:rPr lang="en-US" dirty="0">
                <a:solidFill>
                  <a:srgbClr val="000000"/>
                </a:solidFill>
                <a:latin typeface="inter-regular"/>
              </a:rPr>
              <a:t> auf Server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großen</a:t>
            </a:r>
            <a:r>
              <a:rPr lang="en-US" dirty="0">
                <a:solidFill>
                  <a:srgbClr val="000000"/>
                </a:solidFill>
                <a:latin typeface="inter-regular"/>
              </a:rPr>
              <a:t> Speicher (</a:t>
            </a:r>
            <a:r>
              <a:rPr lang="en-US" dirty="0" err="1">
                <a:solidFill>
                  <a:srgbClr val="000000"/>
                </a:solidFill>
                <a:latin typeface="inter-regular"/>
              </a:rPr>
              <a:t>Terrabyte</a:t>
            </a:r>
            <a:r>
              <a:rPr lang="en-US" dirty="0">
                <a:solidFill>
                  <a:srgbClr val="000000"/>
                </a:solidFill>
                <a:latin typeface="inter-regular"/>
              </a:rPr>
              <a:t>) und </a:t>
            </a:r>
            <a:r>
              <a:rPr lang="en-US" dirty="0" err="1">
                <a:solidFill>
                  <a:srgbClr val="000000"/>
                </a:solidFill>
                <a:latin typeface="inter-regular"/>
              </a:rPr>
              <a:t>niedrige</a:t>
            </a:r>
            <a:r>
              <a:rPr lang="en-US" dirty="0">
                <a:solidFill>
                  <a:srgbClr val="000000"/>
                </a:solidFill>
                <a:latin typeface="inter-regular"/>
              </a:rPr>
              <a:t> </a:t>
            </a:r>
            <a:r>
              <a:rPr lang="en-US" dirty="0" err="1">
                <a:solidFill>
                  <a:srgbClr val="000000"/>
                </a:solidFill>
                <a:latin typeface="inter-regular"/>
              </a:rPr>
              <a:t>Latenzzeiten</a:t>
            </a:r>
            <a:r>
              <a:rPr lang="en-US" dirty="0">
                <a:solidFill>
                  <a:srgbClr val="000000"/>
                </a:solidFill>
                <a:latin typeface="inter-regular"/>
              </a:rPr>
              <a:t> ab (</a:t>
            </a:r>
            <a:r>
              <a:rPr lang="en-US" dirty="0" err="1">
                <a:solidFill>
                  <a:srgbClr val="000000"/>
                </a:solidFill>
                <a:latin typeface="inter-regular"/>
              </a:rPr>
              <a:t>kaum</a:t>
            </a:r>
            <a:r>
              <a:rPr lang="en-US" dirty="0">
                <a:solidFill>
                  <a:srgbClr val="000000"/>
                </a:solidFill>
                <a:latin typeface="inter-regular"/>
              </a:rPr>
              <a:t> “stop-the-world”)</a:t>
            </a:r>
          </a:p>
          <a:p>
            <a:pPr marL="742950" lvl="1" indent="-285750" algn="just">
              <a:buFont typeface="Arial" panose="020B0604020202020204" pitchFamily="34" charset="0"/>
              <a:buChar char="•"/>
            </a:pPr>
            <a:r>
              <a:rPr lang="de-DE" b="0" i="0" dirty="0" err="1">
                <a:solidFill>
                  <a:srgbClr val="000000"/>
                </a:solidFill>
                <a:effectLst/>
                <a:latin typeface="Source Code Pro" panose="020B0509030403020204" pitchFamily="49" charset="0"/>
              </a:rPr>
              <a:t>java</a:t>
            </a:r>
            <a:r>
              <a:rPr lang="de-DE" b="0" i="0" dirty="0">
                <a:solidFill>
                  <a:srgbClr val="000000"/>
                </a:solidFill>
                <a:effectLst/>
                <a:latin typeface="Source Code Pro" panose="020B0509030403020204" pitchFamily="49" charset="0"/>
              </a:rPr>
              <a:t> -XX:+</a:t>
            </a:r>
            <a:r>
              <a:rPr lang="de-DE" b="0" i="0" dirty="0" err="1">
                <a:solidFill>
                  <a:srgbClr val="000000"/>
                </a:solidFill>
                <a:effectLst/>
                <a:latin typeface="Source Code Pro" panose="020B0509030403020204" pitchFamily="49" charset="0"/>
              </a:rPr>
              <a:t>UseZGC</a:t>
            </a:r>
            <a:r>
              <a:rPr lang="en-US" b="0" i="0" dirty="0">
                <a:solidFill>
                  <a:srgbClr val="000000"/>
                </a:solidFill>
                <a:effectLst/>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released</a:t>
            </a:r>
          </a:p>
          <a:p>
            <a:pPr marL="742950" lvl="1" indent="-285750" algn="just">
              <a:buFont typeface="Arial" panose="020B0604020202020204" pitchFamily="34" charset="0"/>
              <a:buChar char="•"/>
            </a:pPr>
            <a:r>
              <a:rPr lang="en-US" dirty="0">
                <a:solidFill>
                  <a:srgbClr val="000000"/>
                </a:solidFill>
                <a:latin typeface="inter-regular"/>
              </a:rPr>
              <a:t>Es </a:t>
            </a:r>
            <a:r>
              <a:rPr lang="en-US" dirty="0" err="1">
                <a:solidFill>
                  <a:srgbClr val="000000"/>
                </a:solidFill>
                <a:latin typeface="inter-regular"/>
              </a:rPr>
              <a:t>gibt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Infos</a:t>
            </a:r>
            <a:r>
              <a:rPr lang="en-US" dirty="0">
                <a:solidFill>
                  <a:srgbClr val="000000"/>
                </a:solidFill>
                <a:latin typeface="inter-regular"/>
              </a:rPr>
              <a:t>, was </a:t>
            </a:r>
            <a:r>
              <a:rPr lang="en-US" dirty="0" err="1">
                <a:solidFill>
                  <a:srgbClr val="000000"/>
                </a:solidFill>
                <a:latin typeface="inter-regular"/>
              </a:rPr>
              <a:t>denn</a:t>
            </a:r>
            <a:r>
              <a:rPr lang="en-US" dirty="0">
                <a:solidFill>
                  <a:srgbClr val="000000"/>
                </a:solidFill>
                <a:latin typeface="inter-regular"/>
              </a:rPr>
              <a:t> </a:t>
            </a:r>
            <a:r>
              <a:rPr lang="en-US" dirty="0" err="1">
                <a:solidFill>
                  <a:srgbClr val="000000"/>
                </a:solidFill>
                <a:latin typeface="inter-regular"/>
              </a:rPr>
              <a:t>genau</a:t>
            </a:r>
            <a:r>
              <a:rPr lang="en-US" dirty="0">
                <a:solidFill>
                  <a:srgbClr val="000000"/>
                </a:solidFill>
                <a:latin typeface="inter-regular"/>
              </a:rPr>
              <a:t> null war</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a:t>
            </a:r>
            <a:r>
              <a:rPr lang="en-US" b="0" i="0" dirty="0" err="1">
                <a:solidFill>
                  <a:srgbClr val="000000"/>
                </a:solidFill>
                <a:effectLst/>
                <a:latin typeface="inter-regular"/>
              </a:rPr>
              <a:t>implementiert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Nach</a:t>
            </a:r>
            <a:r>
              <a:rPr lang="en-US" dirty="0">
                <a:solidFill>
                  <a:srgbClr val="000000"/>
                </a:solidFill>
                <a:latin typeface="inter-regular"/>
              </a:rPr>
              <a:t> socket-</a:t>
            </a:r>
            <a:r>
              <a:rPr lang="en-US" dirty="0" err="1">
                <a:solidFill>
                  <a:srgbClr val="000000"/>
                </a:solidFill>
                <a:latin typeface="inter-regular"/>
              </a:rPr>
              <a:t>api</a:t>
            </a:r>
            <a:r>
              <a:rPr lang="en-US" dirty="0">
                <a:solidFill>
                  <a:srgbClr val="000000"/>
                </a:solidFill>
                <a:latin typeface="inter-regular"/>
              </a:rPr>
              <a:t> nun </a:t>
            </a:r>
            <a:r>
              <a:rPr lang="en-US" dirty="0" err="1">
                <a:solidFill>
                  <a:srgbClr val="000000"/>
                </a:solidFill>
                <a:latin typeface="inter-regular"/>
              </a:rPr>
              <a:t>diese</a:t>
            </a:r>
            <a:r>
              <a:rPr lang="en-US" dirty="0">
                <a:solidFill>
                  <a:srgbClr val="000000"/>
                </a:solidFill>
                <a:latin typeface="inter-regular"/>
              </a:rPr>
              <a:t> 2. API, die auf virtual threads (Java 21) </a:t>
            </a:r>
            <a:r>
              <a:rPr lang="en-US" dirty="0" err="1">
                <a:solidFill>
                  <a:srgbClr val="000000"/>
                </a:solidFill>
                <a:latin typeface="inter-regular"/>
              </a:rPr>
              <a:t>vorbereitet</a:t>
            </a:r>
            <a:r>
              <a:rPr lang="en-US" dirty="0">
                <a:solidFill>
                  <a:srgbClr val="000000"/>
                </a:solidFill>
                <a:latin typeface="inter-regular"/>
              </a:rPr>
              <a:t> </a:t>
            </a:r>
            <a:r>
              <a:rPr lang="en-US" dirty="0" err="1">
                <a:solidFill>
                  <a:srgbClr val="000000"/>
                </a:solidFill>
                <a:latin typeface="inter-regular"/>
              </a:rPr>
              <a:t>wurde</a:t>
            </a:r>
            <a:endParaRPr lang="en-US" b="0" i="0" dirty="0">
              <a:solidFill>
                <a:srgbClr val="000000"/>
              </a:solidFill>
              <a:effectLst/>
              <a:latin typeface="inter-regular"/>
            </a:endParaRPr>
          </a:p>
          <a:p>
            <a:pPr marL="742950" lvl="1"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154884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7624-781E-59CD-4AEC-E00AF8E83B7F}"/>
              </a:ext>
            </a:extLst>
          </p:cNvPr>
          <p:cNvSpPr>
            <a:spLocks noGrp="1"/>
          </p:cNvSpPr>
          <p:nvPr>
            <p:ph type="title"/>
          </p:nvPr>
        </p:nvSpPr>
        <p:spPr>
          <a:xfrm>
            <a:off x="677334" y="609600"/>
            <a:ext cx="8596668" cy="780585"/>
          </a:xfrm>
        </p:spPr>
        <p:txBody>
          <a:bodyPr/>
          <a:lstStyle/>
          <a:p>
            <a:r>
              <a:rPr lang="de-DE" dirty="0"/>
              <a:t>Hidden </a:t>
            </a:r>
            <a:r>
              <a:rPr lang="de-DE" dirty="0" err="1"/>
              <a:t>classes</a:t>
            </a:r>
            <a:endParaRPr lang="de-DE" dirty="0"/>
          </a:p>
        </p:txBody>
      </p:sp>
      <p:sp>
        <p:nvSpPr>
          <p:cNvPr id="3" name="Inhaltsplatzhalter 2">
            <a:extLst>
              <a:ext uri="{FF2B5EF4-FFF2-40B4-BE49-F238E27FC236}">
                <a16:creationId xmlns:a16="http://schemas.microsoft.com/office/drawing/2014/main" id="{260E8C97-6268-9104-788A-FEF698870C09}"/>
              </a:ext>
            </a:extLst>
          </p:cNvPr>
          <p:cNvSpPr>
            <a:spLocks noGrp="1"/>
          </p:cNvSpPr>
          <p:nvPr>
            <p:ph idx="1"/>
          </p:nvPr>
        </p:nvSpPr>
        <p:spPr>
          <a:xfrm>
            <a:off x="677334" y="1531434"/>
            <a:ext cx="8596668" cy="4509929"/>
          </a:xfrm>
        </p:spPr>
        <p:txBody>
          <a:bodyPr>
            <a:normAutofit/>
          </a:bodyPr>
          <a:lstStyle/>
          <a:p>
            <a:r>
              <a:rPr lang="de-DE" dirty="0"/>
              <a:t>Hidden </a:t>
            </a:r>
            <a:r>
              <a:rPr lang="de-DE" dirty="0" err="1"/>
              <a:t>classes</a:t>
            </a:r>
            <a:endParaRPr lang="de-DE" dirty="0"/>
          </a:p>
          <a:p>
            <a:pPr lvl="1"/>
            <a:r>
              <a:rPr lang="de-DE" dirty="0"/>
              <a:t>Können nicht direkt vom </a:t>
            </a:r>
            <a:r>
              <a:rPr lang="de-DE" dirty="0" err="1"/>
              <a:t>bytecode</a:t>
            </a:r>
            <a:r>
              <a:rPr lang="de-DE" dirty="0"/>
              <a:t> anderer Klassen genutzt werden</a:t>
            </a:r>
          </a:p>
          <a:p>
            <a:pPr lvl="1"/>
            <a:r>
              <a:rPr lang="en-US" dirty="0" err="1"/>
              <a:t>Können</a:t>
            </a:r>
            <a:r>
              <a:rPr lang="en-US" dirty="0"/>
              <a:t> </a:t>
            </a:r>
            <a:r>
              <a:rPr lang="en-US" dirty="0" err="1"/>
              <a:t>nicht</a:t>
            </a:r>
            <a:r>
              <a:rPr lang="en-US" dirty="0"/>
              <a:t> </a:t>
            </a:r>
            <a:r>
              <a:rPr lang="en-US" dirty="0" err="1"/>
              <a:t>zum</a:t>
            </a:r>
            <a:r>
              <a:rPr lang="en-US" dirty="0"/>
              <a:t> </a:t>
            </a:r>
            <a:r>
              <a:rPr lang="en-US" dirty="0" err="1"/>
              <a:t>Deklarieren</a:t>
            </a:r>
            <a:r>
              <a:rPr lang="en-US" dirty="0"/>
              <a:t> von </a:t>
            </a:r>
            <a:r>
              <a:rPr lang="en-US" dirty="0" err="1"/>
              <a:t>Feldern</a:t>
            </a:r>
            <a:r>
              <a:rPr lang="en-US" dirty="0"/>
              <a:t>, </a:t>
            </a:r>
            <a:r>
              <a:rPr lang="en-US" dirty="0" err="1"/>
              <a:t>als</a:t>
            </a:r>
            <a:r>
              <a:rPr lang="en-US" dirty="0"/>
              <a:t> Parameter, Return Wert </a:t>
            </a:r>
            <a:r>
              <a:rPr lang="en-US" dirty="0" err="1"/>
              <a:t>oder</a:t>
            </a:r>
            <a:r>
              <a:rPr lang="en-US" dirty="0"/>
              <a:t> Superclass </a:t>
            </a:r>
            <a:r>
              <a:rPr lang="en-US" dirty="0" err="1"/>
              <a:t>benutzt</a:t>
            </a:r>
            <a:r>
              <a:rPr lang="en-US" dirty="0"/>
              <a:t> </a:t>
            </a:r>
            <a:r>
              <a:rPr lang="en-US" dirty="0" err="1"/>
              <a:t>werden</a:t>
            </a:r>
            <a:endParaRPr lang="en-US" dirty="0"/>
          </a:p>
          <a:p>
            <a:pPr lvl="1"/>
            <a:r>
              <a:rPr lang="en-US" dirty="0" err="1"/>
              <a:t>Können</a:t>
            </a:r>
            <a:r>
              <a:rPr lang="en-US" dirty="0"/>
              <a:t> </a:t>
            </a:r>
            <a:r>
              <a:rPr lang="en-US" dirty="0" err="1"/>
              <a:t>nicht</a:t>
            </a:r>
            <a:r>
              <a:rPr lang="en-US" dirty="0"/>
              <a:t> </a:t>
            </a:r>
            <a:r>
              <a:rPr lang="en-US" dirty="0" err="1"/>
              <a:t>durch</a:t>
            </a:r>
            <a:r>
              <a:rPr lang="en-US" dirty="0"/>
              <a:t> </a:t>
            </a:r>
            <a:r>
              <a:rPr lang="en-US" dirty="0" err="1"/>
              <a:t>classloader</a:t>
            </a:r>
            <a:r>
              <a:rPr lang="en-US" dirty="0"/>
              <a:t> via Class::</a:t>
            </a:r>
            <a:r>
              <a:rPr lang="en-US" dirty="0" err="1"/>
              <a:t>forName</a:t>
            </a:r>
            <a:r>
              <a:rPr lang="en-US" dirty="0"/>
              <a:t>, </a:t>
            </a:r>
            <a:r>
              <a:rPr lang="en-US" dirty="0" err="1"/>
              <a:t>ClassLoader</a:t>
            </a:r>
            <a:r>
              <a:rPr lang="en-US" dirty="0"/>
              <a:t>::</a:t>
            </a:r>
            <a:r>
              <a:rPr lang="en-US" dirty="0" err="1"/>
              <a:t>loadClass</a:t>
            </a:r>
            <a:r>
              <a:rPr lang="en-US" dirty="0"/>
              <a:t> </a:t>
            </a:r>
            <a:r>
              <a:rPr lang="en-US" dirty="0" err="1"/>
              <a:t>gefunden</a:t>
            </a:r>
            <a:r>
              <a:rPr lang="en-US" dirty="0"/>
              <a:t> warden</a:t>
            </a:r>
          </a:p>
          <a:p>
            <a:pPr lvl="1"/>
            <a:r>
              <a:rPr lang="en-US" dirty="0"/>
              <a:t>Der </a:t>
            </a:r>
            <a:r>
              <a:rPr lang="en-US" dirty="0" err="1"/>
              <a:t>Lebenszyklus</a:t>
            </a:r>
            <a:r>
              <a:rPr lang="en-US" dirty="0"/>
              <a:t> </a:t>
            </a:r>
            <a:r>
              <a:rPr lang="en-US" dirty="0" err="1"/>
              <a:t>kann</a:t>
            </a:r>
            <a:r>
              <a:rPr lang="en-US" dirty="0"/>
              <a:t> </a:t>
            </a:r>
            <a:r>
              <a:rPr lang="en-US" dirty="0" err="1"/>
              <a:t>feiner</a:t>
            </a:r>
            <a:r>
              <a:rPr lang="en-US" dirty="0"/>
              <a:t> </a:t>
            </a:r>
            <a:r>
              <a:rPr lang="en-US" dirty="0" err="1"/>
              <a:t>gesteuert</a:t>
            </a:r>
            <a:r>
              <a:rPr lang="en-US" dirty="0"/>
              <a:t> </a:t>
            </a:r>
            <a:r>
              <a:rPr lang="en-US" dirty="0" err="1"/>
              <a:t>werden</a:t>
            </a:r>
            <a:r>
              <a:rPr lang="en-US" dirty="0"/>
              <a:t> </a:t>
            </a:r>
            <a:r>
              <a:rPr lang="en-US" dirty="0" err="1"/>
              <a:t>als</a:t>
            </a:r>
            <a:r>
              <a:rPr lang="en-US" dirty="0"/>
              <a:t> </a:t>
            </a:r>
            <a:r>
              <a:rPr lang="en-US" dirty="0" err="1"/>
              <a:t>bei</a:t>
            </a:r>
            <a:r>
              <a:rPr lang="en-US" dirty="0"/>
              <a:t> </a:t>
            </a:r>
            <a:r>
              <a:rPr lang="en-US" dirty="0" err="1"/>
              <a:t>Anonymen</a:t>
            </a:r>
            <a:r>
              <a:rPr lang="en-US" dirty="0"/>
              <a:t> Klassen</a:t>
            </a:r>
          </a:p>
          <a:p>
            <a:r>
              <a:rPr lang="de-DE" dirty="0"/>
              <a:t>Ein feature vor allem für Sprach/Framework/Tool-Entwickler</a:t>
            </a:r>
          </a:p>
          <a:p>
            <a:r>
              <a:rPr lang="de-DE" dirty="0"/>
              <a:t>Beispielsweise erzeugte der Compiler in Java für einen Lambda Ausdruck </a:t>
            </a:r>
            <a:r>
              <a:rPr lang="de-DE" dirty="0" err="1"/>
              <a:t>bytecode</a:t>
            </a:r>
            <a:r>
              <a:rPr lang="de-DE" dirty="0"/>
              <a:t>, um dynamische eine anonyme Klasse zu erzeugen – jetzt wird dafür eine </a:t>
            </a:r>
            <a:r>
              <a:rPr lang="de-DE" dirty="0" err="1"/>
              <a:t>hidden</a:t>
            </a:r>
            <a:r>
              <a:rPr lang="de-DE" dirty="0"/>
              <a:t> </a:t>
            </a:r>
            <a:r>
              <a:rPr lang="de-DE" dirty="0" err="1"/>
              <a:t>class</a:t>
            </a:r>
            <a:r>
              <a:rPr lang="de-DE" dirty="0"/>
              <a:t> genutzt</a:t>
            </a:r>
          </a:p>
          <a:p>
            <a:r>
              <a:rPr lang="de-DE" dirty="0"/>
              <a:t>Löst teilweise „</a:t>
            </a:r>
            <a:r>
              <a:rPr lang="de-DE" dirty="0" err="1"/>
              <a:t>sun.misc.Unsafe</a:t>
            </a:r>
            <a:r>
              <a:rPr lang="de-DE" dirty="0"/>
              <a:t>::</a:t>
            </a:r>
            <a:r>
              <a:rPr lang="de-DE" dirty="0" err="1"/>
              <a:t>defineAnonymousClass</a:t>
            </a:r>
            <a:r>
              <a:rPr lang="de-DE" dirty="0"/>
              <a:t>“ ab (und soll möglichst erweitert werden, um das ganz abzulösen)</a:t>
            </a:r>
          </a:p>
          <a:p>
            <a:endParaRPr lang="de-DE" dirty="0"/>
          </a:p>
        </p:txBody>
      </p:sp>
    </p:spTree>
    <p:extLst>
      <p:ext uri="{BB962C8B-B14F-4D97-AF65-F5344CB8AC3E}">
        <p14:creationId xmlns:p14="http://schemas.microsoft.com/office/powerpoint/2010/main" val="2342247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C635A-10F0-F9B2-6BA5-C8538CC6039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3CA4A56-D8E7-C414-F505-20E8873FA2C5}"/>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414D4149-2EA7-2B98-8B0D-57E64571ACDA}"/>
              </a:ext>
            </a:extLst>
          </p:cNvPr>
          <p:cNvSpPr>
            <a:spLocks noGrp="1"/>
          </p:cNvSpPr>
          <p:nvPr>
            <p:ph idx="1"/>
          </p:nvPr>
        </p:nvSpPr>
        <p:spPr/>
        <p:txBody>
          <a:bodyPr/>
          <a:lstStyle/>
          <a:p>
            <a:r>
              <a:rPr lang="de-DE" dirty="0"/>
              <a:t>Bitte alle TODOs in 02_java_12_17 </a:t>
            </a:r>
            <a:r>
              <a:rPr lang="de-DE" dirty="0" err="1"/>
              <a:t>package</a:t>
            </a:r>
            <a:r>
              <a:rPr lang="de-DE" dirty="0"/>
              <a:t> de.zettsystems.exercises12_15 lösen</a:t>
            </a:r>
          </a:p>
        </p:txBody>
      </p:sp>
    </p:spTree>
    <p:extLst>
      <p:ext uri="{BB962C8B-B14F-4D97-AF65-F5344CB8AC3E}">
        <p14:creationId xmlns:p14="http://schemas.microsoft.com/office/powerpoint/2010/main" val="146195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b="1" dirty="0"/>
              <a:t>Java 16 - Pattern Matching for </a:t>
            </a:r>
            <a:r>
              <a:rPr lang="en-US" sz="2900" b="1" dirty="0" err="1"/>
              <a:t>instanceof</a:t>
            </a:r>
            <a:endParaRPr lang="en-US" sz="2900" b="1"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34604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16 – 16.03.2021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6038" y="1582476"/>
            <a:ext cx="4439652" cy="4801314"/>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394 Pattern Matching for </a:t>
            </a:r>
            <a:r>
              <a:rPr lang="en-US" b="0" i="0" dirty="0" err="1">
                <a:solidFill>
                  <a:srgbClr val="000000"/>
                </a:solidFill>
                <a:effectLst/>
                <a:latin typeface="inter-regular"/>
              </a:rPr>
              <a:t>instanceof</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395 Records</a:t>
            </a:r>
          </a:p>
          <a:p>
            <a:pPr marL="285750" indent="-285750" algn="just">
              <a:buFont typeface="Arial" panose="020B0604020202020204" pitchFamily="34" charset="0"/>
              <a:buChar char="•"/>
            </a:pPr>
            <a:r>
              <a:rPr lang="en-US" b="0" i="0" dirty="0">
                <a:solidFill>
                  <a:srgbClr val="000000"/>
                </a:solidFill>
                <a:effectLst/>
                <a:latin typeface="inter-regular"/>
              </a:rPr>
              <a:t>Add </a:t>
            </a:r>
            <a:r>
              <a:rPr lang="en-US" b="0" i="0" dirty="0" err="1">
                <a:solidFill>
                  <a:srgbClr val="000000"/>
                </a:solidFill>
                <a:effectLst/>
                <a:latin typeface="inter-regular"/>
              </a:rPr>
              <a:t>Stream.toList</a:t>
            </a:r>
            <a:r>
              <a:rPr lang="en-US" b="0" i="0" dirty="0">
                <a:solidFill>
                  <a:srgbClr val="000000"/>
                </a:solidFill>
                <a:effectLst/>
                <a:latin typeface="inter-regular"/>
              </a:rPr>
              <a:t>() Method</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380 Unix-Domain Socket Channels</a:t>
            </a:r>
          </a:p>
          <a:p>
            <a:pPr marL="285750" indent="-285750" algn="just">
              <a:buFont typeface="Arial" panose="020B0604020202020204" pitchFamily="34" charset="0"/>
              <a:buChar char="•"/>
            </a:pPr>
            <a:r>
              <a:rPr lang="en-US" b="0" i="0" dirty="0">
                <a:solidFill>
                  <a:srgbClr val="000000"/>
                </a:solidFill>
                <a:effectLst/>
                <a:latin typeface="inter-regular"/>
              </a:rPr>
              <a:t>JEP 392 Packaging Tool </a:t>
            </a:r>
            <a:r>
              <a:rPr lang="en-US" b="0" i="0" dirty="0" err="1">
                <a:solidFill>
                  <a:srgbClr val="000000"/>
                </a:solidFill>
                <a:effectLst/>
                <a:latin typeface="inter-regular"/>
              </a:rPr>
              <a:t>jpackage</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
        <p:nvSpPr>
          <p:cNvPr id="4" name="Textfeld 3">
            <a:extLst>
              <a:ext uri="{FF2B5EF4-FFF2-40B4-BE49-F238E27FC236}">
                <a16:creationId xmlns:a16="http://schemas.microsoft.com/office/drawing/2014/main" id="{56B04647-0334-D0A3-8B11-3E51A31CE5F7}"/>
              </a:ext>
            </a:extLst>
          </p:cNvPr>
          <p:cNvSpPr txBox="1"/>
          <p:nvPr/>
        </p:nvSpPr>
        <p:spPr>
          <a:xfrm>
            <a:off x="5145505" y="1582475"/>
            <a:ext cx="4596063" cy="4247317"/>
          </a:xfrm>
          <a:prstGeom prst="rect">
            <a:avLst/>
          </a:prstGeom>
          <a:noFill/>
        </p:spPr>
        <p:txBody>
          <a:bodyPr wrap="square" rtlCol="0">
            <a:spAutoFit/>
          </a:bodyPr>
          <a:lstStyle/>
          <a:p>
            <a:pPr algn="just"/>
            <a:r>
              <a:rPr lang="en-US" b="1" i="0" dirty="0">
                <a:solidFill>
                  <a:srgbClr val="000000"/>
                </a:solidFill>
                <a:effectLst/>
                <a:latin typeface="inter-regular"/>
              </a:rPr>
              <a:t>4. Miscellaneous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390 Warning for Value-Based Classes</a:t>
            </a:r>
          </a:p>
          <a:p>
            <a:pPr marL="285750" indent="-285750" algn="just">
              <a:buFont typeface="Arial" panose="020B0604020202020204" pitchFamily="34" charset="0"/>
              <a:buChar char="•"/>
            </a:pPr>
            <a:r>
              <a:rPr lang="en-US" b="0" i="0" dirty="0">
                <a:solidFill>
                  <a:srgbClr val="000000"/>
                </a:solidFill>
                <a:effectLst/>
                <a:latin typeface="inter-regular"/>
              </a:rPr>
              <a:t>JEP 396 Strongly Encapsulate JDK Internals by default (flag)</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338 Vector API (Incubator)</a:t>
            </a:r>
          </a:p>
          <a:p>
            <a:pPr marL="285750" indent="-285750" algn="just">
              <a:buFont typeface="Arial" panose="020B0604020202020204" pitchFamily="34" charset="0"/>
              <a:buChar char="•"/>
            </a:pPr>
            <a:r>
              <a:rPr lang="en-US" b="0" i="0" dirty="0">
                <a:solidFill>
                  <a:srgbClr val="000000"/>
                </a:solidFill>
                <a:effectLst/>
                <a:latin typeface="inter-regular"/>
              </a:rPr>
              <a:t>JEP 389 Foreign Linker API (Incubator)</a:t>
            </a:r>
          </a:p>
          <a:p>
            <a:pPr marL="285750" indent="-285750" algn="just">
              <a:buFont typeface="Arial" panose="020B0604020202020204" pitchFamily="34" charset="0"/>
              <a:buChar char="•"/>
            </a:pPr>
            <a:r>
              <a:rPr lang="en-US" b="0" i="0" dirty="0">
                <a:solidFill>
                  <a:srgbClr val="000000"/>
                </a:solidFill>
                <a:effectLst/>
                <a:latin typeface="inter-regular"/>
              </a:rPr>
              <a:t>JEP 393 Foreign Memory Access API (3rd Incubator)</a:t>
            </a:r>
          </a:p>
          <a:p>
            <a:pPr marL="285750" indent="-285750" algn="just">
              <a:buFont typeface="Arial" panose="020B0604020202020204" pitchFamily="34" charset="0"/>
              <a:buChar char="•"/>
            </a:pPr>
            <a:r>
              <a:rPr lang="en-US" b="0" i="0" dirty="0">
                <a:solidFill>
                  <a:srgbClr val="000000"/>
                </a:solidFill>
                <a:effectLst/>
                <a:latin typeface="inter-regular"/>
              </a:rPr>
              <a:t>JEP 397 Sealed Classes (2nd Preview)</a:t>
            </a:r>
          </a:p>
          <a:p>
            <a:pPr algn="just"/>
            <a:endParaRPr lang="en-US" b="0" i="0" dirty="0">
              <a:solidFill>
                <a:srgbClr val="000000"/>
              </a:solidFill>
              <a:effectLst/>
              <a:latin typeface="inter-regular"/>
            </a:endParaRPr>
          </a:p>
        </p:txBody>
      </p:sp>
      <p:sp>
        <p:nvSpPr>
          <p:cNvPr id="6" name="Rectangle 1">
            <a:extLst>
              <a:ext uri="{FF2B5EF4-FFF2-40B4-BE49-F238E27FC236}">
                <a16:creationId xmlns:a16="http://schemas.microsoft.com/office/drawing/2014/main" id="{50C2D2FF-52C7-05C0-2BC0-B4120BB3CE2D}"/>
              </a:ext>
            </a:extLst>
          </p:cNvPr>
          <p:cNvSpPr>
            <a:spLocks noChangeArrowheads="1"/>
          </p:cNvSpPr>
          <p:nvPr/>
        </p:nvSpPr>
        <p:spPr bwMode="auto">
          <a:xfrm>
            <a:off x="0" y="136267"/>
            <a:ext cx="56106" cy="184666"/>
          </a:xfrm>
          <a:prstGeom prst="rect">
            <a:avLst/>
          </a:prstGeom>
          <a:solidFill>
            <a:srgbClr val="FBF9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000000"/>
                </a:solidFill>
                <a:effectLst/>
                <a:latin typeface="OracleSansVF"/>
              </a:rPr>
              <a:t> </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315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8AF52A-DF4D-9762-081A-E13650613E31}"/>
              </a:ext>
            </a:extLst>
          </p:cNvPr>
          <p:cNvSpPr>
            <a:spLocks noGrp="1"/>
          </p:cNvSpPr>
          <p:nvPr>
            <p:ph type="title"/>
          </p:nvPr>
        </p:nvSpPr>
        <p:spPr/>
        <p:txBody>
          <a:bodyPr/>
          <a:lstStyle/>
          <a:p>
            <a:r>
              <a:rPr lang="de-DE" dirty="0"/>
              <a:t>Quiz</a:t>
            </a:r>
          </a:p>
        </p:txBody>
      </p:sp>
      <p:pic>
        <p:nvPicPr>
          <p:cNvPr id="5" name="Inhaltsplatzhalter 4">
            <a:extLst>
              <a:ext uri="{FF2B5EF4-FFF2-40B4-BE49-F238E27FC236}">
                <a16:creationId xmlns:a16="http://schemas.microsoft.com/office/drawing/2014/main" id="{77D7949D-A6FD-696A-CD00-E5137B412ED5}"/>
              </a:ext>
            </a:extLst>
          </p:cNvPr>
          <p:cNvPicPr>
            <a:picLocks noGrp="1" noChangeAspect="1"/>
          </p:cNvPicPr>
          <p:nvPr>
            <p:ph idx="1"/>
          </p:nvPr>
        </p:nvPicPr>
        <p:blipFill>
          <a:blip r:embed="rId2"/>
          <a:stretch>
            <a:fillRect/>
          </a:stretch>
        </p:blipFill>
        <p:spPr>
          <a:xfrm>
            <a:off x="754145" y="1379755"/>
            <a:ext cx="3264207" cy="4718832"/>
          </a:xfrm>
        </p:spPr>
      </p:pic>
      <p:sp>
        <p:nvSpPr>
          <p:cNvPr id="6" name="Textfeld 5">
            <a:extLst>
              <a:ext uri="{FF2B5EF4-FFF2-40B4-BE49-F238E27FC236}">
                <a16:creationId xmlns:a16="http://schemas.microsoft.com/office/drawing/2014/main" id="{4E44BB2E-7C52-DFD5-C178-E99371773AA7}"/>
              </a:ext>
            </a:extLst>
          </p:cNvPr>
          <p:cNvSpPr txBox="1"/>
          <p:nvPr/>
        </p:nvSpPr>
        <p:spPr>
          <a:xfrm>
            <a:off x="8418135" y="3369839"/>
            <a:ext cx="1423448" cy="369332"/>
          </a:xfrm>
          <a:prstGeom prst="rect">
            <a:avLst/>
          </a:prstGeom>
          <a:noFill/>
        </p:spPr>
        <p:txBody>
          <a:bodyPr wrap="square" rtlCol="0">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pic>
        <p:nvPicPr>
          <p:cNvPr id="8" name="Grafik 7">
            <a:extLst>
              <a:ext uri="{FF2B5EF4-FFF2-40B4-BE49-F238E27FC236}">
                <a16:creationId xmlns:a16="http://schemas.microsoft.com/office/drawing/2014/main" id="{49023936-9206-1B7F-5211-C6970BDA21E9}"/>
              </a:ext>
            </a:extLst>
          </p:cNvPr>
          <p:cNvPicPr>
            <a:picLocks noChangeAspect="1"/>
          </p:cNvPicPr>
          <p:nvPr/>
        </p:nvPicPr>
        <p:blipFill>
          <a:blip r:embed="rId3"/>
          <a:stretch>
            <a:fillRect/>
          </a:stretch>
        </p:blipFill>
        <p:spPr>
          <a:xfrm>
            <a:off x="4162155" y="1392623"/>
            <a:ext cx="3867690" cy="4163006"/>
          </a:xfrm>
          <a:prstGeom prst="rect">
            <a:avLst/>
          </a:prstGeom>
        </p:spPr>
      </p:pic>
    </p:spTree>
    <p:extLst>
      <p:ext uri="{BB962C8B-B14F-4D97-AF65-F5344CB8AC3E}">
        <p14:creationId xmlns:p14="http://schemas.microsoft.com/office/powerpoint/2010/main" val="2037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b="1" dirty="0"/>
              <a:t>Java 16 - </a:t>
            </a:r>
            <a:r>
              <a:rPr lang="de-DE" sz="2900" b="1"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und </a:t>
            </a:r>
            <a:r>
              <a:rPr lang="de-DE" dirty="0" err="1"/>
              <a:t>Stream.toList</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a:t>
            </a:r>
            <a:r>
              <a:rPr lang="de-DE" b="0" i="0" dirty="0">
                <a:solidFill>
                  <a:srgbClr val="000000"/>
                </a:solidFill>
                <a:effectLst/>
                <a:latin typeface="inter-regular"/>
              </a:rPr>
              <a:t> un</a:t>
            </a:r>
            <a:r>
              <a:rPr lang="de-DE" dirty="0">
                <a:solidFill>
                  <a:srgbClr val="000000"/>
                </a:solidFill>
                <a:latin typeface="inter-regular"/>
              </a:rPr>
              <a:t>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671192-E350-948F-9F74-A7554F6C31E2}"/>
              </a:ext>
            </a:extLst>
          </p:cNvPr>
          <p:cNvSpPr>
            <a:spLocks noGrp="1"/>
          </p:cNvSpPr>
          <p:nvPr>
            <p:ph type="title"/>
          </p:nvPr>
        </p:nvSpPr>
        <p:spPr/>
        <p:txBody>
          <a:bodyPr/>
          <a:lstStyle/>
          <a:p>
            <a:r>
              <a:rPr lang="de-DE" dirty="0"/>
              <a:t>Quiz</a:t>
            </a:r>
          </a:p>
        </p:txBody>
      </p:sp>
      <p:pic>
        <p:nvPicPr>
          <p:cNvPr id="5" name="Grafik 4">
            <a:extLst>
              <a:ext uri="{FF2B5EF4-FFF2-40B4-BE49-F238E27FC236}">
                <a16:creationId xmlns:a16="http://schemas.microsoft.com/office/drawing/2014/main" id="{AD3CFE86-0B77-2E06-031B-6315217EF492}"/>
              </a:ext>
            </a:extLst>
          </p:cNvPr>
          <p:cNvPicPr>
            <a:picLocks noChangeAspect="1"/>
          </p:cNvPicPr>
          <p:nvPr/>
        </p:nvPicPr>
        <p:blipFill>
          <a:blip r:embed="rId2"/>
          <a:stretch>
            <a:fillRect/>
          </a:stretch>
        </p:blipFill>
        <p:spPr>
          <a:xfrm>
            <a:off x="815551" y="1426868"/>
            <a:ext cx="6077798" cy="4220164"/>
          </a:xfrm>
          <a:prstGeom prst="rect">
            <a:avLst/>
          </a:prstGeom>
        </p:spPr>
      </p:pic>
      <p:sp>
        <p:nvSpPr>
          <p:cNvPr id="6" name="Textfeld 5">
            <a:extLst>
              <a:ext uri="{FF2B5EF4-FFF2-40B4-BE49-F238E27FC236}">
                <a16:creationId xmlns:a16="http://schemas.microsoft.com/office/drawing/2014/main" id="{98C24A5B-FD3E-AC0A-D1CD-081186CA04DD}"/>
              </a:ext>
            </a:extLst>
          </p:cNvPr>
          <p:cNvSpPr txBox="1"/>
          <p:nvPr/>
        </p:nvSpPr>
        <p:spPr>
          <a:xfrm>
            <a:off x="7340600" y="2368034"/>
            <a:ext cx="2031083" cy="369332"/>
          </a:xfrm>
          <a:prstGeom prst="rect">
            <a:avLst/>
          </a:prstGeom>
          <a:noFill/>
        </p:spPr>
        <p:txBody>
          <a:bodyPr wrap="square" rtlCol="0">
            <a:spAutoFit/>
          </a:bodyPr>
          <a:lstStyle/>
          <a:p>
            <a:pPr algn="just"/>
            <a:r>
              <a:rPr lang="en-US" b="0" i="0" dirty="0">
                <a:solidFill>
                  <a:srgbClr val="000000"/>
                </a:solidFill>
                <a:effectLst/>
                <a:latin typeface="inter-regular"/>
              </a:rPr>
              <a:t>A,E </a:t>
            </a:r>
            <a:r>
              <a:rPr lang="en-US" b="0" i="0" dirty="0" err="1">
                <a:solidFill>
                  <a:srgbClr val="000000"/>
                </a:solidFill>
                <a:effectLst/>
                <a:latin typeface="inter-regular"/>
              </a:rPr>
              <a:t>sind</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200054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79CA8-7138-A722-4129-BEA1BD42D7D5}"/>
              </a:ext>
            </a:extLst>
          </p:cNvPr>
          <p:cNvSpPr>
            <a:spLocks noGrp="1"/>
          </p:cNvSpPr>
          <p:nvPr>
            <p:ph type="title"/>
          </p:nvPr>
        </p:nvSpPr>
        <p:spPr/>
        <p:txBody>
          <a:bodyPr/>
          <a:lstStyle/>
          <a:p>
            <a:r>
              <a:rPr lang="de-DE" dirty="0"/>
              <a:t>Quiz 2</a:t>
            </a:r>
          </a:p>
        </p:txBody>
      </p:sp>
      <p:pic>
        <p:nvPicPr>
          <p:cNvPr id="5" name="Grafik 4">
            <a:extLst>
              <a:ext uri="{FF2B5EF4-FFF2-40B4-BE49-F238E27FC236}">
                <a16:creationId xmlns:a16="http://schemas.microsoft.com/office/drawing/2014/main" id="{535C95A8-1916-B580-2BAA-276097133372}"/>
              </a:ext>
            </a:extLst>
          </p:cNvPr>
          <p:cNvPicPr>
            <a:picLocks noChangeAspect="1"/>
          </p:cNvPicPr>
          <p:nvPr/>
        </p:nvPicPr>
        <p:blipFill>
          <a:blip r:embed="rId2"/>
          <a:stretch>
            <a:fillRect/>
          </a:stretch>
        </p:blipFill>
        <p:spPr>
          <a:xfrm>
            <a:off x="757222" y="1270000"/>
            <a:ext cx="4435858" cy="4893080"/>
          </a:xfrm>
          <a:prstGeom prst="rect">
            <a:avLst/>
          </a:prstGeom>
        </p:spPr>
      </p:pic>
      <p:sp>
        <p:nvSpPr>
          <p:cNvPr id="6" name="Textfeld 5">
            <a:extLst>
              <a:ext uri="{FF2B5EF4-FFF2-40B4-BE49-F238E27FC236}">
                <a16:creationId xmlns:a16="http://schemas.microsoft.com/office/drawing/2014/main" id="{B7AD464D-9C84-3F9B-F7B0-F3DAC8049A23}"/>
              </a:ext>
            </a:extLst>
          </p:cNvPr>
          <p:cNvSpPr txBox="1"/>
          <p:nvPr/>
        </p:nvSpPr>
        <p:spPr>
          <a:xfrm>
            <a:off x="7086600" y="2888734"/>
            <a:ext cx="3904333" cy="369332"/>
          </a:xfrm>
          <a:prstGeom prst="rect">
            <a:avLst/>
          </a:prstGeom>
          <a:noFill/>
        </p:spPr>
        <p:txBody>
          <a:bodyPr wrap="square" rtlCol="0">
            <a:spAutoFit/>
          </a:bodyPr>
          <a:lstStyle/>
          <a:p>
            <a:pPr algn="just"/>
            <a:r>
              <a:rPr lang="en-US" b="0" i="0" dirty="0">
                <a:solidFill>
                  <a:srgbClr val="000000"/>
                </a:solidFill>
                <a:effectLst/>
                <a:latin typeface="inter-regular"/>
              </a:rPr>
              <a:t>A, B, D </a:t>
            </a:r>
            <a:r>
              <a:rPr lang="en-US" b="0" i="0" dirty="0" err="1">
                <a:solidFill>
                  <a:srgbClr val="000000"/>
                </a:solidFill>
                <a:effectLst/>
                <a:latin typeface="inter-regular"/>
              </a:rPr>
              <a:t>sind</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328826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16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742950" lvl="1" indent="-285750" algn="just">
              <a:buFont typeface="Arial" panose="020B0604020202020204" pitchFamily="34" charset="0"/>
              <a:buChar char="•"/>
            </a:pPr>
            <a:r>
              <a:rPr lang="en-US" dirty="0">
                <a:solidFill>
                  <a:srgbClr val="000000"/>
                </a:solidFill>
                <a:latin typeface="inter-regular"/>
              </a:rPr>
              <a:t>Um stop-the-world </a:t>
            </a:r>
            <a:r>
              <a:rPr lang="en-US" dirty="0" err="1">
                <a:solidFill>
                  <a:srgbClr val="000000"/>
                </a:solidFill>
                <a:latin typeface="inter-regular"/>
              </a:rPr>
              <a:t>weiter</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reduzieren</a:t>
            </a:r>
            <a:r>
              <a:rPr lang="en-US" dirty="0">
                <a:solidFill>
                  <a:srgbClr val="000000"/>
                </a:solidFill>
                <a:latin typeface="inter-regular"/>
              </a:rPr>
              <a:t> (&lt; 0.1ms) </a:t>
            </a:r>
            <a:r>
              <a:rPr lang="en-US" dirty="0" err="1">
                <a:solidFill>
                  <a:srgbClr val="000000"/>
                </a:solidFill>
                <a:latin typeface="inter-regular"/>
              </a:rPr>
              <a:t>mussten</a:t>
            </a:r>
            <a:r>
              <a:rPr lang="en-US" dirty="0">
                <a:solidFill>
                  <a:srgbClr val="000000"/>
                </a:solidFill>
                <a:latin typeface="inter-regular"/>
              </a:rPr>
              <a:t> </a:t>
            </a:r>
            <a:r>
              <a:rPr lang="en-US" dirty="0" err="1">
                <a:solidFill>
                  <a:srgbClr val="000000"/>
                </a:solidFill>
                <a:latin typeface="inter-regular"/>
              </a:rPr>
              <a:t>weitere</a:t>
            </a:r>
            <a:r>
              <a:rPr lang="en-US" dirty="0">
                <a:solidFill>
                  <a:srgbClr val="000000"/>
                </a:solidFill>
                <a:latin typeface="inter-regular"/>
              </a:rPr>
              <a:t> </a:t>
            </a:r>
            <a:r>
              <a:rPr lang="en-US" dirty="0" err="1">
                <a:solidFill>
                  <a:srgbClr val="000000"/>
                </a:solidFill>
                <a:latin typeface="inter-regular"/>
              </a:rPr>
              <a:t>Prozessschritte</a:t>
            </a:r>
            <a:r>
              <a:rPr lang="en-US" dirty="0">
                <a:solidFill>
                  <a:srgbClr val="000000"/>
                </a:solidFill>
                <a:latin typeface="inter-regular"/>
              </a:rPr>
              <a:t> in </a:t>
            </a:r>
            <a:r>
              <a:rPr lang="en-US" dirty="0" err="1">
                <a:solidFill>
                  <a:srgbClr val="000000"/>
                </a:solidFill>
                <a:latin typeface="inter-regular"/>
              </a:rPr>
              <a:t>nebenläufige</a:t>
            </a:r>
            <a:r>
              <a:rPr lang="en-US" dirty="0">
                <a:solidFill>
                  <a:srgbClr val="000000"/>
                </a:solidFill>
                <a:latin typeface="inter-regular"/>
              </a:rPr>
              <a:t> </a:t>
            </a:r>
            <a:r>
              <a:rPr lang="en-US" dirty="0" err="1">
                <a:solidFill>
                  <a:srgbClr val="000000"/>
                </a:solidFill>
                <a:latin typeface="inter-regular"/>
              </a:rPr>
              <a:t>Phasen</a:t>
            </a:r>
            <a:r>
              <a:rPr lang="en-US" dirty="0">
                <a:solidFill>
                  <a:srgbClr val="000000"/>
                </a:solidFill>
                <a:latin typeface="inter-regular"/>
              </a:rPr>
              <a:t> </a:t>
            </a:r>
            <a:r>
              <a:rPr lang="en-US" dirty="0" err="1">
                <a:solidFill>
                  <a:srgbClr val="000000"/>
                </a:solidFill>
                <a:latin typeface="inter-regular"/>
              </a:rPr>
              <a:t>verschoben</a:t>
            </a:r>
            <a:r>
              <a:rPr lang="en-US" dirty="0">
                <a:solidFill>
                  <a:srgbClr val="000000"/>
                </a:solidFill>
                <a:latin typeface="inter-regular"/>
              </a:rPr>
              <a:t> </a:t>
            </a:r>
            <a:r>
              <a:rPr lang="en-US" dirty="0" err="1">
                <a:solidFill>
                  <a:srgbClr val="000000"/>
                </a:solidFill>
                <a:latin typeface="inter-regular"/>
              </a:rPr>
              <a:t>werden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de-DE" b="0" i="0" dirty="0">
                <a:solidFill>
                  <a:srgbClr val="000000"/>
                </a:solidFill>
                <a:effectLst/>
                <a:latin typeface="inter-regular"/>
              </a:rPr>
              <a:t>Rückgabe von ungenutztem </a:t>
            </a:r>
            <a:r>
              <a:rPr lang="de-DE" b="0" i="0" dirty="0" err="1">
                <a:solidFill>
                  <a:srgbClr val="000000"/>
                </a:solidFill>
                <a:effectLst/>
                <a:latin typeface="inter-regular"/>
              </a:rPr>
              <a:t>Metaspace</a:t>
            </a:r>
            <a:r>
              <a:rPr lang="de-DE" b="0" i="0" dirty="0">
                <a:solidFill>
                  <a:srgbClr val="000000"/>
                </a:solidFill>
                <a:effectLst/>
                <a:latin typeface="inter-regular"/>
              </a:rPr>
              <a:t>-Speicher an das OS, Verringerung des </a:t>
            </a:r>
            <a:r>
              <a:rPr lang="de-DE" b="0" i="0" dirty="0" err="1">
                <a:solidFill>
                  <a:srgbClr val="000000"/>
                </a:solidFill>
                <a:effectLst/>
                <a:latin typeface="inter-regular"/>
              </a:rPr>
              <a:t>Metaspace-Footprints</a:t>
            </a:r>
            <a:r>
              <a:rPr lang="de-DE" b="0" i="0" dirty="0">
                <a:solidFill>
                  <a:srgbClr val="000000"/>
                </a:solidFill>
                <a:effectLst/>
                <a:latin typeface="inter-regular"/>
              </a:rPr>
              <a:t> und Vereinfachung des </a:t>
            </a:r>
            <a:r>
              <a:rPr lang="de-DE" b="0" i="0" dirty="0" err="1">
                <a:solidFill>
                  <a:srgbClr val="000000"/>
                </a:solidFill>
                <a:effectLst/>
                <a:latin typeface="inter-regular"/>
              </a:rPr>
              <a:t>Metaspace</a:t>
            </a:r>
            <a:r>
              <a:rPr lang="de-DE" b="0" i="0" dirty="0">
                <a:solidFill>
                  <a:srgbClr val="000000"/>
                </a:solidFill>
                <a:effectLst/>
                <a:latin typeface="inter-regular"/>
              </a:rPr>
              <a:t>-Codes, um die Wartungskosten zu senken.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marL="742950" lvl="1" indent="-285750" algn="just">
              <a:buFont typeface="Arial" panose="020B0604020202020204" pitchFamily="34" charset="0"/>
              <a:buChar char="•"/>
            </a:pPr>
            <a:r>
              <a:rPr lang="de-DE" b="0" i="0" dirty="0">
                <a:solidFill>
                  <a:srgbClr val="000000"/>
                </a:solidFill>
                <a:effectLst/>
                <a:latin typeface="inter-regular"/>
              </a:rPr>
              <a:t>Diese neue Funktion ist immer aktiviert und ändert den Zeitpunkt, zu dem G1 Java-Heap-Speicher an das Betriebssystem zurückgibt. G1 trifft während der GC-Pause weiterhin Größenentscheidungen, verlagert aber die teure Arbeit auf einen Thread, der gleichzeitig mit der Java-Anwendung läuft</a:t>
            </a:r>
            <a:endParaRPr lang="en-US" b="0" i="0" dirty="0">
              <a:solidFill>
                <a:srgbClr val="000000"/>
              </a:solidFill>
              <a:effectLst/>
              <a:latin typeface="inter-regular"/>
            </a:endParaRP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07459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E2B557-E54E-5394-F1D7-CB2A8CC4F35F}"/>
              </a:ext>
            </a:extLst>
          </p:cNvPr>
          <p:cNvSpPr>
            <a:spLocks noGrp="1"/>
          </p:cNvSpPr>
          <p:nvPr>
            <p:ph type="title"/>
          </p:nvPr>
        </p:nvSpPr>
        <p:spPr/>
        <p:txBody>
          <a:bodyPr/>
          <a:lstStyle/>
          <a:p>
            <a:r>
              <a:rPr lang="de-DE" dirty="0"/>
              <a:t>(</a:t>
            </a:r>
            <a:r>
              <a:rPr lang="de-DE" dirty="0" err="1"/>
              <a:t>Warning</a:t>
            </a:r>
            <a:r>
              <a:rPr lang="de-DE" dirty="0"/>
              <a:t> </a:t>
            </a:r>
            <a:r>
              <a:rPr lang="de-DE" dirty="0" err="1"/>
              <a:t>for</a:t>
            </a:r>
            <a:r>
              <a:rPr lang="de-DE" dirty="0"/>
              <a:t>) Value-</a:t>
            </a:r>
            <a:r>
              <a:rPr lang="de-DE" dirty="0" err="1"/>
              <a:t>Based</a:t>
            </a:r>
            <a:r>
              <a:rPr lang="de-DE" dirty="0"/>
              <a:t> Classes</a:t>
            </a:r>
          </a:p>
        </p:txBody>
      </p:sp>
      <p:sp>
        <p:nvSpPr>
          <p:cNvPr id="3" name="Inhaltsplatzhalter 2">
            <a:extLst>
              <a:ext uri="{FF2B5EF4-FFF2-40B4-BE49-F238E27FC236}">
                <a16:creationId xmlns:a16="http://schemas.microsoft.com/office/drawing/2014/main" id="{60EDCAA3-2BE0-4C91-E1CD-2F9605C7CAC8}"/>
              </a:ext>
            </a:extLst>
          </p:cNvPr>
          <p:cNvSpPr>
            <a:spLocks noGrp="1"/>
          </p:cNvSpPr>
          <p:nvPr>
            <p:ph idx="1"/>
          </p:nvPr>
        </p:nvSpPr>
        <p:spPr/>
        <p:txBody>
          <a:bodyPr/>
          <a:lstStyle/>
          <a:p>
            <a:r>
              <a:rPr lang="de-DE" dirty="0"/>
              <a:t>Das Projekt </a:t>
            </a:r>
            <a:r>
              <a:rPr lang="de-DE" dirty="0" err="1"/>
              <a:t>valhalla</a:t>
            </a:r>
            <a:r>
              <a:rPr lang="de-DE" dirty="0"/>
              <a:t> hat langfristig das Ziel „</a:t>
            </a:r>
            <a:r>
              <a:rPr lang="de-DE" dirty="0" err="1"/>
              <a:t>value</a:t>
            </a:r>
            <a:r>
              <a:rPr lang="de-DE" dirty="0"/>
              <a:t> </a:t>
            </a:r>
            <a:r>
              <a:rPr lang="de-DE" dirty="0" err="1"/>
              <a:t>objects</a:t>
            </a:r>
            <a:r>
              <a:rPr lang="de-DE" dirty="0"/>
              <a:t>“ einzuführen, das sind </a:t>
            </a:r>
            <a:r>
              <a:rPr lang="de-DE" dirty="0" err="1"/>
              <a:t>immutable</a:t>
            </a:r>
            <a:r>
              <a:rPr lang="de-DE" dirty="0"/>
              <a:t> Objekte ohne Identität</a:t>
            </a:r>
          </a:p>
          <a:p>
            <a:r>
              <a:rPr lang="de-DE" dirty="0"/>
              <a:t>Kandidaten dafür sind: die Wrapper-Klassen, Optional, Date/Time, </a:t>
            </a:r>
            <a:r>
              <a:rPr lang="de-DE" dirty="0" err="1"/>
              <a:t>collection</a:t>
            </a:r>
            <a:r>
              <a:rPr lang="de-DE" dirty="0"/>
              <a:t> </a:t>
            </a:r>
            <a:r>
              <a:rPr lang="de-DE" dirty="0" err="1"/>
              <a:t>implementation</a:t>
            </a:r>
            <a:r>
              <a:rPr lang="de-DE" dirty="0"/>
              <a:t> usw.</a:t>
            </a:r>
          </a:p>
          <a:p>
            <a:r>
              <a:rPr lang="de-DE" dirty="0"/>
              <a:t>Man möchte also die Performance von den primitiven Typen mit „richtigen“ Objekten kombinieren</a:t>
            </a:r>
          </a:p>
          <a:p>
            <a:r>
              <a:rPr lang="de-DE" dirty="0"/>
              <a:t>Nach einigen Vorarbeiten tief in der JVM wurden in diesem JEP nun die Kandidaten als @ValueObjects annotiert sowie deren </a:t>
            </a:r>
            <a:r>
              <a:rPr lang="de-DE" dirty="0" err="1"/>
              <a:t>public</a:t>
            </a:r>
            <a:r>
              <a:rPr lang="de-DE" dirty="0"/>
              <a:t>-Konstruktoren </a:t>
            </a:r>
            <a:r>
              <a:rPr lang="de-DE" dirty="0" err="1"/>
              <a:t>deprecated</a:t>
            </a:r>
            <a:endParaRPr lang="de-DE" dirty="0"/>
          </a:p>
          <a:p>
            <a:r>
              <a:rPr lang="de-DE" dirty="0"/>
              <a:t>Neben der </a:t>
            </a:r>
            <a:r>
              <a:rPr lang="de-DE" dirty="0" err="1"/>
              <a:t>deprecation-Warning</a:t>
            </a:r>
            <a:r>
              <a:rPr lang="de-DE" dirty="0"/>
              <a:t> gibt es eine weitere </a:t>
            </a:r>
            <a:r>
              <a:rPr lang="de-DE" dirty="0" err="1"/>
              <a:t>Warning</a:t>
            </a:r>
            <a:r>
              <a:rPr lang="de-DE" dirty="0"/>
              <a:t>, wenn man diese Klassen unsachgemäß in </a:t>
            </a:r>
            <a:r>
              <a:rPr lang="de-DE" dirty="0" err="1"/>
              <a:t>synchronize</a:t>
            </a:r>
            <a:r>
              <a:rPr lang="de-DE" dirty="0"/>
              <a:t> verwendet</a:t>
            </a:r>
          </a:p>
          <a:p>
            <a:endParaRPr lang="de-DE" dirty="0"/>
          </a:p>
          <a:p>
            <a:endParaRPr lang="de-DE" dirty="0"/>
          </a:p>
        </p:txBody>
      </p:sp>
    </p:spTree>
    <p:extLst>
      <p:ext uri="{BB962C8B-B14F-4D97-AF65-F5344CB8AC3E}">
        <p14:creationId xmlns:p14="http://schemas.microsoft.com/office/powerpoint/2010/main" val="2617217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b="1" dirty="0"/>
              <a:t>Java 17 - </a:t>
            </a:r>
            <a:r>
              <a:rPr lang="de-DE" sz="2900" b="1"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17 – 14.09.2021 (LTS bis 2029)</a:t>
            </a:r>
          </a:p>
        </p:txBody>
      </p:sp>
      <p:sp>
        <p:nvSpPr>
          <p:cNvPr id="4" name="Textfeld 3">
            <a:extLst>
              <a:ext uri="{FF2B5EF4-FFF2-40B4-BE49-F238E27FC236}">
                <a16:creationId xmlns:a16="http://schemas.microsoft.com/office/drawing/2014/main" id="{7ECB342E-6D57-A21E-4D47-16A50D9526F4}"/>
              </a:ext>
            </a:extLst>
          </p:cNvPr>
          <p:cNvSpPr txBox="1"/>
          <p:nvPr/>
        </p:nvSpPr>
        <p:spPr>
          <a:xfrm>
            <a:off x="720391" y="1491916"/>
            <a:ext cx="4740442" cy="3416320"/>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409: Sealed Classes released</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endParaRPr lang="en-US" b="1" i="0" dirty="0">
              <a:solidFill>
                <a:srgbClr val="000000"/>
              </a:solidFill>
              <a:effectLst/>
              <a:latin typeface="inter-regular"/>
            </a:endParaRP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51219E29-6F33-7CC4-A15D-1A4E75F362AC}"/>
              </a:ext>
            </a:extLst>
          </p:cNvPr>
          <p:cNvSpPr txBox="1"/>
          <p:nvPr/>
        </p:nvSpPr>
        <p:spPr>
          <a:xfrm>
            <a:off x="5460833" y="1491916"/>
            <a:ext cx="4838199" cy="5078313"/>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JEP 306: Restore Always-Strict Floating-Point Semantics</a:t>
            </a:r>
          </a:p>
          <a:p>
            <a:pPr marL="285750" indent="-285750" algn="just">
              <a:buFont typeface="Arial" panose="020B0604020202020204" pitchFamily="34" charset="0"/>
              <a:buChar char="•"/>
            </a:pPr>
            <a:r>
              <a:rPr lang="en-US" dirty="0">
                <a:solidFill>
                  <a:srgbClr val="000000"/>
                </a:solidFill>
                <a:latin typeface="inter-regular"/>
              </a:rPr>
              <a:t>JEP 356: Enhanced Pseudo-Random Number Generators</a:t>
            </a:r>
          </a:p>
          <a:p>
            <a:pPr marL="285750" indent="-285750" algn="just">
              <a:buFont typeface="Arial" panose="020B0604020202020204" pitchFamily="34" charset="0"/>
              <a:buChar char="•"/>
            </a:pPr>
            <a:r>
              <a:rPr lang="en-US" dirty="0">
                <a:solidFill>
                  <a:srgbClr val="000000"/>
                </a:solidFill>
                <a:latin typeface="inter-regular"/>
              </a:rPr>
              <a:t>JEP 403: Strongly Encapsulate JDK Internals (flag </a:t>
            </a:r>
            <a:r>
              <a:rPr lang="en-US" dirty="0" err="1">
                <a:solidFill>
                  <a:srgbClr val="000000"/>
                </a:solidFill>
                <a:latin typeface="inter-regular"/>
              </a:rPr>
              <a:t>weg</a:t>
            </a:r>
            <a:r>
              <a:rPr lang="en-US" dirty="0">
                <a:solidFill>
                  <a:srgbClr val="000000"/>
                </a:solidFill>
                <a:latin typeface="inter-regular"/>
              </a:rPr>
              <a: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JEP 406: Pattern Matching for switch (Preview)</a:t>
            </a:r>
          </a:p>
          <a:p>
            <a:pPr marL="285750" indent="-285750" algn="just">
              <a:buFont typeface="Arial" panose="020B0604020202020204" pitchFamily="34" charset="0"/>
              <a:buChar char="•"/>
            </a:pPr>
            <a:r>
              <a:rPr lang="en-US" i="0" dirty="0">
                <a:solidFill>
                  <a:srgbClr val="000000"/>
                </a:solidFill>
                <a:effectLst/>
                <a:latin typeface="inter-regular"/>
              </a:rPr>
              <a:t>JEP 412: Foreign Function &amp; Memory API (Incubator)</a:t>
            </a:r>
          </a:p>
          <a:p>
            <a:pPr marL="285750" indent="-285750" algn="just">
              <a:buFont typeface="Arial" panose="020B0604020202020204" pitchFamily="34" charset="0"/>
              <a:buChar char="•"/>
            </a:pPr>
            <a:r>
              <a:rPr lang="en-US" dirty="0">
                <a:solidFill>
                  <a:srgbClr val="000000"/>
                </a:solidFill>
                <a:latin typeface="inter-regular"/>
              </a:rPr>
              <a:t>JEP 414: Vector API (Second Incubator) </a:t>
            </a: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225411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Erben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gleichen</a:t>
            </a:r>
            <a:r>
              <a:rPr lang="en-US" b="0" i="0" dirty="0">
                <a:solidFill>
                  <a:srgbClr val="000000"/>
                </a:solidFill>
                <a:effectLst/>
                <a:latin typeface="inter-regular"/>
              </a:rPr>
              <a:t> package </a:t>
            </a:r>
            <a:r>
              <a:rPr lang="en-US" b="0" i="0" dirty="0" err="1">
                <a:solidFill>
                  <a:srgbClr val="000000"/>
                </a:solidFill>
                <a:effectLst/>
                <a:latin typeface="inter-regular"/>
              </a:rPr>
              <a:t>liegen</a:t>
            </a:r>
            <a:r>
              <a:rPr lang="en-US" b="0" i="0" dirty="0">
                <a:solidFill>
                  <a:srgbClr val="000000"/>
                </a:solidFill>
                <a:effectLst/>
                <a:latin typeface="inter-regular"/>
              </a:rPr>
              <a:t>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gleichem</a:t>
            </a:r>
            <a:r>
              <a:rPr lang="en-US" b="0" i="0" dirty="0">
                <a:solidFill>
                  <a:srgbClr val="000000"/>
                </a:solidFill>
                <a:effectLst/>
                <a:latin typeface="inter-regular"/>
              </a:rPr>
              <a:t> Modul)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public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keine</a:t>
            </a:r>
            <a:r>
              <a:rPr lang="en-US" dirty="0">
                <a:solidFill>
                  <a:srgbClr val="000000"/>
                </a:solidFill>
                <a:latin typeface="inter-regular"/>
              </a:rPr>
              <a:t> </a:t>
            </a:r>
            <a:r>
              <a:rPr lang="en-US" dirty="0" err="1">
                <a:solidFill>
                  <a:srgbClr val="000000"/>
                </a:solidFill>
                <a:latin typeface="inter-regular"/>
              </a:rPr>
              <a:t>Benutzbarkeit</a:t>
            </a:r>
            <a:r>
              <a:rPr lang="en-US" dirty="0">
                <a:solidFill>
                  <a:srgbClr val="000000"/>
                </a:solidFill>
                <a:latin typeface="inter-regular"/>
              </a:rPr>
              <a:t> </a:t>
            </a:r>
            <a:r>
              <a:rPr lang="en-US" dirty="0" err="1">
                <a:solidFill>
                  <a:srgbClr val="000000"/>
                </a:solidFill>
                <a:latin typeface="inter-regular"/>
              </a:rPr>
              <a:t>außerhalb</a:t>
            </a:r>
            <a:r>
              <a:rPr lang="en-US" dirty="0">
                <a:solidFill>
                  <a:srgbClr val="000000"/>
                </a:solidFill>
                <a:latin typeface="inter-regular"/>
              </a:rPr>
              <a:t> des </a:t>
            </a:r>
            <a:r>
              <a:rPr lang="en-US" dirty="0" err="1">
                <a:solidFill>
                  <a:srgbClr val="000000"/>
                </a:solidFill>
                <a:latin typeface="inter-regular"/>
              </a:rPr>
              <a:t>Pakets</a:t>
            </a:r>
            <a:r>
              <a:rPr lang="en-US" dirty="0">
                <a:solidFill>
                  <a:srgbClr val="000000"/>
                </a:solidFill>
                <a:latin typeface="inter-regular"/>
              </a:rPr>
              <a: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644D70-1E88-3938-E1E6-103098BEFC64}"/>
              </a:ext>
            </a:extLst>
          </p:cNvPr>
          <p:cNvSpPr>
            <a:spLocks noGrp="1"/>
          </p:cNvSpPr>
          <p:nvPr>
            <p:ph type="title"/>
          </p:nvPr>
        </p:nvSpPr>
        <p:spPr/>
        <p:txBody>
          <a:bodyPr/>
          <a:lstStyle/>
          <a:p>
            <a:r>
              <a:rPr lang="de-DE" dirty="0"/>
              <a:t>Quiz</a:t>
            </a:r>
          </a:p>
        </p:txBody>
      </p:sp>
      <p:pic>
        <p:nvPicPr>
          <p:cNvPr id="5" name="Grafik 4">
            <a:extLst>
              <a:ext uri="{FF2B5EF4-FFF2-40B4-BE49-F238E27FC236}">
                <a16:creationId xmlns:a16="http://schemas.microsoft.com/office/drawing/2014/main" id="{E60089BC-1E02-E92D-7A27-6D69C99F3F05}"/>
              </a:ext>
            </a:extLst>
          </p:cNvPr>
          <p:cNvPicPr>
            <a:picLocks noChangeAspect="1"/>
          </p:cNvPicPr>
          <p:nvPr/>
        </p:nvPicPr>
        <p:blipFill>
          <a:blip r:embed="rId2"/>
          <a:stretch>
            <a:fillRect/>
          </a:stretch>
        </p:blipFill>
        <p:spPr>
          <a:xfrm>
            <a:off x="755649" y="1328429"/>
            <a:ext cx="8720969" cy="4747386"/>
          </a:xfrm>
          <a:prstGeom prst="rect">
            <a:avLst/>
          </a:prstGeom>
        </p:spPr>
      </p:pic>
      <p:sp>
        <p:nvSpPr>
          <p:cNvPr id="6" name="Textfeld 5">
            <a:extLst>
              <a:ext uri="{FF2B5EF4-FFF2-40B4-BE49-F238E27FC236}">
                <a16:creationId xmlns:a16="http://schemas.microsoft.com/office/drawing/2014/main" id="{28FCE9AA-CF19-2F59-EF96-25A1CFC5D2AC}"/>
              </a:ext>
            </a:extLst>
          </p:cNvPr>
          <p:cNvSpPr txBox="1"/>
          <p:nvPr/>
        </p:nvSpPr>
        <p:spPr>
          <a:xfrm>
            <a:off x="7148134" y="3999984"/>
            <a:ext cx="2624515" cy="369332"/>
          </a:xfrm>
          <a:prstGeom prst="rect">
            <a:avLst/>
          </a:prstGeom>
          <a:noFill/>
        </p:spPr>
        <p:txBody>
          <a:bodyPr wrap="square" rtlCol="0">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395675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6AADF4-4594-09A4-E24B-13A7FA577850}"/>
              </a:ext>
            </a:extLst>
          </p:cNvPr>
          <p:cNvSpPr>
            <a:spLocks noGrp="1"/>
          </p:cNvSpPr>
          <p:nvPr>
            <p:ph type="title"/>
          </p:nvPr>
        </p:nvSpPr>
        <p:spPr/>
        <p:txBody>
          <a:bodyPr/>
          <a:lstStyle/>
          <a:p>
            <a:r>
              <a:rPr lang="de-DE" dirty="0"/>
              <a:t>Quiz 2</a:t>
            </a:r>
          </a:p>
        </p:txBody>
      </p:sp>
      <p:pic>
        <p:nvPicPr>
          <p:cNvPr id="5" name="Grafik 4">
            <a:extLst>
              <a:ext uri="{FF2B5EF4-FFF2-40B4-BE49-F238E27FC236}">
                <a16:creationId xmlns:a16="http://schemas.microsoft.com/office/drawing/2014/main" id="{7D71276A-F0C8-3753-1D6A-BF90CDA73693}"/>
              </a:ext>
            </a:extLst>
          </p:cNvPr>
          <p:cNvPicPr>
            <a:picLocks noChangeAspect="1"/>
          </p:cNvPicPr>
          <p:nvPr/>
        </p:nvPicPr>
        <p:blipFill>
          <a:blip r:embed="rId2"/>
          <a:stretch>
            <a:fillRect/>
          </a:stretch>
        </p:blipFill>
        <p:spPr>
          <a:xfrm>
            <a:off x="756544" y="1270000"/>
            <a:ext cx="4598539" cy="4913789"/>
          </a:xfrm>
          <a:prstGeom prst="rect">
            <a:avLst/>
          </a:prstGeom>
        </p:spPr>
      </p:pic>
      <p:pic>
        <p:nvPicPr>
          <p:cNvPr id="7" name="Grafik 6">
            <a:extLst>
              <a:ext uri="{FF2B5EF4-FFF2-40B4-BE49-F238E27FC236}">
                <a16:creationId xmlns:a16="http://schemas.microsoft.com/office/drawing/2014/main" id="{78CA5616-D8ED-BFB3-38E8-51C7BBE1EC73}"/>
              </a:ext>
            </a:extLst>
          </p:cNvPr>
          <p:cNvPicPr>
            <a:picLocks noChangeAspect="1"/>
          </p:cNvPicPr>
          <p:nvPr/>
        </p:nvPicPr>
        <p:blipFill>
          <a:blip r:embed="rId3"/>
          <a:stretch>
            <a:fillRect/>
          </a:stretch>
        </p:blipFill>
        <p:spPr>
          <a:xfrm>
            <a:off x="6096000" y="1270000"/>
            <a:ext cx="1676634" cy="4744112"/>
          </a:xfrm>
          <a:prstGeom prst="rect">
            <a:avLst/>
          </a:prstGeom>
        </p:spPr>
      </p:pic>
      <p:sp>
        <p:nvSpPr>
          <p:cNvPr id="8" name="Textfeld 7">
            <a:extLst>
              <a:ext uri="{FF2B5EF4-FFF2-40B4-BE49-F238E27FC236}">
                <a16:creationId xmlns:a16="http://schemas.microsoft.com/office/drawing/2014/main" id="{FC82C18C-E7FD-DBCE-61DC-9764F176B039}"/>
              </a:ext>
            </a:extLst>
          </p:cNvPr>
          <p:cNvSpPr txBox="1"/>
          <p:nvPr/>
        </p:nvSpPr>
        <p:spPr>
          <a:xfrm>
            <a:off x="7639050" y="2895084"/>
            <a:ext cx="3904333" cy="369332"/>
          </a:xfrm>
          <a:prstGeom prst="rect">
            <a:avLst/>
          </a:prstGeom>
          <a:noFill/>
        </p:spPr>
        <p:txBody>
          <a:bodyPr wrap="square" rtlCol="0">
            <a:spAutoFit/>
          </a:bodyPr>
          <a:lstStyle/>
          <a:p>
            <a:pPr algn="just"/>
            <a:r>
              <a:rPr lang="en-US" b="0" i="0" dirty="0">
                <a:solidFill>
                  <a:srgbClr val="000000"/>
                </a:solidFill>
                <a:effectLst/>
                <a:latin typeface="inter-regular"/>
              </a:rPr>
              <a:t>A, B, E </a:t>
            </a:r>
            <a:r>
              <a:rPr lang="en-US" b="0" i="0" dirty="0" err="1">
                <a:solidFill>
                  <a:srgbClr val="000000"/>
                </a:solidFill>
                <a:effectLst/>
                <a:latin typeface="inter-regular"/>
              </a:rPr>
              <a:t>sind</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42265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95A14-4877-A425-A3B1-BE949B27ECFF}"/>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051E94D5-49ED-04EA-8316-AB5B71968BD6}"/>
              </a:ext>
            </a:extLst>
          </p:cNvPr>
          <p:cNvSpPr>
            <a:spLocks noGrp="1"/>
          </p:cNvSpPr>
          <p:nvPr>
            <p:ph idx="1"/>
          </p:nvPr>
        </p:nvSpPr>
        <p:spPr/>
        <p:txBody>
          <a:bodyPr/>
          <a:lstStyle/>
          <a:p>
            <a:r>
              <a:rPr lang="en-US" dirty="0">
                <a:solidFill>
                  <a:srgbClr val="000000"/>
                </a:solidFill>
                <a:latin typeface="inter-regular"/>
              </a:rPr>
              <a:t>Restore Always-Strict Floating-Point Semantics:</a:t>
            </a:r>
          </a:p>
          <a:p>
            <a:pPr lvl="1"/>
            <a:r>
              <a:rPr lang="en-US" dirty="0">
                <a:solidFill>
                  <a:srgbClr val="000000"/>
                </a:solidFill>
                <a:latin typeface="inter-regular"/>
              </a:rPr>
              <a:t>In Java 2 (1998) </a:t>
            </a:r>
            <a:r>
              <a:rPr lang="en-US" dirty="0" err="1">
                <a:solidFill>
                  <a:srgbClr val="000000"/>
                </a:solidFill>
                <a:latin typeface="inter-regular"/>
              </a:rPr>
              <a:t>wurde</a:t>
            </a:r>
            <a:r>
              <a:rPr lang="en-US" dirty="0">
                <a:solidFill>
                  <a:srgbClr val="000000"/>
                </a:solidFill>
                <a:latin typeface="inter-regular"/>
              </a:rPr>
              <a:t> von strict-floating-point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einem</a:t>
            </a:r>
            <a:r>
              <a:rPr lang="en-US" dirty="0">
                <a:solidFill>
                  <a:srgbClr val="000000"/>
                </a:solidFill>
                <a:latin typeface="inter-regular"/>
              </a:rPr>
              <a:t> </a:t>
            </a:r>
            <a:r>
              <a:rPr lang="en-US" dirty="0" err="1">
                <a:solidFill>
                  <a:srgbClr val="000000"/>
                </a:solidFill>
                <a:latin typeface="inter-regular"/>
              </a:rPr>
              <a:t>weniger</a:t>
            </a:r>
            <a:r>
              <a:rPr lang="en-US" dirty="0">
                <a:solidFill>
                  <a:srgbClr val="000000"/>
                </a:solidFill>
                <a:latin typeface="inter-regular"/>
              </a:rPr>
              <a:t>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gewechselt</a:t>
            </a:r>
            <a:r>
              <a:rPr lang="en-US" dirty="0">
                <a:solidFill>
                  <a:srgbClr val="000000"/>
                </a:solidFill>
                <a:latin typeface="inter-regular"/>
              </a:rPr>
              <a:t>, </a:t>
            </a:r>
            <a:r>
              <a:rPr lang="en-US" dirty="0" err="1">
                <a:solidFill>
                  <a:srgbClr val="000000"/>
                </a:solidFill>
                <a:latin typeface="inter-regular"/>
              </a:rPr>
              <a:t>weil</a:t>
            </a:r>
            <a:r>
              <a:rPr lang="en-US" dirty="0">
                <a:solidFill>
                  <a:srgbClr val="000000"/>
                </a:solidFill>
                <a:latin typeface="inter-regular"/>
              </a:rPr>
              <a:t> die </a:t>
            </a:r>
            <a:r>
              <a:rPr lang="en-US" dirty="0" err="1">
                <a:solidFill>
                  <a:srgbClr val="000000"/>
                </a:solidFill>
                <a:latin typeface="inter-regular"/>
              </a:rPr>
              <a:t>damaligen</a:t>
            </a:r>
            <a:r>
              <a:rPr lang="en-US" dirty="0">
                <a:solidFill>
                  <a:srgbClr val="000000"/>
                </a:solidFill>
                <a:latin typeface="inter-regular"/>
              </a:rPr>
              <a:t> x87-Koprozessoren </a:t>
            </a:r>
            <a:r>
              <a:rPr lang="en-US" dirty="0" err="1">
                <a:solidFill>
                  <a:srgbClr val="000000"/>
                </a:solidFill>
                <a:latin typeface="inter-regular"/>
              </a:rPr>
              <a:t>mit</a:t>
            </a:r>
            <a:r>
              <a:rPr lang="en-US" dirty="0">
                <a:solidFill>
                  <a:srgbClr val="000000"/>
                </a:solidFill>
                <a:latin typeface="inter-regular"/>
              </a:rPr>
              <a:t> der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klar</a:t>
            </a:r>
            <a:r>
              <a:rPr lang="en-US" dirty="0">
                <a:solidFill>
                  <a:srgbClr val="000000"/>
                </a:solidFill>
                <a:latin typeface="inter-regular"/>
              </a:rPr>
              <a:t> </a:t>
            </a:r>
            <a:r>
              <a:rPr lang="en-US" dirty="0" err="1">
                <a:solidFill>
                  <a:srgbClr val="000000"/>
                </a:solidFill>
                <a:latin typeface="inter-regular"/>
              </a:rPr>
              <a:t>kamen</a:t>
            </a:r>
            <a:endParaRPr lang="en-US" dirty="0">
              <a:solidFill>
                <a:srgbClr val="000000"/>
              </a:solidFill>
              <a:latin typeface="inter-regular"/>
            </a:endParaRPr>
          </a:p>
          <a:p>
            <a:pPr lvl="1"/>
            <a:r>
              <a:rPr lang="en-US" dirty="0" err="1">
                <a:solidFill>
                  <a:srgbClr val="000000"/>
                </a:solidFill>
                <a:latin typeface="inter-regular"/>
              </a:rPr>
              <a:t>Seit</a:t>
            </a:r>
            <a:r>
              <a:rPr lang="en-US" dirty="0">
                <a:solidFill>
                  <a:srgbClr val="000000"/>
                </a:solidFill>
                <a:latin typeface="inter-regular"/>
              </a:rPr>
              <a:t> </a:t>
            </a:r>
            <a:r>
              <a:rPr lang="en-US" dirty="0" err="1">
                <a:solidFill>
                  <a:srgbClr val="000000"/>
                </a:solidFill>
                <a:latin typeface="inter-regular"/>
              </a:rPr>
              <a:t>Anfang</a:t>
            </a:r>
            <a:r>
              <a:rPr lang="en-US" dirty="0">
                <a:solidFill>
                  <a:srgbClr val="000000"/>
                </a:solidFill>
                <a:latin typeface="inter-regular"/>
              </a:rPr>
              <a:t> der 2000er </a:t>
            </a:r>
            <a:r>
              <a:rPr lang="en-US" dirty="0" err="1">
                <a:solidFill>
                  <a:srgbClr val="000000"/>
                </a:solidFill>
                <a:latin typeface="inter-regular"/>
              </a:rPr>
              <a:t>kam</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dem Pentium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neue</a:t>
            </a:r>
            <a:r>
              <a:rPr lang="en-US" dirty="0">
                <a:solidFill>
                  <a:srgbClr val="000000"/>
                </a:solidFill>
                <a:latin typeface="inter-regular"/>
              </a:rPr>
              <a:t> </a:t>
            </a:r>
            <a:r>
              <a:rPr lang="en-US" dirty="0" err="1">
                <a:solidFill>
                  <a:srgbClr val="000000"/>
                </a:solidFill>
                <a:latin typeface="inter-regular"/>
              </a:rPr>
              <a:t>Architektur</a:t>
            </a:r>
            <a:r>
              <a:rPr lang="en-US" dirty="0">
                <a:solidFill>
                  <a:srgbClr val="000000"/>
                </a:solidFill>
                <a:latin typeface="inter-regular"/>
              </a:rPr>
              <a:t> auf den </a:t>
            </a:r>
            <a:r>
              <a:rPr lang="en-US" dirty="0" err="1">
                <a:solidFill>
                  <a:srgbClr val="000000"/>
                </a:solidFill>
                <a:latin typeface="inter-regular"/>
              </a:rPr>
              <a:t>Markt</a:t>
            </a:r>
            <a:r>
              <a:rPr lang="en-US" dirty="0">
                <a:solidFill>
                  <a:srgbClr val="000000"/>
                </a:solidFill>
                <a:latin typeface="inter-regular"/>
              </a:rPr>
              <a:t>, die </a:t>
            </a:r>
            <a:r>
              <a:rPr lang="en-US" dirty="0" err="1">
                <a:solidFill>
                  <a:srgbClr val="000000"/>
                </a:solidFill>
                <a:latin typeface="inter-regular"/>
              </a:rPr>
              <a:t>strikt</a:t>
            </a:r>
            <a:r>
              <a:rPr lang="en-US" dirty="0">
                <a:solidFill>
                  <a:srgbClr val="000000"/>
                </a:solidFill>
                <a:latin typeface="inter-regular"/>
              </a:rPr>
              <a:t> </a:t>
            </a:r>
            <a:r>
              <a:rPr lang="en-US" dirty="0" err="1">
                <a:solidFill>
                  <a:srgbClr val="000000"/>
                </a:solidFill>
                <a:latin typeface="inter-regular"/>
              </a:rPr>
              <a:t>konnte</a:t>
            </a:r>
            <a:endParaRPr lang="en-US" dirty="0">
              <a:solidFill>
                <a:srgbClr val="000000"/>
              </a:solidFill>
              <a:latin typeface="inter-regular"/>
            </a:endParaRPr>
          </a:p>
          <a:p>
            <a:pPr lvl="1"/>
            <a:r>
              <a:rPr lang="en-US" dirty="0" err="1">
                <a:solidFill>
                  <a:srgbClr val="000000"/>
                </a:solidFill>
                <a:latin typeface="inter-regular"/>
              </a:rPr>
              <a:t>Jetzt</a:t>
            </a:r>
            <a:r>
              <a:rPr lang="en-US" dirty="0">
                <a:solidFill>
                  <a:srgbClr val="000000"/>
                </a:solidFill>
                <a:latin typeface="inter-regular"/>
              </a:rPr>
              <a:t> hat man das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auf das </a:t>
            </a:r>
            <a:r>
              <a:rPr lang="en-US" dirty="0" err="1">
                <a:solidFill>
                  <a:srgbClr val="000000"/>
                </a:solidFill>
                <a:latin typeface="inter-regular"/>
              </a:rPr>
              <a:t>strikte</a:t>
            </a:r>
            <a:r>
              <a:rPr lang="en-US" dirty="0">
                <a:solidFill>
                  <a:srgbClr val="000000"/>
                </a:solidFill>
                <a:latin typeface="inter-regular"/>
              </a:rPr>
              <a:t> </a:t>
            </a:r>
            <a:r>
              <a:rPr lang="en-US" dirty="0" err="1">
                <a:solidFill>
                  <a:srgbClr val="000000"/>
                </a:solidFill>
                <a:latin typeface="inter-regular"/>
              </a:rPr>
              <a:t>umgestellt</a:t>
            </a:r>
            <a:endParaRPr lang="en-US" dirty="0">
              <a:solidFill>
                <a:srgbClr val="000000"/>
              </a:solidFill>
              <a:latin typeface="inter-regular"/>
            </a:endParaRPr>
          </a:p>
          <a:p>
            <a:r>
              <a:rPr lang="en-US" dirty="0">
                <a:solidFill>
                  <a:srgbClr val="000000"/>
                </a:solidFill>
                <a:latin typeface="inter-regular"/>
              </a:rPr>
              <a:t>Enhanced Pseudo-Random Number Generators:</a:t>
            </a:r>
          </a:p>
          <a:p>
            <a:pPr lvl="1"/>
            <a:r>
              <a:rPr lang="en-US" dirty="0">
                <a:solidFill>
                  <a:srgbClr val="000000"/>
                </a:solidFill>
                <a:latin typeface="inter-regular"/>
              </a:rPr>
              <a:t>Refactoring der </a:t>
            </a:r>
            <a:r>
              <a:rPr lang="en-US" dirty="0" err="1">
                <a:solidFill>
                  <a:srgbClr val="000000"/>
                </a:solidFill>
                <a:latin typeface="inter-regular"/>
              </a:rPr>
              <a:t>vorhandenen</a:t>
            </a:r>
            <a:r>
              <a:rPr lang="en-US" dirty="0">
                <a:solidFill>
                  <a:srgbClr val="000000"/>
                </a:solidFill>
                <a:latin typeface="inter-regular"/>
              </a:rPr>
              <a:t> Random-Klassen, um </a:t>
            </a:r>
            <a:r>
              <a:rPr lang="en-US" dirty="0" err="1">
                <a:solidFill>
                  <a:srgbClr val="000000"/>
                </a:solidFill>
                <a:latin typeface="inter-regular"/>
              </a:rPr>
              <a:t>duplizierten</a:t>
            </a:r>
            <a:r>
              <a:rPr lang="en-US" dirty="0">
                <a:solidFill>
                  <a:srgbClr val="000000"/>
                </a:solidFill>
                <a:latin typeface="inter-regular"/>
              </a:rPr>
              <a:t> Code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entfernen</a:t>
            </a:r>
            <a:endParaRPr lang="en-US" dirty="0">
              <a:solidFill>
                <a:srgbClr val="000000"/>
              </a:solidFill>
              <a:latin typeface="inter-regular"/>
            </a:endParaRPr>
          </a:p>
          <a:p>
            <a:pPr lvl="1"/>
            <a:r>
              <a:rPr lang="en-US" dirty="0">
                <a:solidFill>
                  <a:srgbClr val="000000"/>
                </a:solidFill>
                <a:latin typeface="inter-regular"/>
              </a:rPr>
              <a:t>Streaming von Random Numbers </a:t>
            </a:r>
            <a:r>
              <a:rPr lang="en-US" dirty="0" err="1">
                <a:solidFill>
                  <a:srgbClr val="000000"/>
                </a:solidFill>
                <a:latin typeface="inter-regular"/>
              </a:rPr>
              <a:t>ermöglichen</a:t>
            </a:r>
            <a:endParaRPr lang="en-US" dirty="0">
              <a:solidFill>
                <a:srgbClr val="000000"/>
              </a:solidFill>
              <a:latin typeface="inter-regular"/>
            </a:endParaRPr>
          </a:p>
          <a:p>
            <a:pPr lvl="1"/>
            <a:r>
              <a:rPr lang="en-US" dirty="0" err="1">
                <a:solidFill>
                  <a:srgbClr val="000000"/>
                </a:solidFill>
                <a:latin typeface="inter-regular"/>
              </a:rPr>
              <a:t>Umsetzung</a:t>
            </a:r>
            <a:r>
              <a:rPr lang="en-US" dirty="0">
                <a:solidFill>
                  <a:srgbClr val="000000"/>
                </a:solidFill>
                <a:latin typeface="inter-regular"/>
              </a:rPr>
              <a:t> </a:t>
            </a:r>
            <a:r>
              <a:rPr lang="en-US" dirty="0" err="1">
                <a:solidFill>
                  <a:srgbClr val="000000"/>
                </a:solidFill>
                <a:latin typeface="inter-regular"/>
              </a:rPr>
              <a:t>neuer</a:t>
            </a:r>
            <a:r>
              <a:rPr lang="en-US" dirty="0">
                <a:solidFill>
                  <a:srgbClr val="000000"/>
                </a:solidFill>
                <a:latin typeface="inter-regular"/>
              </a:rPr>
              <a:t>, teils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besserer</a:t>
            </a:r>
            <a:r>
              <a:rPr lang="en-US" dirty="0">
                <a:solidFill>
                  <a:srgbClr val="000000"/>
                </a:solidFill>
                <a:latin typeface="inter-regular"/>
              </a:rPr>
              <a:t> Random-</a:t>
            </a:r>
            <a:r>
              <a:rPr lang="en-US" dirty="0" err="1">
                <a:solidFill>
                  <a:srgbClr val="000000"/>
                </a:solidFill>
                <a:latin typeface="inter-regular"/>
              </a:rPr>
              <a:t>Algorithmen</a:t>
            </a:r>
            <a:endParaRPr lang="de-DE" dirty="0"/>
          </a:p>
        </p:txBody>
      </p:sp>
    </p:spTree>
    <p:extLst>
      <p:ext uri="{BB962C8B-B14F-4D97-AF65-F5344CB8AC3E}">
        <p14:creationId xmlns:p14="http://schemas.microsoft.com/office/powerpoint/2010/main" val="3308719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err="1"/>
              <a:t>History</a:t>
            </a:r>
            <a:r>
              <a:rPr lang="de-DE" dirty="0"/>
              <a:t> </a:t>
            </a:r>
            <a:r>
              <a:rPr lang="de-DE" dirty="0" err="1"/>
              <a:t>revisited</a:t>
            </a:r>
            <a:endParaRPr lang="de-DE" dirty="0"/>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de.zettsystems.exercises16_17 lösen</a:t>
            </a:r>
          </a:p>
        </p:txBody>
      </p:sp>
    </p:spTree>
    <p:extLst>
      <p:ext uri="{BB962C8B-B14F-4D97-AF65-F5344CB8AC3E}">
        <p14:creationId xmlns:p14="http://schemas.microsoft.com/office/powerpoint/2010/main" val="1989524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b="1" dirty="0"/>
              <a:t>Verbesserungen bei den GC</a:t>
            </a:r>
          </a:p>
          <a:p>
            <a:pPr lvl="1"/>
            <a:r>
              <a:rPr lang="de-DE" sz="2900" b="1" dirty="0"/>
              <a:t> </a:t>
            </a:r>
            <a:r>
              <a:rPr lang="de-DE" sz="2900" dirty="0"/>
              <a:t>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059610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388799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076429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39069785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1242229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9350660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338390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2955728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7612199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184205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8D75-7FD0-B827-E6C6-7BFCEA483B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FB4C264-9848-AFDC-E2FE-267AC47130F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9FEF42F-965C-640B-C898-10AC0A18A18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D836DFF-77DD-5B78-864A-58F00577657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dirty="0"/>
              <a:t>Verbesserungen bei den GC</a:t>
            </a:r>
          </a:p>
          <a:p>
            <a:pPr lvl="1"/>
            <a:r>
              <a:rPr lang="de-DE" sz="2900" b="1" dirty="0"/>
              <a:t> 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542492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85C1D-CC00-54B9-6547-ECB794DAAB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DFE9EE-E5BD-0660-957E-0E161DFA1DCC}"/>
              </a:ext>
            </a:extLst>
          </p:cNvPr>
          <p:cNvSpPr>
            <a:spLocks noGrp="1"/>
          </p:cNvSpPr>
          <p:nvPr>
            <p:ph type="title"/>
          </p:nvPr>
        </p:nvSpPr>
        <p:spPr/>
        <p:txBody>
          <a:bodyPr/>
          <a:lstStyle/>
          <a:p>
            <a:r>
              <a:rPr lang="de-DE" dirty="0"/>
              <a:t>Microbenchmark</a:t>
            </a:r>
          </a:p>
        </p:txBody>
      </p:sp>
      <p:sp>
        <p:nvSpPr>
          <p:cNvPr id="3" name="Inhaltsplatzhalter 2">
            <a:extLst>
              <a:ext uri="{FF2B5EF4-FFF2-40B4-BE49-F238E27FC236}">
                <a16:creationId xmlns:a16="http://schemas.microsoft.com/office/drawing/2014/main" id="{07EDC9B4-E955-B7F2-6C0A-3EAD902C4864}"/>
              </a:ext>
            </a:extLst>
          </p:cNvPr>
          <p:cNvSpPr>
            <a:spLocks noGrp="1"/>
          </p:cNvSpPr>
          <p:nvPr>
            <p:ph idx="1"/>
          </p:nvPr>
        </p:nvSpPr>
        <p:spPr>
          <a:xfrm>
            <a:off x="677334" y="1702421"/>
            <a:ext cx="8596668" cy="4338942"/>
          </a:xfrm>
        </p:spPr>
        <p:txBody>
          <a:bodyPr/>
          <a:lstStyle/>
          <a:p>
            <a:r>
              <a:rPr lang="de-DE" dirty="0"/>
              <a:t>Als neues Feature in Java 12 geführt, muss man aber tatsächlich extra </a:t>
            </a:r>
            <a:r>
              <a:rPr lang="de-DE" dirty="0" err="1"/>
              <a:t>dependencies</a:t>
            </a:r>
            <a:r>
              <a:rPr lang="de-DE" dirty="0"/>
              <a:t> benutzen wenn man nicht </a:t>
            </a:r>
            <a:r>
              <a:rPr lang="de-DE" dirty="0" err="1"/>
              <a:t>openjdk</a:t>
            </a:r>
            <a:r>
              <a:rPr lang="de-DE" dirty="0"/>
              <a:t> benutzt</a:t>
            </a:r>
          </a:p>
          <a:p>
            <a:r>
              <a:rPr lang="de-DE" dirty="0">
                <a:hlinkClick r:id="rId2"/>
              </a:rPr>
              <a:t>https://github.com/openjdk/jmh</a:t>
            </a:r>
            <a:endParaRPr lang="de-DE" dirty="0"/>
          </a:p>
          <a:p>
            <a:r>
              <a:rPr lang="de-DE" dirty="0"/>
              <a:t>Tutorial: </a:t>
            </a:r>
            <a:r>
              <a:rPr lang="de-DE" dirty="0">
                <a:hlinkClick r:id="rId3"/>
              </a:rPr>
              <a:t>https://jenkov.com/tutorials/java-performance/jmh.html</a:t>
            </a:r>
            <a:endParaRPr lang="de-DE" dirty="0"/>
          </a:p>
          <a:p>
            <a:r>
              <a:rPr lang="de-DE" dirty="0"/>
              <a:t>Kann man nutzen, um „verdächtige“ Codestrukturen auf Performance-Probleme zu untersuchen</a:t>
            </a:r>
          </a:p>
        </p:txBody>
      </p:sp>
    </p:spTree>
    <p:extLst>
      <p:ext uri="{BB962C8B-B14F-4D97-AF65-F5344CB8AC3E}">
        <p14:creationId xmlns:p14="http://schemas.microsoft.com/office/powerpoint/2010/main" val="402065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E9A32-59A9-41C4-050C-0E78A94775A9}"/>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250EB8D-BF09-FD04-F35F-8328FC81B66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F25CA34D-0097-0044-7A3C-2621DFBA68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3637939-FC2E-2525-6C0B-A0B76D2C802F}"/>
              </a:ext>
            </a:extLst>
          </p:cNvPr>
          <p:cNvSpPr>
            <a:spLocks noGrp="1"/>
          </p:cNvSpPr>
          <p:nvPr>
            <p:ph type="title"/>
          </p:nvPr>
        </p:nvSpPr>
        <p:spPr>
          <a:xfrm>
            <a:off x="677334" y="609599"/>
            <a:ext cx="8596668" cy="978243"/>
          </a:xfrm>
        </p:spPr>
        <p:txBody>
          <a:bodyPr vert="horz">
            <a:normAutofit/>
          </a:bodyPr>
          <a:lstStyle/>
          <a:p>
            <a:r>
              <a:rPr lang="de-DE" dirty="0"/>
              <a:t>Microbenchmark Code</a:t>
            </a:r>
          </a:p>
        </p:txBody>
      </p:sp>
      <p:sp>
        <p:nvSpPr>
          <p:cNvPr id="3" name="Textfeld 2">
            <a:extLst>
              <a:ext uri="{FF2B5EF4-FFF2-40B4-BE49-F238E27FC236}">
                <a16:creationId xmlns:a16="http://schemas.microsoft.com/office/drawing/2014/main" id="{6AF46320-6161-3DD8-C8E5-FF3C9D6FC09B}"/>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de.zettsystems.microbenchmark</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0709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7D08-839E-DF72-911E-DF5A55AE98B5}"/>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Array</a:t>
            </a:r>
          </a:p>
        </p:txBody>
      </p:sp>
      <p:graphicFrame>
        <p:nvGraphicFramePr>
          <p:cNvPr id="6" name="Tabelle 5">
            <a:extLst>
              <a:ext uri="{FF2B5EF4-FFF2-40B4-BE49-F238E27FC236}">
                <a16:creationId xmlns:a16="http://schemas.microsoft.com/office/drawing/2014/main" id="{0E6F29BB-5E65-A8B9-A8C6-EFF4B3D3A056}"/>
              </a:ext>
            </a:extLst>
          </p:cNvPr>
          <p:cNvGraphicFramePr>
            <a:graphicFrameLocks noGrp="1"/>
          </p:cNvGraphicFramePr>
          <p:nvPr/>
        </p:nvGraphicFramePr>
        <p:xfrm>
          <a:off x="768350" y="1691216"/>
          <a:ext cx="9112250" cy="4389120"/>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2665448427"/>
                    </a:ext>
                  </a:extLst>
                </a:gridCol>
                <a:gridCol w="2184400">
                  <a:extLst>
                    <a:ext uri="{9D8B030D-6E8A-4147-A177-3AD203B41FA5}">
                      <a16:colId xmlns:a16="http://schemas.microsoft.com/office/drawing/2014/main" val="1063968876"/>
                    </a:ext>
                  </a:extLst>
                </a:gridCol>
                <a:gridCol w="1854200">
                  <a:extLst>
                    <a:ext uri="{9D8B030D-6E8A-4147-A177-3AD203B41FA5}">
                      <a16:colId xmlns:a16="http://schemas.microsoft.com/office/drawing/2014/main" val="2215926510"/>
                    </a:ext>
                  </a:extLst>
                </a:gridCol>
                <a:gridCol w="1943100">
                  <a:extLst>
                    <a:ext uri="{9D8B030D-6E8A-4147-A177-3AD203B41FA5}">
                      <a16:colId xmlns:a16="http://schemas.microsoft.com/office/drawing/2014/main" val="3778051752"/>
                    </a:ext>
                  </a:extLst>
                </a:gridCol>
                <a:gridCol w="1822450">
                  <a:extLst>
                    <a:ext uri="{9D8B030D-6E8A-4147-A177-3AD203B41FA5}">
                      <a16:colId xmlns:a16="http://schemas.microsoft.com/office/drawing/2014/main" val="3596040435"/>
                    </a:ext>
                  </a:extLst>
                </a:gridCol>
              </a:tblGrid>
              <a:tr h="0">
                <a:tc>
                  <a:txBody>
                    <a:bodyPr/>
                    <a:lstStyle/>
                    <a:p>
                      <a:r>
                        <a:rPr lang="de-DE" dirty="0"/>
                        <a:t>Bench</a:t>
                      </a:r>
                    </a:p>
                  </a:txBody>
                  <a:tcPr/>
                </a:tc>
                <a:tc>
                  <a:txBody>
                    <a:bodyPr/>
                    <a:lstStyle/>
                    <a:p>
                      <a:r>
                        <a:rPr lang="de-DE" dirty="0"/>
                        <a:t>0</a:t>
                      </a:r>
                    </a:p>
                  </a:txBody>
                  <a:tcPr/>
                </a:tc>
                <a:tc>
                  <a:txBody>
                    <a:bodyPr/>
                    <a:lstStyle/>
                    <a:p>
                      <a:r>
                        <a:rPr lang="de-DE" dirty="0"/>
                        <a:t>1</a:t>
                      </a:r>
                    </a:p>
                  </a:txBody>
                  <a:tcPr/>
                </a:tc>
                <a:tc>
                  <a:txBody>
                    <a:bodyPr/>
                    <a:lstStyle/>
                    <a:p>
                      <a:r>
                        <a:rPr lang="de-DE" dirty="0"/>
                        <a:t>10</a:t>
                      </a:r>
                    </a:p>
                  </a:txBody>
                  <a:tcPr/>
                </a:tc>
                <a:tc>
                  <a:txBody>
                    <a:bodyPr/>
                    <a:lstStyle/>
                    <a:p>
                      <a:r>
                        <a:rPr lang="de-DE" dirty="0"/>
                        <a:t>100</a:t>
                      </a:r>
                    </a:p>
                  </a:txBody>
                  <a:tcPr/>
                </a:tc>
                <a:extLst>
                  <a:ext uri="{0D108BD9-81ED-4DB2-BD59-A6C34878D82A}">
                    <a16:rowId xmlns:a16="http://schemas.microsoft.com/office/drawing/2014/main" val="3564664201"/>
                  </a:ext>
                </a:extLst>
              </a:tr>
              <a:tr h="370840">
                <a:tc>
                  <a:txBody>
                    <a:bodyPr/>
                    <a:lstStyle/>
                    <a:p>
                      <a:r>
                        <a:rPr lang="de-DE" dirty="0" err="1"/>
                        <a:t>arrayNew</a:t>
                      </a:r>
                      <a:endParaRPr lang="de-DE" dirty="0"/>
                    </a:p>
                  </a:txBody>
                  <a:tcPr/>
                </a:tc>
                <a:tc>
                  <a:txBody>
                    <a:bodyPr/>
                    <a:lstStyle/>
                    <a:p>
                      <a:r>
                        <a:rPr lang="de-DE" sz="1600" dirty="0"/>
                        <a:t>(2,756, 4,460, 14,412), </a:t>
                      </a:r>
                      <a:r>
                        <a:rPr lang="de-DE" sz="1600" dirty="0" err="1"/>
                        <a:t>stdev</a:t>
                      </a:r>
                      <a:r>
                        <a:rPr lang="de-DE" sz="1600" dirty="0"/>
                        <a:t> = 1,668</a:t>
                      </a:r>
                    </a:p>
                  </a:txBody>
                  <a:tcPr/>
                </a:tc>
                <a:tc>
                  <a:txBody>
                    <a:bodyPr/>
                    <a:lstStyle/>
                    <a:p>
                      <a:r>
                        <a:rPr lang="de-DE" sz="1600" dirty="0"/>
                        <a:t>(10,636, 14,387, 24,870), </a:t>
                      </a:r>
                      <a:r>
                        <a:rPr lang="de-DE" sz="1600" dirty="0" err="1"/>
                        <a:t>stdev</a:t>
                      </a:r>
                      <a:r>
                        <a:rPr lang="de-DE" sz="1600" dirty="0"/>
                        <a:t> = 2,660</a:t>
                      </a:r>
                    </a:p>
                  </a:txBody>
                  <a:tcPr/>
                </a:tc>
                <a:tc>
                  <a:txBody>
                    <a:bodyPr/>
                    <a:lstStyle/>
                    <a:p>
                      <a:r>
                        <a:rPr lang="de-DE" sz="1600" dirty="0"/>
                        <a:t>(16,864, 29,366, 682,340), </a:t>
                      </a:r>
                      <a:r>
                        <a:rPr lang="de-DE" sz="1600" dirty="0" err="1"/>
                        <a:t>stdev</a:t>
                      </a:r>
                      <a:r>
                        <a:rPr lang="de-DE" sz="1600" dirty="0"/>
                        <a:t> = 66,262</a:t>
                      </a:r>
                    </a:p>
                  </a:txBody>
                  <a:tcPr/>
                </a:tc>
                <a:tc>
                  <a:txBody>
                    <a:bodyPr/>
                    <a:lstStyle/>
                    <a:p>
                      <a:r>
                        <a:rPr lang="de-DE" sz="1600" dirty="0"/>
                        <a:t>(108,100, 131,660, 247,779), </a:t>
                      </a:r>
                      <a:r>
                        <a:rPr lang="de-DE" sz="1600" dirty="0" err="1"/>
                        <a:t>stdev</a:t>
                      </a:r>
                      <a:r>
                        <a:rPr lang="de-DE" sz="1600" dirty="0"/>
                        <a:t> = 24,271</a:t>
                      </a:r>
                    </a:p>
                  </a:txBody>
                  <a:tcPr/>
                </a:tc>
                <a:extLst>
                  <a:ext uri="{0D108BD9-81ED-4DB2-BD59-A6C34878D82A}">
                    <a16:rowId xmlns:a16="http://schemas.microsoft.com/office/drawing/2014/main" val="3461292127"/>
                  </a:ext>
                </a:extLst>
              </a:tr>
              <a:tr h="370840">
                <a:tc>
                  <a:txBody>
                    <a:bodyPr/>
                    <a:lstStyle/>
                    <a:p>
                      <a:r>
                        <a:rPr lang="de-DE" dirty="0"/>
                        <a:t>simple</a:t>
                      </a:r>
                    </a:p>
                  </a:txBody>
                  <a:tcPr/>
                </a:tc>
                <a:tc>
                  <a:txBody>
                    <a:bodyPr/>
                    <a:lstStyle/>
                    <a:p>
                      <a:r>
                        <a:rPr lang="de-DE" sz="1600" dirty="0"/>
                        <a:t>(3,492, 4,192, 12,730), </a:t>
                      </a:r>
                      <a:r>
                        <a:rPr lang="de-DE" sz="1600" dirty="0" err="1"/>
                        <a:t>stdev</a:t>
                      </a:r>
                      <a:r>
                        <a:rPr lang="de-DE" sz="1600" dirty="0"/>
                        <a:t> = 1,138</a:t>
                      </a:r>
                    </a:p>
                  </a:txBody>
                  <a:tcPr/>
                </a:tc>
                <a:tc>
                  <a:txBody>
                    <a:bodyPr/>
                    <a:lstStyle/>
                    <a:p>
                      <a:r>
                        <a:rPr lang="de-DE" sz="1600" dirty="0"/>
                        <a:t>(8,405, 9,216, 22,331), </a:t>
                      </a:r>
                      <a:r>
                        <a:rPr lang="de-DE" sz="1600" dirty="0" err="1"/>
                        <a:t>stdev</a:t>
                      </a:r>
                      <a:r>
                        <a:rPr lang="de-DE" sz="1600" dirty="0"/>
                        <a:t> = 1,435</a:t>
                      </a:r>
                    </a:p>
                  </a:txBody>
                  <a:tcPr/>
                </a:tc>
                <a:tc>
                  <a:txBody>
                    <a:bodyPr/>
                    <a:lstStyle/>
                    <a:p>
                      <a:r>
                        <a:rPr lang="de-DE" sz="1600" dirty="0"/>
                        <a:t>(11,569, 15,732, 193,210), </a:t>
                      </a:r>
                      <a:r>
                        <a:rPr lang="de-DE" sz="1600" dirty="0" err="1"/>
                        <a:t>stdev</a:t>
                      </a:r>
                      <a:r>
                        <a:rPr lang="de-DE" sz="1600" dirty="0"/>
                        <a:t> = 18,474</a:t>
                      </a:r>
                    </a:p>
                  </a:txBody>
                  <a:tcPr/>
                </a:tc>
                <a:tc>
                  <a:txBody>
                    <a:bodyPr/>
                    <a:lstStyle/>
                    <a:p>
                      <a:r>
                        <a:rPr lang="de-DE" sz="1600" dirty="0"/>
                        <a:t>(66,482, 108,830, 798,137), </a:t>
                      </a:r>
                      <a:r>
                        <a:rPr lang="de-DE" sz="1600" dirty="0" err="1"/>
                        <a:t>stdev</a:t>
                      </a:r>
                      <a:r>
                        <a:rPr lang="de-DE" sz="1600" dirty="0"/>
                        <a:t> = 79,292</a:t>
                      </a:r>
                    </a:p>
                  </a:txBody>
                  <a:tcPr/>
                </a:tc>
                <a:extLst>
                  <a:ext uri="{0D108BD9-81ED-4DB2-BD59-A6C34878D82A}">
                    <a16:rowId xmlns:a16="http://schemas.microsoft.com/office/drawing/2014/main" val="3178294974"/>
                  </a:ext>
                </a:extLst>
              </a:tr>
              <a:tr h="370840">
                <a:tc>
                  <a:txBody>
                    <a:bodyPr/>
                    <a:lstStyle/>
                    <a:p>
                      <a:r>
                        <a:rPr lang="de-DE" dirty="0" err="1"/>
                        <a:t>sized</a:t>
                      </a:r>
                      <a:endParaRPr lang="de-DE" dirty="0"/>
                    </a:p>
                  </a:txBody>
                  <a:tcPr/>
                </a:tc>
                <a:tc>
                  <a:txBody>
                    <a:bodyPr/>
                    <a:lstStyle/>
                    <a:p>
                      <a:r>
                        <a:rPr lang="de-DE" sz="1600" dirty="0"/>
                        <a:t>(3,050, 3,552, 5,986), </a:t>
                      </a:r>
                      <a:r>
                        <a:rPr lang="de-DE" sz="1600" dirty="0" err="1"/>
                        <a:t>stdev</a:t>
                      </a:r>
                      <a:r>
                        <a:rPr lang="de-DE" sz="1600" dirty="0"/>
                        <a:t> = 0,554</a:t>
                      </a:r>
                    </a:p>
                  </a:txBody>
                  <a:tcPr/>
                </a:tc>
                <a:tc>
                  <a:txBody>
                    <a:bodyPr/>
                    <a:lstStyle/>
                    <a:p>
                      <a:r>
                        <a:rPr lang="de-DE" sz="1600" dirty="0"/>
                        <a:t>(9,432, 10,823, 19,263), </a:t>
                      </a:r>
                      <a:r>
                        <a:rPr lang="de-DE" sz="1600" dirty="0" err="1"/>
                        <a:t>stdev</a:t>
                      </a:r>
                      <a:r>
                        <a:rPr lang="de-DE" sz="1600" dirty="0"/>
                        <a:t> = 1,243</a:t>
                      </a:r>
                    </a:p>
                  </a:txBody>
                  <a:tcPr/>
                </a:tc>
                <a:tc>
                  <a:txBody>
                    <a:bodyPr/>
                    <a:lstStyle/>
                    <a:p>
                      <a:r>
                        <a:rPr lang="de-DE" sz="1600" dirty="0"/>
                        <a:t>(18,432, 21,171, 50,855), </a:t>
                      </a:r>
                      <a:r>
                        <a:rPr lang="de-DE" sz="1600" dirty="0" err="1"/>
                        <a:t>stdev</a:t>
                      </a:r>
                      <a:r>
                        <a:rPr lang="de-DE" sz="1600" dirty="0"/>
                        <a:t> = 4,131</a:t>
                      </a:r>
                    </a:p>
                  </a:txBody>
                  <a:tcPr/>
                </a:tc>
                <a:tc>
                  <a:txBody>
                    <a:bodyPr/>
                    <a:lstStyle/>
                    <a:p>
                      <a:r>
                        <a:rPr lang="de-DE" sz="1600" dirty="0"/>
                        <a:t>(110,935, 122,572, 168,551), </a:t>
                      </a:r>
                      <a:r>
                        <a:rPr lang="de-DE" sz="1600" dirty="0" err="1"/>
                        <a:t>stdev</a:t>
                      </a:r>
                      <a:r>
                        <a:rPr lang="de-DE" sz="1600" dirty="0"/>
                        <a:t> = 11,204</a:t>
                      </a:r>
                    </a:p>
                  </a:txBody>
                  <a:tcPr/>
                </a:tc>
                <a:extLst>
                  <a:ext uri="{0D108BD9-81ED-4DB2-BD59-A6C34878D82A}">
                    <a16:rowId xmlns:a16="http://schemas.microsoft.com/office/drawing/2014/main" val="2164930779"/>
                  </a:ext>
                </a:extLst>
              </a:tr>
              <a:tr h="370840">
                <a:tc>
                  <a:txBody>
                    <a:bodyPr/>
                    <a:lstStyle/>
                    <a:p>
                      <a:r>
                        <a:rPr lang="de-DE" dirty="0"/>
                        <a:t>Zero</a:t>
                      </a:r>
                    </a:p>
                  </a:txBody>
                  <a:tcPr/>
                </a:tc>
                <a:tc>
                  <a:txBody>
                    <a:bodyPr/>
                    <a:lstStyle/>
                    <a:p>
                      <a:r>
                        <a:rPr lang="de-DE" sz="1600" dirty="0"/>
                        <a:t>(2,663, 4,159, 45,382), </a:t>
                      </a:r>
                      <a:r>
                        <a:rPr lang="de-DE" sz="1600" dirty="0" err="1"/>
                        <a:t>stdev</a:t>
                      </a:r>
                      <a:r>
                        <a:rPr lang="de-DE" sz="1600" dirty="0"/>
                        <a:t> = 4,441</a:t>
                      </a:r>
                    </a:p>
                  </a:txBody>
                  <a:tcPr/>
                </a:tc>
                <a:tc>
                  <a:txBody>
                    <a:bodyPr/>
                    <a:lstStyle/>
                    <a:p>
                      <a:r>
                        <a:rPr lang="de-DE" sz="1600" dirty="0"/>
                        <a:t>(10,856, 12,610, 55,991), </a:t>
                      </a:r>
                      <a:r>
                        <a:rPr lang="de-DE" sz="1600" dirty="0" err="1"/>
                        <a:t>stdev</a:t>
                      </a:r>
                      <a:r>
                        <a:rPr lang="de-DE" sz="1600" dirty="0"/>
                        <a:t> = 4,586</a:t>
                      </a:r>
                    </a:p>
                  </a:txBody>
                  <a:tcPr/>
                </a:tc>
                <a:tc>
                  <a:txBody>
                    <a:bodyPr/>
                    <a:lstStyle/>
                    <a:p>
                      <a:r>
                        <a:rPr lang="de-DE" sz="1600" dirty="0"/>
                        <a:t>(17,075, 19,529, 47,148), </a:t>
                      </a:r>
                      <a:r>
                        <a:rPr lang="de-DE" sz="1600" dirty="0" err="1"/>
                        <a:t>stdev</a:t>
                      </a:r>
                      <a:r>
                        <a:rPr lang="de-DE" sz="1600" dirty="0"/>
                        <a:t> = 3,451</a:t>
                      </a:r>
                    </a:p>
                  </a:txBody>
                  <a:tcPr/>
                </a:tc>
                <a:tc>
                  <a:txBody>
                    <a:bodyPr/>
                    <a:lstStyle/>
                    <a:p>
                      <a:r>
                        <a:rPr lang="de-DE" sz="1600" dirty="0"/>
                        <a:t>(110,070, 165,873, 1136,497), </a:t>
                      </a:r>
                      <a:r>
                        <a:rPr lang="de-DE" sz="1600" dirty="0" err="1"/>
                        <a:t>stdev</a:t>
                      </a:r>
                      <a:r>
                        <a:rPr lang="de-DE" sz="1600" dirty="0"/>
                        <a:t> = 150,171</a:t>
                      </a:r>
                    </a:p>
                  </a:txBody>
                  <a:tcPr/>
                </a:tc>
                <a:extLst>
                  <a:ext uri="{0D108BD9-81ED-4DB2-BD59-A6C34878D82A}">
                    <a16:rowId xmlns:a16="http://schemas.microsoft.com/office/drawing/2014/main" val="2655443602"/>
                  </a:ext>
                </a:extLst>
              </a:tr>
            </a:tbl>
          </a:graphicData>
        </a:graphic>
      </p:graphicFrame>
    </p:spTree>
    <p:extLst>
      <p:ext uri="{BB962C8B-B14F-4D97-AF65-F5344CB8AC3E}">
        <p14:creationId xmlns:p14="http://schemas.microsoft.com/office/powerpoint/2010/main" val="21735286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2ABFB-1CB5-F594-E09D-5EFE91C688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0ACAFA-D243-88CA-8576-6AE54D121402}"/>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t>
            </a:r>
            <a:r>
              <a:rPr lang="de-DE" dirty="0" err="1"/>
              <a:t>NumberVerification</a:t>
            </a:r>
            <a:endParaRPr lang="de-DE" dirty="0"/>
          </a:p>
        </p:txBody>
      </p:sp>
      <p:graphicFrame>
        <p:nvGraphicFramePr>
          <p:cNvPr id="6" name="Tabelle 5">
            <a:extLst>
              <a:ext uri="{FF2B5EF4-FFF2-40B4-BE49-F238E27FC236}">
                <a16:creationId xmlns:a16="http://schemas.microsoft.com/office/drawing/2014/main" id="{D5CB3887-7EF1-2115-005B-8735E7FA1772}"/>
              </a:ext>
            </a:extLst>
          </p:cNvPr>
          <p:cNvGraphicFramePr>
            <a:graphicFrameLocks noGrp="1"/>
          </p:cNvGraphicFramePr>
          <p:nvPr>
            <p:extLst>
              <p:ext uri="{D42A27DB-BD31-4B8C-83A1-F6EECF244321}">
                <p14:modId xmlns:p14="http://schemas.microsoft.com/office/powerpoint/2010/main" val="2493442159"/>
              </p:ext>
            </p:extLst>
          </p:nvPr>
        </p:nvGraphicFramePr>
        <p:xfrm>
          <a:off x="768350" y="1691216"/>
          <a:ext cx="7613650" cy="3579284"/>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665448427"/>
                    </a:ext>
                  </a:extLst>
                </a:gridCol>
                <a:gridCol w="2844800">
                  <a:extLst>
                    <a:ext uri="{9D8B030D-6E8A-4147-A177-3AD203B41FA5}">
                      <a16:colId xmlns:a16="http://schemas.microsoft.com/office/drawing/2014/main" val="1063968876"/>
                    </a:ext>
                  </a:extLst>
                </a:gridCol>
                <a:gridCol w="3149600">
                  <a:extLst>
                    <a:ext uri="{9D8B030D-6E8A-4147-A177-3AD203B41FA5}">
                      <a16:colId xmlns:a16="http://schemas.microsoft.com/office/drawing/2014/main" val="2215926510"/>
                    </a:ext>
                  </a:extLst>
                </a:gridCol>
              </a:tblGrid>
              <a:tr h="461843">
                <a:tc>
                  <a:txBody>
                    <a:bodyPr/>
                    <a:lstStyle/>
                    <a:p>
                      <a:r>
                        <a:rPr lang="de-DE" sz="1800" dirty="0"/>
                        <a:t>Bench</a:t>
                      </a:r>
                    </a:p>
                  </a:txBody>
                  <a:tcPr/>
                </a:tc>
                <a:tc>
                  <a:txBody>
                    <a:bodyPr/>
                    <a:lstStyle/>
                    <a:p>
                      <a:r>
                        <a:rPr lang="de-DE" sz="1800" dirty="0" err="1"/>
                        <a:t>False</a:t>
                      </a:r>
                      <a:endParaRPr lang="de-DE" sz="1800" dirty="0"/>
                    </a:p>
                  </a:txBody>
                  <a:tcPr/>
                </a:tc>
                <a:tc>
                  <a:txBody>
                    <a:bodyPr/>
                    <a:lstStyle/>
                    <a:p>
                      <a:r>
                        <a:rPr lang="de-DE" sz="1800" dirty="0"/>
                        <a:t>True</a:t>
                      </a:r>
                    </a:p>
                  </a:txBody>
                  <a:tcPr/>
                </a:tc>
                <a:extLst>
                  <a:ext uri="{0D108BD9-81ED-4DB2-BD59-A6C34878D82A}">
                    <a16:rowId xmlns:a16="http://schemas.microsoft.com/office/drawing/2014/main" val="3564664201"/>
                  </a:ext>
                </a:extLst>
              </a:tr>
              <a:tr h="1039147">
                <a:tc>
                  <a:txBody>
                    <a:bodyPr/>
                    <a:lstStyle/>
                    <a:p>
                      <a:r>
                        <a:rPr lang="de-DE" sz="1800" dirty="0" err="1"/>
                        <a:t>Regex</a:t>
                      </a:r>
                      <a:endParaRPr lang="de-DE" sz="1800" dirty="0"/>
                    </a:p>
                  </a:txBody>
                  <a:tcPr/>
                </a:tc>
                <a:tc>
                  <a:txBody>
                    <a:bodyPr/>
                    <a:lstStyle/>
                    <a:p>
                      <a:r>
                        <a:rPr lang="de-DE" sz="1800" dirty="0"/>
                        <a:t>0,886 s/</a:t>
                      </a:r>
                      <a:r>
                        <a:rPr lang="de-DE" sz="1800" dirty="0" err="1"/>
                        <a:t>op</a:t>
                      </a:r>
                      <a:endParaRPr lang="de-DE" sz="1800" dirty="0"/>
                    </a:p>
                  </a:txBody>
                  <a:tcPr/>
                </a:tc>
                <a:tc>
                  <a:txBody>
                    <a:bodyPr/>
                    <a:lstStyle/>
                    <a:p>
                      <a:r>
                        <a:rPr lang="de-DE" sz="1800" dirty="0"/>
                        <a:t>0,899 s/</a:t>
                      </a:r>
                      <a:r>
                        <a:rPr lang="de-DE" sz="1800" dirty="0" err="1"/>
                        <a:t>op</a:t>
                      </a:r>
                      <a:endParaRPr lang="de-DE" sz="1800" dirty="0"/>
                    </a:p>
                  </a:txBody>
                  <a:tcPr/>
                </a:tc>
                <a:extLst>
                  <a:ext uri="{0D108BD9-81ED-4DB2-BD59-A6C34878D82A}">
                    <a16:rowId xmlns:a16="http://schemas.microsoft.com/office/drawing/2014/main" val="3461292127"/>
                  </a:ext>
                </a:extLst>
              </a:tr>
              <a:tr h="1039147">
                <a:tc>
                  <a:txBody>
                    <a:bodyPr/>
                    <a:lstStyle/>
                    <a:p>
                      <a:r>
                        <a:rPr lang="de-DE" sz="1800" dirty="0"/>
                        <a:t>Try/Catch</a:t>
                      </a:r>
                    </a:p>
                  </a:txBody>
                  <a:tcPr/>
                </a:tc>
                <a:tc>
                  <a:txBody>
                    <a:bodyPr/>
                    <a:lstStyle/>
                    <a:p>
                      <a:r>
                        <a:rPr lang="de-DE" sz="1800" dirty="0"/>
                        <a:t>12,290 s/</a:t>
                      </a:r>
                      <a:r>
                        <a:rPr lang="de-DE" sz="1800" dirty="0" err="1"/>
                        <a:t>op</a:t>
                      </a:r>
                      <a:endParaRPr lang="de-DE" sz="1800" dirty="0"/>
                    </a:p>
                  </a:txBody>
                  <a:tcPr/>
                </a:tc>
                <a:tc>
                  <a:txBody>
                    <a:bodyPr/>
                    <a:lstStyle/>
                    <a:p>
                      <a:r>
                        <a:rPr lang="de-DE" sz="1800" dirty="0"/>
                        <a:t>0,227 s/</a:t>
                      </a:r>
                      <a:r>
                        <a:rPr lang="de-DE" sz="1800" dirty="0" err="1"/>
                        <a:t>op</a:t>
                      </a:r>
                      <a:endParaRPr lang="de-DE" sz="1800" dirty="0"/>
                    </a:p>
                  </a:txBody>
                  <a:tcPr/>
                </a:tc>
                <a:extLst>
                  <a:ext uri="{0D108BD9-81ED-4DB2-BD59-A6C34878D82A}">
                    <a16:rowId xmlns:a16="http://schemas.microsoft.com/office/drawing/2014/main" val="3178294974"/>
                  </a:ext>
                </a:extLst>
              </a:tr>
              <a:tr h="1039147">
                <a:tc>
                  <a:txBody>
                    <a:bodyPr/>
                    <a:lstStyle/>
                    <a:p>
                      <a:r>
                        <a:rPr lang="de-DE" sz="1800" dirty="0" err="1"/>
                        <a:t>StringUtils</a:t>
                      </a:r>
                      <a:endParaRPr lang="de-DE" sz="1800" dirty="0"/>
                    </a:p>
                  </a:txBody>
                  <a:tcPr/>
                </a:tc>
                <a:tc>
                  <a:txBody>
                    <a:bodyPr/>
                    <a:lstStyle/>
                    <a:p>
                      <a:r>
                        <a:rPr lang="de-DE" sz="1800" dirty="0"/>
                        <a:t>0,212 s/</a:t>
                      </a:r>
                      <a:r>
                        <a:rPr lang="de-DE" sz="1800" dirty="0" err="1"/>
                        <a:t>op</a:t>
                      </a:r>
                      <a:endParaRPr lang="de-DE" sz="1800" dirty="0"/>
                    </a:p>
                  </a:txBody>
                  <a:tcPr/>
                </a:tc>
                <a:tc>
                  <a:txBody>
                    <a:bodyPr/>
                    <a:lstStyle/>
                    <a:p>
                      <a:r>
                        <a:rPr lang="de-DE" sz="1800" dirty="0"/>
                        <a:t>0,179 s/</a:t>
                      </a:r>
                      <a:r>
                        <a:rPr lang="de-DE" sz="1800" dirty="0" err="1"/>
                        <a:t>op</a:t>
                      </a:r>
                      <a:endParaRPr lang="de-DE" sz="1800" dirty="0"/>
                    </a:p>
                  </a:txBody>
                  <a:tcPr/>
                </a:tc>
                <a:extLst>
                  <a:ext uri="{0D108BD9-81ED-4DB2-BD59-A6C34878D82A}">
                    <a16:rowId xmlns:a16="http://schemas.microsoft.com/office/drawing/2014/main" val="2164930779"/>
                  </a:ext>
                </a:extLst>
              </a:tr>
            </a:tbl>
          </a:graphicData>
        </a:graphic>
      </p:graphicFrame>
    </p:spTree>
    <p:extLst>
      <p:ext uri="{BB962C8B-B14F-4D97-AF65-F5344CB8AC3E}">
        <p14:creationId xmlns:p14="http://schemas.microsoft.com/office/powerpoint/2010/main" val="36704815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jpackage</a:t>
            </a:r>
            <a:r>
              <a:rPr lang="de-DE"/>
              <a:t> – </a:t>
            </a:r>
            <a:r>
              <a:rPr lang="de-DE" dirty="0" err="1"/>
              <a:t>Packaging</a:t>
            </a:r>
            <a:r>
              <a:rPr lang="de-DE" dirty="0"/>
              <a:t> Tool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err="1">
                <a:solidFill>
                  <a:srgbClr val="000000"/>
                </a:solidFill>
                <a:effectLst/>
                <a:latin typeface="inter-regular"/>
              </a:rPr>
              <a:t>Endlich</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einfache</a:t>
            </a:r>
            <a:r>
              <a:rPr lang="en-US" b="0" i="0" dirty="0">
                <a:solidFill>
                  <a:srgbClr val="000000"/>
                </a:solidFill>
                <a:effectLst/>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Java </a:t>
            </a:r>
            <a:r>
              <a:rPr lang="en-US" b="0" i="0" dirty="0" err="1">
                <a:solidFill>
                  <a:srgbClr val="000000"/>
                </a:solidFill>
                <a:effectLst/>
                <a:latin typeface="inter-regular"/>
              </a:rPr>
              <a:t>Programme</a:t>
            </a:r>
            <a:r>
              <a:rPr lang="en-US" b="0" i="0" dirty="0">
                <a:solidFill>
                  <a:srgbClr val="000000"/>
                </a:solidFill>
                <a:effectLst/>
                <a:latin typeface="inter-regular"/>
              </a:rPr>
              <a:t> </a:t>
            </a:r>
            <a:r>
              <a:rPr lang="en-US" b="0" i="0" dirty="0" err="1">
                <a:solidFill>
                  <a:srgbClr val="000000"/>
                </a:solidFill>
                <a:effectLst/>
                <a:latin typeface="inter-regular"/>
              </a:rPr>
              <a:t>als</a:t>
            </a:r>
            <a:r>
              <a:rPr lang="en-US" b="0" i="0" dirty="0">
                <a:solidFill>
                  <a:srgbClr val="000000"/>
                </a:solidFill>
                <a:effectLst/>
                <a:latin typeface="inter-regular"/>
              </a:rPr>
              <a:t> </a:t>
            </a:r>
            <a:r>
              <a:rPr lang="en-US" b="0" i="0" dirty="0" err="1">
                <a:solidFill>
                  <a:srgbClr val="000000"/>
                </a:solidFill>
                <a:effectLst/>
                <a:latin typeface="inter-regular"/>
              </a:rPr>
              <a:t>ausführbare</a:t>
            </a:r>
            <a:r>
              <a:rPr lang="en-US" b="0" i="0" dirty="0">
                <a:solidFill>
                  <a:srgbClr val="000000"/>
                </a:solidFill>
                <a:effectLst/>
                <a:latin typeface="inter-regular"/>
              </a:rPr>
              <a:t> </a:t>
            </a:r>
            <a:r>
              <a:rPr lang="en-US" b="0" i="0" dirty="0" err="1">
                <a:solidFill>
                  <a:srgbClr val="000000"/>
                </a:solidFill>
                <a:effectLst/>
                <a:latin typeface="inter-regular"/>
              </a:rPr>
              <a:t>Dateien</a:t>
            </a:r>
            <a:r>
              <a:rPr lang="en-US" b="0" i="0" dirty="0">
                <a:solidFill>
                  <a:srgbClr val="000000"/>
                </a:solidFill>
                <a:effectLst/>
                <a:latin typeface="inter-regular"/>
              </a:rPr>
              <a:t> </a:t>
            </a:r>
            <a:r>
              <a:rPr lang="en-US" b="0" i="0" dirty="0" err="1">
                <a:solidFill>
                  <a:srgbClr val="000000"/>
                </a:solidFill>
                <a:effectLst/>
                <a:latin typeface="inter-regular"/>
              </a:rPr>
              <a:t>auszuliefern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Windows, Linux, Mac </a:t>
            </a:r>
            <a:r>
              <a:rPr lang="en-US" dirty="0" err="1">
                <a:solidFill>
                  <a:srgbClr val="000000"/>
                </a:solidFill>
                <a:latin typeface="inter-regular"/>
              </a:rPr>
              <a:t>werden</a:t>
            </a:r>
            <a:r>
              <a:rPr lang="en-US" dirty="0">
                <a:solidFill>
                  <a:srgbClr val="000000"/>
                </a:solidFill>
                <a:latin typeface="inter-regular"/>
              </a:rPr>
              <a:t> </a:t>
            </a:r>
            <a:r>
              <a:rPr lang="en-US" dirty="0" err="1">
                <a:solidFill>
                  <a:srgbClr val="000000"/>
                </a:solidFill>
                <a:latin typeface="inter-regular"/>
              </a:rPr>
              <a:t>unterstützt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 runtime </a:t>
            </a:r>
            <a:r>
              <a:rPr lang="en-US" b="0" i="0" dirty="0" err="1">
                <a:solidFill>
                  <a:srgbClr val="000000"/>
                </a:solidFill>
                <a:effectLst/>
                <a:latin typeface="inter-regular"/>
              </a:rPr>
              <a:t>wird</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au</a:t>
            </a:r>
            <a:r>
              <a:rPr lang="en-US" dirty="0" err="1">
                <a:solidFill>
                  <a:srgbClr val="000000"/>
                </a:solidFill>
                <a:latin typeface="inter-regular"/>
              </a:rPr>
              <a:t>sgeliefert</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Möchte</a:t>
            </a:r>
            <a:r>
              <a:rPr lang="en-US" dirty="0">
                <a:solidFill>
                  <a:srgbClr val="000000"/>
                </a:solidFill>
                <a:latin typeface="inter-regular"/>
              </a:rPr>
              <a:t> man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spezielle</a:t>
            </a:r>
            <a:r>
              <a:rPr lang="en-US" dirty="0">
                <a:solidFill>
                  <a:srgbClr val="000000"/>
                </a:solidFill>
                <a:latin typeface="inter-regular"/>
              </a:rPr>
              <a:t>, </a:t>
            </a:r>
            <a:r>
              <a:rPr lang="en-US" dirty="0" err="1">
                <a:solidFill>
                  <a:srgbClr val="000000"/>
                </a:solidFill>
                <a:latin typeface="inter-regular"/>
              </a:rPr>
              <a:t>optimierte</a:t>
            </a:r>
            <a:r>
              <a:rPr lang="en-US" dirty="0">
                <a:solidFill>
                  <a:srgbClr val="000000"/>
                </a:solidFill>
                <a:latin typeface="inter-regular"/>
              </a:rPr>
              <a:t> Runtime (</a:t>
            </a:r>
            <a:r>
              <a:rPr lang="en-US" dirty="0" err="1">
                <a:solidFill>
                  <a:srgbClr val="000000"/>
                </a:solidFill>
                <a:latin typeface="inter-regular"/>
              </a:rPr>
              <a:t>z.B.</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jlink</a:t>
            </a:r>
            <a:r>
              <a:rPr lang="en-US" dirty="0">
                <a:solidFill>
                  <a:srgbClr val="000000"/>
                </a:solidFill>
                <a:latin typeface="inter-regular"/>
              </a:rPr>
              <a:t> </a:t>
            </a:r>
            <a:r>
              <a:rPr lang="en-US" dirty="0" err="1">
                <a:solidFill>
                  <a:srgbClr val="000000"/>
                </a:solidFill>
                <a:latin typeface="inter-regular"/>
              </a:rPr>
              <a:t>erstellte</a:t>
            </a:r>
            <a:r>
              <a:rPr lang="en-US" dirty="0">
                <a:solidFill>
                  <a:srgbClr val="000000"/>
                </a:solidFill>
                <a:latin typeface="inter-regular"/>
              </a:rPr>
              <a:t>), muss man die </a:t>
            </a:r>
            <a:r>
              <a:rPr lang="en-US" dirty="0" err="1">
                <a:solidFill>
                  <a:srgbClr val="000000"/>
                </a:solidFill>
                <a:latin typeface="inter-regular"/>
              </a:rPr>
              <a:t>mit</a:t>
            </a:r>
            <a:r>
              <a:rPr lang="en-US" dirty="0">
                <a:solidFill>
                  <a:srgbClr val="000000"/>
                </a:solidFill>
                <a:latin typeface="inter-regular"/>
              </a:rPr>
              <a:t> –runtime-image </a:t>
            </a:r>
            <a:r>
              <a:rPr lang="en-US" dirty="0" err="1">
                <a:solidFill>
                  <a:srgbClr val="000000"/>
                </a:solidFill>
                <a:latin typeface="inter-regular"/>
              </a:rPr>
              <a:t>angeben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Für Windows hat man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ganz</a:t>
            </a:r>
            <a:r>
              <a:rPr lang="en-US" b="0" i="0" dirty="0">
                <a:solidFill>
                  <a:srgbClr val="000000"/>
                </a:solidFill>
                <a:effectLst/>
                <a:latin typeface="inter-regular"/>
              </a:rPr>
              <a:t> </a:t>
            </a:r>
            <a:r>
              <a:rPr lang="en-US" b="0" i="0" dirty="0" err="1">
                <a:solidFill>
                  <a:srgbClr val="000000"/>
                </a:solidFill>
                <a:effectLst/>
                <a:latin typeface="inter-regular"/>
              </a:rPr>
              <a:t>normale</a:t>
            </a:r>
            <a:r>
              <a:rPr lang="en-US" b="0" i="0" dirty="0">
                <a:solidFill>
                  <a:srgbClr val="000000"/>
                </a:solidFill>
                <a:effectLst/>
                <a:latin typeface="inter-regular"/>
              </a:rPr>
              <a:t> .exe </a:t>
            </a:r>
            <a:r>
              <a:rPr lang="en-US" b="0" i="0" dirty="0" err="1">
                <a:solidFill>
                  <a:srgbClr val="000000"/>
                </a:solidFill>
                <a:effectLst/>
                <a:latin typeface="inter-regular"/>
              </a:rPr>
              <a:t>Datei</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Entweder</a:t>
            </a:r>
            <a:r>
              <a:rPr lang="en-US" dirty="0">
                <a:solidFill>
                  <a:srgbClr val="000000"/>
                </a:solidFill>
                <a:latin typeface="inter-regular"/>
              </a:rPr>
              <a:t> </a:t>
            </a:r>
            <a:r>
              <a:rPr lang="en-US" dirty="0" err="1">
                <a:solidFill>
                  <a:srgbClr val="000000"/>
                </a:solidFill>
                <a:latin typeface="inter-regular"/>
              </a:rPr>
              <a:t>als</a:t>
            </a:r>
            <a:r>
              <a:rPr lang="en-US" dirty="0">
                <a:solidFill>
                  <a:srgbClr val="000000"/>
                </a:solidFill>
                <a:latin typeface="inter-regular"/>
              </a:rPr>
              <a:t> “</a:t>
            </a:r>
            <a:r>
              <a:rPr lang="en-US" dirty="0" err="1">
                <a:solidFill>
                  <a:srgbClr val="000000"/>
                </a:solidFill>
                <a:latin typeface="inter-regular"/>
              </a:rPr>
              <a:t>richtige</a:t>
            </a:r>
            <a:r>
              <a:rPr lang="en-US" dirty="0">
                <a:solidFill>
                  <a:srgbClr val="000000"/>
                </a:solidFill>
                <a:latin typeface="inter-regular"/>
              </a:rPr>
              <a:t>” .exe </a:t>
            </a:r>
            <a:r>
              <a:rPr lang="en-US" dirty="0" err="1">
                <a:solidFill>
                  <a:srgbClr val="000000"/>
                </a:solidFill>
                <a:latin typeface="inter-regular"/>
              </a:rPr>
              <a:t>bzw</a:t>
            </a:r>
            <a:r>
              <a:rPr lang="en-US" dirty="0">
                <a:solidFill>
                  <a:srgbClr val="000000"/>
                </a:solidFill>
                <a:latin typeface="inter-regular"/>
              </a:rPr>
              <a:t>. .</a:t>
            </a:r>
            <a:r>
              <a:rPr lang="en-US" dirty="0" err="1">
                <a:solidFill>
                  <a:srgbClr val="000000"/>
                </a:solidFill>
                <a:latin typeface="inter-regular"/>
              </a:rPr>
              <a:t>msi</a:t>
            </a:r>
            <a:r>
              <a:rPr lang="en-US" dirty="0">
                <a:solidFill>
                  <a:srgbClr val="000000"/>
                </a:solidFill>
                <a:latin typeface="inter-regular"/>
              </a:rPr>
              <a:t> Installer, </a:t>
            </a:r>
            <a:r>
              <a:rPr lang="en-US" dirty="0" err="1">
                <a:solidFill>
                  <a:srgbClr val="000000"/>
                </a:solidFill>
                <a:latin typeface="inter-regular"/>
              </a:rPr>
              <a:t>dann</a:t>
            </a:r>
            <a:r>
              <a:rPr lang="en-US" dirty="0">
                <a:solidFill>
                  <a:srgbClr val="000000"/>
                </a:solidFill>
                <a:latin typeface="inter-regular"/>
              </a:rPr>
              <a:t> muss man type exe </a:t>
            </a:r>
            <a:r>
              <a:rPr lang="en-US" dirty="0" err="1">
                <a:solidFill>
                  <a:srgbClr val="000000"/>
                </a:solidFill>
                <a:latin typeface="inter-regular"/>
              </a:rPr>
              <a:t>nehmen</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das WiX-tool </a:t>
            </a:r>
            <a:r>
              <a:rPr lang="en-US" dirty="0" err="1">
                <a:solidFill>
                  <a:srgbClr val="000000"/>
                </a:solidFill>
                <a:latin typeface="inter-regular"/>
              </a:rPr>
              <a:t>im</a:t>
            </a:r>
            <a:r>
              <a:rPr lang="en-US" dirty="0">
                <a:solidFill>
                  <a:srgbClr val="000000"/>
                </a:solidFill>
                <a:latin typeface="inter-regular"/>
              </a:rPr>
              <a:t> path </a:t>
            </a:r>
            <a:r>
              <a:rPr lang="en-US" dirty="0" err="1">
                <a:solidFill>
                  <a:srgbClr val="000000"/>
                </a:solidFill>
                <a:latin typeface="inter-regular"/>
              </a:rPr>
              <a:t>haben</a:t>
            </a:r>
            <a:r>
              <a:rPr lang="en-US" dirty="0">
                <a:solidFill>
                  <a:srgbClr val="000000"/>
                </a:solidFill>
                <a:latin typeface="inter-regular"/>
              </a:rPr>
              <a:t> (Version 3, </a:t>
            </a:r>
            <a:r>
              <a:rPr lang="en-US" dirty="0" err="1">
                <a:solidFill>
                  <a:srgbClr val="000000"/>
                </a:solidFill>
                <a:latin typeface="inter-regular"/>
              </a:rPr>
              <a:t>jpackage</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4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umgehen</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a:solidFill>
                  <a:srgbClr val="000000"/>
                </a:solidFill>
                <a:effectLst/>
                <a:latin typeface="inter-regular"/>
              </a:rPr>
              <a:t>Oder </a:t>
            </a:r>
            <a:r>
              <a:rPr lang="en-US" b="0" i="0" dirty="0" err="1">
                <a:solidFill>
                  <a:srgbClr val="000000"/>
                </a:solidFill>
                <a:effectLst/>
                <a:latin typeface="inter-regular"/>
              </a:rPr>
              <a:t>als</a:t>
            </a:r>
            <a:r>
              <a:rPr lang="en-US" b="0" i="0" dirty="0">
                <a:solidFill>
                  <a:srgbClr val="000000"/>
                </a:solidFill>
                <a:effectLst/>
                <a:latin typeface="inter-regular"/>
              </a:rPr>
              <a:t> starter-exe </a:t>
            </a:r>
            <a:r>
              <a:rPr lang="en-US" b="0" i="0" dirty="0" err="1">
                <a:solidFill>
                  <a:srgbClr val="000000"/>
                </a:solidFill>
                <a:effectLst/>
                <a:latin typeface="inter-regular"/>
              </a:rPr>
              <a:t>mit</a:t>
            </a:r>
            <a:r>
              <a:rPr lang="en-US" b="0" i="0" dirty="0">
                <a:solidFill>
                  <a:srgbClr val="000000"/>
                </a:solidFill>
                <a:effectLst/>
                <a:latin typeface="inter-regular"/>
              </a:rPr>
              <a:t> jar etc. </a:t>
            </a:r>
            <a:r>
              <a:rPr lang="en-US" b="0" i="0" dirty="0" err="1">
                <a:solidFill>
                  <a:srgbClr val="000000"/>
                </a:solidFill>
                <a:effectLst/>
                <a:latin typeface="inter-regular"/>
              </a:rPr>
              <a:t>dabei</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type app-image</a:t>
            </a:r>
          </a:p>
          <a:p>
            <a:pPr marL="285750" indent="-285750" algn="just">
              <a:buFont typeface="Arial" panose="020B0604020202020204" pitchFamily="34" charset="0"/>
              <a:buChar char="•"/>
            </a:pPr>
            <a:r>
              <a:rPr lang="en-US" dirty="0" err="1">
                <a:solidFill>
                  <a:srgbClr val="000000"/>
                </a:solidFill>
                <a:latin typeface="inter-regular"/>
              </a:rPr>
              <a:t>Optionen</a:t>
            </a:r>
            <a:r>
              <a:rPr lang="en-US" dirty="0">
                <a:solidFill>
                  <a:srgbClr val="000000"/>
                </a:solidFill>
                <a:latin typeface="inter-regular"/>
              </a:rPr>
              <a:t> </a:t>
            </a:r>
            <a:r>
              <a:rPr lang="en-US" dirty="0" err="1">
                <a:solidFill>
                  <a:srgbClr val="000000"/>
                </a:solidFill>
                <a:latin typeface="inter-regular"/>
              </a:rPr>
              <a:t>unterscheiden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zwischen</a:t>
            </a:r>
            <a:r>
              <a:rPr lang="en-US" dirty="0">
                <a:solidFill>
                  <a:srgbClr val="000000"/>
                </a:solidFill>
                <a:latin typeface="inter-regular"/>
              </a:rPr>
              <a:t> </a:t>
            </a:r>
            <a:r>
              <a:rPr lang="en-US" dirty="0" err="1">
                <a:solidFill>
                  <a:srgbClr val="000000"/>
                </a:solidFill>
                <a:latin typeface="inter-regular"/>
              </a:rPr>
              <a:t>oldschool</a:t>
            </a:r>
            <a:r>
              <a:rPr lang="en-US" dirty="0">
                <a:solidFill>
                  <a:srgbClr val="000000"/>
                </a:solidFill>
                <a:latin typeface="inter-regular"/>
              </a:rPr>
              <a:t> und modular</a:t>
            </a:r>
            <a:endParaRPr lang="en-US" b="0" i="0" dirty="0">
              <a:solidFill>
                <a:srgbClr val="000000"/>
              </a:solidFill>
              <a:effectLst/>
              <a:latin typeface="inter-regular"/>
            </a:endParaRPr>
          </a:p>
        </p:txBody>
      </p:sp>
    </p:spTree>
    <p:extLst>
      <p:ext uri="{BB962C8B-B14F-4D97-AF65-F5344CB8AC3E}">
        <p14:creationId xmlns:p14="http://schemas.microsoft.com/office/powerpoint/2010/main" val="16992608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12-17</a:t>
            </a:r>
          </a:p>
          <a:p>
            <a:r>
              <a:rPr lang="de-DE" sz="3200" dirty="0"/>
              <a:t>Neues in der JVM 12-17</a:t>
            </a:r>
          </a:p>
          <a:p>
            <a:r>
              <a:rPr lang="de-DE" sz="3200" dirty="0"/>
              <a:t>Ausblick 18-21</a:t>
            </a:r>
          </a:p>
          <a:p>
            <a:pPr lvl="1"/>
            <a:r>
              <a:rPr lang="en-US" sz="3200" b="1" dirty="0"/>
              <a:t>Pattern Matching for Switch</a:t>
            </a:r>
          </a:p>
          <a:p>
            <a:pPr lvl="1"/>
            <a:r>
              <a:rPr lang="en-US" sz="3200"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200" dirty="0"/>
              <a:t>Neue Sprachfeatures Java 12-17</a:t>
            </a:r>
          </a:p>
          <a:p>
            <a:r>
              <a:rPr lang="de-DE" sz="3200" dirty="0"/>
              <a:t>Neues in der JVM 12-17</a:t>
            </a:r>
          </a:p>
          <a:p>
            <a:r>
              <a:rPr lang="de-DE" sz="3200" dirty="0"/>
              <a:t>Ausblick 18-21</a:t>
            </a:r>
          </a:p>
          <a:p>
            <a:pPr lvl="1"/>
            <a:r>
              <a:rPr lang="en-US" sz="3200" dirty="0"/>
              <a:t>Pattern Matching for Switch</a:t>
            </a:r>
          </a:p>
          <a:p>
            <a:pPr lvl="1"/>
            <a:r>
              <a:rPr lang="en-US" sz="3200" b="1"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b="1"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en-US" dirty="0"/>
              <a:t>Virtual Thread für Spring Boot an </a:t>
            </a:r>
            <a:r>
              <a:rPr lang="en-US" dirty="0" err="1"/>
              <a:t>bzw</a:t>
            </a:r>
            <a:r>
              <a:rPr lang="en-US" dirty="0"/>
              <a:t>. </a:t>
            </a:r>
            <a:r>
              <a:rPr lang="en-US" dirty="0" err="1"/>
              <a:t>Ausschalten</a:t>
            </a:r>
            <a:endParaRPr lang="en-US" dirty="0"/>
          </a:p>
          <a:p>
            <a:r>
              <a:rPr lang="en-US" dirty="0"/>
              <a:t>Mit </a:t>
            </a:r>
            <a:r>
              <a:rPr lang="en-US" dirty="0" err="1"/>
              <a:t>ApacheBench</a:t>
            </a:r>
            <a:r>
              <a:rPr lang="en-US" dirty="0"/>
              <a:t> </a:t>
            </a:r>
            <a:r>
              <a:rPr lang="en-US" dirty="0" err="1"/>
              <a:t>benchmarken</a:t>
            </a:r>
            <a:endParaRPr lang="en-US" dirty="0"/>
          </a:p>
          <a:p>
            <a:pPr lvl="1"/>
            <a:r>
              <a:rPr lang="pt-BR" dirty="0"/>
              <a:t>./ab.exe -n 100 -c 25 http://localhost:8080/httpbin/block/3</a:t>
            </a:r>
          </a:p>
          <a:p>
            <a:endParaRPr lang="de-DE" dirty="0"/>
          </a:p>
        </p:txBody>
      </p:sp>
    </p:spTree>
    <p:extLst>
      <p:ext uri="{BB962C8B-B14F-4D97-AF65-F5344CB8AC3E}">
        <p14:creationId xmlns:p14="http://schemas.microsoft.com/office/powerpoint/2010/main" val="22505170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3248078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14303054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dirty="0"/>
              <a:t>Virtual Threads</a:t>
            </a:r>
          </a:p>
          <a:p>
            <a:pPr lvl="1"/>
            <a:r>
              <a:rPr lang="en-US" sz="3200" b="1" dirty="0"/>
              <a:t>Sequenced Collection</a:t>
            </a:r>
            <a:endParaRPr lang="de-DE" sz="3000" b="1"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34202067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5696</Words>
  <Application>Microsoft Office PowerPoint</Application>
  <PresentationFormat>Breitbild</PresentationFormat>
  <Paragraphs>779</Paragraphs>
  <Slides>111</Slides>
  <Notes>0</Notes>
  <HiddenSlides>0</HiddenSlides>
  <MMClips>0</MMClips>
  <ScaleCrop>false</ScaleCrop>
  <HeadingPairs>
    <vt:vector size="8" baseType="variant">
      <vt:variant>
        <vt:lpstr>Verwendete Schriftarten</vt:lpstr>
      </vt:variant>
      <vt:variant>
        <vt:i4>12</vt:i4>
      </vt:variant>
      <vt:variant>
        <vt:lpstr>Design</vt:lpstr>
      </vt:variant>
      <vt:variant>
        <vt:i4>1</vt:i4>
      </vt:variant>
      <vt:variant>
        <vt:lpstr>Eingebettete OLE-Server</vt:lpstr>
      </vt:variant>
      <vt:variant>
        <vt:i4>1</vt:i4>
      </vt:variant>
      <vt:variant>
        <vt:lpstr>Folientitel</vt:lpstr>
      </vt:variant>
      <vt:variant>
        <vt:i4>111</vt:i4>
      </vt:variant>
    </vt:vector>
  </HeadingPairs>
  <TitlesOfParts>
    <vt:vector size="125" baseType="lpstr">
      <vt:lpstr>Arial</vt:lpstr>
      <vt:lpstr>Arial Unicode MS</vt:lpstr>
      <vt:lpstr>DejaVu Serif</vt:lpstr>
      <vt:lpstr>inter-regular</vt:lpstr>
      <vt:lpstr>Menlo</vt:lpstr>
      <vt:lpstr>monospace</vt:lpstr>
      <vt:lpstr>OracleSansVF</vt:lpstr>
      <vt:lpstr>Söhne</vt:lpstr>
      <vt:lpstr>Source Code Pro</vt:lpstr>
      <vt:lpstr>Trebuchet MS</vt:lpstr>
      <vt:lpstr>Wingdings</vt:lpstr>
      <vt:lpstr>Wingdings 3</vt:lpstr>
      <vt:lpstr>Facet</vt:lpstr>
      <vt:lpstr>think-cell Folie</vt:lpstr>
      <vt:lpstr>Java 12 bis 17–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Lizenzmodelländerung Java 11</vt:lpstr>
      <vt:lpstr>Lizenzmodelländerung Java 17</vt:lpstr>
      <vt:lpstr>Lizenzmodell - Auf Nummer sicher gehen</vt:lpstr>
      <vt:lpstr>Agenda</vt:lpstr>
      <vt:lpstr>Projekte</vt:lpstr>
      <vt:lpstr>Project Amber</vt:lpstr>
      <vt:lpstr>Hintergründe und neue Themen</vt:lpstr>
      <vt:lpstr>Projekt Valhalla</vt:lpstr>
      <vt:lpstr>Agenda</vt:lpstr>
      <vt:lpstr>Java 12 – 19.03.2019</vt:lpstr>
      <vt:lpstr>Java 13 – 17.09.2019</vt:lpstr>
      <vt:lpstr>Java12 Code</vt:lpstr>
      <vt:lpstr>Java 12/13 – JVM Verbesserungen</vt:lpstr>
      <vt:lpstr>Agenda</vt:lpstr>
      <vt:lpstr>Java 14 – 17.03.2020</vt:lpstr>
      <vt:lpstr>Switch Expressions (Java 14)</vt:lpstr>
      <vt:lpstr>Switch Expression Code</vt:lpstr>
      <vt:lpstr>Quiz</vt:lpstr>
      <vt:lpstr>Java 14 – JVM Verbesserungen</vt:lpstr>
      <vt:lpstr>Java 14 – Numa Verbesserung</vt:lpstr>
      <vt:lpstr>Agenda</vt:lpstr>
      <vt:lpstr>Java 15 – 16.09.2020</vt:lpstr>
      <vt:lpstr>Text Blocks (Java 15)</vt:lpstr>
      <vt:lpstr>Text Blocks und NPE Code</vt:lpstr>
      <vt:lpstr>Quiz</vt:lpstr>
      <vt:lpstr>Quiz 2</vt:lpstr>
      <vt:lpstr>Quiz 3</vt:lpstr>
      <vt:lpstr>Java 15 – JVM Verbesserungen</vt:lpstr>
      <vt:lpstr>Hidden classes</vt:lpstr>
      <vt:lpstr>Aufgaben</vt:lpstr>
      <vt:lpstr>Agenda</vt:lpstr>
      <vt:lpstr>Java 16 – 16.03.2021</vt:lpstr>
      <vt:lpstr>Pattern Matching inctanceof (Java 16 )</vt:lpstr>
      <vt:lpstr>Pattern Matching inctanceof Code</vt:lpstr>
      <vt:lpstr>Quiz</vt:lpstr>
      <vt:lpstr>Agenda</vt:lpstr>
      <vt:lpstr>Records (Java 16)</vt:lpstr>
      <vt:lpstr>Records und Stream.toList() Code</vt:lpstr>
      <vt:lpstr>Quiz</vt:lpstr>
      <vt:lpstr>Quiz 2</vt:lpstr>
      <vt:lpstr>Java 16 – JVM Verbesserungen</vt:lpstr>
      <vt:lpstr>(Warning for) Value-Based Classes</vt:lpstr>
      <vt:lpstr>Agenda</vt:lpstr>
      <vt:lpstr>Java 17 – 14.09.2021 (LTS bis 2029)</vt:lpstr>
      <vt:lpstr>Sealed Classes (Java 17)</vt:lpstr>
      <vt:lpstr>Sealed Classes 2</vt:lpstr>
      <vt:lpstr>Sealed Classes Code</vt:lpstr>
      <vt:lpstr>Quiz</vt:lpstr>
      <vt:lpstr>Quiz 2</vt:lpstr>
      <vt:lpstr>Verschiedenes</vt:lpstr>
      <vt:lpstr>History revisited</vt:lpstr>
      <vt:lpstr>Aufgaben</vt:lpstr>
      <vt:lpstr>Agenda</vt:lpstr>
      <vt:lpstr>GC Verbesserungen Ziele </vt:lpstr>
      <vt:lpstr>Relevante GCs im JDK</vt:lpstr>
      <vt:lpstr>Throughput</vt:lpstr>
      <vt:lpstr>Latency</vt:lpstr>
      <vt:lpstr>99p Latency</vt:lpstr>
      <vt:lpstr>Footprint</vt:lpstr>
      <vt:lpstr>Vergleich Parallel vs. G1 (optaplanner)</vt:lpstr>
      <vt:lpstr>Java 18 – weitere Verbesserungen für G1</vt:lpstr>
      <vt:lpstr>GC Verbesserungen links</vt:lpstr>
      <vt:lpstr>Agenda</vt:lpstr>
      <vt:lpstr>Microbenchmark</vt:lpstr>
      <vt:lpstr>Microbenchmark Code</vt:lpstr>
      <vt:lpstr>Benchmark Result - Array</vt:lpstr>
      <vt:lpstr>Benchmark Result - NumberVerification</vt:lpstr>
      <vt:lpstr>jpackage – Packaging Tool (Java 16)</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Spring Boot showcase</vt:lpstr>
      <vt:lpstr>Platform vs. Virtual threads</vt:lpstr>
      <vt:lpstr>Bewertung</vt:lpstr>
      <vt:lpstr>Agenda</vt:lpstr>
      <vt:lpstr>Sequenced Collections (Java 21)</vt:lpstr>
      <vt:lpstr>Sortiert sich in alte Strukturen ein</vt:lpstr>
      <vt:lpstr>Sequenced Collection Code</vt:lpstr>
      <vt:lpstr>Java 18-21 – weitere Verbesserungen</vt:lpstr>
      <vt:lpstr>Verschiedenes</vt:lpstr>
      <vt:lpstr>Ggf. Aufgaben</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988</cp:revision>
  <cp:lastPrinted>2022-04-07T14:57:57Z</cp:lastPrinted>
  <dcterms:created xsi:type="dcterms:W3CDTF">2019-11-12T08:00:01Z</dcterms:created>
  <dcterms:modified xsi:type="dcterms:W3CDTF">2025-02-10T06:52:56Z</dcterms:modified>
</cp:coreProperties>
</file>