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998" r:id="rId18"/>
    <p:sldId id="999" r:id="rId19"/>
    <p:sldId id="543" r:id="rId20"/>
    <p:sldId id="544" r:id="rId21"/>
    <p:sldId id="940" r:id="rId22"/>
    <p:sldId id="941" r:id="rId23"/>
    <p:sldId id="743" r:id="rId24"/>
    <p:sldId id="1000" r:id="rId25"/>
    <p:sldId id="422" r:id="rId26"/>
    <p:sldId id="423" r:id="rId27"/>
    <p:sldId id="1001" r:id="rId28"/>
    <p:sldId id="548" r:id="rId29"/>
    <p:sldId id="545" r:id="rId30"/>
    <p:sldId id="424" r:id="rId31"/>
    <p:sldId id="437" r:id="rId32"/>
    <p:sldId id="971" r:id="rId33"/>
    <p:sldId id="634" r:id="rId34"/>
    <p:sldId id="458" r:id="rId35"/>
    <p:sldId id="259" r:id="rId36"/>
    <p:sldId id="425" r:id="rId37"/>
    <p:sldId id="436" r:id="rId38"/>
    <p:sldId id="970" r:id="rId39"/>
    <p:sldId id="1006" r:id="rId40"/>
    <p:sldId id="605" r:id="rId41"/>
    <p:sldId id="1008" r:id="rId42"/>
    <p:sldId id="546" r:id="rId43"/>
    <p:sldId id="426" r:id="rId44"/>
    <p:sldId id="438" r:id="rId45"/>
    <p:sldId id="972" r:id="rId46"/>
    <p:sldId id="547" r:id="rId47"/>
    <p:sldId id="439" r:id="rId48"/>
    <p:sldId id="973" r:id="rId49"/>
    <p:sldId id="460" r:id="rId50"/>
    <p:sldId id="617" r:id="rId51"/>
    <p:sldId id="549" r:id="rId52"/>
    <p:sldId id="427" r:id="rId53"/>
    <p:sldId id="623" r:id="rId54"/>
    <p:sldId id="440" r:id="rId55"/>
    <p:sldId id="974" r:id="rId56"/>
    <p:sldId id="618" r:id="rId57"/>
    <p:sldId id="975" r:id="rId58"/>
    <p:sldId id="969" r:id="rId59"/>
    <p:sldId id="260" r:id="rId60"/>
    <p:sldId id="511" r:id="rId61"/>
    <p:sldId id="512" r:id="rId62"/>
    <p:sldId id="513" r:id="rId63"/>
    <p:sldId id="514" r:id="rId64"/>
    <p:sldId id="515" r:id="rId65"/>
    <p:sldId id="516" r:id="rId66"/>
    <p:sldId id="517" r:id="rId67"/>
    <p:sldId id="946" r:id="rId68"/>
    <p:sldId id="509" r:id="rId69"/>
    <p:sldId id="1005" r:id="rId70"/>
    <p:sldId id="1003" r:id="rId71"/>
    <p:sldId id="1004" r:id="rId72"/>
    <p:sldId id="1002" r:id="rId73"/>
    <p:sldId id="1007" r:id="rId74"/>
    <p:sldId id="442" r:id="rId75"/>
    <p:sldId id="550" r:id="rId76"/>
    <p:sldId id="624" r:id="rId77"/>
    <p:sldId id="551" r:id="rId78"/>
    <p:sldId id="625" r:id="rId79"/>
    <p:sldId id="976" r:id="rId80"/>
    <p:sldId id="552" r:id="rId81"/>
    <p:sldId id="626" r:id="rId82"/>
    <p:sldId id="977" r:id="rId83"/>
    <p:sldId id="944" r:id="rId84"/>
    <p:sldId id="980" r:id="rId85"/>
    <p:sldId id="981" r:id="rId86"/>
    <p:sldId id="553" r:id="rId87"/>
    <p:sldId id="627" r:id="rId88"/>
    <p:sldId id="742" r:id="rId89"/>
    <p:sldId id="978" r:id="rId90"/>
    <p:sldId id="947" r:id="rId91"/>
    <p:sldId id="997" r:id="rId92"/>
    <p:sldId id="979" r:id="rId93"/>
    <p:sldId id="263" r:id="rId94"/>
    <p:sldId id="960" r:id="rId95"/>
    <p:sldId id="961" r:id="rId96"/>
    <p:sldId id="962" r:id="rId97"/>
    <p:sldId id="261" r:id="rId98"/>
    <p:sldId id="956" r:id="rId99"/>
    <p:sldId id="959" r:id="rId100"/>
    <p:sldId id="957" r:id="rId101"/>
    <p:sldId id="958" r:id="rId102"/>
    <p:sldId id="968" r:id="rId103"/>
  </p:sldIdLst>
  <p:sldSz cx="12192000" cy="6858000"/>
  <p:notesSz cx="6858000" cy="9144000"/>
  <p:custDataLst>
    <p:tags r:id="rId10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102" d="100"/>
          <a:sy n="102" d="100"/>
        </p:scale>
        <p:origin x="1128" y="3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101.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de/corretto/" TargetMode="External"/><Relationship Id="rId2" Type="http://schemas.openxmlformats.org/officeDocument/2006/relationships/hyperlink" Target="https://adoptium.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nipafx.dev/java-application-class-data-sharing/" TargetMode="External"/><Relationship Id="rId5" Type="http://schemas.openxmlformats.org/officeDocument/2006/relationships/hyperlink" Target="https://docs.oracle.com/en/java/javase/17/vm/class-data-sharing.html#GUID-7EAA3411-8CF0-4D19-BD05-DF5E1780AA91" TargetMode="Externa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50210_java_12_1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5.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jenkov.com/tutorials/java-performance/jmh.html" TargetMode="External"/><Relationship Id="rId2" Type="http://schemas.openxmlformats.org/officeDocument/2006/relationships/hyperlink" Target="https://github.com/openjdk/jmh"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5.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4.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99.xml.rels><?xml version="1.0" encoding="UTF-8" standalone="yes"?>
<Relationships xmlns="http://schemas.openxmlformats.org/package/2006/relationships"><Relationship Id="rId2" Type="http://schemas.openxmlformats.org/officeDocument/2006/relationships/hyperlink" Target="https://docs.openrewrite.org/recipes/java/migrate/javaversion2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17–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Java 10 immer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März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8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Lizenzmodelländerung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buFont typeface="Arial" panose="020B0604020202020204" pitchFamily="34" charset="0"/>
              <a:buChar char="•"/>
            </a:pPr>
            <a:r>
              <a:rPr lang="de-DE" dirty="0"/>
              <a:t>Ab Java 11 wurde die zuvor übliche „Oracle Binary Code License“ (BCL) für neue Oracle-JDK-Releases durch eine Lizenz ersetzt, die kostenlose Nutzungen für geschäftliche Zwecke stark einschränkte.</a:t>
            </a:r>
          </a:p>
          <a:p>
            <a:pPr marL="285750" indent="-285750">
              <a:buFont typeface="Arial" panose="020B0604020202020204" pitchFamily="34" charset="0"/>
              <a:buChar char="•"/>
            </a:pPr>
            <a:r>
              <a:rPr lang="de-DE" dirty="0"/>
              <a:t>Während Oracle das Oracle JDK weiterhin zum Download bereitstellte, durfte man im kommerziellen Umfeld nur kostenlose Updates bis zum sogenannten „Ende des öffentlichen Updates“-Zeitpunkt nutzen. Danach benötigte man ein kostenpflichtiges Abonnement (Java SE </a:t>
            </a:r>
            <a:r>
              <a:rPr lang="de-DE" dirty="0" err="1"/>
              <a:t>Subscription</a:t>
            </a:r>
            <a:r>
              <a:rPr lang="de-DE" dirty="0"/>
              <a:t>), um weiterhin Sicherheitsupdates und Support von Oracle zu erhalten.</a:t>
            </a:r>
          </a:p>
          <a:p>
            <a:pPr marL="285750" indent="-285750">
              <a:buFont typeface="Arial" panose="020B0604020202020204" pitchFamily="34" charset="0"/>
              <a:buChar char="•"/>
            </a:pPr>
            <a:r>
              <a:rPr lang="de-DE" dirty="0"/>
              <a:t>Gleichzeitig gab (und gibt) es aber das </a:t>
            </a:r>
            <a:r>
              <a:rPr lang="de-DE" i="1" dirty="0" err="1"/>
              <a:t>OpenJDK</a:t>
            </a:r>
            <a:r>
              <a:rPr lang="de-DE" dirty="0"/>
              <a:t> (offiziell von Oracle und anderen), das weiterhin unter der </a:t>
            </a:r>
            <a:r>
              <a:rPr lang="de-DE" i="1" dirty="0"/>
              <a:t>GPLv2 mit </a:t>
            </a:r>
            <a:r>
              <a:rPr lang="de-DE" i="1" dirty="0" err="1"/>
              <a:t>Classpath</a:t>
            </a:r>
            <a:r>
              <a:rPr lang="de-DE" i="1" dirty="0"/>
              <a:t> </a:t>
            </a:r>
            <a:r>
              <a:rPr lang="de-DE" i="1" dirty="0" err="1"/>
              <a:t>Exception</a:t>
            </a:r>
            <a:r>
              <a:rPr lang="de-DE" dirty="0"/>
              <a:t>-Lizenz steht. Außerdem existieren diverse andere Distributoren wie z. B. </a:t>
            </a:r>
            <a:r>
              <a:rPr lang="de-DE" dirty="0" err="1"/>
              <a:t>Eclipse</a:t>
            </a:r>
            <a:r>
              <a:rPr lang="de-DE" dirty="0"/>
              <a:t> </a:t>
            </a:r>
            <a:r>
              <a:rPr lang="de-DE" dirty="0" err="1"/>
              <a:t>Temurin</a:t>
            </a:r>
            <a:r>
              <a:rPr lang="de-DE" dirty="0"/>
              <a:t> (</a:t>
            </a:r>
            <a:r>
              <a:rPr lang="de-DE" dirty="0" err="1"/>
              <a:t>Adoptium</a:t>
            </a:r>
            <a:r>
              <a:rPr lang="de-DE" dirty="0"/>
              <a:t>), Amazon </a:t>
            </a:r>
            <a:r>
              <a:rPr lang="de-DE" dirty="0" err="1"/>
              <a:t>Corretto</a:t>
            </a:r>
            <a:r>
              <a:rPr lang="de-DE" dirty="0"/>
              <a:t>, </a:t>
            </a:r>
            <a:r>
              <a:rPr lang="de-DE" dirty="0" err="1"/>
              <a:t>Red</a:t>
            </a:r>
            <a:r>
              <a:rPr lang="de-DE" dirty="0"/>
              <a:t> Hat, Azul, </a:t>
            </a:r>
            <a:r>
              <a:rPr lang="de-DE" dirty="0" err="1"/>
              <a:t>BellSoft</a:t>
            </a:r>
            <a:r>
              <a:rPr lang="de-DE" dirty="0"/>
              <a:t>, usw., die kostenlose und langfristig aktualisierte </a:t>
            </a:r>
            <a:r>
              <a:rPr lang="de-DE" dirty="0" err="1"/>
              <a:t>Builds</a:t>
            </a:r>
            <a:r>
              <a:rPr lang="de-DE" dirty="0"/>
              <a:t> anbieten. </a:t>
            </a: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4AF3-1176-80C7-BCB7-DC5F8A54F21F}"/>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8F6D75-B97E-5928-33B0-9D7B5A86E7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62BACF8-343E-4062-7F90-4F82D3049FEC}"/>
              </a:ext>
            </a:extLst>
          </p:cNvPr>
          <p:cNvSpPr>
            <a:spLocks noGrp="1"/>
          </p:cNvSpPr>
          <p:nvPr>
            <p:ph type="title"/>
          </p:nvPr>
        </p:nvSpPr>
        <p:spPr>
          <a:xfrm>
            <a:off x="677334" y="609599"/>
            <a:ext cx="8596668" cy="978243"/>
          </a:xfrm>
        </p:spPr>
        <p:txBody>
          <a:bodyPr vert="horz">
            <a:normAutofit/>
          </a:bodyPr>
          <a:lstStyle/>
          <a:p>
            <a:r>
              <a:rPr lang="de-DE" dirty="0"/>
              <a:t>Lizenzmodelländerung Java 17</a:t>
            </a:r>
          </a:p>
        </p:txBody>
      </p:sp>
      <p:sp>
        <p:nvSpPr>
          <p:cNvPr id="3" name="Textfeld 2">
            <a:extLst>
              <a:ext uri="{FF2B5EF4-FFF2-40B4-BE49-F238E27FC236}">
                <a16:creationId xmlns:a16="http://schemas.microsoft.com/office/drawing/2014/main" id="{41069602-2C70-B068-BBC8-9CC3F5618E10}"/>
              </a:ext>
            </a:extLst>
          </p:cNvPr>
          <p:cNvSpPr txBox="1"/>
          <p:nvPr/>
        </p:nvSpPr>
        <p:spPr>
          <a:xfrm>
            <a:off x="769858" y="1912370"/>
            <a:ext cx="8746958" cy="2862322"/>
          </a:xfrm>
          <a:prstGeom prst="rect">
            <a:avLst/>
          </a:prstGeom>
          <a:noFill/>
        </p:spPr>
        <p:txBody>
          <a:bodyPr wrap="square" rtlCol="0">
            <a:spAutoFit/>
          </a:bodyPr>
          <a:lstStyle/>
          <a:p>
            <a:pPr marL="285750" indent="-285750">
              <a:buFont typeface="Arial" panose="020B0604020202020204" pitchFamily="34" charset="0"/>
              <a:buChar char="•"/>
            </a:pPr>
            <a:r>
              <a:rPr lang="de-DE" dirty="0"/>
              <a:t>„Oracle </a:t>
            </a:r>
            <a:r>
              <a:rPr lang="de-DE" dirty="0" err="1"/>
              <a:t>No</a:t>
            </a:r>
            <a:r>
              <a:rPr lang="de-DE" dirty="0"/>
              <a:t>-Fee Terms and </a:t>
            </a:r>
            <a:r>
              <a:rPr lang="de-DE" dirty="0" err="1"/>
              <a:t>Conditions</a:t>
            </a:r>
            <a:r>
              <a:rPr lang="de-DE" dirty="0"/>
              <a:t>“ (NFTC) - Mit Java 17 (einem „Long-Term-Support“-Release) hat Oracle eine neue Lizenz eingeführt: Für die Laufzeit dieser Version (sprich bis zum Ende der Updates für Java 17) können die meisten Nutzer das Oracle JDK wieder frei einsetzen – auch kommerziell/produktiv.</a:t>
            </a:r>
          </a:p>
          <a:p>
            <a:pPr marL="285750" indent="-285750">
              <a:buFont typeface="Arial" panose="020B0604020202020204" pitchFamily="34" charset="0"/>
              <a:buChar char="•"/>
            </a:pPr>
            <a:r>
              <a:rPr lang="de-DE" dirty="0"/>
              <a:t>Die NFTC-Lizenz räumt eine kostenfreie Nutzung ein, allerdings nur für eine gewisse Zeit. Für Java 17 ist diese im September 2024 geendet und kommerzielle Nutzer benötigen ein kostenpflichtiges Abo von Oracle. </a:t>
            </a:r>
          </a:p>
          <a:p>
            <a:pPr marL="285750" indent="-285750">
              <a:buFont typeface="Arial" panose="020B0604020202020204" pitchFamily="34" charset="0"/>
              <a:buChar char="•"/>
            </a:pPr>
            <a:r>
              <a:rPr lang="de-DE" dirty="0"/>
              <a:t>Die aktuell kostenlose LTS ist Java 21</a:t>
            </a:r>
          </a:p>
          <a:p>
            <a:pPr marL="285750" indent="-285750">
              <a:buFont typeface="Arial" panose="020B0604020202020204" pitchFamily="34" charset="0"/>
              <a:buChar char="•"/>
            </a:pPr>
            <a:r>
              <a:rPr lang="de-DE" dirty="0"/>
              <a:t>Ausführliche Details stehen in den „</a:t>
            </a:r>
            <a:r>
              <a:rPr lang="de-DE" dirty="0" err="1"/>
              <a:t>No</a:t>
            </a:r>
            <a:r>
              <a:rPr lang="de-DE" dirty="0"/>
              <a:t>-Fee Terms and </a:t>
            </a:r>
            <a:r>
              <a:rPr lang="de-DE" dirty="0" err="1"/>
              <a:t>Conditions</a:t>
            </a:r>
            <a:r>
              <a:rPr lang="de-DE" dirty="0"/>
              <a:t>“.</a:t>
            </a:r>
          </a:p>
        </p:txBody>
      </p:sp>
    </p:spTree>
    <p:extLst>
      <p:ext uri="{BB962C8B-B14F-4D97-AF65-F5344CB8AC3E}">
        <p14:creationId xmlns:p14="http://schemas.microsoft.com/office/powerpoint/2010/main" val="4416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2337D1-DB34-9AD6-7CDE-377365F045A8}"/>
              </a:ext>
            </a:extLst>
          </p:cNvPr>
          <p:cNvSpPr>
            <a:spLocks noGrp="1"/>
          </p:cNvSpPr>
          <p:nvPr>
            <p:ph type="title"/>
          </p:nvPr>
        </p:nvSpPr>
        <p:spPr/>
        <p:txBody>
          <a:bodyPr/>
          <a:lstStyle/>
          <a:p>
            <a:r>
              <a:rPr lang="de-DE" dirty="0"/>
              <a:t>Lizenzmodell - Auf Nummer sicher gehen</a:t>
            </a:r>
          </a:p>
        </p:txBody>
      </p:sp>
      <p:sp>
        <p:nvSpPr>
          <p:cNvPr id="3" name="Inhaltsplatzhalter 2">
            <a:extLst>
              <a:ext uri="{FF2B5EF4-FFF2-40B4-BE49-F238E27FC236}">
                <a16:creationId xmlns:a16="http://schemas.microsoft.com/office/drawing/2014/main" id="{A824067E-179E-4887-BBCA-CDAA502480B2}"/>
              </a:ext>
            </a:extLst>
          </p:cNvPr>
          <p:cNvSpPr>
            <a:spLocks noGrp="1"/>
          </p:cNvSpPr>
          <p:nvPr>
            <p:ph idx="1"/>
          </p:nvPr>
        </p:nvSpPr>
        <p:spPr/>
        <p:txBody>
          <a:bodyPr/>
          <a:lstStyle/>
          <a:p>
            <a:pPr marL="0" indent="0">
              <a:buNone/>
            </a:pPr>
            <a:r>
              <a:rPr lang="de-DE" dirty="0" err="1"/>
              <a:t>OpenJDK</a:t>
            </a:r>
            <a:r>
              <a:rPr lang="de-DE" dirty="0"/>
              <a:t>-Distributionen anderer Anbieter sind weiterhin eine gute Option, weil sie kostenfrei und oft mit Langzeit-Patches angeboten werden. Beispiele:</a:t>
            </a:r>
          </a:p>
          <a:p>
            <a:pPr>
              <a:buFont typeface="Arial" panose="020B0604020202020204" pitchFamily="34" charset="0"/>
              <a:buChar char="•"/>
            </a:pPr>
            <a:r>
              <a:rPr lang="de-DE" dirty="0" err="1">
                <a:hlinkClick r:id="rId2"/>
              </a:rPr>
              <a:t>Eclipse</a:t>
            </a:r>
            <a:r>
              <a:rPr lang="de-DE" dirty="0">
                <a:hlinkClick r:id="rId2"/>
              </a:rPr>
              <a:t> </a:t>
            </a:r>
            <a:r>
              <a:rPr lang="de-DE" dirty="0" err="1">
                <a:hlinkClick r:id="rId2"/>
              </a:rPr>
              <a:t>Temurin</a:t>
            </a:r>
            <a:r>
              <a:rPr lang="de-DE" dirty="0">
                <a:hlinkClick r:id="rId2"/>
              </a:rPr>
              <a:t> (</a:t>
            </a:r>
            <a:r>
              <a:rPr lang="de-DE" dirty="0" err="1">
                <a:hlinkClick r:id="rId2"/>
              </a:rPr>
              <a:t>Adoptium</a:t>
            </a:r>
            <a:r>
              <a:rPr lang="de-DE" dirty="0">
                <a:hlinkClick r:id="rId2"/>
              </a:rPr>
              <a:t>)</a:t>
            </a:r>
            <a:endParaRPr lang="de-DE" dirty="0"/>
          </a:p>
          <a:p>
            <a:pPr>
              <a:buFont typeface="Arial" panose="020B0604020202020204" pitchFamily="34" charset="0"/>
              <a:buChar char="•"/>
            </a:pPr>
            <a:r>
              <a:rPr lang="de-DE" dirty="0">
                <a:hlinkClick r:id="rId3"/>
              </a:rPr>
              <a:t>Amazon </a:t>
            </a:r>
            <a:r>
              <a:rPr lang="de-DE" dirty="0" err="1">
                <a:hlinkClick r:id="rId3"/>
              </a:rPr>
              <a:t>Corretto</a:t>
            </a:r>
            <a:endParaRPr lang="de-DE" dirty="0"/>
          </a:p>
          <a:p>
            <a:pPr>
              <a:buFont typeface="Arial" panose="020B0604020202020204" pitchFamily="34" charset="0"/>
              <a:buChar char="•"/>
            </a:pPr>
            <a:r>
              <a:rPr lang="de-DE" dirty="0"/>
              <a:t>Azul Zulu</a:t>
            </a:r>
          </a:p>
          <a:p>
            <a:pPr>
              <a:buFont typeface="Arial" panose="020B0604020202020204" pitchFamily="34" charset="0"/>
              <a:buChar char="•"/>
            </a:pPr>
            <a:r>
              <a:rPr lang="de-DE" dirty="0" err="1"/>
              <a:t>BellSoft</a:t>
            </a:r>
            <a:r>
              <a:rPr lang="de-DE" dirty="0"/>
              <a:t> </a:t>
            </a:r>
            <a:r>
              <a:rPr lang="de-DE" dirty="0" err="1"/>
              <a:t>Liberica</a:t>
            </a:r>
            <a:endParaRPr lang="de-DE" dirty="0"/>
          </a:p>
          <a:p>
            <a:r>
              <a:rPr lang="de-DE" dirty="0"/>
              <a:t>Diese Distributionen sind vollkommen kostenfrei, auch für kommerzielle Nutzung, und bieten ebenfalls Sicherheitsupdates über den gesamten LTS-Zeitraum.</a:t>
            </a:r>
          </a:p>
          <a:p>
            <a:endParaRPr lang="de-DE" dirty="0"/>
          </a:p>
        </p:txBody>
      </p:sp>
    </p:spTree>
    <p:extLst>
      <p:ext uri="{BB962C8B-B14F-4D97-AF65-F5344CB8AC3E}">
        <p14:creationId xmlns:p14="http://schemas.microsoft.com/office/powerpoint/2010/main" val="78988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99B7E-DEC3-6968-E0D8-E59B1213374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4D05D0B-C924-8E02-6FB7-BF13352A840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B2D9DF4-3A9E-E434-4E57-63ED64CF2D7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90B6DF-4DB2-6725-7DAC-597FDFC6F01A}"/>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54620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12 – 19.03.2019</a:t>
            </a:r>
          </a:p>
        </p:txBody>
      </p:sp>
      <p:sp>
        <p:nvSpPr>
          <p:cNvPr id="4" name="Textfeld 3">
            <a:extLst>
              <a:ext uri="{FF2B5EF4-FFF2-40B4-BE49-F238E27FC236}">
                <a16:creationId xmlns:a16="http://schemas.microsoft.com/office/drawing/2014/main" id="{D9766DE1-FE69-E2A4-4F61-69C3D25981FE}"/>
              </a:ext>
            </a:extLst>
          </p:cNvPr>
          <p:cNvSpPr txBox="1"/>
          <p:nvPr/>
        </p:nvSpPr>
        <p:spPr>
          <a:xfrm>
            <a:off x="720391" y="1491916"/>
            <a:ext cx="4740442" cy="3416320"/>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Compact Number Formatting</a:t>
            </a:r>
          </a:p>
          <a:p>
            <a:pPr marL="285750" indent="-285750" algn="just">
              <a:buFont typeface="Arial" panose="020B0604020202020204" pitchFamily="34" charset="0"/>
              <a:buChar char="•"/>
            </a:pPr>
            <a:r>
              <a:rPr lang="en-US" b="0" i="0" dirty="0">
                <a:solidFill>
                  <a:srgbClr val="000000"/>
                </a:solidFill>
                <a:effectLst/>
                <a:latin typeface="inter-regular"/>
              </a:rPr>
              <a:t>Teeing Collector</a:t>
            </a:r>
          </a:p>
          <a:p>
            <a:pPr marL="285750" indent="-285750" algn="just">
              <a:buFont typeface="Arial" panose="020B0604020202020204" pitchFamily="34" charset="0"/>
              <a:buChar char="•"/>
            </a:pPr>
            <a:r>
              <a:rPr lang="en-US" b="0" i="0" dirty="0">
                <a:solidFill>
                  <a:srgbClr val="000000"/>
                </a:solidFill>
                <a:effectLst/>
                <a:latin typeface="inter-regular"/>
              </a:rPr>
              <a:t>File::mismatch Method</a:t>
            </a:r>
          </a:p>
          <a:p>
            <a:pPr marL="285750" indent="-285750" algn="just">
              <a:buFont typeface="Arial" panose="020B0604020202020204" pitchFamily="34" charset="0"/>
              <a:buChar char="•"/>
            </a:pPr>
            <a:r>
              <a:rPr lang="en-US" dirty="0">
                <a:solidFill>
                  <a:srgbClr val="000000"/>
                </a:solidFill>
                <a:latin typeface="inter-regular"/>
              </a:rPr>
              <a:t>New String methods indent(),transform()</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Improvements</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056EF34D-1C54-2F82-98E3-1D473C11A41E}"/>
              </a:ext>
            </a:extLst>
          </p:cNvPr>
          <p:cNvSpPr txBox="1"/>
          <p:nvPr/>
        </p:nvSpPr>
        <p:spPr>
          <a:xfrm>
            <a:off x="5460833" y="1491916"/>
            <a:ext cx="4838199" cy="4524315"/>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Microbenchmark Suite</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325: Switch Expressions (Preview)</a:t>
            </a:r>
          </a:p>
          <a:p>
            <a:pPr marL="285750" indent="-285750" algn="just">
              <a:buFont typeface="Arial" panose="020B0604020202020204" pitchFamily="34" charset="0"/>
              <a:buChar char="•"/>
            </a:pPr>
            <a:r>
              <a:rPr lang="en-US" i="0" dirty="0">
                <a:solidFill>
                  <a:srgbClr val="000000"/>
                </a:solidFill>
                <a:effectLst/>
                <a:latin typeface="inter-regular"/>
              </a:rPr>
              <a:t>ZGC Concurrent Class Unloading (experimental)</a:t>
            </a:r>
          </a:p>
          <a:p>
            <a:pPr marL="285750" indent="-285750" algn="just">
              <a:buFont typeface="Arial" panose="020B0604020202020204" pitchFamily="34" charset="0"/>
              <a:buChar char="•"/>
            </a:pPr>
            <a:r>
              <a:rPr lang="en-US" i="0" dirty="0">
                <a:solidFill>
                  <a:srgbClr val="000000"/>
                </a:solidFill>
                <a:effectLst/>
                <a:latin typeface="inter-regular"/>
              </a:rPr>
              <a:t>Shenandoah: A Low-Pause-Time Garbage Collector (experimental)</a:t>
            </a:r>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338582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13 – 17.09.2019</a:t>
            </a:r>
          </a:p>
        </p:txBody>
      </p:sp>
      <p:sp>
        <p:nvSpPr>
          <p:cNvPr id="4" name="Textfeld 3">
            <a:extLst>
              <a:ext uri="{FF2B5EF4-FFF2-40B4-BE49-F238E27FC236}">
                <a16:creationId xmlns:a16="http://schemas.microsoft.com/office/drawing/2014/main" id="{5C606D9F-5BC6-63AD-EEB6-2211C5534EEE}"/>
              </a:ext>
            </a:extLst>
          </p:cNvPr>
          <p:cNvSpPr txBox="1"/>
          <p:nvPr/>
        </p:nvSpPr>
        <p:spPr>
          <a:xfrm>
            <a:off x="720391" y="1491916"/>
            <a:ext cx="4740442" cy="258532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FileSystems.newFileSystem</a:t>
            </a:r>
            <a:r>
              <a:rPr lang="en-US" b="0" i="0" dirty="0">
                <a:solidFill>
                  <a:srgbClr val="000000"/>
                </a:solidFill>
                <a:effectLst/>
                <a:latin typeface="inter-regular"/>
              </a:rPr>
              <a:t>() Method</a:t>
            </a: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350: Dynamic CDS Archives</a:t>
            </a:r>
          </a:p>
          <a:p>
            <a:pPr marL="285750" indent="-285750" algn="just">
              <a:buFont typeface="Arial" panose="020B0604020202020204" pitchFamily="34" charset="0"/>
              <a:buChar char="•"/>
            </a:pPr>
            <a:r>
              <a:rPr lang="en-US" b="0" i="0" dirty="0">
                <a:solidFill>
                  <a:srgbClr val="000000"/>
                </a:solidFill>
                <a:effectLst/>
                <a:latin typeface="inter-regular"/>
              </a:rPr>
              <a:t>JEP 353: Reimplement the Legacy Socket API</a:t>
            </a: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7524CE13-A512-A145-DB10-C8371305C7DB}"/>
              </a:ext>
            </a:extLst>
          </p:cNvPr>
          <p:cNvSpPr txBox="1"/>
          <p:nvPr/>
        </p:nvSpPr>
        <p:spPr>
          <a:xfrm>
            <a:off x="5460833" y="1491916"/>
            <a:ext cx="4838199" cy="5632311"/>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New </a:t>
            </a:r>
            <a:r>
              <a:rPr lang="en-US" b="0" i="0" dirty="0" err="1">
                <a:solidFill>
                  <a:srgbClr val="000000"/>
                </a:solidFill>
                <a:effectLst/>
                <a:latin typeface="inter-regular"/>
              </a:rPr>
              <a:t>keytool</a:t>
            </a:r>
            <a:r>
              <a:rPr lang="en-US" b="0" i="0" dirty="0">
                <a:solidFill>
                  <a:srgbClr val="000000"/>
                </a:solidFill>
                <a:effectLst/>
                <a:latin typeface="inter-regular"/>
              </a:rPr>
              <a:t> -</a:t>
            </a:r>
            <a:r>
              <a:rPr lang="en-US" b="0" i="0" dirty="0" err="1">
                <a:solidFill>
                  <a:srgbClr val="000000"/>
                </a:solidFill>
                <a:effectLst/>
                <a:latin typeface="inter-regular"/>
              </a:rPr>
              <a:t>showinfo</a:t>
            </a:r>
            <a:r>
              <a:rPr lang="en-US" b="0" i="0" dirty="0">
                <a:solidFill>
                  <a:srgbClr val="000000"/>
                </a:solidFill>
                <a:effectLst/>
                <a:latin typeface="inter-regular"/>
              </a:rPr>
              <a:t> -</a:t>
            </a:r>
            <a:r>
              <a:rPr lang="en-US" b="0" i="0" dirty="0" err="1">
                <a:solidFill>
                  <a:srgbClr val="000000"/>
                </a:solidFill>
                <a:effectLst/>
                <a:latin typeface="inter-regular"/>
              </a:rPr>
              <a:t>tls</a:t>
            </a:r>
            <a:r>
              <a:rPr lang="en-US" b="0" i="0" dirty="0">
                <a:solidFill>
                  <a:srgbClr val="000000"/>
                </a:solidFill>
                <a:effectLst/>
                <a:latin typeface="inter-regular"/>
              </a:rPr>
              <a:t> Command for Displaying TLS Configuration Information</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12.1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354: Switch Expressions yield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354: Text Blocks (Preview)</a:t>
            </a:r>
          </a:p>
          <a:p>
            <a:pPr marL="285750" indent="-285750" algn="just">
              <a:buFont typeface="Arial" panose="020B0604020202020204" pitchFamily="34" charset="0"/>
              <a:buChar char="•"/>
            </a:pPr>
            <a:r>
              <a:rPr lang="en-US" b="0" i="0" dirty="0">
                <a:solidFill>
                  <a:srgbClr val="000000"/>
                </a:solidFill>
                <a:effectLst/>
                <a:latin typeface="inter-regular"/>
              </a:rPr>
              <a:t>JEP 351: ZGC: Uncommit Unused Memory </a:t>
            </a:r>
            <a:r>
              <a:rPr lang="en-US" dirty="0">
                <a:solidFill>
                  <a:srgbClr val="000000"/>
                </a:solidFill>
                <a:latin typeface="inter-regular"/>
              </a:rPr>
              <a:t>(</a:t>
            </a:r>
            <a:r>
              <a:rPr lang="en-US" b="0" i="0" dirty="0">
                <a:solidFill>
                  <a:srgbClr val="000000"/>
                </a:solidFill>
                <a:effectLst/>
                <a:latin typeface="inter-regular"/>
              </a:rPr>
              <a:t>experimental)</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59181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83123-FD83-356C-CC57-A9DCB7682353}"/>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5CA34D-0097-0044-7A3C-2621DFBA680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7730633-0A82-A1B8-B57D-6488E1C5AF6C}"/>
              </a:ext>
            </a:extLst>
          </p:cNvPr>
          <p:cNvSpPr>
            <a:spLocks noGrp="1"/>
          </p:cNvSpPr>
          <p:nvPr>
            <p:ph type="title"/>
          </p:nvPr>
        </p:nvSpPr>
        <p:spPr>
          <a:xfrm>
            <a:off x="677334" y="609599"/>
            <a:ext cx="8596668" cy="978243"/>
          </a:xfrm>
        </p:spPr>
        <p:txBody>
          <a:bodyPr vert="horz">
            <a:normAutofit/>
          </a:bodyPr>
          <a:lstStyle/>
          <a:p>
            <a:r>
              <a:rPr lang="de-DE" dirty="0"/>
              <a:t>Java12 Code</a:t>
            </a:r>
          </a:p>
        </p:txBody>
      </p:sp>
      <p:sp>
        <p:nvSpPr>
          <p:cNvPr id="3" name="Textfeld 2">
            <a:extLst>
              <a:ext uri="{FF2B5EF4-FFF2-40B4-BE49-F238E27FC236}">
                <a16:creationId xmlns:a16="http://schemas.microsoft.com/office/drawing/2014/main" id="{CDD2F579-C870-F2E4-99F9-F5C442FD8183}"/>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87067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12/13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7292" y="1587842"/>
            <a:ext cx="8746958" cy="5355312"/>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marL="742950" lvl="1" indent="-285750" algn="just">
              <a:buFont typeface="Arial" panose="020B0604020202020204" pitchFamily="34" charset="0"/>
              <a:buChar char="•"/>
            </a:pPr>
            <a:r>
              <a:rPr lang="en-US" dirty="0">
                <a:solidFill>
                  <a:srgbClr val="000000"/>
                </a:solidFill>
                <a:latin typeface="inter-regular"/>
              </a:rPr>
              <a:t>Die </a:t>
            </a:r>
            <a:r>
              <a:rPr lang="en-US" dirty="0" err="1">
                <a:solidFill>
                  <a:srgbClr val="000000"/>
                </a:solidFill>
                <a:latin typeface="inter-regular"/>
              </a:rPr>
              <a:t>seit</a:t>
            </a:r>
            <a:r>
              <a:rPr lang="en-US" dirty="0">
                <a:solidFill>
                  <a:srgbClr val="000000"/>
                </a:solidFill>
                <a:latin typeface="inter-regular"/>
              </a:rPr>
              <a:t> Java 10 </a:t>
            </a:r>
            <a:r>
              <a:rPr lang="en-US" dirty="0" err="1">
                <a:solidFill>
                  <a:srgbClr val="000000"/>
                </a:solidFill>
                <a:latin typeface="inter-regular"/>
              </a:rPr>
              <a:t>zur</a:t>
            </a:r>
            <a:r>
              <a:rPr lang="en-US" dirty="0">
                <a:solidFill>
                  <a:srgbClr val="000000"/>
                </a:solidFill>
                <a:latin typeface="inter-regular"/>
              </a:rPr>
              <a:t> </a:t>
            </a:r>
            <a:r>
              <a:rPr lang="en-US" dirty="0" err="1">
                <a:solidFill>
                  <a:srgbClr val="000000"/>
                </a:solidFill>
                <a:latin typeface="inter-regular"/>
              </a:rPr>
              <a:t>Verfügung</a:t>
            </a:r>
            <a:r>
              <a:rPr lang="en-US" dirty="0">
                <a:solidFill>
                  <a:srgbClr val="000000"/>
                </a:solidFill>
                <a:latin typeface="inter-regular"/>
              </a:rPr>
              <a:t> </a:t>
            </a:r>
            <a:r>
              <a:rPr lang="en-US" dirty="0" err="1">
                <a:solidFill>
                  <a:srgbClr val="000000"/>
                </a:solidFill>
                <a:latin typeface="inter-regular"/>
              </a:rPr>
              <a:t>stehende</a:t>
            </a:r>
            <a:r>
              <a:rPr lang="en-US" dirty="0">
                <a:solidFill>
                  <a:srgbClr val="000000"/>
                </a:solidFill>
                <a:latin typeface="inter-regular"/>
              </a:rPr>
              <a:t> Option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12 default an</a:t>
            </a:r>
          </a:p>
          <a:p>
            <a:pPr marL="742950" lvl="1" indent="-285750" algn="just">
              <a:buFont typeface="Arial" panose="020B0604020202020204" pitchFamily="34" charset="0"/>
              <a:buChar char="•"/>
            </a:pPr>
            <a:r>
              <a:rPr lang="en-US" i="0" dirty="0">
                <a:solidFill>
                  <a:srgbClr val="000000"/>
                </a:solidFill>
                <a:effectLst/>
                <a:latin typeface="inter-regular"/>
              </a:rPr>
              <a:t>Ein </a:t>
            </a:r>
            <a:r>
              <a:rPr lang="en-US" i="0" dirty="0" err="1">
                <a:solidFill>
                  <a:srgbClr val="000000"/>
                </a:solidFill>
                <a:effectLst/>
                <a:latin typeface="inter-regular"/>
              </a:rPr>
              <a:t>solches</a:t>
            </a:r>
            <a:r>
              <a:rPr lang="en-US" i="0" dirty="0">
                <a:solidFill>
                  <a:srgbClr val="000000"/>
                </a:solidFill>
                <a:effectLst/>
                <a:latin typeface="inter-regular"/>
              </a:rPr>
              <a:t> </a:t>
            </a:r>
            <a:r>
              <a:rPr lang="en-US" i="0" dirty="0" err="1">
                <a:solidFill>
                  <a:srgbClr val="000000"/>
                </a:solidFill>
                <a:effectLst/>
                <a:latin typeface="inter-regular"/>
              </a:rPr>
              <a:t>Klassenarchiv</a:t>
            </a:r>
            <a:r>
              <a:rPr lang="en-US" i="0" dirty="0">
                <a:solidFill>
                  <a:srgbClr val="000000"/>
                </a:solidFill>
                <a:effectLst/>
                <a:latin typeface="inter-regular"/>
              </a:rPr>
              <a:t> </a:t>
            </a:r>
            <a:r>
              <a:rPr lang="en-US" i="0" dirty="0" err="1">
                <a:solidFill>
                  <a:srgbClr val="000000"/>
                </a:solidFill>
                <a:effectLst/>
                <a:latin typeface="inter-regular"/>
              </a:rPr>
              <a:t>steht</a:t>
            </a:r>
            <a:r>
              <a:rPr lang="en-US" i="0" dirty="0">
                <a:solidFill>
                  <a:srgbClr val="000000"/>
                </a:solidFill>
                <a:effectLst/>
                <a:latin typeface="inter-regular"/>
              </a:rPr>
              <a:t> </a:t>
            </a:r>
            <a:r>
              <a:rPr lang="en-US" i="0" dirty="0" err="1">
                <a:solidFill>
                  <a:srgbClr val="000000"/>
                </a:solidFill>
                <a:effectLst/>
                <a:latin typeface="inter-regular"/>
              </a:rPr>
              <a:t>allen</a:t>
            </a:r>
            <a:r>
              <a:rPr lang="en-US" i="0" dirty="0">
                <a:solidFill>
                  <a:srgbClr val="000000"/>
                </a:solidFill>
                <a:effectLst/>
                <a:latin typeface="inter-regular"/>
              </a:rPr>
              <a:t> JVM </a:t>
            </a:r>
            <a:r>
              <a:rPr lang="en-US" i="0" dirty="0" err="1">
                <a:solidFill>
                  <a:srgbClr val="000000"/>
                </a:solidFill>
                <a:effectLst/>
                <a:latin typeface="inter-regular"/>
              </a:rPr>
              <a:t>Instanzen</a:t>
            </a:r>
            <a:r>
              <a:rPr lang="en-US" i="0" dirty="0">
                <a:solidFill>
                  <a:srgbClr val="000000"/>
                </a:solidFill>
                <a:effectLst/>
                <a:latin typeface="inter-regular"/>
              </a:rPr>
              <a:t> </a:t>
            </a:r>
            <a:r>
              <a:rPr lang="en-US" i="0" dirty="0" err="1">
                <a:solidFill>
                  <a:srgbClr val="000000"/>
                </a:solidFill>
                <a:effectLst/>
                <a:latin typeface="inter-regular"/>
              </a:rPr>
              <a:t>gemeinsam</a:t>
            </a:r>
            <a:r>
              <a:rPr lang="en-US" i="0" dirty="0">
                <a:solidFill>
                  <a:srgbClr val="000000"/>
                </a:solidFill>
                <a:effectLst/>
                <a:latin typeface="inter-regular"/>
              </a:rPr>
              <a:t> </a:t>
            </a:r>
            <a:r>
              <a:rPr lang="en-US" i="0" dirty="0" err="1">
                <a:solidFill>
                  <a:srgbClr val="000000"/>
                </a:solidFill>
                <a:effectLst/>
                <a:latin typeface="inter-regular"/>
              </a:rPr>
              <a:t>zur</a:t>
            </a:r>
            <a:r>
              <a:rPr lang="en-US" i="0" dirty="0">
                <a:solidFill>
                  <a:srgbClr val="000000"/>
                </a:solidFill>
                <a:effectLst/>
                <a:latin typeface="inter-regular"/>
              </a:rPr>
              <a:t> </a:t>
            </a:r>
            <a:r>
              <a:rPr lang="en-US" i="0" dirty="0" err="1">
                <a:solidFill>
                  <a:srgbClr val="000000"/>
                </a:solidFill>
                <a:effectLst/>
                <a:latin typeface="inter-regular"/>
              </a:rPr>
              <a:t>Verfügung</a:t>
            </a:r>
            <a:r>
              <a:rPr lang="en-US" i="0" dirty="0">
                <a:solidFill>
                  <a:srgbClr val="000000"/>
                </a:solidFill>
                <a:effectLst/>
                <a:latin typeface="inter-regular"/>
              </a:rPr>
              <a:t> und </a:t>
            </a:r>
            <a:r>
              <a:rPr lang="en-US" i="0" dirty="0" err="1">
                <a:solidFill>
                  <a:srgbClr val="000000"/>
                </a:solidFill>
                <a:effectLst/>
                <a:latin typeface="inter-regular"/>
              </a:rPr>
              <a:t>reduziert</a:t>
            </a:r>
            <a:r>
              <a:rPr lang="en-US" i="0" dirty="0">
                <a:solidFill>
                  <a:srgbClr val="000000"/>
                </a:solidFill>
                <a:effectLst/>
                <a:latin typeface="inter-regular"/>
              </a:rPr>
              <a:t> </a:t>
            </a:r>
            <a:r>
              <a:rPr lang="en-US" i="0" dirty="0" err="1">
                <a:solidFill>
                  <a:srgbClr val="000000"/>
                </a:solidFill>
                <a:effectLst/>
                <a:latin typeface="inter-regular"/>
              </a:rPr>
              <a:t>daher</a:t>
            </a:r>
            <a:r>
              <a:rPr lang="en-US" i="0" dirty="0">
                <a:solidFill>
                  <a:srgbClr val="000000"/>
                </a:solidFill>
                <a:effectLst/>
                <a:latin typeface="inter-regular"/>
              </a:rPr>
              <a:t> die </a:t>
            </a:r>
            <a:r>
              <a:rPr lang="en-US" i="0" dirty="0" err="1">
                <a:solidFill>
                  <a:srgbClr val="000000"/>
                </a:solidFill>
                <a:effectLst/>
                <a:latin typeface="inter-regular"/>
              </a:rPr>
              <a:t>redundaten</a:t>
            </a:r>
            <a:r>
              <a:rPr lang="en-US" i="0" dirty="0">
                <a:solidFill>
                  <a:srgbClr val="000000"/>
                </a:solidFill>
                <a:effectLst/>
                <a:latin typeface="inter-regular"/>
              </a:rPr>
              <a:t> </a:t>
            </a:r>
            <a:r>
              <a:rPr lang="en-US" i="0" dirty="0" err="1">
                <a:solidFill>
                  <a:srgbClr val="000000"/>
                </a:solidFill>
                <a:effectLst/>
                <a:latin typeface="inter-regular"/>
              </a:rPr>
              <a:t>Haltung</a:t>
            </a:r>
            <a:r>
              <a:rPr lang="en-US" i="0" dirty="0">
                <a:solidFill>
                  <a:srgbClr val="000000"/>
                </a:solidFill>
                <a:effectLst/>
                <a:latin typeface="inter-regular"/>
              </a:rPr>
              <a:t> </a:t>
            </a:r>
            <a:r>
              <a:rPr lang="en-US" i="0" dirty="0" err="1">
                <a:solidFill>
                  <a:srgbClr val="000000"/>
                </a:solidFill>
                <a:effectLst/>
                <a:latin typeface="inter-regular"/>
              </a:rPr>
              <a:t>dieser</a:t>
            </a:r>
            <a:r>
              <a:rPr lang="en-US" i="0" dirty="0">
                <a:solidFill>
                  <a:srgbClr val="000000"/>
                </a:solidFill>
                <a:effectLst/>
                <a:latin typeface="inter-regular"/>
              </a:rPr>
              <a:t> </a:t>
            </a:r>
            <a:r>
              <a:rPr lang="en-US" i="0" dirty="0" err="1">
                <a:solidFill>
                  <a:srgbClr val="000000"/>
                </a:solidFill>
                <a:effectLst/>
                <a:latin typeface="inter-regular"/>
              </a:rPr>
              <a:t>Daten</a:t>
            </a:r>
            <a:r>
              <a:rPr lang="en-US" i="0" dirty="0">
                <a:solidFill>
                  <a:srgbClr val="000000"/>
                </a:solidFill>
                <a:effectLst/>
                <a:latin typeface="inter-regular"/>
              </a:rPr>
              <a:t> in </a:t>
            </a:r>
            <a:r>
              <a:rPr lang="en-US" i="0" dirty="0" err="1">
                <a:solidFill>
                  <a:srgbClr val="000000"/>
                </a:solidFill>
                <a:effectLst/>
                <a:latin typeface="inter-regular"/>
              </a:rPr>
              <a:t>jeder</a:t>
            </a:r>
            <a:r>
              <a:rPr lang="en-US" i="0" dirty="0">
                <a:solidFill>
                  <a:srgbClr val="000000"/>
                </a:solidFill>
                <a:effectLst/>
                <a:latin typeface="inter-regular"/>
              </a:rPr>
              <a:t> </a:t>
            </a:r>
            <a:r>
              <a:rPr lang="en-US" i="0" dirty="0" err="1">
                <a:solidFill>
                  <a:srgbClr val="000000"/>
                </a:solidFill>
                <a:effectLst/>
                <a:latin typeface="inter-regular"/>
              </a:rPr>
              <a:t>Instanz</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Dynamic CDS Archives</a:t>
            </a:r>
          </a:p>
          <a:p>
            <a:pPr marL="742950" lvl="1"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13 </a:t>
            </a:r>
            <a:r>
              <a:rPr lang="en-US" dirty="0" err="1">
                <a:solidFill>
                  <a:srgbClr val="000000"/>
                </a:solidFill>
                <a:latin typeface="inter-regular"/>
              </a:rPr>
              <a:t>gibt</a:t>
            </a:r>
            <a:r>
              <a:rPr lang="en-US" dirty="0">
                <a:solidFill>
                  <a:srgbClr val="000000"/>
                </a:solidFill>
                <a:latin typeface="inter-regular"/>
              </a:rPr>
              <a:t> es die </a:t>
            </a:r>
            <a:r>
              <a:rPr lang="en-US" dirty="0" err="1">
                <a:solidFill>
                  <a:srgbClr val="000000"/>
                </a:solidFill>
                <a:latin typeface="inter-regular"/>
              </a:rPr>
              <a:t>Möglichkeit</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Archive von </a:t>
            </a:r>
            <a:r>
              <a:rPr lang="en-US" dirty="0" err="1">
                <a:solidFill>
                  <a:srgbClr val="000000"/>
                </a:solidFill>
                <a:latin typeface="inter-regular"/>
              </a:rPr>
              <a:t>Anwendungsklassen</a:t>
            </a:r>
            <a:r>
              <a:rPr lang="en-US" dirty="0">
                <a:solidFill>
                  <a:srgbClr val="000000"/>
                </a:solidFill>
                <a:latin typeface="inter-regular"/>
              </a:rPr>
              <a:t> </a:t>
            </a:r>
            <a:r>
              <a:rPr lang="en-US" dirty="0" err="1">
                <a:solidFill>
                  <a:srgbClr val="000000"/>
                </a:solidFill>
                <a:latin typeface="inter-regular"/>
              </a:rPr>
              <a:t>dynamisch</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r>
              <a:rPr lang="en-US" dirty="0">
                <a:solidFill>
                  <a:srgbClr val="000000"/>
                </a:solidFill>
                <a:latin typeface="inter-regular"/>
              </a:rPr>
              <a:t> und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benutzen</a:t>
            </a:r>
            <a:endParaRPr lang="en-US" dirty="0">
              <a:solidFill>
                <a:srgbClr val="000000"/>
              </a:solidFill>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5"/>
              </a:rPr>
              <a:t>https://docs.oracle.com/en/java/javase/17/vm/class-data-sharing.html#GUID-7EAA3411-8CF0-4D19-BD05-DF5E1780AA91</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6"/>
              </a:rPr>
              <a:t>https://nipafx.dev/java-application-class-data-sharing/</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a:t>
            </a:r>
            <a:r>
              <a:rPr lang="en-US" dirty="0" err="1">
                <a:solidFill>
                  <a:srgbClr val="000000"/>
                </a:solidFill>
                <a:latin typeface="inter-regular"/>
              </a:rPr>
              <a:t>Verbesserungen</a:t>
            </a:r>
            <a:endParaRPr lang="en-US" dirty="0">
              <a:solidFill>
                <a:srgbClr val="000000"/>
              </a:solidFill>
              <a:latin typeface="inter-regular"/>
            </a:endParaRPr>
          </a:p>
          <a:p>
            <a:pPr marL="742950" lvl="1" indent="-285750" algn="just">
              <a:buFont typeface="Arial" panose="020B0604020202020204" pitchFamily="34" charset="0"/>
              <a:buChar char="•"/>
            </a:pPr>
            <a:r>
              <a:rPr lang="de-DE" i="0" dirty="0">
                <a:solidFill>
                  <a:srgbClr val="000000"/>
                </a:solidFill>
                <a:effectLst/>
                <a:latin typeface="inter-regular"/>
              </a:rPr>
              <a:t>Der G1 prüft nun den Java-Heap-Speicher bei Inaktivität der Anwendung und gibt ihn ggf. an das Betriebssystem zurück.</a:t>
            </a:r>
          </a:p>
          <a:p>
            <a:pPr marL="742950" lvl="1" indent="-285750" algn="just">
              <a:buFont typeface="Arial" panose="020B0604020202020204" pitchFamily="34" charset="0"/>
              <a:buChar char="•"/>
            </a:pPr>
            <a:r>
              <a:rPr lang="de-DE" dirty="0">
                <a:solidFill>
                  <a:srgbClr val="000000"/>
                </a:solidFill>
                <a:latin typeface="inter-regular"/>
              </a:rPr>
              <a:t>Besseres Zeitmanagement durch </a:t>
            </a:r>
            <a:r>
              <a:rPr lang="de-DE" dirty="0" err="1">
                <a:solidFill>
                  <a:srgbClr val="000000"/>
                </a:solidFill>
                <a:latin typeface="inter-regular"/>
              </a:rPr>
              <a:t>abbrechbare</a:t>
            </a:r>
            <a:r>
              <a:rPr lang="de-DE" dirty="0">
                <a:solidFill>
                  <a:srgbClr val="000000"/>
                </a:solidFill>
                <a:latin typeface="inter-regular"/>
              </a:rPr>
              <a:t> Collections</a:t>
            </a:r>
          </a:p>
          <a:p>
            <a:pPr marL="285750" indent="-285750" algn="just">
              <a:buFont typeface="Arial" panose="020B0604020202020204" pitchFamily="34" charset="0"/>
              <a:buChar char="•"/>
            </a:pPr>
            <a:r>
              <a:rPr lang="en-US" i="0" dirty="0">
                <a:solidFill>
                  <a:srgbClr val="000000"/>
                </a:solidFill>
                <a:effectLst/>
                <a:latin typeface="inter-regular"/>
              </a:rPr>
              <a:t>Legacy Socket API neu </a:t>
            </a:r>
            <a:r>
              <a:rPr lang="en-US" i="0" dirty="0" err="1">
                <a:solidFill>
                  <a:srgbClr val="000000"/>
                </a:solidFill>
                <a:effectLst/>
                <a:latin typeface="inter-regular"/>
              </a:rPr>
              <a:t>implementiert</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err="1">
                <a:solidFill>
                  <a:srgbClr val="000000"/>
                </a:solidFill>
                <a:effectLst/>
                <a:latin typeface="inter-regular"/>
              </a:rPr>
              <a:t>Baut</a:t>
            </a:r>
            <a:r>
              <a:rPr lang="en-US" i="0" dirty="0">
                <a:solidFill>
                  <a:srgbClr val="000000"/>
                </a:solidFill>
                <a:effectLst/>
                <a:latin typeface="inter-regular"/>
              </a:rPr>
              <a:t> nun auf </a:t>
            </a:r>
            <a:r>
              <a:rPr lang="en-US" i="0" dirty="0" err="1">
                <a:solidFill>
                  <a:srgbClr val="000000"/>
                </a:solidFill>
                <a:effectLst/>
                <a:latin typeface="inter-regular"/>
              </a:rPr>
              <a:t>java.nio</a:t>
            </a:r>
            <a:r>
              <a:rPr lang="en-US" i="0" dirty="0">
                <a:solidFill>
                  <a:srgbClr val="000000"/>
                </a:solidFill>
                <a:effectLst/>
                <a:latin typeface="inter-regular"/>
              </a:rPr>
              <a:t> auf</a:t>
            </a:r>
          </a:p>
          <a:p>
            <a:pPr marL="742950" lvl="1" indent="-285750" algn="just">
              <a:buFont typeface="Arial" panose="020B0604020202020204" pitchFamily="34" charset="0"/>
              <a:buChar char="•"/>
            </a:pPr>
            <a:r>
              <a:rPr lang="en-US" dirty="0" err="1">
                <a:solidFill>
                  <a:srgbClr val="000000"/>
                </a:solidFill>
                <a:latin typeface="inter-regular"/>
              </a:rPr>
              <a:t>Vorbereitung</a:t>
            </a:r>
            <a:r>
              <a:rPr lang="en-US" dirty="0">
                <a:solidFill>
                  <a:srgbClr val="000000"/>
                </a:solidFill>
                <a:latin typeface="inter-regular"/>
              </a:rPr>
              <a:t> für virtual threads (Java 21)</a:t>
            </a: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851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b="1" dirty="0"/>
              <a:t>Java 14 - Switch </a:t>
            </a:r>
            <a:r>
              <a:rPr lang="de-DE" sz="2900" b="1" dirty="0" err="1"/>
              <a:t>Expressions</a:t>
            </a:r>
            <a:endParaRPr lang="de-DE" sz="2900" b="1"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129227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14 – 17.03.2020</a:t>
            </a:r>
          </a:p>
        </p:txBody>
      </p:sp>
      <p:sp>
        <p:nvSpPr>
          <p:cNvPr id="4" name="Textfeld 3">
            <a:extLst>
              <a:ext uri="{FF2B5EF4-FFF2-40B4-BE49-F238E27FC236}">
                <a16:creationId xmlns:a16="http://schemas.microsoft.com/office/drawing/2014/main" id="{1058EA34-71E3-4B90-427B-1896DA141740}"/>
              </a:ext>
            </a:extLst>
          </p:cNvPr>
          <p:cNvSpPr txBox="1"/>
          <p:nvPr/>
        </p:nvSpPr>
        <p:spPr>
          <a:xfrm>
            <a:off x="720391" y="1491916"/>
            <a:ext cx="4740442" cy="5078313"/>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361: Switch Expressions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345: NUMA-Aware Memory Allocation for G1</a:t>
            </a:r>
          </a:p>
          <a:p>
            <a:pPr marL="285750" indent="-285750" algn="just">
              <a:buFont typeface="Arial" panose="020B0604020202020204" pitchFamily="34" charset="0"/>
              <a:buChar char="•"/>
            </a:pPr>
            <a:r>
              <a:rPr lang="de-DE" b="0" i="0" dirty="0">
                <a:solidFill>
                  <a:srgbClr val="000000"/>
                </a:solidFill>
                <a:effectLst/>
                <a:latin typeface="inter-regular"/>
              </a:rPr>
              <a:t>Parallel GC </a:t>
            </a:r>
            <a:r>
              <a:rPr lang="de-DE" b="0" i="0" dirty="0" err="1">
                <a:solidFill>
                  <a:srgbClr val="000000"/>
                </a:solidFill>
                <a:effectLst/>
                <a:latin typeface="inter-regular"/>
              </a:rPr>
              <a:t>Improvements</a:t>
            </a:r>
            <a:endParaRPr lang="de-DE" b="0" i="0" dirty="0">
              <a:solidFill>
                <a:srgbClr val="000000"/>
              </a:solidFill>
              <a:effectLst/>
              <a:latin typeface="inter-regular"/>
            </a:endParaRPr>
          </a:p>
          <a:p>
            <a:pPr marL="285750" indent="-285750" algn="just">
              <a:buFont typeface="Arial" panose="020B0604020202020204" pitchFamily="34" charset="0"/>
              <a:buChar char="•"/>
            </a:pPr>
            <a:endParaRPr lang="de-DE" dirty="0">
              <a:solidFill>
                <a:srgbClr val="000000"/>
              </a:solidFill>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JFR Event Streaming for Flight Recorder</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BAE29789-6355-BDE5-63F8-F151697044F3}"/>
              </a:ext>
            </a:extLst>
          </p:cNvPr>
          <p:cNvSpPr txBox="1"/>
          <p:nvPr/>
        </p:nvSpPr>
        <p:spPr>
          <a:xfrm>
            <a:off x="5460833" y="1491916"/>
            <a:ext cx="4838199" cy="4247317"/>
          </a:xfrm>
          <a:prstGeom prst="rect">
            <a:avLst/>
          </a:prstGeom>
          <a:noFill/>
        </p:spPr>
        <p:txBody>
          <a:bodyPr wrap="square">
            <a:spAutoFit/>
          </a:bodyPr>
          <a:lstStyle/>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368: new escapes for Text Blocks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305: Pattern Matching for </a:t>
            </a:r>
            <a:r>
              <a:rPr lang="en-US" b="0" i="0" dirty="0" err="1">
                <a:solidFill>
                  <a:srgbClr val="000000"/>
                </a:solidFill>
                <a:effectLst/>
                <a:latin typeface="inter-regular"/>
              </a:rPr>
              <a:t>instanceof</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359: Records (Preview)</a:t>
            </a:r>
          </a:p>
          <a:p>
            <a:pPr marL="285750" indent="-285750" algn="just">
              <a:buFont typeface="Arial" panose="020B0604020202020204" pitchFamily="34" charset="0"/>
              <a:buChar char="•"/>
            </a:pPr>
            <a:r>
              <a:rPr lang="en-US" b="0" i="0" dirty="0">
                <a:solidFill>
                  <a:srgbClr val="000000"/>
                </a:solidFill>
                <a:effectLst/>
                <a:latin typeface="inter-regular"/>
              </a:rPr>
              <a:t>JEP 358: 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(Preview – default </a:t>
            </a:r>
            <a:r>
              <a:rPr lang="en-US" b="0" i="0" dirty="0" err="1">
                <a:solidFill>
                  <a:srgbClr val="000000"/>
                </a:solidFill>
                <a:effectLst/>
                <a:latin typeface="inter-regular"/>
              </a:rPr>
              <a:t>aus</a:t>
            </a:r>
            <a:r>
              <a:rPr lang="en-US" b="0" i="0" dirty="0">
                <a:solidFill>
                  <a:srgbClr val="000000"/>
                </a:solidFill>
                <a:effectLst/>
                <a:latin typeface="inter-regular"/>
              </a:rPr>
              <a:t>)</a:t>
            </a:r>
          </a:p>
          <a:p>
            <a:pPr marL="285750" indent="-285750" algn="just">
              <a:buFont typeface="Arial" panose="020B0604020202020204" pitchFamily="34" charset="0"/>
              <a:buChar char="•"/>
            </a:pPr>
            <a:r>
              <a:rPr lang="en-US" b="0" i="0" dirty="0">
                <a:solidFill>
                  <a:srgbClr val="000000"/>
                </a:solidFill>
                <a:effectLst/>
                <a:latin typeface="inter-regular"/>
              </a:rPr>
              <a:t>ZGC on Windows (JEP 365) and macOS (JEP 364) – Experimental</a:t>
            </a:r>
          </a:p>
          <a:p>
            <a:pPr marL="285750" indent="-285750" algn="just">
              <a:buFont typeface="Arial" panose="020B0604020202020204" pitchFamily="34" charset="0"/>
              <a:buChar char="•"/>
            </a:pPr>
            <a:r>
              <a:rPr lang="en-US" b="0" i="0" dirty="0">
                <a:solidFill>
                  <a:srgbClr val="000000"/>
                </a:solidFill>
                <a:effectLst/>
                <a:latin typeface="inter-regular"/>
              </a:rPr>
              <a:t>JEP 370: Foreign Memory Access API (</a:t>
            </a:r>
            <a:r>
              <a:rPr lang="en-US" i="0" dirty="0">
                <a:solidFill>
                  <a:srgbClr val="000000"/>
                </a:solidFill>
                <a:effectLst/>
                <a:latin typeface="inter-regular"/>
              </a:rPr>
              <a:t>Incubator</a:t>
            </a:r>
            <a:r>
              <a:rPr lang="en-US" b="0" i="0" dirty="0">
                <a:solidFill>
                  <a:srgbClr val="000000"/>
                </a:solidFill>
                <a:effectLst/>
                <a:latin typeface="inter-regular"/>
              </a:rPr>
              <a:t>)</a:t>
            </a:r>
            <a:r>
              <a:rPr lang="de-DE" dirty="0">
                <a:solidFill>
                  <a:srgbClr val="000000"/>
                </a:solidFill>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JEP 343: Packaging Tool (</a:t>
            </a:r>
            <a:r>
              <a:rPr lang="en-US" i="0" dirty="0">
                <a:solidFill>
                  <a:srgbClr val="000000"/>
                </a:solidFill>
                <a:effectLst/>
                <a:latin typeface="inter-regular"/>
              </a:rPr>
              <a:t>Incubator</a:t>
            </a:r>
            <a:r>
              <a:rPr lang="en-US" b="0" i="0" dirty="0">
                <a:solidFill>
                  <a:srgbClr val="000000"/>
                </a:solidFill>
                <a:effectLst/>
                <a:latin typeface="inter-regular"/>
              </a:rPr>
              <a:t>)</a:t>
            </a: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Tree>
    <p:extLst>
      <p:ext uri="{BB962C8B-B14F-4D97-AF65-F5344CB8AC3E}">
        <p14:creationId xmlns:p14="http://schemas.microsoft.com/office/powerpoint/2010/main" val="1552132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Parallel GC Improvements</a:t>
            </a:r>
          </a:p>
          <a:p>
            <a:pPr marL="742950" lvl="1" indent="-285750" algn="just">
              <a:buFont typeface="Arial" panose="020B0604020202020204" pitchFamily="34" charset="0"/>
              <a:buChar char="•"/>
            </a:pPr>
            <a:r>
              <a:rPr lang="de-DE" b="0" i="0" dirty="0">
                <a:solidFill>
                  <a:srgbClr val="000000"/>
                </a:solidFill>
                <a:effectLst/>
                <a:latin typeface="inter-regular"/>
              </a:rPr>
              <a:t>Parallel GC hat denselben Task-Management-Mechanismus für die Planung paralleler Aufgaben übernommen wie andere GCs. Dies kann zu erheblichen Leistungsverbesserungen führen.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NUMA-Aware Memory Allocation for G1</a:t>
            </a:r>
          </a:p>
          <a:p>
            <a:pPr marL="742950" lvl="1" indent="-285750" algn="just">
              <a:buFont typeface="Arial" panose="020B0604020202020204" pitchFamily="34" charset="0"/>
              <a:buChar char="•"/>
            </a:pPr>
            <a:r>
              <a:rPr lang="de-DE" b="0" i="0" dirty="0">
                <a:solidFill>
                  <a:srgbClr val="000000"/>
                </a:solidFill>
                <a:effectLst/>
                <a:latin typeface="inter-regular"/>
              </a:rPr>
              <a:t>Moderne Multi-Socket-Maschinen haben zunehmend ungleichmäßigen Speicherzugriff (NUMA), d. h. der Speicher ist nicht von jedem Sockel oder Kern gleich weit entfernt.  Der Parallel GC, der durch -XX:+</a:t>
            </a:r>
            <a:r>
              <a:rPr lang="de-DE" b="0" i="0" dirty="0" err="1">
                <a:solidFill>
                  <a:srgbClr val="000000"/>
                </a:solidFill>
                <a:effectLst/>
                <a:latin typeface="inter-regular"/>
              </a:rPr>
              <a:t>UseParallelGC</a:t>
            </a:r>
            <a:r>
              <a:rPr lang="de-DE" b="0" i="0" dirty="0">
                <a:solidFill>
                  <a:srgbClr val="000000"/>
                </a:solidFill>
                <a:effectLst/>
                <a:latin typeface="inter-regular"/>
              </a:rPr>
              <a:t> aktiviert wird, ist schon seit vielen Jahren NUMA-fähig. G1 hat dies nun auch mit  -XX:+</a:t>
            </a:r>
            <a:r>
              <a:rPr lang="de-DE" b="0" i="0" dirty="0" err="1">
                <a:solidFill>
                  <a:srgbClr val="000000"/>
                </a:solidFill>
                <a:effectLst/>
                <a:latin typeface="inter-regular"/>
              </a:rPr>
              <a:t>UseNUMA</a:t>
            </a:r>
            <a:r>
              <a:rPr lang="de-DE" b="0" i="0" dirty="0">
                <a:solidFill>
                  <a:srgbClr val="000000"/>
                </a:solidFill>
                <a:effectLst/>
                <a:latin typeface="inter-regular"/>
              </a:rPr>
              <a:t> verfügbar</a:t>
            </a:r>
            <a:endParaRPr lang="en-US" b="0" i="0" dirty="0">
              <a:solidFill>
                <a:srgbClr val="000000"/>
              </a:solidFill>
              <a:effectLst/>
              <a:latin typeface="inter-regular"/>
            </a:endParaRPr>
          </a:p>
        </p:txBody>
      </p:sp>
      <p:pic>
        <p:nvPicPr>
          <p:cNvPr id="6" name="Grafik 5">
            <a:extLst>
              <a:ext uri="{FF2B5EF4-FFF2-40B4-BE49-F238E27FC236}">
                <a16:creationId xmlns:a16="http://schemas.microsoft.com/office/drawing/2014/main" id="{7EA8759F-D9C0-7BCB-3ED3-41A83EE0AC94}"/>
              </a:ext>
            </a:extLst>
          </p:cNvPr>
          <p:cNvPicPr>
            <a:picLocks noChangeAspect="1"/>
          </p:cNvPicPr>
          <p:nvPr/>
        </p:nvPicPr>
        <p:blipFill>
          <a:blip r:embed="rId5"/>
          <a:stretch>
            <a:fillRect/>
          </a:stretch>
        </p:blipFill>
        <p:spPr>
          <a:xfrm>
            <a:off x="3343275" y="4530665"/>
            <a:ext cx="4232406" cy="1922393"/>
          </a:xfrm>
          <a:prstGeom prst="rect">
            <a:avLst/>
          </a:prstGeom>
        </p:spPr>
      </p:pic>
    </p:spTree>
    <p:extLst>
      <p:ext uri="{BB962C8B-B14F-4D97-AF65-F5344CB8AC3E}">
        <p14:creationId xmlns:p14="http://schemas.microsoft.com/office/powerpoint/2010/main" val="138849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a:t>
            </a:r>
            <a:r>
              <a:rPr lang="de-DE" dirty="0" err="1"/>
              <a:t>Numa</a:t>
            </a:r>
            <a:r>
              <a:rPr lang="de-DE" dirty="0"/>
              <a:t> Verbesserung</a:t>
            </a:r>
          </a:p>
        </p:txBody>
      </p:sp>
      <p:pic>
        <p:nvPicPr>
          <p:cNvPr id="6" name="Grafik 5">
            <a:extLst>
              <a:ext uri="{FF2B5EF4-FFF2-40B4-BE49-F238E27FC236}">
                <a16:creationId xmlns:a16="http://schemas.microsoft.com/office/drawing/2014/main" id="{3F88747A-1A5B-FB91-0518-A31A564E54AC}"/>
              </a:ext>
            </a:extLst>
          </p:cNvPr>
          <p:cNvPicPr>
            <a:picLocks noChangeAspect="1"/>
          </p:cNvPicPr>
          <p:nvPr/>
        </p:nvPicPr>
        <p:blipFill>
          <a:blip r:embed="rId5"/>
          <a:stretch>
            <a:fillRect/>
          </a:stretch>
        </p:blipFill>
        <p:spPr>
          <a:xfrm>
            <a:off x="1463540" y="1636678"/>
            <a:ext cx="7082911" cy="3584643"/>
          </a:xfrm>
          <a:prstGeom prst="rect">
            <a:avLst/>
          </a:prstGeom>
        </p:spPr>
      </p:pic>
      <p:sp>
        <p:nvSpPr>
          <p:cNvPr id="8" name="Textfeld 7">
            <a:extLst>
              <a:ext uri="{FF2B5EF4-FFF2-40B4-BE49-F238E27FC236}">
                <a16:creationId xmlns:a16="http://schemas.microsoft.com/office/drawing/2014/main" id="{7C4E5909-241B-9A62-8E28-AA9B5DA6E783}"/>
              </a:ext>
            </a:extLst>
          </p:cNvPr>
          <p:cNvSpPr txBox="1"/>
          <p:nvPr/>
        </p:nvSpPr>
        <p:spPr>
          <a:xfrm>
            <a:off x="1100137" y="5971402"/>
            <a:ext cx="8262937" cy="276999"/>
          </a:xfrm>
          <a:prstGeom prst="rect">
            <a:avLst/>
          </a:prstGeom>
          <a:noFill/>
        </p:spPr>
        <p:txBody>
          <a:bodyPr wrap="square">
            <a:spAutoFit/>
          </a:bodyPr>
          <a:lstStyle/>
          <a:p>
            <a:r>
              <a:rPr lang="de-DE" sz="1200" dirty="0"/>
              <a:t>https://sangheon.github.io/2020/11/03/g1-numa.html</a:t>
            </a:r>
          </a:p>
        </p:txBody>
      </p:sp>
    </p:spTree>
    <p:extLst>
      <p:ext uri="{BB962C8B-B14F-4D97-AF65-F5344CB8AC3E}">
        <p14:creationId xmlns:p14="http://schemas.microsoft.com/office/powerpoint/2010/main" val="2929429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b="1"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600" dirty="0"/>
              <a:t>Neues in der JVM 12-17</a:t>
            </a:r>
          </a:p>
          <a:p>
            <a:r>
              <a:rPr lang="de-DE" sz="3600" dirty="0"/>
              <a:t>Ausblick 18-21</a:t>
            </a:r>
          </a:p>
          <a:p>
            <a:r>
              <a:rPr lang="de-DE" sz="3600" dirty="0" err="1"/>
              <a:t>OpenRewrite</a:t>
            </a:r>
            <a:endParaRPr lang="de-DE" sz="3600" dirty="0"/>
          </a:p>
          <a:p>
            <a:pPr marL="0" indent="0">
              <a:buNone/>
            </a:pPr>
            <a:endParaRPr lang="de-DE" sz="3300" dirty="0"/>
          </a:p>
        </p:txBody>
      </p:sp>
    </p:spTree>
    <p:extLst>
      <p:ext uri="{BB962C8B-B14F-4D97-AF65-F5344CB8AC3E}">
        <p14:creationId xmlns:p14="http://schemas.microsoft.com/office/powerpoint/2010/main" val="1933016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10099" y="609600"/>
            <a:ext cx="8596668" cy="882316"/>
          </a:xfrm>
        </p:spPr>
        <p:txBody>
          <a:bodyPr vert="horz"/>
          <a:lstStyle/>
          <a:p>
            <a:r>
              <a:rPr lang="de-DE" dirty="0"/>
              <a:t>Java 15 – 16.09.2020</a:t>
            </a:r>
          </a:p>
        </p:txBody>
      </p:sp>
      <p:sp>
        <p:nvSpPr>
          <p:cNvPr id="4" name="Textfeld 3">
            <a:extLst>
              <a:ext uri="{FF2B5EF4-FFF2-40B4-BE49-F238E27FC236}">
                <a16:creationId xmlns:a16="http://schemas.microsoft.com/office/drawing/2014/main" id="{FBD9E840-AC74-9356-5646-DFD21A03D477}"/>
              </a:ext>
            </a:extLst>
          </p:cNvPr>
          <p:cNvSpPr txBox="1"/>
          <p:nvPr/>
        </p:nvSpPr>
        <p:spPr>
          <a:xfrm>
            <a:off x="720391" y="1491916"/>
            <a:ext cx="4740442" cy="507831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Added </a:t>
            </a:r>
            <a:r>
              <a:rPr lang="en-US" b="0" i="0" dirty="0" err="1">
                <a:solidFill>
                  <a:srgbClr val="000000"/>
                </a:solidFill>
                <a:effectLst/>
                <a:latin typeface="inter-regular"/>
              </a:rPr>
              <a:t>isEmpty</a:t>
            </a:r>
            <a:r>
              <a:rPr lang="en-US" b="0" i="0" dirty="0">
                <a:solidFill>
                  <a:srgbClr val="000000"/>
                </a:solidFill>
                <a:effectLst/>
                <a:latin typeface="inter-regular"/>
              </a:rPr>
              <a:t> Default Method to </a:t>
            </a:r>
            <a:r>
              <a:rPr lang="en-US" b="0" i="0" dirty="0" err="1">
                <a:solidFill>
                  <a:srgbClr val="000000"/>
                </a:solidFill>
                <a:effectLst/>
                <a:latin typeface="inter-regular"/>
              </a:rPr>
              <a:t>CharSequence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sv-SE" b="0" i="0" dirty="0">
                <a:solidFill>
                  <a:srgbClr val="000000"/>
                </a:solidFill>
                <a:effectLst/>
                <a:latin typeface="inter-regular"/>
              </a:rPr>
              <a:t>JEP 378: Text Blocks </a:t>
            </a:r>
            <a:r>
              <a:rPr lang="en-US" b="0" i="0" dirty="0">
                <a:solidFill>
                  <a:srgbClr val="000000"/>
                </a:solidFill>
                <a:effectLst/>
                <a:latin typeface="inter-regular"/>
              </a:rPr>
              <a:t>released</a:t>
            </a:r>
          </a:p>
          <a:p>
            <a:pPr marL="285750" indent="-285750" algn="just">
              <a:buFont typeface="Arial" panose="020B0604020202020204" pitchFamily="34" charset="0"/>
              <a:buChar char="•"/>
            </a:pPr>
            <a:r>
              <a:rPr lang="en-US" b="0" i="0" dirty="0">
                <a:solidFill>
                  <a:srgbClr val="000000"/>
                </a:solidFill>
                <a:effectLst/>
                <a:latin typeface="inter-regular"/>
              </a:rPr>
              <a:t>JEP 371: Hidden Classes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377: ZGC released</a:t>
            </a:r>
          </a:p>
          <a:p>
            <a:pPr marL="285750" indent="-285750" algn="just">
              <a:buFont typeface="Arial" panose="020B0604020202020204" pitchFamily="34" charset="0"/>
              <a:buChar char="•"/>
            </a:pPr>
            <a:r>
              <a:rPr lang="en-US" b="0" i="0" dirty="0">
                <a:solidFill>
                  <a:srgbClr val="000000"/>
                </a:solidFill>
                <a:effectLst/>
                <a:latin typeface="inter-regular"/>
              </a:rPr>
              <a:t>JEP 379: Shenandoah released</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(default an)</a:t>
            </a: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reimplemented</a:t>
            </a:r>
          </a:p>
          <a:p>
            <a:pPr algn="just"/>
            <a:endParaRPr lang="en-US" b="1"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a:t>
            </a:r>
          </a:p>
          <a:p>
            <a:pPr algn="just"/>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13C61036-AB9F-F5C8-F8D0-A1E763598EB5}"/>
              </a:ext>
            </a:extLst>
          </p:cNvPr>
          <p:cNvSpPr txBox="1"/>
          <p:nvPr/>
        </p:nvSpPr>
        <p:spPr>
          <a:xfrm>
            <a:off x="5460833" y="1491916"/>
            <a:ext cx="4838199" cy="3139321"/>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marL="285750" indent="-285750" algn="just">
              <a:buFont typeface="Arial" panose="020B0604020202020204" pitchFamily="34" charset="0"/>
              <a:buChar char="•"/>
            </a:pPr>
            <a:r>
              <a:rPr lang="en-US" b="0" i="0" dirty="0">
                <a:solidFill>
                  <a:srgbClr val="000000"/>
                </a:solidFill>
                <a:effectLst/>
                <a:latin typeface="inter-regular"/>
              </a:rPr>
              <a:t>JEP 384: Records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375: Pattern Matching Type Checks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360: Sealed Classes (Preview)</a:t>
            </a:r>
          </a:p>
          <a:p>
            <a:pPr marL="285750" indent="-285750" algn="just">
              <a:buFont typeface="Arial" panose="020B0604020202020204" pitchFamily="34" charset="0"/>
              <a:buChar char="•"/>
            </a:pPr>
            <a:r>
              <a:rPr lang="en-US" b="0" i="0" dirty="0">
                <a:solidFill>
                  <a:srgbClr val="000000"/>
                </a:solidFill>
                <a:effectLst/>
                <a:latin typeface="inter-regular"/>
              </a:rPr>
              <a:t>JEP 383: Foreign Memory API (</a:t>
            </a:r>
            <a:r>
              <a:rPr lang="en-US" i="0" dirty="0">
                <a:solidFill>
                  <a:srgbClr val="000000"/>
                </a:solidFill>
                <a:effectLst/>
                <a:latin typeface="inter-regular"/>
              </a:rPr>
              <a:t>Incubator</a:t>
            </a:r>
            <a:r>
              <a:rPr lang="en-US" b="0" i="0" dirty="0">
                <a:solidFill>
                  <a:srgbClr val="000000"/>
                </a:solidFill>
                <a:effectLst/>
                <a:latin typeface="inter-regular"/>
              </a:rPr>
              <a:t>)</a:t>
            </a: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1572863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760716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und NPE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r>
              <a:rPr lang="de-DE" b="0" i="0" dirty="0">
                <a:solidFill>
                  <a:srgbClr val="000000"/>
                </a:solidFill>
                <a:effectLst/>
                <a:latin typeface="inter-regular"/>
              </a:rPr>
              <a:t> und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537225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15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2 </a:t>
            </a:r>
            <a:r>
              <a:rPr lang="en-US" b="0" i="0" dirty="0" err="1">
                <a:solidFill>
                  <a:srgbClr val="000000"/>
                </a:solidFill>
                <a:effectLst/>
                <a:latin typeface="inter-regular"/>
              </a:rPr>
              <a:t>neue</a:t>
            </a:r>
            <a:r>
              <a:rPr lang="en-US" b="0" i="0" dirty="0">
                <a:solidFill>
                  <a:srgbClr val="000000"/>
                </a:solidFill>
                <a:effectLst/>
                <a:latin typeface="inter-regular"/>
              </a:rPr>
              <a:t> GCs released</a:t>
            </a:r>
          </a:p>
          <a:p>
            <a:pPr marL="742950" lvl="1" indent="-285750" algn="just">
              <a:buFont typeface="Arial" panose="020B0604020202020204" pitchFamily="34" charset="0"/>
              <a:buChar char="•"/>
            </a:pPr>
            <a:r>
              <a:rPr lang="en-US" b="0" i="0" dirty="0">
                <a:solidFill>
                  <a:srgbClr val="000000"/>
                </a:solidFill>
                <a:effectLst/>
                <a:latin typeface="inter-regular"/>
              </a:rPr>
              <a:t>Shenandoah (</a:t>
            </a:r>
            <a:r>
              <a:rPr lang="en-US" b="0" i="0" dirty="0" err="1">
                <a:solidFill>
                  <a:srgbClr val="000000"/>
                </a:solidFill>
                <a:effectLst/>
                <a:latin typeface="inter-regular"/>
              </a:rPr>
              <a:t>nicht</a:t>
            </a:r>
            <a:r>
              <a:rPr lang="en-US" b="0" i="0" dirty="0">
                <a:solidFill>
                  <a:srgbClr val="000000"/>
                </a:solidFill>
                <a:effectLst/>
                <a:latin typeface="inter-regular"/>
              </a:rPr>
              <a:t> </a:t>
            </a:r>
            <a:r>
              <a:rPr lang="en-US" b="0" i="0" dirty="0" err="1">
                <a:solidFill>
                  <a:srgbClr val="000000"/>
                </a:solidFill>
                <a:effectLst/>
                <a:latin typeface="inter-regular"/>
              </a:rPr>
              <a:t>bei</a:t>
            </a:r>
            <a:r>
              <a:rPr lang="en-US" b="0" i="0" dirty="0">
                <a:solidFill>
                  <a:srgbClr val="000000"/>
                </a:solidFill>
                <a:effectLst/>
                <a:latin typeface="inter-regular"/>
              </a:rPr>
              <a:t> oracle </a:t>
            </a:r>
            <a:r>
              <a:rPr lang="en-US" b="0" i="0" dirty="0" err="1">
                <a:solidFill>
                  <a:srgbClr val="000000"/>
                </a:solidFill>
                <a:effectLst/>
                <a:latin typeface="inter-regular"/>
              </a:rPr>
              <a:t>dabei</a:t>
            </a:r>
            <a:r>
              <a:rPr lang="en-US" b="0" i="0" dirty="0">
                <a:solidFill>
                  <a:srgbClr val="000000"/>
                </a:solidFill>
                <a:effectLst/>
                <a:latin typeface="inter-regular"/>
              </a:rPr>
              <a:t>) und ZGC</a:t>
            </a:r>
          </a:p>
          <a:p>
            <a:pPr marL="742950" lvl="1" indent="-285750" algn="just">
              <a:buFont typeface="Arial" panose="020B0604020202020204" pitchFamily="34" charset="0"/>
              <a:buChar char="•"/>
            </a:pPr>
            <a:r>
              <a:rPr lang="en-US" dirty="0" err="1">
                <a:solidFill>
                  <a:srgbClr val="000000"/>
                </a:solidFill>
                <a:latin typeface="inter-regular"/>
              </a:rPr>
              <a:t>Beide</a:t>
            </a:r>
            <a:r>
              <a:rPr lang="en-US" dirty="0">
                <a:solidFill>
                  <a:srgbClr val="000000"/>
                </a:solidFill>
                <a:latin typeface="inter-regular"/>
              </a:rPr>
              <a:t> </a:t>
            </a:r>
            <a:r>
              <a:rPr lang="en-US" dirty="0" err="1">
                <a:solidFill>
                  <a:srgbClr val="000000"/>
                </a:solidFill>
                <a:latin typeface="inter-regular"/>
              </a:rPr>
              <a:t>zielen</a:t>
            </a:r>
            <a:r>
              <a:rPr lang="en-US" dirty="0">
                <a:solidFill>
                  <a:srgbClr val="000000"/>
                </a:solidFill>
                <a:latin typeface="inter-regular"/>
              </a:rPr>
              <a:t> auf Server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großen</a:t>
            </a:r>
            <a:r>
              <a:rPr lang="en-US" dirty="0">
                <a:solidFill>
                  <a:srgbClr val="000000"/>
                </a:solidFill>
                <a:latin typeface="inter-regular"/>
              </a:rPr>
              <a:t> Speicher (</a:t>
            </a:r>
            <a:r>
              <a:rPr lang="en-US" dirty="0" err="1">
                <a:solidFill>
                  <a:srgbClr val="000000"/>
                </a:solidFill>
                <a:latin typeface="inter-regular"/>
              </a:rPr>
              <a:t>Terrabyte</a:t>
            </a:r>
            <a:r>
              <a:rPr lang="en-US" dirty="0">
                <a:solidFill>
                  <a:srgbClr val="000000"/>
                </a:solidFill>
                <a:latin typeface="inter-regular"/>
              </a:rPr>
              <a:t>) und </a:t>
            </a:r>
            <a:r>
              <a:rPr lang="en-US" dirty="0" err="1">
                <a:solidFill>
                  <a:srgbClr val="000000"/>
                </a:solidFill>
                <a:latin typeface="inter-regular"/>
              </a:rPr>
              <a:t>niedrige</a:t>
            </a:r>
            <a:r>
              <a:rPr lang="en-US" dirty="0">
                <a:solidFill>
                  <a:srgbClr val="000000"/>
                </a:solidFill>
                <a:latin typeface="inter-regular"/>
              </a:rPr>
              <a:t> </a:t>
            </a:r>
            <a:r>
              <a:rPr lang="en-US" dirty="0" err="1">
                <a:solidFill>
                  <a:srgbClr val="000000"/>
                </a:solidFill>
                <a:latin typeface="inter-regular"/>
              </a:rPr>
              <a:t>Latenzzeiten</a:t>
            </a:r>
            <a:r>
              <a:rPr lang="en-US" dirty="0">
                <a:solidFill>
                  <a:srgbClr val="000000"/>
                </a:solidFill>
                <a:latin typeface="inter-regular"/>
              </a:rPr>
              <a:t> ab (</a:t>
            </a:r>
            <a:r>
              <a:rPr lang="en-US" dirty="0" err="1">
                <a:solidFill>
                  <a:srgbClr val="000000"/>
                </a:solidFill>
                <a:latin typeface="inter-regular"/>
              </a:rPr>
              <a:t>kaum</a:t>
            </a:r>
            <a:r>
              <a:rPr lang="en-US" dirty="0">
                <a:solidFill>
                  <a:srgbClr val="000000"/>
                </a:solidFill>
                <a:latin typeface="inter-regular"/>
              </a:rPr>
              <a:t> “stop-the-world”)</a:t>
            </a:r>
          </a:p>
          <a:p>
            <a:pPr marL="742950" lvl="1" indent="-285750" algn="just">
              <a:buFont typeface="Arial" panose="020B0604020202020204" pitchFamily="34" charset="0"/>
              <a:buChar char="•"/>
            </a:pPr>
            <a:r>
              <a:rPr lang="de-DE" b="0" i="0" dirty="0" err="1">
                <a:solidFill>
                  <a:srgbClr val="000000"/>
                </a:solidFill>
                <a:effectLst/>
                <a:latin typeface="Source Code Pro" panose="020B0509030403020204" pitchFamily="49" charset="0"/>
              </a:rPr>
              <a:t>java</a:t>
            </a:r>
            <a:r>
              <a:rPr lang="de-DE" b="0" i="0" dirty="0">
                <a:solidFill>
                  <a:srgbClr val="000000"/>
                </a:solidFill>
                <a:effectLst/>
                <a:latin typeface="Source Code Pro" panose="020B0509030403020204" pitchFamily="49" charset="0"/>
              </a:rPr>
              <a:t> -XX:+</a:t>
            </a:r>
            <a:r>
              <a:rPr lang="de-DE" b="0" i="0" dirty="0" err="1">
                <a:solidFill>
                  <a:srgbClr val="000000"/>
                </a:solidFill>
                <a:effectLst/>
                <a:latin typeface="Source Code Pro" panose="020B0509030403020204" pitchFamily="49" charset="0"/>
              </a:rPr>
              <a:t>UseZGC</a:t>
            </a:r>
            <a:r>
              <a:rPr lang="en-US" b="0" i="0" dirty="0">
                <a:solidFill>
                  <a:srgbClr val="000000"/>
                </a:solidFill>
                <a:effectLst/>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released</a:t>
            </a:r>
          </a:p>
          <a:p>
            <a:pPr marL="742950" lvl="1" indent="-285750" algn="just">
              <a:buFont typeface="Arial" panose="020B0604020202020204" pitchFamily="34" charset="0"/>
              <a:buChar char="•"/>
            </a:pPr>
            <a:r>
              <a:rPr lang="en-US" dirty="0">
                <a:solidFill>
                  <a:srgbClr val="000000"/>
                </a:solidFill>
                <a:latin typeface="inter-regular"/>
              </a:rPr>
              <a:t>Es </a:t>
            </a:r>
            <a:r>
              <a:rPr lang="en-US" dirty="0" err="1">
                <a:solidFill>
                  <a:srgbClr val="000000"/>
                </a:solidFill>
                <a:latin typeface="inter-regular"/>
              </a:rPr>
              <a:t>gibt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Infos</a:t>
            </a:r>
            <a:r>
              <a:rPr lang="en-US" dirty="0">
                <a:solidFill>
                  <a:srgbClr val="000000"/>
                </a:solidFill>
                <a:latin typeface="inter-regular"/>
              </a:rPr>
              <a:t>, was </a:t>
            </a:r>
            <a:r>
              <a:rPr lang="en-US" dirty="0" err="1">
                <a:solidFill>
                  <a:srgbClr val="000000"/>
                </a:solidFill>
                <a:latin typeface="inter-regular"/>
              </a:rPr>
              <a:t>denn</a:t>
            </a:r>
            <a:r>
              <a:rPr lang="en-US" dirty="0">
                <a:solidFill>
                  <a:srgbClr val="000000"/>
                </a:solidFill>
                <a:latin typeface="inter-regular"/>
              </a:rPr>
              <a:t> </a:t>
            </a:r>
            <a:r>
              <a:rPr lang="en-US" dirty="0" err="1">
                <a:solidFill>
                  <a:srgbClr val="000000"/>
                </a:solidFill>
                <a:latin typeface="inter-regular"/>
              </a:rPr>
              <a:t>genau</a:t>
            </a:r>
            <a:r>
              <a:rPr lang="en-US" dirty="0">
                <a:solidFill>
                  <a:srgbClr val="000000"/>
                </a:solidFill>
                <a:latin typeface="inter-regular"/>
              </a:rPr>
              <a:t> null war</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a:t>
            </a:r>
            <a:r>
              <a:rPr lang="en-US" b="0" i="0" dirty="0" err="1">
                <a:solidFill>
                  <a:srgbClr val="000000"/>
                </a:solidFill>
                <a:effectLst/>
                <a:latin typeface="inter-regular"/>
              </a:rPr>
              <a:t>implementiert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Nach</a:t>
            </a:r>
            <a:r>
              <a:rPr lang="en-US" dirty="0">
                <a:solidFill>
                  <a:srgbClr val="000000"/>
                </a:solidFill>
                <a:latin typeface="inter-regular"/>
              </a:rPr>
              <a:t> socket-</a:t>
            </a:r>
            <a:r>
              <a:rPr lang="en-US" dirty="0" err="1">
                <a:solidFill>
                  <a:srgbClr val="000000"/>
                </a:solidFill>
                <a:latin typeface="inter-regular"/>
              </a:rPr>
              <a:t>api</a:t>
            </a:r>
            <a:r>
              <a:rPr lang="en-US" dirty="0">
                <a:solidFill>
                  <a:srgbClr val="000000"/>
                </a:solidFill>
                <a:latin typeface="inter-regular"/>
              </a:rPr>
              <a:t> nun </a:t>
            </a:r>
            <a:r>
              <a:rPr lang="en-US" dirty="0" err="1">
                <a:solidFill>
                  <a:srgbClr val="000000"/>
                </a:solidFill>
                <a:latin typeface="inter-regular"/>
              </a:rPr>
              <a:t>diese</a:t>
            </a:r>
            <a:r>
              <a:rPr lang="en-US" dirty="0">
                <a:solidFill>
                  <a:srgbClr val="000000"/>
                </a:solidFill>
                <a:latin typeface="inter-regular"/>
              </a:rPr>
              <a:t> 2. API, die auf virtual threads (Java 21) </a:t>
            </a:r>
            <a:r>
              <a:rPr lang="en-US" dirty="0" err="1">
                <a:solidFill>
                  <a:srgbClr val="000000"/>
                </a:solidFill>
                <a:latin typeface="inter-regular"/>
              </a:rPr>
              <a:t>vorbereitet</a:t>
            </a:r>
            <a:r>
              <a:rPr lang="en-US" dirty="0">
                <a:solidFill>
                  <a:srgbClr val="000000"/>
                </a:solidFill>
                <a:latin typeface="inter-regular"/>
              </a:rPr>
              <a:t> </a:t>
            </a:r>
            <a:r>
              <a:rPr lang="en-US" dirty="0" err="1">
                <a:solidFill>
                  <a:srgbClr val="000000"/>
                </a:solidFill>
                <a:latin typeface="inter-regular"/>
              </a:rPr>
              <a:t>wurde</a:t>
            </a:r>
            <a:endParaRPr lang="en-US" b="0" i="0" dirty="0">
              <a:solidFill>
                <a:srgbClr val="000000"/>
              </a:solidFill>
              <a:effectLst/>
              <a:latin typeface="inter-regular"/>
            </a:endParaRPr>
          </a:p>
          <a:p>
            <a:pPr marL="742950" lvl="1"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15488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https://github.com/MichaelZett/20250210_java_12_17</a:t>
            </a:r>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7624-781E-59CD-4AEC-E00AF8E83B7F}"/>
              </a:ext>
            </a:extLst>
          </p:cNvPr>
          <p:cNvSpPr>
            <a:spLocks noGrp="1"/>
          </p:cNvSpPr>
          <p:nvPr>
            <p:ph type="title"/>
          </p:nvPr>
        </p:nvSpPr>
        <p:spPr>
          <a:xfrm>
            <a:off x="677334" y="609600"/>
            <a:ext cx="8596668" cy="780585"/>
          </a:xfrm>
        </p:spPr>
        <p:txBody>
          <a:bodyPr/>
          <a:lstStyle/>
          <a:p>
            <a:r>
              <a:rPr lang="de-DE" dirty="0"/>
              <a:t>Hidden </a:t>
            </a:r>
            <a:r>
              <a:rPr lang="de-DE" dirty="0" err="1"/>
              <a:t>classes</a:t>
            </a:r>
            <a:endParaRPr lang="de-DE" dirty="0"/>
          </a:p>
        </p:txBody>
      </p:sp>
      <p:sp>
        <p:nvSpPr>
          <p:cNvPr id="3" name="Inhaltsplatzhalter 2">
            <a:extLst>
              <a:ext uri="{FF2B5EF4-FFF2-40B4-BE49-F238E27FC236}">
                <a16:creationId xmlns:a16="http://schemas.microsoft.com/office/drawing/2014/main" id="{260E8C97-6268-9104-788A-FEF698870C09}"/>
              </a:ext>
            </a:extLst>
          </p:cNvPr>
          <p:cNvSpPr>
            <a:spLocks noGrp="1"/>
          </p:cNvSpPr>
          <p:nvPr>
            <p:ph idx="1"/>
          </p:nvPr>
        </p:nvSpPr>
        <p:spPr>
          <a:xfrm>
            <a:off x="677334" y="1531434"/>
            <a:ext cx="8596668" cy="4509929"/>
          </a:xfrm>
        </p:spPr>
        <p:txBody>
          <a:bodyPr>
            <a:normAutofit/>
          </a:bodyPr>
          <a:lstStyle/>
          <a:p>
            <a:r>
              <a:rPr lang="de-DE" dirty="0"/>
              <a:t>Hidden </a:t>
            </a:r>
            <a:r>
              <a:rPr lang="de-DE" dirty="0" err="1"/>
              <a:t>classes</a:t>
            </a:r>
            <a:endParaRPr lang="de-DE" dirty="0"/>
          </a:p>
          <a:p>
            <a:pPr lvl="1"/>
            <a:r>
              <a:rPr lang="de-DE" dirty="0"/>
              <a:t>Können nicht direkt vom </a:t>
            </a:r>
            <a:r>
              <a:rPr lang="de-DE" dirty="0" err="1"/>
              <a:t>bytecode</a:t>
            </a:r>
            <a:r>
              <a:rPr lang="de-DE" dirty="0"/>
              <a:t> anderer Klassen genutzt werden</a:t>
            </a:r>
          </a:p>
          <a:p>
            <a:pPr lvl="1"/>
            <a:r>
              <a:rPr lang="en-US" dirty="0" err="1"/>
              <a:t>Können</a:t>
            </a:r>
            <a:r>
              <a:rPr lang="en-US" dirty="0"/>
              <a:t> </a:t>
            </a:r>
            <a:r>
              <a:rPr lang="en-US" dirty="0" err="1"/>
              <a:t>nicht</a:t>
            </a:r>
            <a:r>
              <a:rPr lang="en-US" dirty="0"/>
              <a:t> </a:t>
            </a:r>
            <a:r>
              <a:rPr lang="en-US" dirty="0" err="1"/>
              <a:t>zum</a:t>
            </a:r>
            <a:r>
              <a:rPr lang="en-US" dirty="0"/>
              <a:t> </a:t>
            </a:r>
            <a:r>
              <a:rPr lang="en-US" dirty="0" err="1"/>
              <a:t>Deklarieren</a:t>
            </a:r>
            <a:r>
              <a:rPr lang="en-US" dirty="0"/>
              <a:t> von </a:t>
            </a:r>
            <a:r>
              <a:rPr lang="en-US" dirty="0" err="1"/>
              <a:t>Feldern</a:t>
            </a:r>
            <a:r>
              <a:rPr lang="en-US" dirty="0"/>
              <a:t>, </a:t>
            </a:r>
            <a:r>
              <a:rPr lang="en-US" dirty="0" err="1"/>
              <a:t>als</a:t>
            </a:r>
            <a:r>
              <a:rPr lang="en-US" dirty="0"/>
              <a:t> Parameter, Return Wert </a:t>
            </a:r>
            <a:r>
              <a:rPr lang="en-US" dirty="0" err="1"/>
              <a:t>oder</a:t>
            </a:r>
            <a:r>
              <a:rPr lang="en-US" dirty="0"/>
              <a:t> Superclass </a:t>
            </a:r>
            <a:r>
              <a:rPr lang="en-US" dirty="0" err="1"/>
              <a:t>benutzt</a:t>
            </a:r>
            <a:r>
              <a:rPr lang="en-US" dirty="0"/>
              <a:t> </a:t>
            </a:r>
            <a:r>
              <a:rPr lang="en-US" dirty="0" err="1"/>
              <a:t>werden</a:t>
            </a:r>
            <a:endParaRPr lang="en-US" dirty="0"/>
          </a:p>
          <a:p>
            <a:pPr lvl="1"/>
            <a:r>
              <a:rPr lang="en-US" dirty="0" err="1"/>
              <a:t>Können</a:t>
            </a:r>
            <a:r>
              <a:rPr lang="en-US" dirty="0"/>
              <a:t> </a:t>
            </a:r>
            <a:r>
              <a:rPr lang="en-US" dirty="0" err="1"/>
              <a:t>nicht</a:t>
            </a:r>
            <a:r>
              <a:rPr lang="en-US" dirty="0"/>
              <a:t> </a:t>
            </a:r>
            <a:r>
              <a:rPr lang="en-US" dirty="0" err="1"/>
              <a:t>durch</a:t>
            </a:r>
            <a:r>
              <a:rPr lang="en-US" dirty="0"/>
              <a:t> </a:t>
            </a:r>
            <a:r>
              <a:rPr lang="en-US" dirty="0" err="1"/>
              <a:t>classloader</a:t>
            </a:r>
            <a:r>
              <a:rPr lang="en-US" dirty="0"/>
              <a:t> via Class::</a:t>
            </a:r>
            <a:r>
              <a:rPr lang="en-US" dirty="0" err="1"/>
              <a:t>forName</a:t>
            </a:r>
            <a:r>
              <a:rPr lang="en-US" dirty="0"/>
              <a:t>, </a:t>
            </a:r>
            <a:r>
              <a:rPr lang="en-US" dirty="0" err="1"/>
              <a:t>ClassLoader</a:t>
            </a:r>
            <a:r>
              <a:rPr lang="en-US" dirty="0"/>
              <a:t>::</a:t>
            </a:r>
            <a:r>
              <a:rPr lang="en-US" dirty="0" err="1"/>
              <a:t>loadClass</a:t>
            </a:r>
            <a:r>
              <a:rPr lang="en-US" dirty="0"/>
              <a:t> </a:t>
            </a:r>
            <a:r>
              <a:rPr lang="en-US" dirty="0" err="1"/>
              <a:t>gefunden</a:t>
            </a:r>
            <a:r>
              <a:rPr lang="en-US" dirty="0"/>
              <a:t> warden</a:t>
            </a:r>
          </a:p>
          <a:p>
            <a:pPr lvl="1"/>
            <a:r>
              <a:rPr lang="en-US" dirty="0"/>
              <a:t>Der </a:t>
            </a:r>
            <a:r>
              <a:rPr lang="en-US" dirty="0" err="1"/>
              <a:t>Lebenszyklus</a:t>
            </a:r>
            <a:r>
              <a:rPr lang="en-US" dirty="0"/>
              <a:t> </a:t>
            </a:r>
            <a:r>
              <a:rPr lang="en-US" dirty="0" err="1"/>
              <a:t>kann</a:t>
            </a:r>
            <a:r>
              <a:rPr lang="en-US" dirty="0"/>
              <a:t> </a:t>
            </a:r>
            <a:r>
              <a:rPr lang="en-US" dirty="0" err="1"/>
              <a:t>feiner</a:t>
            </a:r>
            <a:r>
              <a:rPr lang="en-US" dirty="0"/>
              <a:t> </a:t>
            </a:r>
            <a:r>
              <a:rPr lang="en-US" dirty="0" err="1"/>
              <a:t>gesteuert</a:t>
            </a:r>
            <a:r>
              <a:rPr lang="en-US" dirty="0"/>
              <a:t> </a:t>
            </a:r>
            <a:r>
              <a:rPr lang="en-US" dirty="0" err="1"/>
              <a:t>werden</a:t>
            </a:r>
            <a:r>
              <a:rPr lang="en-US" dirty="0"/>
              <a:t> </a:t>
            </a:r>
            <a:r>
              <a:rPr lang="en-US" dirty="0" err="1"/>
              <a:t>als</a:t>
            </a:r>
            <a:r>
              <a:rPr lang="en-US" dirty="0"/>
              <a:t> </a:t>
            </a:r>
            <a:r>
              <a:rPr lang="en-US" dirty="0" err="1"/>
              <a:t>bei</a:t>
            </a:r>
            <a:r>
              <a:rPr lang="en-US" dirty="0"/>
              <a:t> </a:t>
            </a:r>
            <a:r>
              <a:rPr lang="en-US" dirty="0" err="1"/>
              <a:t>Anonymen</a:t>
            </a:r>
            <a:r>
              <a:rPr lang="en-US" dirty="0"/>
              <a:t> Klassen</a:t>
            </a:r>
          </a:p>
          <a:p>
            <a:r>
              <a:rPr lang="de-DE" dirty="0"/>
              <a:t>Ein feature vor allem für Sprach/Framework/Tool-Entwickler</a:t>
            </a:r>
          </a:p>
          <a:p>
            <a:r>
              <a:rPr lang="de-DE" dirty="0"/>
              <a:t>Beispielsweise erzeugte der Compiler in Java für einen Lambda Ausdruck </a:t>
            </a:r>
            <a:r>
              <a:rPr lang="de-DE" dirty="0" err="1"/>
              <a:t>bytecode</a:t>
            </a:r>
            <a:r>
              <a:rPr lang="de-DE" dirty="0"/>
              <a:t>, um dynamische eine anonyme Klasse zu erzeugen – jetzt wird dafür eine </a:t>
            </a:r>
            <a:r>
              <a:rPr lang="de-DE" dirty="0" err="1"/>
              <a:t>hidden</a:t>
            </a:r>
            <a:r>
              <a:rPr lang="de-DE" dirty="0"/>
              <a:t> </a:t>
            </a:r>
            <a:r>
              <a:rPr lang="de-DE" dirty="0" err="1"/>
              <a:t>class</a:t>
            </a:r>
            <a:r>
              <a:rPr lang="de-DE" dirty="0"/>
              <a:t> genutzt</a:t>
            </a:r>
          </a:p>
          <a:p>
            <a:r>
              <a:rPr lang="de-DE" dirty="0"/>
              <a:t>Löst teilweise „</a:t>
            </a:r>
            <a:r>
              <a:rPr lang="de-DE" dirty="0" err="1"/>
              <a:t>sun.misc.Unsafe</a:t>
            </a:r>
            <a:r>
              <a:rPr lang="de-DE" dirty="0"/>
              <a:t>::</a:t>
            </a:r>
            <a:r>
              <a:rPr lang="de-DE" dirty="0" err="1"/>
              <a:t>defineAnonymousClass</a:t>
            </a:r>
            <a:r>
              <a:rPr lang="de-DE" dirty="0"/>
              <a:t>“ ab (und soll möglichst erweitert werden, um das ganz abzulösen)</a:t>
            </a:r>
          </a:p>
          <a:p>
            <a:endParaRPr lang="de-DE" dirty="0"/>
          </a:p>
        </p:txBody>
      </p:sp>
    </p:spTree>
    <p:extLst>
      <p:ext uri="{BB962C8B-B14F-4D97-AF65-F5344CB8AC3E}">
        <p14:creationId xmlns:p14="http://schemas.microsoft.com/office/powerpoint/2010/main" val="2342247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C635A-10F0-F9B2-6BA5-C8538CC6039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3CA4A56-D8E7-C414-F505-20E8873FA2C5}"/>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414D4149-2EA7-2B98-8B0D-57E64571ACDA}"/>
              </a:ext>
            </a:extLst>
          </p:cNvPr>
          <p:cNvSpPr>
            <a:spLocks noGrp="1"/>
          </p:cNvSpPr>
          <p:nvPr>
            <p:ph idx="1"/>
          </p:nvPr>
        </p:nvSpPr>
        <p:spPr/>
        <p:txBody>
          <a:bodyPr/>
          <a:lstStyle/>
          <a:p>
            <a:r>
              <a:rPr lang="de-DE" dirty="0"/>
              <a:t>Bitte alle TODOs in 02_java_12_17 </a:t>
            </a:r>
            <a:r>
              <a:rPr lang="de-DE" dirty="0" err="1"/>
              <a:t>package</a:t>
            </a:r>
            <a:r>
              <a:rPr lang="de-DE" dirty="0"/>
              <a:t> de.zettsystems.exercises12_15 lösen</a:t>
            </a:r>
          </a:p>
        </p:txBody>
      </p:sp>
    </p:spTree>
    <p:extLst>
      <p:ext uri="{BB962C8B-B14F-4D97-AF65-F5344CB8AC3E}">
        <p14:creationId xmlns:p14="http://schemas.microsoft.com/office/powerpoint/2010/main" val="146195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b="1" dirty="0"/>
              <a:t>Java 16 - Pattern Matching for </a:t>
            </a:r>
            <a:r>
              <a:rPr lang="en-US" sz="2900" b="1" dirty="0" err="1"/>
              <a:t>instanceof</a:t>
            </a:r>
            <a:endParaRPr lang="en-US" sz="2900" b="1"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346044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16 – 16.03.2021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6038" y="1582476"/>
            <a:ext cx="4439652" cy="4801314"/>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394 Pattern Matching for </a:t>
            </a:r>
            <a:r>
              <a:rPr lang="en-US" b="0" i="0" dirty="0" err="1">
                <a:solidFill>
                  <a:srgbClr val="000000"/>
                </a:solidFill>
                <a:effectLst/>
                <a:latin typeface="inter-regular"/>
              </a:rPr>
              <a:t>instanceof</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395 Records</a:t>
            </a:r>
          </a:p>
          <a:p>
            <a:pPr marL="285750" indent="-285750" algn="just">
              <a:buFont typeface="Arial" panose="020B0604020202020204" pitchFamily="34" charset="0"/>
              <a:buChar char="•"/>
            </a:pPr>
            <a:r>
              <a:rPr lang="en-US" b="0" i="0" dirty="0">
                <a:solidFill>
                  <a:srgbClr val="000000"/>
                </a:solidFill>
                <a:effectLst/>
                <a:latin typeface="inter-regular"/>
              </a:rPr>
              <a:t>Add </a:t>
            </a:r>
            <a:r>
              <a:rPr lang="en-US" b="0" i="0" dirty="0" err="1">
                <a:solidFill>
                  <a:srgbClr val="000000"/>
                </a:solidFill>
                <a:effectLst/>
                <a:latin typeface="inter-regular"/>
              </a:rPr>
              <a:t>Stream.toList</a:t>
            </a:r>
            <a:r>
              <a:rPr lang="en-US" b="0" i="0" dirty="0">
                <a:solidFill>
                  <a:srgbClr val="000000"/>
                </a:solidFill>
                <a:effectLst/>
                <a:latin typeface="inter-regular"/>
              </a:rPr>
              <a:t>() Method</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380 Unix-Domain Socket Channels</a:t>
            </a:r>
          </a:p>
          <a:p>
            <a:pPr marL="285750" indent="-285750" algn="just">
              <a:buFont typeface="Arial" panose="020B0604020202020204" pitchFamily="34" charset="0"/>
              <a:buChar char="•"/>
            </a:pPr>
            <a:r>
              <a:rPr lang="en-US" b="0" i="0" dirty="0">
                <a:solidFill>
                  <a:srgbClr val="000000"/>
                </a:solidFill>
                <a:effectLst/>
                <a:latin typeface="inter-regular"/>
              </a:rPr>
              <a:t>JEP 392 Packaging Tool </a:t>
            </a:r>
            <a:r>
              <a:rPr lang="en-US" b="0" i="0" dirty="0" err="1">
                <a:solidFill>
                  <a:srgbClr val="000000"/>
                </a:solidFill>
                <a:effectLst/>
                <a:latin typeface="inter-regular"/>
              </a:rPr>
              <a:t>jpackage</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
        <p:nvSpPr>
          <p:cNvPr id="4" name="Textfeld 3">
            <a:extLst>
              <a:ext uri="{FF2B5EF4-FFF2-40B4-BE49-F238E27FC236}">
                <a16:creationId xmlns:a16="http://schemas.microsoft.com/office/drawing/2014/main" id="{56B04647-0334-D0A3-8B11-3E51A31CE5F7}"/>
              </a:ext>
            </a:extLst>
          </p:cNvPr>
          <p:cNvSpPr txBox="1"/>
          <p:nvPr/>
        </p:nvSpPr>
        <p:spPr>
          <a:xfrm>
            <a:off x="5145505" y="1582475"/>
            <a:ext cx="4596063" cy="4247317"/>
          </a:xfrm>
          <a:prstGeom prst="rect">
            <a:avLst/>
          </a:prstGeom>
          <a:noFill/>
        </p:spPr>
        <p:txBody>
          <a:bodyPr wrap="square" rtlCol="0">
            <a:spAutoFit/>
          </a:bodyPr>
          <a:lstStyle/>
          <a:p>
            <a:pPr algn="just"/>
            <a:r>
              <a:rPr lang="en-US" b="1" i="0" dirty="0">
                <a:solidFill>
                  <a:srgbClr val="000000"/>
                </a:solidFill>
                <a:effectLst/>
                <a:latin typeface="inter-regular"/>
              </a:rPr>
              <a:t>4. Miscellaneous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390 Warning for Value-Based Classes</a:t>
            </a:r>
          </a:p>
          <a:p>
            <a:pPr marL="285750" indent="-285750" algn="just">
              <a:buFont typeface="Arial" panose="020B0604020202020204" pitchFamily="34" charset="0"/>
              <a:buChar char="•"/>
            </a:pPr>
            <a:r>
              <a:rPr lang="en-US" b="0" i="0" dirty="0">
                <a:solidFill>
                  <a:srgbClr val="000000"/>
                </a:solidFill>
                <a:effectLst/>
                <a:latin typeface="inter-regular"/>
              </a:rPr>
              <a:t>JEP 396 Strongly Encapsulate JDK Internals by default (flag)</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338 Vector API (Incubator)</a:t>
            </a:r>
          </a:p>
          <a:p>
            <a:pPr marL="285750" indent="-285750" algn="just">
              <a:buFont typeface="Arial" panose="020B0604020202020204" pitchFamily="34" charset="0"/>
              <a:buChar char="•"/>
            </a:pPr>
            <a:r>
              <a:rPr lang="en-US" b="0" i="0" dirty="0">
                <a:solidFill>
                  <a:srgbClr val="000000"/>
                </a:solidFill>
                <a:effectLst/>
                <a:latin typeface="inter-regular"/>
              </a:rPr>
              <a:t>JEP 389 Foreign Linker API (Incubator)</a:t>
            </a:r>
          </a:p>
          <a:p>
            <a:pPr marL="285750" indent="-285750" algn="just">
              <a:buFont typeface="Arial" panose="020B0604020202020204" pitchFamily="34" charset="0"/>
              <a:buChar char="•"/>
            </a:pPr>
            <a:r>
              <a:rPr lang="en-US" b="0" i="0" dirty="0">
                <a:solidFill>
                  <a:srgbClr val="000000"/>
                </a:solidFill>
                <a:effectLst/>
                <a:latin typeface="inter-regular"/>
              </a:rPr>
              <a:t>JEP 393 Foreign Memory Access API (3rd Incubator)</a:t>
            </a:r>
          </a:p>
          <a:p>
            <a:pPr marL="285750" indent="-285750" algn="just">
              <a:buFont typeface="Arial" panose="020B0604020202020204" pitchFamily="34" charset="0"/>
              <a:buChar char="•"/>
            </a:pPr>
            <a:r>
              <a:rPr lang="en-US" b="0" i="0" dirty="0">
                <a:solidFill>
                  <a:srgbClr val="000000"/>
                </a:solidFill>
                <a:effectLst/>
                <a:latin typeface="inter-regular"/>
              </a:rPr>
              <a:t>JEP 397 Sealed Classes (2nd Preview)</a:t>
            </a:r>
          </a:p>
          <a:p>
            <a:pPr algn="just"/>
            <a:endParaRPr lang="en-US" b="0" i="0" dirty="0">
              <a:solidFill>
                <a:srgbClr val="000000"/>
              </a:solidFill>
              <a:effectLst/>
              <a:latin typeface="inter-regular"/>
            </a:endParaRPr>
          </a:p>
        </p:txBody>
      </p:sp>
      <p:sp>
        <p:nvSpPr>
          <p:cNvPr id="6" name="Rectangle 1">
            <a:extLst>
              <a:ext uri="{FF2B5EF4-FFF2-40B4-BE49-F238E27FC236}">
                <a16:creationId xmlns:a16="http://schemas.microsoft.com/office/drawing/2014/main" id="{50C2D2FF-52C7-05C0-2BC0-B4120BB3CE2D}"/>
              </a:ext>
            </a:extLst>
          </p:cNvPr>
          <p:cNvSpPr>
            <a:spLocks noChangeArrowheads="1"/>
          </p:cNvSpPr>
          <p:nvPr/>
        </p:nvSpPr>
        <p:spPr bwMode="auto">
          <a:xfrm>
            <a:off x="0" y="136267"/>
            <a:ext cx="56106" cy="184666"/>
          </a:xfrm>
          <a:prstGeom prst="rect">
            <a:avLst/>
          </a:prstGeom>
          <a:solidFill>
            <a:srgbClr val="FBF9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000000"/>
                </a:solidFill>
                <a:effectLst/>
                <a:latin typeface="OracleSansVF"/>
              </a:rPr>
              <a:t> </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315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b="1" dirty="0"/>
              <a:t>Java 16 - </a:t>
            </a:r>
            <a:r>
              <a:rPr lang="de-DE" sz="2900" b="1"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und </a:t>
            </a:r>
            <a:r>
              <a:rPr lang="de-DE" dirty="0" err="1"/>
              <a:t>Stream.toList</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a:t>
            </a:r>
            <a:r>
              <a:rPr lang="de-DE" b="0" i="0" dirty="0">
                <a:solidFill>
                  <a:srgbClr val="000000"/>
                </a:solidFill>
                <a:effectLst/>
                <a:latin typeface="inter-regular"/>
              </a:rPr>
              <a:t> un</a:t>
            </a:r>
            <a:r>
              <a:rPr lang="de-DE" dirty="0">
                <a:solidFill>
                  <a:srgbClr val="000000"/>
                </a:solidFill>
                <a:latin typeface="inter-regular"/>
              </a:rPr>
              <a:t>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16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742950" lvl="1" indent="-285750" algn="just">
              <a:buFont typeface="Arial" panose="020B0604020202020204" pitchFamily="34" charset="0"/>
              <a:buChar char="•"/>
            </a:pPr>
            <a:r>
              <a:rPr lang="en-US" dirty="0">
                <a:solidFill>
                  <a:srgbClr val="000000"/>
                </a:solidFill>
                <a:latin typeface="inter-regular"/>
              </a:rPr>
              <a:t>Um stop-the-world </a:t>
            </a:r>
            <a:r>
              <a:rPr lang="en-US" dirty="0" err="1">
                <a:solidFill>
                  <a:srgbClr val="000000"/>
                </a:solidFill>
                <a:latin typeface="inter-regular"/>
              </a:rPr>
              <a:t>weiter</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reduzieren</a:t>
            </a:r>
            <a:r>
              <a:rPr lang="en-US" dirty="0">
                <a:solidFill>
                  <a:srgbClr val="000000"/>
                </a:solidFill>
                <a:latin typeface="inter-regular"/>
              </a:rPr>
              <a:t> (&lt; 0.1ms) </a:t>
            </a:r>
            <a:r>
              <a:rPr lang="en-US" dirty="0" err="1">
                <a:solidFill>
                  <a:srgbClr val="000000"/>
                </a:solidFill>
                <a:latin typeface="inter-regular"/>
              </a:rPr>
              <a:t>mussten</a:t>
            </a:r>
            <a:r>
              <a:rPr lang="en-US" dirty="0">
                <a:solidFill>
                  <a:srgbClr val="000000"/>
                </a:solidFill>
                <a:latin typeface="inter-regular"/>
              </a:rPr>
              <a:t> </a:t>
            </a:r>
            <a:r>
              <a:rPr lang="en-US" dirty="0" err="1">
                <a:solidFill>
                  <a:srgbClr val="000000"/>
                </a:solidFill>
                <a:latin typeface="inter-regular"/>
              </a:rPr>
              <a:t>weitere</a:t>
            </a:r>
            <a:r>
              <a:rPr lang="en-US" dirty="0">
                <a:solidFill>
                  <a:srgbClr val="000000"/>
                </a:solidFill>
                <a:latin typeface="inter-regular"/>
              </a:rPr>
              <a:t> </a:t>
            </a:r>
            <a:r>
              <a:rPr lang="en-US" dirty="0" err="1">
                <a:solidFill>
                  <a:srgbClr val="000000"/>
                </a:solidFill>
                <a:latin typeface="inter-regular"/>
              </a:rPr>
              <a:t>Prozessschritte</a:t>
            </a:r>
            <a:r>
              <a:rPr lang="en-US" dirty="0">
                <a:solidFill>
                  <a:srgbClr val="000000"/>
                </a:solidFill>
                <a:latin typeface="inter-regular"/>
              </a:rPr>
              <a:t> in </a:t>
            </a:r>
            <a:r>
              <a:rPr lang="en-US" dirty="0" err="1">
                <a:solidFill>
                  <a:srgbClr val="000000"/>
                </a:solidFill>
                <a:latin typeface="inter-regular"/>
              </a:rPr>
              <a:t>nebenläufige</a:t>
            </a:r>
            <a:r>
              <a:rPr lang="en-US" dirty="0">
                <a:solidFill>
                  <a:srgbClr val="000000"/>
                </a:solidFill>
                <a:latin typeface="inter-regular"/>
              </a:rPr>
              <a:t> </a:t>
            </a:r>
            <a:r>
              <a:rPr lang="en-US" dirty="0" err="1">
                <a:solidFill>
                  <a:srgbClr val="000000"/>
                </a:solidFill>
                <a:latin typeface="inter-regular"/>
              </a:rPr>
              <a:t>Phasen</a:t>
            </a:r>
            <a:r>
              <a:rPr lang="en-US" dirty="0">
                <a:solidFill>
                  <a:srgbClr val="000000"/>
                </a:solidFill>
                <a:latin typeface="inter-regular"/>
              </a:rPr>
              <a:t> </a:t>
            </a:r>
            <a:r>
              <a:rPr lang="en-US" dirty="0" err="1">
                <a:solidFill>
                  <a:srgbClr val="000000"/>
                </a:solidFill>
                <a:latin typeface="inter-regular"/>
              </a:rPr>
              <a:t>verschoben</a:t>
            </a:r>
            <a:r>
              <a:rPr lang="en-US" dirty="0">
                <a:solidFill>
                  <a:srgbClr val="000000"/>
                </a:solidFill>
                <a:latin typeface="inter-regular"/>
              </a:rPr>
              <a:t> </a:t>
            </a:r>
            <a:r>
              <a:rPr lang="en-US" dirty="0" err="1">
                <a:solidFill>
                  <a:srgbClr val="000000"/>
                </a:solidFill>
                <a:latin typeface="inter-regular"/>
              </a:rPr>
              <a:t>werden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de-DE" b="0" i="0" dirty="0">
                <a:solidFill>
                  <a:srgbClr val="000000"/>
                </a:solidFill>
                <a:effectLst/>
                <a:latin typeface="inter-regular"/>
              </a:rPr>
              <a:t>Rückgabe von ungenutztem </a:t>
            </a:r>
            <a:r>
              <a:rPr lang="de-DE" b="0" i="0" dirty="0" err="1">
                <a:solidFill>
                  <a:srgbClr val="000000"/>
                </a:solidFill>
                <a:effectLst/>
                <a:latin typeface="inter-regular"/>
              </a:rPr>
              <a:t>Metaspace</a:t>
            </a:r>
            <a:r>
              <a:rPr lang="de-DE" b="0" i="0" dirty="0">
                <a:solidFill>
                  <a:srgbClr val="000000"/>
                </a:solidFill>
                <a:effectLst/>
                <a:latin typeface="inter-regular"/>
              </a:rPr>
              <a:t>-Speicher an das OS, Verringerung des </a:t>
            </a:r>
            <a:r>
              <a:rPr lang="de-DE" b="0" i="0" dirty="0" err="1">
                <a:solidFill>
                  <a:srgbClr val="000000"/>
                </a:solidFill>
                <a:effectLst/>
                <a:latin typeface="inter-regular"/>
              </a:rPr>
              <a:t>Metaspace-Footprints</a:t>
            </a:r>
            <a:r>
              <a:rPr lang="de-DE" b="0" i="0" dirty="0">
                <a:solidFill>
                  <a:srgbClr val="000000"/>
                </a:solidFill>
                <a:effectLst/>
                <a:latin typeface="inter-regular"/>
              </a:rPr>
              <a:t> und Vereinfachung des </a:t>
            </a:r>
            <a:r>
              <a:rPr lang="de-DE" b="0" i="0" dirty="0" err="1">
                <a:solidFill>
                  <a:srgbClr val="000000"/>
                </a:solidFill>
                <a:effectLst/>
                <a:latin typeface="inter-regular"/>
              </a:rPr>
              <a:t>Metaspace</a:t>
            </a:r>
            <a:r>
              <a:rPr lang="de-DE" b="0" i="0" dirty="0">
                <a:solidFill>
                  <a:srgbClr val="000000"/>
                </a:solidFill>
                <a:effectLst/>
                <a:latin typeface="inter-regular"/>
              </a:rPr>
              <a:t>-Codes, um die Wartungskosten zu senken.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marL="742950" lvl="1" indent="-285750" algn="just">
              <a:buFont typeface="Arial" panose="020B0604020202020204" pitchFamily="34" charset="0"/>
              <a:buChar char="•"/>
            </a:pPr>
            <a:r>
              <a:rPr lang="de-DE" b="0" i="0" dirty="0">
                <a:solidFill>
                  <a:srgbClr val="000000"/>
                </a:solidFill>
                <a:effectLst/>
                <a:latin typeface="inter-regular"/>
              </a:rPr>
              <a:t>Diese neue Funktion ist immer aktiviert und ändert den Zeitpunkt, zu dem G1 Java-Heap-Speicher an das Betriebssystem zurückgibt. G1 trifft während der GC-Pause weiterhin Größenentscheidungen, verlagert aber die teure Arbeit auf einen Thread, der gleichzeitig mit der Java-Anwendung läuft</a:t>
            </a:r>
            <a:endParaRPr lang="en-US" b="0" i="0" dirty="0">
              <a:solidFill>
                <a:srgbClr val="000000"/>
              </a:solidFill>
              <a:effectLst/>
              <a:latin typeface="inter-regular"/>
            </a:endParaRP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07459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E2B557-E54E-5394-F1D7-CB2A8CC4F35F}"/>
              </a:ext>
            </a:extLst>
          </p:cNvPr>
          <p:cNvSpPr>
            <a:spLocks noGrp="1"/>
          </p:cNvSpPr>
          <p:nvPr>
            <p:ph type="title"/>
          </p:nvPr>
        </p:nvSpPr>
        <p:spPr/>
        <p:txBody>
          <a:bodyPr/>
          <a:lstStyle/>
          <a:p>
            <a:r>
              <a:rPr lang="de-DE" dirty="0"/>
              <a:t>(</a:t>
            </a:r>
            <a:r>
              <a:rPr lang="de-DE" dirty="0" err="1"/>
              <a:t>Warning</a:t>
            </a:r>
            <a:r>
              <a:rPr lang="de-DE" dirty="0"/>
              <a:t> </a:t>
            </a:r>
            <a:r>
              <a:rPr lang="de-DE" dirty="0" err="1"/>
              <a:t>for</a:t>
            </a:r>
            <a:r>
              <a:rPr lang="de-DE" dirty="0"/>
              <a:t>) Value-</a:t>
            </a:r>
            <a:r>
              <a:rPr lang="de-DE" dirty="0" err="1"/>
              <a:t>Based</a:t>
            </a:r>
            <a:r>
              <a:rPr lang="de-DE" dirty="0"/>
              <a:t> Classes</a:t>
            </a:r>
          </a:p>
        </p:txBody>
      </p:sp>
      <p:sp>
        <p:nvSpPr>
          <p:cNvPr id="3" name="Inhaltsplatzhalter 2">
            <a:extLst>
              <a:ext uri="{FF2B5EF4-FFF2-40B4-BE49-F238E27FC236}">
                <a16:creationId xmlns:a16="http://schemas.microsoft.com/office/drawing/2014/main" id="{60EDCAA3-2BE0-4C91-E1CD-2F9605C7CAC8}"/>
              </a:ext>
            </a:extLst>
          </p:cNvPr>
          <p:cNvSpPr>
            <a:spLocks noGrp="1"/>
          </p:cNvSpPr>
          <p:nvPr>
            <p:ph idx="1"/>
          </p:nvPr>
        </p:nvSpPr>
        <p:spPr/>
        <p:txBody>
          <a:bodyPr/>
          <a:lstStyle/>
          <a:p>
            <a:r>
              <a:rPr lang="de-DE" dirty="0"/>
              <a:t>Das Projekt </a:t>
            </a:r>
            <a:r>
              <a:rPr lang="de-DE" dirty="0" err="1"/>
              <a:t>valhalla</a:t>
            </a:r>
            <a:r>
              <a:rPr lang="de-DE" dirty="0"/>
              <a:t> hat langfristig das Ziel „</a:t>
            </a:r>
            <a:r>
              <a:rPr lang="de-DE" dirty="0" err="1"/>
              <a:t>value</a:t>
            </a:r>
            <a:r>
              <a:rPr lang="de-DE" dirty="0"/>
              <a:t> </a:t>
            </a:r>
            <a:r>
              <a:rPr lang="de-DE" dirty="0" err="1"/>
              <a:t>objects</a:t>
            </a:r>
            <a:r>
              <a:rPr lang="de-DE" dirty="0"/>
              <a:t>“ einzuführen, das sind </a:t>
            </a:r>
            <a:r>
              <a:rPr lang="de-DE" dirty="0" err="1"/>
              <a:t>immutable</a:t>
            </a:r>
            <a:r>
              <a:rPr lang="de-DE" dirty="0"/>
              <a:t> Objekte ohne Identität</a:t>
            </a:r>
          </a:p>
          <a:p>
            <a:r>
              <a:rPr lang="de-DE" dirty="0"/>
              <a:t>Kandidaten dafür sind: die Wrapper-Klassen, Optional, Date/Time, </a:t>
            </a:r>
            <a:r>
              <a:rPr lang="de-DE" dirty="0" err="1"/>
              <a:t>collection</a:t>
            </a:r>
            <a:r>
              <a:rPr lang="de-DE" dirty="0"/>
              <a:t> </a:t>
            </a:r>
            <a:r>
              <a:rPr lang="de-DE" dirty="0" err="1"/>
              <a:t>implementation</a:t>
            </a:r>
            <a:r>
              <a:rPr lang="de-DE" dirty="0"/>
              <a:t> usw.</a:t>
            </a:r>
          </a:p>
          <a:p>
            <a:r>
              <a:rPr lang="de-DE" dirty="0"/>
              <a:t>Man möchte also die Performance von den primitiven Typen mit „richtigen“ Objekten kombinieren</a:t>
            </a:r>
          </a:p>
          <a:p>
            <a:r>
              <a:rPr lang="de-DE" dirty="0"/>
              <a:t>Nach einigen Vorarbeiten tief in der JVM wurden in diesem JEP nun die Kandidaten als @ValueObjects annotiert sowie deren </a:t>
            </a:r>
            <a:r>
              <a:rPr lang="de-DE" dirty="0" err="1"/>
              <a:t>public</a:t>
            </a:r>
            <a:r>
              <a:rPr lang="de-DE" dirty="0"/>
              <a:t>-Konstruktoren </a:t>
            </a:r>
            <a:r>
              <a:rPr lang="de-DE" dirty="0" err="1"/>
              <a:t>deprecated</a:t>
            </a:r>
            <a:endParaRPr lang="de-DE" dirty="0"/>
          </a:p>
          <a:p>
            <a:r>
              <a:rPr lang="de-DE" dirty="0"/>
              <a:t>Neben der </a:t>
            </a:r>
            <a:r>
              <a:rPr lang="de-DE" dirty="0" err="1"/>
              <a:t>deprecation-Warning</a:t>
            </a:r>
            <a:r>
              <a:rPr lang="de-DE" dirty="0"/>
              <a:t> gibt es eine weitere </a:t>
            </a:r>
            <a:r>
              <a:rPr lang="de-DE" dirty="0" err="1"/>
              <a:t>Warning</a:t>
            </a:r>
            <a:r>
              <a:rPr lang="de-DE" dirty="0"/>
              <a:t>, wenn man diese Klassen unsachgemäß in </a:t>
            </a:r>
            <a:r>
              <a:rPr lang="de-DE" dirty="0" err="1"/>
              <a:t>synchronize</a:t>
            </a:r>
            <a:r>
              <a:rPr lang="de-DE" dirty="0"/>
              <a:t> verwendet</a:t>
            </a:r>
          </a:p>
          <a:p>
            <a:endParaRPr lang="de-DE" dirty="0"/>
          </a:p>
          <a:p>
            <a:endParaRPr lang="de-DE" dirty="0"/>
          </a:p>
        </p:txBody>
      </p:sp>
    </p:spTree>
    <p:extLst>
      <p:ext uri="{BB962C8B-B14F-4D97-AF65-F5344CB8AC3E}">
        <p14:creationId xmlns:p14="http://schemas.microsoft.com/office/powerpoint/2010/main" val="26172173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b="1" dirty="0"/>
              <a:t>Java 17 - </a:t>
            </a:r>
            <a:r>
              <a:rPr lang="de-DE" sz="2900" b="1"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17 – 14.09.2021 (LTS bis 2029)</a:t>
            </a:r>
          </a:p>
        </p:txBody>
      </p:sp>
      <p:sp>
        <p:nvSpPr>
          <p:cNvPr id="4" name="Textfeld 3">
            <a:extLst>
              <a:ext uri="{FF2B5EF4-FFF2-40B4-BE49-F238E27FC236}">
                <a16:creationId xmlns:a16="http://schemas.microsoft.com/office/drawing/2014/main" id="{7ECB342E-6D57-A21E-4D47-16A50D9526F4}"/>
              </a:ext>
            </a:extLst>
          </p:cNvPr>
          <p:cNvSpPr txBox="1"/>
          <p:nvPr/>
        </p:nvSpPr>
        <p:spPr>
          <a:xfrm>
            <a:off x="720391" y="1491916"/>
            <a:ext cx="4740442" cy="3416320"/>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409: Sealed Classes released</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endParaRPr lang="en-US" b="1" i="0" dirty="0">
              <a:solidFill>
                <a:srgbClr val="000000"/>
              </a:solidFill>
              <a:effectLst/>
              <a:latin typeface="inter-regular"/>
            </a:endParaRP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51219E29-6F33-7CC4-A15D-1A4E75F362AC}"/>
              </a:ext>
            </a:extLst>
          </p:cNvPr>
          <p:cNvSpPr txBox="1"/>
          <p:nvPr/>
        </p:nvSpPr>
        <p:spPr>
          <a:xfrm>
            <a:off x="5460833" y="1491916"/>
            <a:ext cx="4838199" cy="5078313"/>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JEP 306: Restore Always-Strict Floating-Point Semantics</a:t>
            </a:r>
          </a:p>
          <a:p>
            <a:pPr marL="285750" indent="-285750" algn="just">
              <a:buFont typeface="Arial" panose="020B0604020202020204" pitchFamily="34" charset="0"/>
              <a:buChar char="•"/>
            </a:pPr>
            <a:r>
              <a:rPr lang="en-US" dirty="0">
                <a:solidFill>
                  <a:srgbClr val="000000"/>
                </a:solidFill>
                <a:latin typeface="inter-regular"/>
              </a:rPr>
              <a:t>JEP 356: Enhanced Pseudo-Random Number Generators</a:t>
            </a:r>
          </a:p>
          <a:p>
            <a:pPr marL="285750" indent="-285750" algn="just">
              <a:buFont typeface="Arial" panose="020B0604020202020204" pitchFamily="34" charset="0"/>
              <a:buChar char="•"/>
            </a:pPr>
            <a:r>
              <a:rPr lang="en-US" dirty="0">
                <a:solidFill>
                  <a:srgbClr val="000000"/>
                </a:solidFill>
                <a:latin typeface="inter-regular"/>
              </a:rPr>
              <a:t>JEP 403: Strongly Encapsulate JDK Internals (flag </a:t>
            </a:r>
            <a:r>
              <a:rPr lang="en-US" dirty="0" err="1">
                <a:solidFill>
                  <a:srgbClr val="000000"/>
                </a:solidFill>
                <a:latin typeface="inter-regular"/>
              </a:rPr>
              <a:t>weg</a:t>
            </a:r>
            <a:r>
              <a:rPr lang="en-US" dirty="0">
                <a:solidFill>
                  <a:srgbClr val="000000"/>
                </a:solidFill>
                <a:latin typeface="inter-regular"/>
              </a:rPr>
              <a: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JEP 406: Pattern Matching for switch (Preview)</a:t>
            </a:r>
          </a:p>
          <a:p>
            <a:pPr marL="285750" indent="-285750" algn="just">
              <a:buFont typeface="Arial" panose="020B0604020202020204" pitchFamily="34" charset="0"/>
              <a:buChar char="•"/>
            </a:pPr>
            <a:r>
              <a:rPr lang="en-US" i="0" dirty="0">
                <a:solidFill>
                  <a:srgbClr val="000000"/>
                </a:solidFill>
                <a:effectLst/>
                <a:latin typeface="inter-regular"/>
              </a:rPr>
              <a:t>JEP 412: Foreign Function &amp; Memory API (Incubator)</a:t>
            </a:r>
          </a:p>
          <a:p>
            <a:pPr marL="285750" indent="-285750" algn="just">
              <a:buFont typeface="Arial" panose="020B0604020202020204" pitchFamily="34" charset="0"/>
              <a:buChar char="•"/>
            </a:pPr>
            <a:r>
              <a:rPr lang="en-US" dirty="0">
                <a:solidFill>
                  <a:srgbClr val="000000"/>
                </a:solidFill>
                <a:latin typeface="inter-regular"/>
              </a:rPr>
              <a:t>JEP 414: Vector API (Second Incubator) </a:t>
            </a: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2254116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95A14-4877-A425-A3B1-BE949B27ECFF}"/>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051E94D5-49ED-04EA-8316-AB5B71968BD6}"/>
              </a:ext>
            </a:extLst>
          </p:cNvPr>
          <p:cNvSpPr>
            <a:spLocks noGrp="1"/>
          </p:cNvSpPr>
          <p:nvPr>
            <p:ph idx="1"/>
          </p:nvPr>
        </p:nvSpPr>
        <p:spPr/>
        <p:txBody>
          <a:bodyPr/>
          <a:lstStyle/>
          <a:p>
            <a:r>
              <a:rPr lang="en-US" dirty="0">
                <a:solidFill>
                  <a:srgbClr val="000000"/>
                </a:solidFill>
                <a:latin typeface="inter-regular"/>
              </a:rPr>
              <a:t>Restore Always-Strict Floating-Point Semantics:</a:t>
            </a:r>
          </a:p>
          <a:p>
            <a:pPr lvl="1"/>
            <a:r>
              <a:rPr lang="en-US" dirty="0">
                <a:solidFill>
                  <a:srgbClr val="000000"/>
                </a:solidFill>
                <a:latin typeface="inter-regular"/>
              </a:rPr>
              <a:t>In Java 2 (1998) </a:t>
            </a:r>
            <a:r>
              <a:rPr lang="en-US" dirty="0" err="1">
                <a:solidFill>
                  <a:srgbClr val="000000"/>
                </a:solidFill>
                <a:latin typeface="inter-regular"/>
              </a:rPr>
              <a:t>wurde</a:t>
            </a:r>
            <a:r>
              <a:rPr lang="en-US" dirty="0">
                <a:solidFill>
                  <a:srgbClr val="000000"/>
                </a:solidFill>
                <a:latin typeface="inter-regular"/>
              </a:rPr>
              <a:t> von strict-floating-point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einem</a:t>
            </a:r>
            <a:r>
              <a:rPr lang="en-US" dirty="0">
                <a:solidFill>
                  <a:srgbClr val="000000"/>
                </a:solidFill>
                <a:latin typeface="inter-regular"/>
              </a:rPr>
              <a:t> </a:t>
            </a:r>
            <a:r>
              <a:rPr lang="en-US" dirty="0" err="1">
                <a:solidFill>
                  <a:srgbClr val="000000"/>
                </a:solidFill>
                <a:latin typeface="inter-regular"/>
              </a:rPr>
              <a:t>weniger</a:t>
            </a:r>
            <a:r>
              <a:rPr lang="en-US" dirty="0">
                <a:solidFill>
                  <a:srgbClr val="000000"/>
                </a:solidFill>
                <a:latin typeface="inter-regular"/>
              </a:rPr>
              <a:t>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gewechselt</a:t>
            </a:r>
            <a:r>
              <a:rPr lang="en-US" dirty="0">
                <a:solidFill>
                  <a:srgbClr val="000000"/>
                </a:solidFill>
                <a:latin typeface="inter-regular"/>
              </a:rPr>
              <a:t>, </a:t>
            </a:r>
            <a:r>
              <a:rPr lang="en-US" dirty="0" err="1">
                <a:solidFill>
                  <a:srgbClr val="000000"/>
                </a:solidFill>
                <a:latin typeface="inter-regular"/>
              </a:rPr>
              <a:t>weil</a:t>
            </a:r>
            <a:r>
              <a:rPr lang="en-US" dirty="0">
                <a:solidFill>
                  <a:srgbClr val="000000"/>
                </a:solidFill>
                <a:latin typeface="inter-regular"/>
              </a:rPr>
              <a:t> die </a:t>
            </a:r>
            <a:r>
              <a:rPr lang="en-US" dirty="0" err="1">
                <a:solidFill>
                  <a:srgbClr val="000000"/>
                </a:solidFill>
                <a:latin typeface="inter-regular"/>
              </a:rPr>
              <a:t>damaligen</a:t>
            </a:r>
            <a:r>
              <a:rPr lang="en-US" dirty="0">
                <a:solidFill>
                  <a:srgbClr val="000000"/>
                </a:solidFill>
                <a:latin typeface="inter-regular"/>
              </a:rPr>
              <a:t> x87-Koprozessoren </a:t>
            </a:r>
            <a:r>
              <a:rPr lang="en-US" dirty="0" err="1">
                <a:solidFill>
                  <a:srgbClr val="000000"/>
                </a:solidFill>
                <a:latin typeface="inter-regular"/>
              </a:rPr>
              <a:t>mit</a:t>
            </a:r>
            <a:r>
              <a:rPr lang="en-US" dirty="0">
                <a:solidFill>
                  <a:srgbClr val="000000"/>
                </a:solidFill>
                <a:latin typeface="inter-regular"/>
              </a:rPr>
              <a:t> der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klar</a:t>
            </a:r>
            <a:r>
              <a:rPr lang="en-US" dirty="0">
                <a:solidFill>
                  <a:srgbClr val="000000"/>
                </a:solidFill>
                <a:latin typeface="inter-regular"/>
              </a:rPr>
              <a:t> </a:t>
            </a:r>
            <a:r>
              <a:rPr lang="en-US" dirty="0" err="1">
                <a:solidFill>
                  <a:srgbClr val="000000"/>
                </a:solidFill>
                <a:latin typeface="inter-regular"/>
              </a:rPr>
              <a:t>kamen</a:t>
            </a:r>
            <a:endParaRPr lang="en-US" dirty="0">
              <a:solidFill>
                <a:srgbClr val="000000"/>
              </a:solidFill>
              <a:latin typeface="inter-regular"/>
            </a:endParaRPr>
          </a:p>
          <a:p>
            <a:pPr lvl="1"/>
            <a:r>
              <a:rPr lang="en-US" dirty="0" err="1">
                <a:solidFill>
                  <a:srgbClr val="000000"/>
                </a:solidFill>
                <a:latin typeface="inter-regular"/>
              </a:rPr>
              <a:t>Seit</a:t>
            </a:r>
            <a:r>
              <a:rPr lang="en-US" dirty="0">
                <a:solidFill>
                  <a:srgbClr val="000000"/>
                </a:solidFill>
                <a:latin typeface="inter-regular"/>
              </a:rPr>
              <a:t> </a:t>
            </a:r>
            <a:r>
              <a:rPr lang="en-US" dirty="0" err="1">
                <a:solidFill>
                  <a:srgbClr val="000000"/>
                </a:solidFill>
                <a:latin typeface="inter-regular"/>
              </a:rPr>
              <a:t>Anfang</a:t>
            </a:r>
            <a:r>
              <a:rPr lang="en-US" dirty="0">
                <a:solidFill>
                  <a:srgbClr val="000000"/>
                </a:solidFill>
                <a:latin typeface="inter-regular"/>
              </a:rPr>
              <a:t> der 2000er </a:t>
            </a:r>
            <a:r>
              <a:rPr lang="en-US" dirty="0" err="1">
                <a:solidFill>
                  <a:srgbClr val="000000"/>
                </a:solidFill>
                <a:latin typeface="inter-regular"/>
              </a:rPr>
              <a:t>kam</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dem Pentium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neue</a:t>
            </a:r>
            <a:r>
              <a:rPr lang="en-US" dirty="0">
                <a:solidFill>
                  <a:srgbClr val="000000"/>
                </a:solidFill>
                <a:latin typeface="inter-regular"/>
              </a:rPr>
              <a:t> </a:t>
            </a:r>
            <a:r>
              <a:rPr lang="en-US" dirty="0" err="1">
                <a:solidFill>
                  <a:srgbClr val="000000"/>
                </a:solidFill>
                <a:latin typeface="inter-regular"/>
              </a:rPr>
              <a:t>Architektur</a:t>
            </a:r>
            <a:r>
              <a:rPr lang="en-US" dirty="0">
                <a:solidFill>
                  <a:srgbClr val="000000"/>
                </a:solidFill>
                <a:latin typeface="inter-regular"/>
              </a:rPr>
              <a:t> auf den </a:t>
            </a:r>
            <a:r>
              <a:rPr lang="en-US" dirty="0" err="1">
                <a:solidFill>
                  <a:srgbClr val="000000"/>
                </a:solidFill>
                <a:latin typeface="inter-regular"/>
              </a:rPr>
              <a:t>Markt</a:t>
            </a:r>
            <a:r>
              <a:rPr lang="en-US" dirty="0">
                <a:solidFill>
                  <a:srgbClr val="000000"/>
                </a:solidFill>
                <a:latin typeface="inter-regular"/>
              </a:rPr>
              <a:t>, die </a:t>
            </a:r>
            <a:r>
              <a:rPr lang="en-US" dirty="0" err="1">
                <a:solidFill>
                  <a:srgbClr val="000000"/>
                </a:solidFill>
                <a:latin typeface="inter-regular"/>
              </a:rPr>
              <a:t>strikt</a:t>
            </a:r>
            <a:r>
              <a:rPr lang="en-US" dirty="0">
                <a:solidFill>
                  <a:srgbClr val="000000"/>
                </a:solidFill>
                <a:latin typeface="inter-regular"/>
              </a:rPr>
              <a:t> </a:t>
            </a:r>
            <a:r>
              <a:rPr lang="en-US" dirty="0" err="1">
                <a:solidFill>
                  <a:srgbClr val="000000"/>
                </a:solidFill>
                <a:latin typeface="inter-regular"/>
              </a:rPr>
              <a:t>konnte</a:t>
            </a:r>
            <a:endParaRPr lang="en-US" dirty="0">
              <a:solidFill>
                <a:srgbClr val="000000"/>
              </a:solidFill>
              <a:latin typeface="inter-regular"/>
            </a:endParaRPr>
          </a:p>
          <a:p>
            <a:pPr lvl="1"/>
            <a:r>
              <a:rPr lang="en-US" dirty="0" err="1">
                <a:solidFill>
                  <a:srgbClr val="000000"/>
                </a:solidFill>
                <a:latin typeface="inter-regular"/>
              </a:rPr>
              <a:t>Jetzt</a:t>
            </a:r>
            <a:r>
              <a:rPr lang="en-US" dirty="0">
                <a:solidFill>
                  <a:srgbClr val="000000"/>
                </a:solidFill>
                <a:latin typeface="inter-regular"/>
              </a:rPr>
              <a:t> hat man das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auf das </a:t>
            </a:r>
            <a:r>
              <a:rPr lang="en-US" dirty="0" err="1">
                <a:solidFill>
                  <a:srgbClr val="000000"/>
                </a:solidFill>
                <a:latin typeface="inter-regular"/>
              </a:rPr>
              <a:t>strikte</a:t>
            </a:r>
            <a:r>
              <a:rPr lang="en-US" dirty="0">
                <a:solidFill>
                  <a:srgbClr val="000000"/>
                </a:solidFill>
                <a:latin typeface="inter-regular"/>
              </a:rPr>
              <a:t> </a:t>
            </a:r>
            <a:r>
              <a:rPr lang="en-US" dirty="0" err="1">
                <a:solidFill>
                  <a:srgbClr val="000000"/>
                </a:solidFill>
                <a:latin typeface="inter-regular"/>
              </a:rPr>
              <a:t>umgestellt</a:t>
            </a:r>
            <a:endParaRPr lang="en-US" dirty="0">
              <a:solidFill>
                <a:srgbClr val="000000"/>
              </a:solidFill>
              <a:latin typeface="inter-regular"/>
            </a:endParaRPr>
          </a:p>
          <a:p>
            <a:r>
              <a:rPr lang="en-US" dirty="0">
                <a:solidFill>
                  <a:srgbClr val="000000"/>
                </a:solidFill>
                <a:latin typeface="inter-regular"/>
              </a:rPr>
              <a:t>Enhanced Pseudo-Random Number Generators:</a:t>
            </a:r>
          </a:p>
          <a:p>
            <a:pPr lvl="1"/>
            <a:r>
              <a:rPr lang="en-US" dirty="0">
                <a:solidFill>
                  <a:srgbClr val="000000"/>
                </a:solidFill>
                <a:latin typeface="inter-regular"/>
              </a:rPr>
              <a:t>Refactoring der </a:t>
            </a:r>
            <a:r>
              <a:rPr lang="en-US" dirty="0" err="1">
                <a:solidFill>
                  <a:srgbClr val="000000"/>
                </a:solidFill>
                <a:latin typeface="inter-regular"/>
              </a:rPr>
              <a:t>vorhandenen</a:t>
            </a:r>
            <a:r>
              <a:rPr lang="en-US" dirty="0">
                <a:solidFill>
                  <a:srgbClr val="000000"/>
                </a:solidFill>
                <a:latin typeface="inter-regular"/>
              </a:rPr>
              <a:t> Random-Klassen, um </a:t>
            </a:r>
            <a:r>
              <a:rPr lang="en-US" dirty="0" err="1">
                <a:solidFill>
                  <a:srgbClr val="000000"/>
                </a:solidFill>
                <a:latin typeface="inter-regular"/>
              </a:rPr>
              <a:t>duplizierten</a:t>
            </a:r>
            <a:r>
              <a:rPr lang="en-US" dirty="0">
                <a:solidFill>
                  <a:srgbClr val="000000"/>
                </a:solidFill>
                <a:latin typeface="inter-regular"/>
              </a:rPr>
              <a:t> Code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entfernen</a:t>
            </a:r>
            <a:endParaRPr lang="en-US" dirty="0">
              <a:solidFill>
                <a:srgbClr val="000000"/>
              </a:solidFill>
              <a:latin typeface="inter-regular"/>
            </a:endParaRPr>
          </a:p>
          <a:p>
            <a:pPr lvl="1"/>
            <a:r>
              <a:rPr lang="en-US" dirty="0">
                <a:solidFill>
                  <a:srgbClr val="000000"/>
                </a:solidFill>
                <a:latin typeface="inter-regular"/>
              </a:rPr>
              <a:t>Streaming von Random Numbers </a:t>
            </a:r>
            <a:r>
              <a:rPr lang="en-US" dirty="0" err="1">
                <a:solidFill>
                  <a:srgbClr val="000000"/>
                </a:solidFill>
                <a:latin typeface="inter-regular"/>
              </a:rPr>
              <a:t>ermöglichen</a:t>
            </a:r>
            <a:endParaRPr lang="en-US" dirty="0">
              <a:solidFill>
                <a:srgbClr val="000000"/>
              </a:solidFill>
              <a:latin typeface="inter-regular"/>
            </a:endParaRPr>
          </a:p>
          <a:p>
            <a:pPr lvl="1"/>
            <a:r>
              <a:rPr lang="en-US" dirty="0" err="1">
                <a:solidFill>
                  <a:srgbClr val="000000"/>
                </a:solidFill>
                <a:latin typeface="inter-regular"/>
              </a:rPr>
              <a:t>Umsetzung</a:t>
            </a:r>
            <a:r>
              <a:rPr lang="en-US" dirty="0">
                <a:solidFill>
                  <a:srgbClr val="000000"/>
                </a:solidFill>
                <a:latin typeface="inter-regular"/>
              </a:rPr>
              <a:t> </a:t>
            </a:r>
            <a:r>
              <a:rPr lang="en-US" dirty="0" err="1">
                <a:solidFill>
                  <a:srgbClr val="000000"/>
                </a:solidFill>
                <a:latin typeface="inter-regular"/>
              </a:rPr>
              <a:t>neuer</a:t>
            </a:r>
            <a:r>
              <a:rPr lang="en-US" dirty="0">
                <a:solidFill>
                  <a:srgbClr val="000000"/>
                </a:solidFill>
                <a:latin typeface="inter-regular"/>
              </a:rPr>
              <a:t>, teils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besserer</a:t>
            </a:r>
            <a:r>
              <a:rPr lang="en-US" dirty="0">
                <a:solidFill>
                  <a:srgbClr val="000000"/>
                </a:solidFill>
                <a:latin typeface="inter-regular"/>
              </a:rPr>
              <a:t> Random-</a:t>
            </a:r>
            <a:r>
              <a:rPr lang="en-US" dirty="0" err="1">
                <a:solidFill>
                  <a:srgbClr val="000000"/>
                </a:solidFill>
                <a:latin typeface="inter-regular"/>
              </a:rPr>
              <a:t>Algorithmen</a:t>
            </a:r>
            <a:endParaRPr lang="de-DE" dirty="0"/>
          </a:p>
        </p:txBody>
      </p:sp>
    </p:spTree>
    <p:extLst>
      <p:ext uri="{BB962C8B-B14F-4D97-AF65-F5344CB8AC3E}">
        <p14:creationId xmlns:p14="http://schemas.microsoft.com/office/powerpoint/2010/main" val="3308719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err="1"/>
              <a:t>History</a:t>
            </a:r>
            <a:r>
              <a:rPr lang="de-DE" dirty="0"/>
              <a:t> </a:t>
            </a:r>
            <a:r>
              <a:rPr lang="de-DE" dirty="0" err="1"/>
              <a:t>revisited</a:t>
            </a:r>
            <a:endParaRPr lang="de-DE" dirty="0"/>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de.zettsystems.exercises16_17 lösen</a:t>
            </a:r>
          </a:p>
        </p:txBody>
      </p:sp>
    </p:spTree>
    <p:extLst>
      <p:ext uri="{BB962C8B-B14F-4D97-AF65-F5344CB8AC3E}">
        <p14:creationId xmlns:p14="http://schemas.microsoft.com/office/powerpoint/2010/main" val="1989524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b="1" dirty="0"/>
              <a:t>Verbesserungen bei den GC</a:t>
            </a:r>
          </a:p>
          <a:p>
            <a:pPr lvl="1"/>
            <a:r>
              <a:rPr lang="de-DE" sz="2900" b="1" dirty="0"/>
              <a:t> </a:t>
            </a:r>
            <a:r>
              <a:rPr lang="de-DE" sz="2900" dirty="0"/>
              <a:t>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05961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3887994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076429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39069785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124222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935066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338390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2955728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761219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184205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8D75-7FD0-B827-E6C6-7BFCEA483B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FB4C264-9848-AFDC-E2FE-267AC47130F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9FEF42F-965C-640B-C898-10AC0A18A18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D836DFF-77DD-5B78-864A-58F00577657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dirty="0"/>
              <a:t>Verbesserungen bei den GC</a:t>
            </a:r>
          </a:p>
          <a:p>
            <a:pPr lvl="1"/>
            <a:r>
              <a:rPr lang="de-DE" sz="2900" b="1" dirty="0"/>
              <a:t> 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54249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85C1D-CC00-54B9-6547-ECB794DAAB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DFE9EE-E5BD-0660-957E-0E161DFA1DCC}"/>
              </a:ext>
            </a:extLst>
          </p:cNvPr>
          <p:cNvSpPr>
            <a:spLocks noGrp="1"/>
          </p:cNvSpPr>
          <p:nvPr>
            <p:ph type="title"/>
          </p:nvPr>
        </p:nvSpPr>
        <p:spPr/>
        <p:txBody>
          <a:bodyPr/>
          <a:lstStyle/>
          <a:p>
            <a:r>
              <a:rPr lang="de-DE" dirty="0"/>
              <a:t>Microbenchmark</a:t>
            </a:r>
          </a:p>
        </p:txBody>
      </p:sp>
      <p:sp>
        <p:nvSpPr>
          <p:cNvPr id="3" name="Inhaltsplatzhalter 2">
            <a:extLst>
              <a:ext uri="{FF2B5EF4-FFF2-40B4-BE49-F238E27FC236}">
                <a16:creationId xmlns:a16="http://schemas.microsoft.com/office/drawing/2014/main" id="{07EDC9B4-E955-B7F2-6C0A-3EAD902C4864}"/>
              </a:ext>
            </a:extLst>
          </p:cNvPr>
          <p:cNvSpPr>
            <a:spLocks noGrp="1"/>
          </p:cNvSpPr>
          <p:nvPr>
            <p:ph idx="1"/>
          </p:nvPr>
        </p:nvSpPr>
        <p:spPr>
          <a:xfrm>
            <a:off x="677334" y="1702421"/>
            <a:ext cx="8596668" cy="4338942"/>
          </a:xfrm>
        </p:spPr>
        <p:txBody>
          <a:bodyPr/>
          <a:lstStyle/>
          <a:p>
            <a:r>
              <a:rPr lang="de-DE" dirty="0"/>
              <a:t>Als neues Feature in Java 12 geführt, muss man aber tatsächlich extra </a:t>
            </a:r>
            <a:r>
              <a:rPr lang="de-DE" dirty="0" err="1"/>
              <a:t>dependencies</a:t>
            </a:r>
            <a:r>
              <a:rPr lang="de-DE" dirty="0"/>
              <a:t> benutzen wenn man nicht </a:t>
            </a:r>
            <a:r>
              <a:rPr lang="de-DE" dirty="0" err="1"/>
              <a:t>openjdk</a:t>
            </a:r>
            <a:r>
              <a:rPr lang="de-DE" dirty="0"/>
              <a:t> benutzt</a:t>
            </a:r>
          </a:p>
          <a:p>
            <a:r>
              <a:rPr lang="de-DE" dirty="0">
                <a:hlinkClick r:id="rId2"/>
              </a:rPr>
              <a:t>https://github.com/openjdk/jmh</a:t>
            </a:r>
            <a:endParaRPr lang="de-DE" dirty="0"/>
          </a:p>
          <a:p>
            <a:r>
              <a:rPr lang="de-DE" dirty="0"/>
              <a:t>Tutorial: </a:t>
            </a:r>
            <a:r>
              <a:rPr lang="de-DE" dirty="0">
                <a:hlinkClick r:id="rId3"/>
              </a:rPr>
              <a:t>https://jenkov.com/tutorials/java-performance/jmh.html</a:t>
            </a:r>
            <a:endParaRPr lang="de-DE" dirty="0"/>
          </a:p>
          <a:p>
            <a:r>
              <a:rPr lang="de-DE" dirty="0"/>
              <a:t>Kann man nutzen, um „verdächtige“ Codestrukturen auf Performance-Probleme zu untersuchen</a:t>
            </a:r>
          </a:p>
        </p:txBody>
      </p:sp>
    </p:spTree>
    <p:extLst>
      <p:ext uri="{BB962C8B-B14F-4D97-AF65-F5344CB8AC3E}">
        <p14:creationId xmlns:p14="http://schemas.microsoft.com/office/powerpoint/2010/main" val="4020652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E9A32-59A9-41C4-050C-0E78A94775A9}"/>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250EB8D-BF09-FD04-F35F-8328FC81B66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F25CA34D-0097-0044-7A3C-2621DFBA68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3637939-FC2E-2525-6C0B-A0B76D2C802F}"/>
              </a:ext>
            </a:extLst>
          </p:cNvPr>
          <p:cNvSpPr>
            <a:spLocks noGrp="1"/>
          </p:cNvSpPr>
          <p:nvPr>
            <p:ph type="title"/>
          </p:nvPr>
        </p:nvSpPr>
        <p:spPr>
          <a:xfrm>
            <a:off x="677334" y="609599"/>
            <a:ext cx="8596668" cy="978243"/>
          </a:xfrm>
        </p:spPr>
        <p:txBody>
          <a:bodyPr vert="horz">
            <a:normAutofit/>
          </a:bodyPr>
          <a:lstStyle/>
          <a:p>
            <a:r>
              <a:rPr lang="de-DE" dirty="0"/>
              <a:t>Microbenchmark Code</a:t>
            </a:r>
          </a:p>
        </p:txBody>
      </p:sp>
      <p:sp>
        <p:nvSpPr>
          <p:cNvPr id="3" name="Textfeld 2">
            <a:extLst>
              <a:ext uri="{FF2B5EF4-FFF2-40B4-BE49-F238E27FC236}">
                <a16:creationId xmlns:a16="http://schemas.microsoft.com/office/drawing/2014/main" id="{6AF46320-6161-3DD8-C8E5-FF3C9D6FC09B}"/>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de.zettsystems.microbenchmark</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070975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7D08-839E-DF72-911E-DF5A55AE98B5}"/>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Array</a:t>
            </a:r>
          </a:p>
        </p:txBody>
      </p:sp>
      <p:graphicFrame>
        <p:nvGraphicFramePr>
          <p:cNvPr id="6" name="Tabelle 5">
            <a:extLst>
              <a:ext uri="{FF2B5EF4-FFF2-40B4-BE49-F238E27FC236}">
                <a16:creationId xmlns:a16="http://schemas.microsoft.com/office/drawing/2014/main" id="{0E6F29BB-5E65-A8B9-A8C6-EFF4B3D3A056}"/>
              </a:ext>
            </a:extLst>
          </p:cNvPr>
          <p:cNvGraphicFramePr>
            <a:graphicFrameLocks noGrp="1"/>
          </p:cNvGraphicFramePr>
          <p:nvPr/>
        </p:nvGraphicFramePr>
        <p:xfrm>
          <a:off x="768350" y="1691216"/>
          <a:ext cx="9112250" cy="4389120"/>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2665448427"/>
                    </a:ext>
                  </a:extLst>
                </a:gridCol>
                <a:gridCol w="2184400">
                  <a:extLst>
                    <a:ext uri="{9D8B030D-6E8A-4147-A177-3AD203B41FA5}">
                      <a16:colId xmlns:a16="http://schemas.microsoft.com/office/drawing/2014/main" val="1063968876"/>
                    </a:ext>
                  </a:extLst>
                </a:gridCol>
                <a:gridCol w="1854200">
                  <a:extLst>
                    <a:ext uri="{9D8B030D-6E8A-4147-A177-3AD203B41FA5}">
                      <a16:colId xmlns:a16="http://schemas.microsoft.com/office/drawing/2014/main" val="2215926510"/>
                    </a:ext>
                  </a:extLst>
                </a:gridCol>
                <a:gridCol w="1943100">
                  <a:extLst>
                    <a:ext uri="{9D8B030D-6E8A-4147-A177-3AD203B41FA5}">
                      <a16:colId xmlns:a16="http://schemas.microsoft.com/office/drawing/2014/main" val="3778051752"/>
                    </a:ext>
                  </a:extLst>
                </a:gridCol>
                <a:gridCol w="1822450">
                  <a:extLst>
                    <a:ext uri="{9D8B030D-6E8A-4147-A177-3AD203B41FA5}">
                      <a16:colId xmlns:a16="http://schemas.microsoft.com/office/drawing/2014/main" val="3596040435"/>
                    </a:ext>
                  </a:extLst>
                </a:gridCol>
              </a:tblGrid>
              <a:tr h="0">
                <a:tc>
                  <a:txBody>
                    <a:bodyPr/>
                    <a:lstStyle/>
                    <a:p>
                      <a:r>
                        <a:rPr lang="de-DE" dirty="0"/>
                        <a:t>Bench</a:t>
                      </a:r>
                    </a:p>
                  </a:txBody>
                  <a:tcPr/>
                </a:tc>
                <a:tc>
                  <a:txBody>
                    <a:bodyPr/>
                    <a:lstStyle/>
                    <a:p>
                      <a:r>
                        <a:rPr lang="de-DE" dirty="0"/>
                        <a:t>0</a:t>
                      </a:r>
                    </a:p>
                  </a:txBody>
                  <a:tcPr/>
                </a:tc>
                <a:tc>
                  <a:txBody>
                    <a:bodyPr/>
                    <a:lstStyle/>
                    <a:p>
                      <a:r>
                        <a:rPr lang="de-DE" dirty="0"/>
                        <a:t>1</a:t>
                      </a:r>
                    </a:p>
                  </a:txBody>
                  <a:tcPr/>
                </a:tc>
                <a:tc>
                  <a:txBody>
                    <a:bodyPr/>
                    <a:lstStyle/>
                    <a:p>
                      <a:r>
                        <a:rPr lang="de-DE" dirty="0"/>
                        <a:t>10</a:t>
                      </a:r>
                    </a:p>
                  </a:txBody>
                  <a:tcPr/>
                </a:tc>
                <a:tc>
                  <a:txBody>
                    <a:bodyPr/>
                    <a:lstStyle/>
                    <a:p>
                      <a:r>
                        <a:rPr lang="de-DE" dirty="0"/>
                        <a:t>100</a:t>
                      </a:r>
                    </a:p>
                  </a:txBody>
                  <a:tcPr/>
                </a:tc>
                <a:extLst>
                  <a:ext uri="{0D108BD9-81ED-4DB2-BD59-A6C34878D82A}">
                    <a16:rowId xmlns:a16="http://schemas.microsoft.com/office/drawing/2014/main" val="3564664201"/>
                  </a:ext>
                </a:extLst>
              </a:tr>
              <a:tr h="370840">
                <a:tc>
                  <a:txBody>
                    <a:bodyPr/>
                    <a:lstStyle/>
                    <a:p>
                      <a:r>
                        <a:rPr lang="de-DE" dirty="0" err="1"/>
                        <a:t>arrayNew</a:t>
                      </a:r>
                      <a:endParaRPr lang="de-DE" dirty="0"/>
                    </a:p>
                  </a:txBody>
                  <a:tcPr/>
                </a:tc>
                <a:tc>
                  <a:txBody>
                    <a:bodyPr/>
                    <a:lstStyle/>
                    <a:p>
                      <a:r>
                        <a:rPr lang="de-DE" sz="1600" dirty="0"/>
                        <a:t>(2,756, 4,460, 14,412), </a:t>
                      </a:r>
                      <a:r>
                        <a:rPr lang="de-DE" sz="1600" dirty="0" err="1"/>
                        <a:t>stdev</a:t>
                      </a:r>
                      <a:r>
                        <a:rPr lang="de-DE" sz="1600" dirty="0"/>
                        <a:t> = 1,668</a:t>
                      </a:r>
                    </a:p>
                  </a:txBody>
                  <a:tcPr/>
                </a:tc>
                <a:tc>
                  <a:txBody>
                    <a:bodyPr/>
                    <a:lstStyle/>
                    <a:p>
                      <a:r>
                        <a:rPr lang="de-DE" sz="1600" dirty="0"/>
                        <a:t>(10,636, 14,387, 24,870), </a:t>
                      </a:r>
                      <a:r>
                        <a:rPr lang="de-DE" sz="1600" dirty="0" err="1"/>
                        <a:t>stdev</a:t>
                      </a:r>
                      <a:r>
                        <a:rPr lang="de-DE" sz="1600" dirty="0"/>
                        <a:t> = 2,660</a:t>
                      </a:r>
                    </a:p>
                  </a:txBody>
                  <a:tcPr/>
                </a:tc>
                <a:tc>
                  <a:txBody>
                    <a:bodyPr/>
                    <a:lstStyle/>
                    <a:p>
                      <a:r>
                        <a:rPr lang="de-DE" sz="1600" dirty="0"/>
                        <a:t>(16,864, 29,366, 682,340), </a:t>
                      </a:r>
                      <a:r>
                        <a:rPr lang="de-DE" sz="1600" dirty="0" err="1"/>
                        <a:t>stdev</a:t>
                      </a:r>
                      <a:r>
                        <a:rPr lang="de-DE" sz="1600" dirty="0"/>
                        <a:t> = 66,262</a:t>
                      </a:r>
                    </a:p>
                  </a:txBody>
                  <a:tcPr/>
                </a:tc>
                <a:tc>
                  <a:txBody>
                    <a:bodyPr/>
                    <a:lstStyle/>
                    <a:p>
                      <a:r>
                        <a:rPr lang="de-DE" sz="1600" dirty="0"/>
                        <a:t>(108,100, 131,660, 247,779), </a:t>
                      </a:r>
                      <a:r>
                        <a:rPr lang="de-DE" sz="1600" dirty="0" err="1"/>
                        <a:t>stdev</a:t>
                      </a:r>
                      <a:r>
                        <a:rPr lang="de-DE" sz="1600" dirty="0"/>
                        <a:t> = 24,271</a:t>
                      </a:r>
                    </a:p>
                  </a:txBody>
                  <a:tcPr/>
                </a:tc>
                <a:extLst>
                  <a:ext uri="{0D108BD9-81ED-4DB2-BD59-A6C34878D82A}">
                    <a16:rowId xmlns:a16="http://schemas.microsoft.com/office/drawing/2014/main" val="3461292127"/>
                  </a:ext>
                </a:extLst>
              </a:tr>
              <a:tr h="370840">
                <a:tc>
                  <a:txBody>
                    <a:bodyPr/>
                    <a:lstStyle/>
                    <a:p>
                      <a:r>
                        <a:rPr lang="de-DE" dirty="0"/>
                        <a:t>simple</a:t>
                      </a:r>
                    </a:p>
                  </a:txBody>
                  <a:tcPr/>
                </a:tc>
                <a:tc>
                  <a:txBody>
                    <a:bodyPr/>
                    <a:lstStyle/>
                    <a:p>
                      <a:r>
                        <a:rPr lang="de-DE" sz="1600" dirty="0"/>
                        <a:t>(3,492, 4,192, 12,730), </a:t>
                      </a:r>
                      <a:r>
                        <a:rPr lang="de-DE" sz="1600" dirty="0" err="1"/>
                        <a:t>stdev</a:t>
                      </a:r>
                      <a:r>
                        <a:rPr lang="de-DE" sz="1600" dirty="0"/>
                        <a:t> = 1,138</a:t>
                      </a:r>
                    </a:p>
                  </a:txBody>
                  <a:tcPr/>
                </a:tc>
                <a:tc>
                  <a:txBody>
                    <a:bodyPr/>
                    <a:lstStyle/>
                    <a:p>
                      <a:r>
                        <a:rPr lang="de-DE" sz="1600" dirty="0"/>
                        <a:t>(8,405, 9,216, 22,331), </a:t>
                      </a:r>
                      <a:r>
                        <a:rPr lang="de-DE" sz="1600" dirty="0" err="1"/>
                        <a:t>stdev</a:t>
                      </a:r>
                      <a:r>
                        <a:rPr lang="de-DE" sz="1600" dirty="0"/>
                        <a:t> = 1,435</a:t>
                      </a:r>
                    </a:p>
                  </a:txBody>
                  <a:tcPr/>
                </a:tc>
                <a:tc>
                  <a:txBody>
                    <a:bodyPr/>
                    <a:lstStyle/>
                    <a:p>
                      <a:r>
                        <a:rPr lang="de-DE" sz="1600" dirty="0"/>
                        <a:t>(11,569, 15,732, 193,210), </a:t>
                      </a:r>
                      <a:r>
                        <a:rPr lang="de-DE" sz="1600" dirty="0" err="1"/>
                        <a:t>stdev</a:t>
                      </a:r>
                      <a:r>
                        <a:rPr lang="de-DE" sz="1600" dirty="0"/>
                        <a:t> = 18,474</a:t>
                      </a:r>
                    </a:p>
                  </a:txBody>
                  <a:tcPr/>
                </a:tc>
                <a:tc>
                  <a:txBody>
                    <a:bodyPr/>
                    <a:lstStyle/>
                    <a:p>
                      <a:r>
                        <a:rPr lang="de-DE" sz="1600" dirty="0"/>
                        <a:t>(66,482, 108,830, 798,137), </a:t>
                      </a:r>
                      <a:r>
                        <a:rPr lang="de-DE" sz="1600" dirty="0" err="1"/>
                        <a:t>stdev</a:t>
                      </a:r>
                      <a:r>
                        <a:rPr lang="de-DE" sz="1600" dirty="0"/>
                        <a:t> = 79,292</a:t>
                      </a:r>
                    </a:p>
                  </a:txBody>
                  <a:tcPr/>
                </a:tc>
                <a:extLst>
                  <a:ext uri="{0D108BD9-81ED-4DB2-BD59-A6C34878D82A}">
                    <a16:rowId xmlns:a16="http://schemas.microsoft.com/office/drawing/2014/main" val="3178294974"/>
                  </a:ext>
                </a:extLst>
              </a:tr>
              <a:tr h="370840">
                <a:tc>
                  <a:txBody>
                    <a:bodyPr/>
                    <a:lstStyle/>
                    <a:p>
                      <a:r>
                        <a:rPr lang="de-DE" dirty="0" err="1"/>
                        <a:t>sized</a:t>
                      </a:r>
                      <a:endParaRPr lang="de-DE" dirty="0"/>
                    </a:p>
                  </a:txBody>
                  <a:tcPr/>
                </a:tc>
                <a:tc>
                  <a:txBody>
                    <a:bodyPr/>
                    <a:lstStyle/>
                    <a:p>
                      <a:r>
                        <a:rPr lang="de-DE" sz="1600" dirty="0"/>
                        <a:t>(3,050, 3,552, 5,986), </a:t>
                      </a:r>
                      <a:r>
                        <a:rPr lang="de-DE" sz="1600" dirty="0" err="1"/>
                        <a:t>stdev</a:t>
                      </a:r>
                      <a:r>
                        <a:rPr lang="de-DE" sz="1600" dirty="0"/>
                        <a:t> = 0,554</a:t>
                      </a:r>
                    </a:p>
                  </a:txBody>
                  <a:tcPr/>
                </a:tc>
                <a:tc>
                  <a:txBody>
                    <a:bodyPr/>
                    <a:lstStyle/>
                    <a:p>
                      <a:r>
                        <a:rPr lang="de-DE" sz="1600" dirty="0"/>
                        <a:t>(9,432, 10,823, 19,263), </a:t>
                      </a:r>
                      <a:r>
                        <a:rPr lang="de-DE" sz="1600" dirty="0" err="1"/>
                        <a:t>stdev</a:t>
                      </a:r>
                      <a:r>
                        <a:rPr lang="de-DE" sz="1600" dirty="0"/>
                        <a:t> = 1,243</a:t>
                      </a:r>
                    </a:p>
                  </a:txBody>
                  <a:tcPr/>
                </a:tc>
                <a:tc>
                  <a:txBody>
                    <a:bodyPr/>
                    <a:lstStyle/>
                    <a:p>
                      <a:r>
                        <a:rPr lang="de-DE" sz="1600" dirty="0"/>
                        <a:t>(18,432, 21,171, 50,855), </a:t>
                      </a:r>
                      <a:r>
                        <a:rPr lang="de-DE" sz="1600" dirty="0" err="1"/>
                        <a:t>stdev</a:t>
                      </a:r>
                      <a:r>
                        <a:rPr lang="de-DE" sz="1600" dirty="0"/>
                        <a:t> = 4,131</a:t>
                      </a:r>
                    </a:p>
                  </a:txBody>
                  <a:tcPr/>
                </a:tc>
                <a:tc>
                  <a:txBody>
                    <a:bodyPr/>
                    <a:lstStyle/>
                    <a:p>
                      <a:r>
                        <a:rPr lang="de-DE" sz="1600" dirty="0"/>
                        <a:t>(110,935, 122,572, 168,551), </a:t>
                      </a:r>
                      <a:r>
                        <a:rPr lang="de-DE" sz="1600" dirty="0" err="1"/>
                        <a:t>stdev</a:t>
                      </a:r>
                      <a:r>
                        <a:rPr lang="de-DE" sz="1600" dirty="0"/>
                        <a:t> = 11,204</a:t>
                      </a:r>
                    </a:p>
                  </a:txBody>
                  <a:tcPr/>
                </a:tc>
                <a:extLst>
                  <a:ext uri="{0D108BD9-81ED-4DB2-BD59-A6C34878D82A}">
                    <a16:rowId xmlns:a16="http://schemas.microsoft.com/office/drawing/2014/main" val="2164930779"/>
                  </a:ext>
                </a:extLst>
              </a:tr>
              <a:tr h="370840">
                <a:tc>
                  <a:txBody>
                    <a:bodyPr/>
                    <a:lstStyle/>
                    <a:p>
                      <a:r>
                        <a:rPr lang="de-DE" dirty="0"/>
                        <a:t>Zero</a:t>
                      </a:r>
                    </a:p>
                  </a:txBody>
                  <a:tcPr/>
                </a:tc>
                <a:tc>
                  <a:txBody>
                    <a:bodyPr/>
                    <a:lstStyle/>
                    <a:p>
                      <a:r>
                        <a:rPr lang="de-DE" sz="1600" dirty="0"/>
                        <a:t>(2,663, 4,159, 45,382), </a:t>
                      </a:r>
                      <a:r>
                        <a:rPr lang="de-DE" sz="1600" dirty="0" err="1"/>
                        <a:t>stdev</a:t>
                      </a:r>
                      <a:r>
                        <a:rPr lang="de-DE" sz="1600" dirty="0"/>
                        <a:t> = 4,441</a:t>
                      </a:r>
                    </a:p>
                  </a:txBody>
                  <a:tcPr/>
                </a:tc>
                <a:tc>
                  <a:txBody>
                    <a:bodyPr/>
                    <a:lstStyle/>
                    <a:p>
                      <a:r>
                        <a:rPr lang="de-DE" sz="1600" dirty="0"/>
                        <a:t>(10,856, 12,610, 55,991), </a:t>
                      </a:r>
                      <a:r>
                        <a:rPr lang="de-DE" sz="1600" dirty="0" err="1"/>
                        <a:t>stdev</a:t>
                      </a:r>
                      <a:r>
                        <a:rPr lang="de-DE" sz="1600" dirty="0"/>
                        <a:t> = 4,586</a:t>
                      </a:r>
                    </a:p>
                  </a:txBody>
                  <a:tcPr/>
                </a:tc>
                <a:tc>
                  <a:txBody>
                    <a:bodyPr/>
                    <a:lstStyle/>
                    <a:p>
                      <a:r>
                        <a:rPr lang="de-DE" sz="1600" dirty="0"/>
                        <a:t>(17,075, 19,529, 47,148), </a:t>
                      </a:r>
                      <a:r>
                        <a:rPr lang="de-DE" sz="1600" dirty="0" err="1"/>
                        <a:t>stdev</a:t>
                      </a:r>
                      <a:r>
                        <a:rPr lang="de-DE" sz="1600" dirty="0"/>
                        <a:t> = 3,451</a:t>
                      </a:r>
                    </a:p>
                  </a:txBody>
                  <a:tcPr/>
                </a:tc>
                <a:tc>
                  <a:txBody>
                    <a:bodyPr/>
                    <a:lstStyle/>
                    <a:p>
                      <a:r>
                        <a:rPr lang="de-DE" sz="1600" dirty="0"/>
                        <a:t>(110,070, 165,873, 1136,497), </a:t>
                      </a:r>
                      <a:r>
                        <a:rPr lang="de-DE" sz="1600" dirty="0" err="1"/>
                        <a:t>stdev</a:t>
                      </a:r>
                      <a:r>
                        <a:rPr lang="de-DE" sz="1600" dirty="0"/>
                        <a:t> = 150,171</a:t>
                      </a:r>
                    </a:p>
                  </a:txBody>
                  <a:tcPr/>
                </a:tc>
                <a:extLst>
                  <a:ext uri="{0D108BD9-81ED-4DB2-BD59-A6C34878D82A}">
                    <a16:rowId xmlns:a16="http://schemas.microsoft.com/office/drawing/2014/main" val="2655443602"/>
                  </a:ext>
                </a:extLst>
              </a:tr>
            </a:tbl>
          </a:graphicData>
        </a:graphic>
      </p:graphicFrame>
    </p:spTree>
    <p:extLst>
      <p:ext uri="{BB962C8B-B14F-4D97-AF65-F5344CB8AC3E}">
        <p14:creationId xmlns:p14="http://schemas.microsoft.com/office/powerpoint/2010/main" val="2173528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2ABFB-1CB5-F594-E09D-5EFE91C688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0ACAFA-D243-88CA-8576-6AE54D121402}"/>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t>
            </a:r>
            <a:r>
              <a:rPr lang="de-DE" dirty="0" err="1"/>
              <a:t>NumberVerification</a:t>
            </a:r>
            <a:endParaRPr lang="de-DE" dirty="0"/>
          </a:p>
        </p:txBody>
      </p:sp>
      <p:graphicFrame>
        <p:nvGraphicFramePr>
          <p:cNvPr id="6" name="Tabelle 5">
            <a:extLst>
              <a:ext uri="{FF2B5EF4-FFF2-40B4-BE49-F238E27FC236}">
                <a16:creationId xmlns:a16="http://schemas.microsoft.com/office/drawing/2014/main" id="{D5CB3887-7EF1-2115-005B-8735E7FA1772}"/>
              </a:ext>
            </a:extLst>
          </p:cNvPr>
          <p:cNvGraphicFramePr>
            <a:graphicFrameLocks noGrp="1"/>
          </p:cNvGraphicFramePr>
          <p:nvPr>
            <p:extLst>
              <p:ext uri="{D42A27DB-BD31-4B8C-83A1-F6EECF244321}">
                <p14:modId xmlns:p14="http://schemas.microsoft.com/office/powerpoint/2010/main" val="2493442159"/>
              </p:ext>
            </p:extLst>
          </p:nvPr>
        </p:nvGraphicFramePr>
        <p:xfrm>
          <a:off x="768350" y="1691216"/>
          <a:ext cx="7613650" cy="3579284"/>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665448427"/>
                    </a:ext>
                  </a:extLst>
                </a:gridCol>
                <a:gridCol w="2844800">
                  <a:extLst>
                    <a:ext uri="{9D8B030D-6E8A-4147-A177-3AD203B41FA5}">
                      <a16:colId xmlns:a16="http://schemas.microsoft.com/office/drawing/2014/main" val="1063968876"/>
                    </a:ext>
                  </a:extLst>
                </a:gridCol>
                <a:gridCol w="3149600">
                  <a:extLst>
                    <a:ext uri="{9D8B030D-6E8A-4147-A177-3AD203B41FA5}">
                      <a16:colId xmlns:a16="http://schemas.microsoft.com/office/drawing/2014/main" val="2215926510"/>
                    </a:ext>
                  </a:extLst>
                </a:gridCol>
              </a:tblGrid>
              <a:tr h="461843">
                <a:tc>
                  <a:txBody>
                    <a:bodyPr/>
                    <a:lstStyle/>
                    <a:p>
                      <a:r>
                        <a:rPr lang="de-DE" sz="1800" dirty="0"/>
                        <a:t>Bench</a:t>
                      </a:r>
                    </a:p>
                  </a:txBody>
                  <a:tcPr/>
                </a:tc>
                <a:tc>
                  <a:txBody>
                    <a:bodyPr/>
                    <a:lstStyle/>
                    <a:p>
                      <a:r>
                        <a:rPr lang="de-DE" sz="1800" dirty="0" err="1"/>
                        <a:t>False</a:t>
                      </a:r>
                      <a:endParaRPr lang="de-DE" sz="1800" dirty="0"/>
                    </a:p>
                  </a:txBody>
                  <a:tcPr/>
                </a:tc>
                <a:tc>
                  <a:txBody>
                    <a:bodyPr/>
                    <a:lstStyle/>
                    <a:p>
                      <a:r>
                        <a:rPr lang="de-DE" sz="1800" dirty="0"/>
                        <a:t>True</a:t>
                      </a:r>
                    </a:p>
                  </a:txBody>
                  <a:tcPr/>
                </a:tc>
                <a:extLst>
                  <a:ext uri="{0D108BD9-81ED-4DB2-BD59-A6C34878D82A}">
                    <a16:rowId xmlns:a16="http://schemas.microsoft.com/office/drawing/2014/main" val="3564664201"/>
                  </a:ext>
                </a:extLst>
              </a:tr>
              <a:tr h="1039147">
                <a:tc>
                  <a:txBody>
                    <a:bodyPr/>
                    <a:lstStyle/>
                    <a:p>
                      <a:r>
                        <a:rPr lang="de-DE" sz="1800" dirty="0" err="1"/>
                        <a:t>Regex</a:t>
                      </a:r>
                      <a:endParaRPr lang="de-DE" sz="1800" dirty="0"/>
                    </a:p>
                  </a:txBody>
                  <a:tcPr/>
                </a:tc>
                <a:tc>
                  <a:txBody>
                    <a:bodyPr/>
                    <a:lstStyle/>
                    <a:p>
                      <a:r>
                        <a:rPr lang="de-DE" sz="1800" dirty="0"/>
                        <a:t>0,886 s/</a:t>
                      </a:r>
                      <a:r>
                        <a:rPr lang="de-DE" sz="1800" dirty="0" err="1"/>
                        <a:t>op</a:t>
                      </a:r>
                      <a:endParaRPr lang="de-DE" sz="1800" dirty="0"/>
                    </a:p>
                  </a:txBody>
                  <a:tcPr/>
                </a:tc>
                <a:tc>
                  <a:txBody>
                    <a:bodyPr/>
                    <a:lstStyle/>
                    <a:p>
                      <a:r>
                        <a:rPr lang="de-DE" sz="1800" dirty="0"/>
                        <a:t>0,899 s/</a:t>
                      </a:r>
                      <a:r>
                        <a:rPr lang="de-DE" sz="1800" dirty="0" err="1"/>
                        <a:t>op</a:t>
                      </a:r>
                      <a:endParaRPr lang="de-DE" sz="1800" dirty="0"/>
                    </a:p>
                  </a:txBody>
                  <a:tcPr/>
                </a:tc>
                <a:extLst>
                  <a:ext uri="{0D108BD9-81ED-4DB2-BD59-A6C34878D82A}">
                    <a16:rowId xmlns:a16="http://schemas.microsoft.com/office/drawing/2014/main" val="3461292127"/>
                  </a:ext>
                </a:extLst>
              </a:tr>
              <a:tr h="1039147">
                <a:tc>
                  <a:txBody>
                    <a:bodyPr/>
                    <a:lstStyle/>
                    <a:p>
                      <a:r>
                        <a:rPr lang="de-DE" sz="1800" dirty="0"/>
                        <a:t>Try/Catch</a:t>
                      </a:r>
                    </a:p>
                  </a:txBody>
                  <a:tcPr/>
                </a:tc>
                <a:tc>
                  <a:txBody>
                    <a:bodyPr/>
                    <a:lstStyle/>
                    <a:p>
                      <a:r>
                        <a:rPr lang="de-DE" sz="1800" dirty="0"/>
                        <a:t>12,290 s/</a:t>
                      </a:r>
                      <a:r>
                        <a:rPr lang="de-DE" sz="1800" dirty="0" err="1"/>
                        <a:t>op</a:t>
                      </a:r>
                      <a:endParaRPr lang="de-DE" sz="1800" dirty="0"/>
                    </a:p>
                  </a:txBody>
                  <a:tcPr/>
                </a:tc>
                <a:tc>
                  <a:txBody>
                    <a:bodyPr/>
                    <a:lstStyle/>
                    <a:p>
                      <a:r>
                        <a:rPr lang="de-DE" sz="1800" dirty="0"/>
                        <a:t>0,227 s/</a:t>
                      </a:r>
                      <a:r>
                        <a:rPr lang="de-DE" sz="1800" dirty="0" err="1"/>
                        <a:t>op</a:t>
                      </a:r>
                      <a:endParaRPr lang="de-DE" sz="1800" dirty="0"/>
                    </a:p>
                  </a:txBody>
                  <a:tcPr/>
                </a:tc>
                <a:extLst>
                  <a:ext uri="{0D108BD9-81ED-4DB2-BD59-A6C34878D82A}">
                    <a16:rowId xmlns:a16="http://schemas.microsoft.com/office/drawing/2014/main" val="3178294974"/>
                  </a:ext>
                </a:extLst>
              </a:tr>
              <a:tr h="1039147">
                <a:tc>
                  <a:txBody>
                    <a:bodyPr/>
                    <a:lstStyle/>
                    <a:p>
                      <a:r>
                        <a:rPr lang="de-DE" sz="1800" dirty="0" err="1"/>
                        <a:t>StringUtils</a:t>
                      </a:r>
                      <a:endParaRPr lang="de-DE" sz="1800" dirty="0"/>
                    </a:p>
                  </a:txBody>
                  <a:tcPr/>
                </a:tc>
                <a:tc>
                  <a:txBody>
                    <a:bodyPr/>
                    <a:lstStyle/>
                    <a:p>
                      <a:r>
                        <a:rPr lang="de-DE" sz="1800" dirty="0"/>
                        <a:t>0,212 s/</a:t>
                      </a:r>
                      <a:r>
                        <a:rPr lang="de-DE" sz="1800" dirty="0" err="1"/>
                        <a:t>op</a:t>
                      </a:r>
                      <a:endParaRPr lang="de-DE" sz="1800" dirty="0"/>
                    </a:p>
                  </a:txBody>
                  <a:tcPr/>
                </a:tc>
                <a:tc>
                  <a:txBody>
                    <a:bodyPr/>
                    <a:lstStyle/>
                    <a:p>
                      <a:r>
                        <a:rPr lang="de-DE" sz="1800" dirty="0"/>
                        <a:t>0,179 s/</a:t>
                      </a:r>
                      <a:r>
                        <a:rPr lang="de-DE" sz="1800" dirty="0" err="1"/>
                        <a:t>op</a:t>
                      </a:r>
                      <a:endParaRPr lang="de-DE" sz="1800" dirty="0"/>
                    </a:p>
                  </a:txBody>
                  <a:tcPr/>
                </a:tc>
                <a:extLst>
                  <a:ext uri="{0D108BD9-81ED-4DB2-BD59-A6C34878D82A}">
                    <a16:rowId xmlns:a16="http://schemas.microsoft.com/office/drawing/2014/main" val="2164930779"/>
                  </a:ext>
                </a:extLst>
              </a:tr>
            </a:tbl>
          </a:graphicData>
        </a:graphic>
      </p:graphicFrame>
    </p:spTree>
    <p:extLst>
      <p:ext uri="{BB962C8B-B14F-4D97-AF65-F5344CB8AC3E}">
        <p14:creationId xmlns:p14="http://schemas.microsoft.com/office/powerpoint/2010/main" val="3670481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jpackage</a:t>
            </a:r>
            <a:r>
              <a:rPr lang="de-DE"/>
              <a:t> – </a:t>
            </a:r>
            <a:r>
              <a:rPr lang="de-DE" dirty="0" err="1"/>
              <a:t>Packaging</a:t>
            </a:r>
            <a:r>
              <a:rPr lang="de-DE" dirty="0"/>
              <a:t> Tool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err="1">
                <a:solidFill>
                  <a:srgbClr val="000000"/>
                </a:solidFill>
                <a:effectLst/>
                <a:latin typeface="inter-regular"/>
              </a:rPr>
              <a:t>Endlich</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einfache</a:t>
            </a:r>
            <a:r>
              <a:rPr lang="en-US" b="0" i="0" dirty="0">
                <a:solidFill>
                  <a:srgbClr val="000000"/>
                </a:solidFill>
                <a:effectLst/>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Java </a:t>
            </a:r>
            <a:r>
              <a:rPr lang="en-US" b="0" i="0" dirty="0" err="1">
                <a:solidFill>
                  <a:srgbClr val="000000"/>
                </a:solidFill>
                <a:effectLst/>
                <a:latin typeface="inter-regular"/>
              </a:rPr>
              <a:t>Programme</a:t>
            </a:r>
            <a:r>
              <a:rPr lang="en-US" b="0" i="0" dirty="0">
                <a:solidFill>
                  <a:srgbClr val="000000"/>
                </a:solidFill>
                <a:effectLst/>
                <a:latin typeface="inter-regular"/>
              </a:rPr>
              <a:t> </a:t>
            </a:r>
            <a:r>
              <a:rPr lang="en-US" b="0" i="0" dirty="0" err="1">
                <a:solidFill>
                  <a:srgbClr val="000000"/>
                </a:solidFill>
                <a:effectLst/>
                <a:latin typeface="inter-regular"/>
              </a:rPr>
              <a:t>als</a:t>
            </a:r>
            <a:r>
              <a:rPr lang="en-US" b="0" i="0" dirty="0">
                <a:solidFill>
                  <a:srgbClr val="000000"/>
                </a:solidFill>
                <a:effectLst/>
                <a:latin typeface="inter-regular"/>
              </a:rPr>
              <a:t> </a:t>
            </a:r>
            <a:r>
              <a:rPr lang="en-US" b="0" i="0" dirty="0" err="1">
                <a:solidFill>
                  <a:srgbClr val="000000"/>
                </a:solidFill>
                <a:effectLst/>
                <a:latin typeface="inter-regular"/>
              </a:rPr>
              <a:t>ausführbare</a:t>
            </a:r>
            <a:r>
              <a:rPr lang="en-US" b="0" i="0" dirty="0">
                <a:solidFill>
                  <a:srgbClr val="000000"/>
                </a:solidFill>
                <a:effectLst/>
                <a:latin typeface="inter-regular"/>
              </a:rPr>
              <a:t> </a:t>
            </a:r>
            <a:r>
              <a:rPr lang="en-US" b="0" i="0" dirty="0" err="1">
                <a:solidFill>
                  <a:srgbClr val="000000"/>
                </a:solidFill>
                <a:effectLst/>
                <a:latin typeface="inter-regular"/>
              </a:rPr>
              <a:t>Dateien</a:t>
            </a:r>
            <a:r>
              <a:rPr lang="en-US" b="0" i="0" dirty="0">
                <a:solidFill>
                  <a:srgbClr val="000000"/>
                </a:solidFill>
                <a:effectLst/>
                <a:latin typeface="inter-regular"/>
              </a:rPr>
              <a:t> </a:t>
            </a:r>
            <a:r>
              <a:rPr lang="en-US" b="0" i="0" dirty="0" err="1">
                <a:solidFill>
                  <a:srgbClr val="000000"/>
                </a:solidFill>
                <a:effectLst/>
                <a:latin typeface="inter-regular"/>
              </a:rPr>
              <a:t>auszuliefern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Windows, Linux, Mac </a:t>
            </a:r>
            <a:r>
              <a:rPr lang="en-US" dirty="0" err="1">
                <a:solidFill>
                  <a:srgbClr val="000000"/>
                </a:solidFill>
                <a:latin typeface="inter-regular"/>
              </a:rPr>
              <a:t>werden</a:t>
            </a:r>
            <a:r>
              <a:rPr lang="en-US" dirty="0">
                <a:solidFill>
                  <a:srgbClr val="000000"/>
                </a:solidFill>
                <a:latin typeface="inter-regular"/>
              </a:rPr>
              <a:t> </a:t>
            </a:r>
            <a:r>
              <a:rPr lang="en-US" dirty="0" err="1">
                <a:solidFill>
                  <a:srgbClr val="000000"/>
                </a:solidFill>
                <a:latin typeface="inter-regular"/>
              </a:rPr>
              <a:t>unterstützt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 runtime </a:t>
            </a:r>
            <a:r>
              <a:rPr lang="en-US" b="0" i="0" dirty="0" err="1">
                <a:solidFill>
                  <a:srgbClr val="000000"/>
                </a:solidFill>
                <a:effectLst/>
                <a:latin typeface="inter-regular"/>
              </a:rPr>
              <a:t>wird</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au</a:t>
            </a:r>
            <a:r>
              <a:rPr lang="en-US" dirty="0" err="1">
                <a:solidFill>
                  <a:srgbClr val="000000"/>
                </a:solidFill>
                <a:latin typeface="inter-regular"/>
              </a:rPr>
              <a:t>sgeliefert</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Möchte</a:t>
            </a:r>
            <a:r>
              <a:rPr lang="en-US" dirty="0">
                <a:solidFill>
                  <a:srgbClr val="000000"/>
                </a:solidFill>
                <a:latin typeface="inter-regular"/>
              </a:rPr>
              <a:t> man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spezielle</a:t>
            </a:r>
            <a:r>
              <a:rPr lang="en-US" dirty="0">
                <a:solidFill>
                  <a:srgbClr val="000000"/>
                </a:solidFill>
                <a:latin typeface="inter-regular"/>
              </a:rPr>
              <a:t>, </a:t>
            </a:r>
            <a:r>
              <a:rPr lang="en-US" dirty="0" err="1">
                <a:solidFill>
                  <a:srgbClr val="000000"/>
                </a:solidFill>
                <a:latin typeface="inter-regular"/>
              </a:rPr>
              <a:t>optimierte</a:t>
            </a:r>
            <a:r>
              <a:rPr lang="en-US" dirty="0">
                <a:solidFill>
                  <a:srgbClr val="000000"/>
                </a:solidFill>
                <a:latin typeface="inter-regular"/>
              </a:rPr>
              <a:t> Runtime (</a:t>
            </a:r>
            <a:r>
              <a:rPr lang="en-US" dirty="0" err="1">
                <a:solidFill>
                  <a:srgbClr val="000000"/>
                </a:solidFill>
                <a:latin typeface="inter-regular"/>
              </a:rPr>
              <a:t>z.B.</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jlink</a:t>
            </a:r>
            <a:r>
              <a:rPr lang="en-US" dirty="0">
                <a:solidFill>
                  <a:srgbClr val="000000"/>
                </a:solidFill>
                <a:latin typeface="inter-regular"/>
              </a:rPr>
              <a:t> </a:t>
            </a:r>
            <a:r>
              <a:rPr lang="en-US" dirty="0" err="1">
                <a:solidFill>
                  <a:srgbClr val="000000"/>
                </a:solidFill>
                <a:latin typeface="inter-regular"/>
              </a:rPr>
              <a:t>erstellte</a:t>
            </a:r>
            <a:r>
              <a:rPr lang="en-US" dirty="0">
                <a:solidFill>
                  <a:srgbClr val="000000"/>
                </a:solidFill>
                <a:latin typeface="inter-regular"/>
              </a:rPr>
              <a:t>), muss man die </a:t>
            </a:r>
            <a:r>
              <a:rPr lang="en-US" dirty="0" err="1">
                <a:solidFill>
                  <a:srgbClr val="000000"/>
                </a:solidFill>
                <a:latin typeface="inter-regular"/>
              </a:rPr>
              <a:t>mit</a:t>
            </a:r>
            <a:r>
              <a:rPr lang="en-US" dirty="0">
                <a:solidFill>
                  <a:srgbClr val="000000"/>
                </a:solidFill>
                <a:latin typeface="inter-regular"/>
              </a:rPr>
              <a:t> –runtime-image </a:t>
            </a:r>
            <a:r>
              <a:rPr lang="en-US" dirty="0" err="1">
                <a:solidFill>
                  <a:srgbClr val="000000"/>
                </a:solidFill>
                <a:latin typeface="inter-regular"/>
              </a:rPr>
              <a:t>angeben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Für Windows hat man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ganz</a:t>
            </a:r>
            <a:r>
              <a:rPr lang="en-US" b="0" i="0" dirty="0">
                <a:solidFill>
                  <a:srgbClr val="000000"/>
                </a:solidFill>
                <a:effectLst/>
                <a:latin typeface="inter-regular"/>
              </a:rPr>
              <a:t> </a:t>
            </a:r>
            <a:r>
              <a:rPr lang="en-US" b="0" i="0" dirty="0" err="1">
                <a:solidFill>
                  <a:srgbClr val="000000"/>
                </a:solidFill>
                <a:effectLst/>
                <a:latin typeface="inter-regular"/>
              </a:rPr>
              <a:t>normale</a:t>
            </a:r>
            <a:r>
              <a:rPr lang="en-US" b="0" i="0" dirty="0">
                <a:solidFill>
                  <a:srgbClr val="000000"/>
                </a:solidFill>
                <a:effectLst/>
                <a:latin typeface="inter-regular"/>
              </a:rPr>
              <a:t> .exe </a:t>
            </a:r>
            <a:r>
              <a:rPr lang="en-US" b="0" i="0" dirty="0" err="1">
                <a:solidFill>
                  <a:srgbClr val="000000"/>
                </a:solidFill>
                <a:effectLst/>
                <a:latin typeface="inter-regular"/>
              </a:rPr>
              <a:t>Datei</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Entweder</a:t>
            </a:r>
            <a:r>
              <a:rPr lang="en-US" dirty="0">
                <a:solidFill>
                  <a:srgbClr val="000000"/>
                </a:solidFill>
                <a:latin typeface="inter-regular"/>
              </a:rPr>
              <a:t> </a:t>
            </a:r>
            <a:r>
              <a:rPr lang="en-US" dirty="0" err="1">
                <a:solidFill>
                  <a:srgbClr val="000000"/>
                </a:solidFill>
                <a:latin typeface="inter-regular"/>
              </a:rPr>
              <a:t>als</a:t>
            </a:r>
            <a:r>
              <a:rPr lang="en-US" dirty="0">
                <a:solidFill>
                  <a:srgbClr val="000000"/>
                </a:solidFill>
                <a:latin typeface="inter-regular"/>
              </a:rPr>
              <a:t> “</a:t>
            </a:r>
            <a:r>
              <a:rPr lang="en-US" dirty="0" err="1">
                <a:solidFill>
                  <a:srgbClr val="000000"/>
                </a:solidFill>
                <a:latin typeface="inter-regular"/>
              </a:rPr>
              <a:t>richtige</a:t>
            </a:r>
            <a:r>
              <a:rPr lang="en-US" dirty="0">
                <a:solidFill>
                  <a:srgbClr val="000000"/>
                </a:solidFill>
                <a:latin typeface="inter-regular"/>
              </a:rPr>
              <a:t>” .exe </a:t>
            </a:r>
            <a:r>
              <a:rPr lang="en-US" dirty="0" err="1">
                <a:solidFill>
                  <a:srgbClr val="000000"/>
                </a:solidFill>
                <a:latin typeface="inter-regular"/>
              </a:rPr>
              <a:t>bzw</a:t>
            </a:r>
            <a:r>
              <a:rPr lang="en-US" dirty="0">
                <a:solidFill>
                  <a:srgbClr val="000000"/>
                </a:solidFill>
                <a:latin typeface="inter-regular"/>
              </a:rPr>
              <a:t>. .</a:t>
            </a:r>
            <a:r>
              <a:rPr lang="en-US" dirty="0" err="1">
                <a:solidFill>
                  <a:srgbClr val="000000"/>
                </a:solidFill>
                <a:latin typeface="inter-regular"/>
              </a:rPr>
              <a:t>msi</a:t>
            </a:r>
            <a:r>
              <a:rPr lang="en-US" dirty="0">
                <a:solidFill>
                  <a:srgbClr val="000000"/>
                </a:solidFill>
                <a:latin typeface="inter-regular"/>
              </a:rPr>
              <a:t> Installer, </a:t>
            </a:r>
            <a:r>
              <a:rPr lang="en-US" dirty="0" err="1">
                <a:solidFill>
                  <a:srgbClr val="000000"/>
                </a:solidFill>
                <a:latin typeface="inter-regular"/>
              </a:rPr>
              <a:t>dann</a:t>
            </a:r>
            <a:r>
              <a:rPr lang="en-US" dirty="0">
                <a:solidFill>
                  <a:srgbClr val="000000"/>
                </a:solidFill>
                <a:latin typeface="inter-regular"/>
              </a:rPr>
              <a:t> muss man type exe </a:t>
            </a:r>
            <a:r>
              <a:rPr lang="en-US" dirty="0" err="1">
                <a:solidFill>
                  <a:srgbClr val="000000"/>
                </a:solidFill>
                <a:latin typeface="inter-regular"/>
              </a:rPr>
              <a:t>nehmen</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das WiX-tool </a:t>
            </a:r>
            <a:r>
              <a:rPr lang="en-US" dirty="0" err="1">
                <a:solidFill>
                  <a:srgbClr val="000000"/>
                </a:solidFill>
                <a:latin typeface="inter-regular"/>
              </a:rPr>
              <a:t>im</a:t>
            </a:r>
            <a:r>
              <a:rPr lang="en-US" dirty="0">
                <a:solidFill>
                  <a:srgbClr val="000000"/>
                </a:solidFill>
                <a:latin typeface="inter-regular"/>
              </a:rPr>
              <a:t> path </a:t>
            </a:r>
            <a:r>
              <a:rPr lang="en-US" dirty="0" err="1">
                <a:solidFill>
                  <a:srgbClr val="000000"/>
                </a:solidFill>
                <a:latin typeface="inter-regular"/>
              </a:rPr>
              <a:t>haben</a:t>
            </a:r>
            <a:r>
              <a:rPr lang="en-US" dirty="0">
                <a:solidFill>
                  <a:srgbClr val="000000"/>
                </a:solidFill>
                <a:latin typeface="inter-regular"/>
              </a:rPr>
              <a:t> (Version 3, </a:t>
            </a:r>
            <a:r>
              <a:rPr lang="en-US" dirty="0" err="1">
                <a:solidFill>
                  <a:srgbClr val="000000"/>
                </a:solidFill>
                <a:latin typeface="inter-regular"/>
              </a:rPr>
              <a:t>jpackage</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4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umgehen</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a:solidFill>
                  <a:srgbClr val="000000"/>
                </a:solidFill>
                <a:effectLst/>
                <a:latin typeface="inter-regular"/>
              </a:rPr>
              <a:t>Oder </a:t>
            </a:r>
            <a:r>
              <a:rPr lang="en-US" b="0" i="0" dirty="0" err="1">
                <a:solidFill>
                  <a:srgbClr val="000000"/>
                </a:solidFill>
                <a:effectLst/>
                <a:latin typeface="inter-regular"/>
              </a:rPr>
              <a:t>als</a:t>
            </a:r>
            <a:r>
              <a:rPr lang="en-US" b="0" i="0" dirty="0">
                <a:solidFill>
                  <a:srgbClr val="000000"/>
                </a:solidFill>
                <a:effectLst/>
                <a:latin typeface="inter-regular"/>
              </a:rPr>
              <a:t> starter-exe </a:t>
            </a:r>
            <a:r>
              <a:rPr lang="en-US" b="0" i="0" dirty="0" err="1">
                <a:solidFill>
                  <a:srgbClr val="000000"/>
                </a:solidFill>
                <a:effectLst/>
                <a:latin typeface="inter-regular"/>
              </a:rPr>
              <a:t>mit</a:t>
            </a:r>
            <a:r>
              <a:rPr lang="en-US" b="0" i="0" dirty="0">
                <a:solidFill>
                  <a:srgbClr val="000000"/>
                </a:solidFill>
                <a:effectLst/>
                <a:latin typeface="inter-regular"/>
              </a:rPr>
              <a:t> jar etc. </a:t>
            </a:r>
            <a:r>
              <a:rPr lang="en-US" b="0" i="0" dirty="0" err="1">
                <a:solidFill>
                  <a:srgbClr val="000000"/>
                </a:solidFill>
                <a:effectLst/>
                <a:latin typeface="inter-regular"/>
              </a:rPr>
              <a:t>dabei</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type app-image</a:t>
            </a:r>
          </a:p>
          <a:p>
            <a:pPr marL="285750" indent="-285750" algn="just">
              <a:buFont typeface="Arial" panose="020B0604020202020204" pitchFamily="34" charset="0"/>
              <a:buChar char="•"/>
            </a:pPr>
            <a:r>
              <a:rPr lang="en-US" dirty="0" err="1">
                <a:solidFill>
                  <a:srgbClr val="000000"/>
                </a:solidFill>
                <a:latin typeface="inter-regular"/>
              </a:rPr>
              <a:t>Optionen</a:t>
            </a:r>
            <a:r>
              <a:rPr lang="en-US" dirty="0">
                <a:solidFill>
                  <a:srgbClr val="000000"/>
                </a:solidFill>
                <a:latin typeface="inter-regular"/>
              </a:rPr>
              <a:t> </a:t>
            </a:r>
            <a:r>
              <a:rPr lang="en-US" dirty="0" err="1">
                <a:solidFill>
                  <a:srgbClr val="000000"/>
                </a:solidFill>
                <a:latin typeface="inter-regular"/>
              </a:rPr>
              <a:t>unterscheiden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zwischen</a:t>
            </a:r>
            <a:r>
              <a:rPr lang="en-US" dirty="0">
                <a:solidFill>
                  <a:srgbClr val="000000"/>
                </a:solidFill>
                <a:latin typeface="inter-regular"/>
              </a:rPr>
              <a:t> </a:t>
            </a:r>
            <a:r>
              <a:rPr lang="en-US" dirty="0" err="1">
                <a:solidFill>
                  <a:srgbClr val="000000"/>
                </a:solidFill>
                <a:latin typeface="inter-regular"/>
              </a:rPr>
              <a:t>oldschool</a:t>
            </a:r>
            <a:r>
              <a:rPr lang="en-US" dirty="0">
                <a:solidFill>
                  <a:srgbClr val="000000"/>
                </a:solidFill>
                <a:latin typeface="inter-regular"/>
              </a:rPr>
              <a:t> und modular</a:t>
            </a:r>
            <a:endParaRPr lang="en-US" b="0" i="0" dirty="0">
              <a:solidFill>
                <a:srgbClr val="000000"/>
              </a:solidFill>
              <a:effectLst/>
              <a:latin typeface="inter-regular"/>
            </a:endParaRPr>
          </a:p>
        </p:txBody>
      </p:sp>
    </p:spTree>
    <p:extLst>
      <p:ext uri="{BB962C8B-B14F-4D97-AF65-F5344CB8AC3E}">
        <p14:creationId xmlns:p14="http://schemas.microsoft.com/office/powerpoint/2010/main" val="16992608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12-17</a:t>
            </a:r>
          </a:p>
          <a:p>
            <a:r>
              <a:rPr lang="de-DE" sz="3200" dirty="0"/>
              <a:t>Neues in der JVM 12-17</a:t>
            </a:r>
          </a:p>
          <a:p>
            <a:r>
              <a:rPr lang="de-DE" sz="3200" dirty="0"/>
              <a:t>Ausblick 18-21</a:t>
            </a:r>
          </a:p>
          <a:p>
            <a:pPr lvl="1"/>
            <a:r>
              <a:rPr lang="en-US" sz="3200" b="1" dirty="0"/>
              <a:t>Pattern Matching for Switch</a:t>
            </a:r>
          </a:p>
          <a:p>
            <a:pPr lvl="1"/>
            <a:r>
              <a:rPr lang="en-US" sz="3200"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200" dirty="0"/>
              <a:t>Neue Sprachfeatures Java 12-17</a:t>
            </a:r>
          </a:p>
          <a:p>
            <a:r>
              <a:rPr lang="de-DE" sz="3200" dirty="0"/>
              <a:t>Neues in der JVM 12-17</a:t>
            </a:r>
          </a:p>
          <a:p>
            <a:r>
              <a:rPr lang="de-DE" sz="3200" dirty="0"/>
              <a:t>Ausblick 18-21</a:t>
            </a:r>
          </a:p>
          <a:p>
            <a:pPr lvl="1"/>
            <a:r>
              <a:rPr lang="en-US" sz="3200" dirty="0"/>
              <a:t>Pattern Matching for Switch</a:t>
            </a:r>
          </a:p>
          <a:p>
            <a:pPr lvl="1"/>
            <a:r>
              <a:rPr lang="en-US" sz="3200" b="1"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b="1"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en-US" dirty="0"/>
              <a:t>Virtual Thread für Spring Boot an </a:t>
            </a:r>
            <a:r>
              <a:rPr lang="en-US" dirty="0" err="1"/>
              <a:t>bzw</a:t>
            </a:r>
            <a:r>
              <a:rPr lang="en-US" dirty="0"/>
              <a:t>. </a:t>
            </a:r>
            <a:r>
              <a:rPr lang="en-US" dirty="0" err="1"/>
              <a:t>Ausschalten</a:t>
            </a:r>
            <a:endParaRPr lang="en-US" dirty="0"/>
          </a:p>
          <a:p>
            <a:r>
              <a:rPr lang="en-US" dirty="0"/>
              <a:t>Mit </a:t>
            </a:r>
            <a:r>
              <a:rPr lang="en-US" dirty="0" err="1"/>
              <a:t>ApacheBench</a:t>
            </a:r>
            <a:r>
              <a:rPr lang="en-US" dirty="0"/>
              <a:t> </a:t>
            </a:r>
            <a:r>
              <a:rPr lang="en-US" dirty="0" err="1"/>
              <a:t>benchmarken</a:t>
            </a:r>
            <a:endParaRPr lang="en-US" dirty="0"/>
          </a:p>
          <a:p>
            <a:pPr lvl="1"/>
            <a:r>
              <a:rPr lang="pt-BR" dirty="0"/>
              <a:t>./ab.exe -n 100 -c 25 http://localhost:8080/httpbin/block/3</a:t>
            </a:r>
          </a:p>
          <a:p>
            <a:endParaRPr lang="de-DE" dirty="0"/>
          </a:p>
        </p:txBody>
      </p:sp>
    </p:spTree>
    <p:extLst>
      <p:ext uri="{BB962C8B-B14F-4D97-AF65-F5344CB8AC3E}">
        <p14:creationId xmlns:p14="http://schemas.microsoft.com/office/powerpoint/2010/main" val="2250517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3248078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1430305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dirty="0"/>
              <a:t>Virtual Threads</a:t>
            </a:r>
          </a:p>
          <a:p>
            <a:pPr lvl="1"/>
            <a:r>
              <a:rPr lang="en-US" sz="3200" b="1" dirty="0"/>
              <a:t>Sequenced Collection</a:t>
            </a:r>
            <a:endParaRPr lang="de-DE" sz="3000" b="1"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34202067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Ggf. 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 </a:t>
            </a:r>
            <a:r>
              <a:rPr lang="de-DE" sz="3600" dirty="0"/>
              <a:t>18-21</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org.openrewrite.java.migrate.UpgradeToJava21</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06_openrewrite</a:t>
            </a:r>
          </a:p>
          <a:p>
            <a:r>
              <a:rPr lang="de-DE" dirty="0">
                <a:hlinkClick r:id="rId2"/>
              </a:rPr>
              <a:t>https://docs.openrewrite.org/recipes/java/migrate/javaversion21</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SequencedCollections</a:t>
            </a:r>
            <a:endParaRPr lang="de-DE" dirty="0"/>
          </a:p>
          <a:p>
            <a:r>
              <a:rPr lang="de-DE" dirty="0"/>
              <a:t>Ergebnis hält sich leider in Grenzen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5500</Words>
  <Application>Microsoft Office PowerPoint</Application>
  <PresentationFormat>Breitbild</PresentationFormat>
  <Paragraphs>759</Paragraphs>
  <Slides>102</Slides>
  <Notes>0</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102</vt:i4>
      </vt:variant>
    </vt:vector>
  </HeadingPairs>
  <TitlesOfParts>
    <vt:vector size="114" baseType="lpstr">
      <vt:lpstr>Arial</vt:lpstr>
      <vt:lpstr>DejaVu Serif</vt:lpstr>
      <vt:lpstr>inter-regular</vt:lpstr>
      <vt:lpstr>Menlo</vt:lpstr>
      <vt:lpstr>OracleSansVF</vt:lpstr>
      <vt:lpstr>Söhne</vt:lpstr>
      <vt:lpstr>Source Code Pro</vt:lpstr>
      <vt:lpstr>Trebuchet MS</vt:lpstr>
      <vt:lpstr>Wingdings</vt:lpstr>
      <vt:lpstr>Wingdings 3</vt:lpstr>
      <vt:lpstr>Facet</vt:lpstr>
      <vt:lpstr>think-cell Folie</vt:lpstr>
      <vt:lpstr>Java 12 bis 17–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Lizenzmodelländerung Java 11</vt:lpstr>
      <vt:lpstr>Lizenzmodelländerung Java 17</vt:lpstr>
      <vt:lpstr>Lizenzmodell - Auf Nummer sicher gehen</vt:lpstr>
      <vt:lpstr>Agenda</vt:lpstr>
      <vt:lpstr>Projekte</vt:lpstr>
      <vt:lpstr>Project Amber</vt:lpstr>
      <vt:lpstr>Hintergründe und neue Themen</vt:lpstr>
      <vt:lpstr>Projekt Valhalla</vt:lpstr>
      <vt:lpstr>Agenda</vt:lpstr>
      <vt:lpstr>Java 12 – 19.03.2019</vt:lpstr>
      <vt:lpstr>Java 13 – 17.09.2019</vt:lpstr>
      <vt:lpstr>Java12 Code</vt:lpstr>
      <vt:lpstr>Java 12/13 – JVM Verbesserungen</vt:lpstr>
      <vt:lpstr>Agenda</vt:lpstr>
      <vt:lpstr>Java 14 – 17.03.2020</vt:lpstr>
      <vt:lpstr>Switch Expressions (Java 14)</vt:lpstr>
      <vt:lpstr>Switch Expression Code</vt:lpstr>
      <vt:lpstr>Java 14 – JVM Verbesserungen</vt:lpstr>
      <vt:lpstr>Java 14 – Numa Verbesserung</vt:lpstr>
      <vt:lpstr>Agenda</vt:lpstr>
      <vt:lpstr>Java 15 – 16.09.2020</vt:lpstr>
      <vt:lpstr>Text Blocks (Java 15)</vt:lpstr>
      <vt:lpstr>Text Blocks und NPE Code</vt:lpstr>
      <vt:lpstr>Java 15 – JVM Verbesserungen</vt:lpstr>
      <vt:lpstr>Hidden classes</vt:lpstr>
      <vt:lpstr>Aufgaben</vt:lpstr>
      <vt:lpstr>Agenda</vt:lpstr>
      <vt:lpstr>Java 16 – 16.03.2021</vt:lpstr>
      <vt:lpstr>Pattern Matching inctanceof (Java 16 )</vt:lpstr>
      <vt:lpstr>Pattern Matching inctanceof Code</vt:lpstr>
      <vt:lpstr>Agenda</vt:lpstr>
      <vt:lpstr>Records (Java 16)</vt:lpstr>
      <vt:lpstr>Records und Stream.toList() Code</vt:lpstr>
      <vt:lpstr>Java 16 – JVM Verbesserungen</vt:lpstr>
      <vt:lpstr>(Warning for) Value-Based Classes</vt:lpstr>
      <vt:lpstr>Agenda</vt:lpstr>
      <vt:lpstr>Java 17 – 14.09.2021 (LTS bis 2029)</vt:lpstr>
      <vt:lpstr>Sealed Classes (Java 17)</vt:lpstr>
      <vt:lpstr>Sealed Classes 2</vt:lpstr>
      <vt:lpstr>Sealed Classes Code</vt:lpstr>
      <vt:lpstr>Verschiedenes</vt:lpstr>
      <vt:lpstr>History revisited</vt:lpstr>
      <vt:lpstr>Aufgaben</vt:lpstr>
      <vt:lpstr>Agenda</vt:lpstr>
      <vt:lpstr>GC Verbesserungen Ziele </vt:lpstr>
      <vt:lpstr>Relevante GCs im JDK</vt:lpstr>
      <vt:lpstr>Throughput</vt:lpstr>
      <vt:lpstr>Latency</vt:lpstr>
      <vt:lpstr>99p Latency</vt:lpstr>
      <vt:lpstr>Footprint</vt:lpstr>
      <vt:lpstr>Vergleich Parallel vs. G1 (optaplanner)</vt:lpstr>
      <vt:lpstr>Java 18 – weitere Verbesserungen für G1</vt:lpstr>
      <vt:lpstr>GC Verbesserungen links</vt:lpstr>
      <vt:lpstr>Agenda</vt:lpstr>
      <vt:lpstr>Microbenchmark</vt:lpstr>
      <vt:lpstr>Microbenchmark Code</vt:lpstr>
      <vt:lpstr>Benchmark Result - Array</vt:lpstr>
      <vt:lpstr>Benchmark Result - NumberVerification</vt:lpstr>
      <vt:lpstr>jpackage – Packaging Tool (Java 16)</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Spring Boot showcase</vt:lpstr>
      <vt:lpstr>Platform vs. Virtual threads</vt:lpstr>
      <vt:lpstr>Bewertung</vt:lpstr>
      <vt:lpstr>Agenda</vt:lpstr>
      <vt:lpstr>Sequenced Collections (Java 21)</vt:lpstr>
      <vt:lpstr>Sortiert sich in alte Strukturen ein</vt:lpstr>
      <vt:lpstr>Sequenced Collection Code</vt:lpstr>
      <vt:lpstr>Java 18-21 – weitere Verbesserungen</vt:lpstr>
      <vt:lpstr>Verschiedenes</vt:lpstr>
      <vt:lpstr>Ggf. Aufgaben</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982</cp:revision>
  <cp:lastPrinted>2022-04-07T14:57:57Z</cp:lastPrinted>
  <dcterms:created xsi:type="dcterms:W3CDTF">2019-11-12T08:00:01Z</dcterms:created>
  <dcterms:modified xsi:type="dcterms:W3CDTF">2025-02-03T14:48:51Z</dcterms:modified>
</cp:coreProperties>
</file>