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996" r:id="rId5"/>
    <p:sldId id="257" r:id="rId6"/>
    <p:sldId id="258" r:id="rId7"/>
    <p:sldId id="539" r:id="rId8"/>
    <p:sldId id="540" r:id="rId9"/>
    <p:sldId id="541" r:id="rId10"/>
    <p:sldId id="542" r:id="rId11"/>
    <p:sldId id="469" r:id="rId12"/>
    <p:sldId id="420" r:id="rId13"/>
    <p:sldId id="985" r:id="rId14"/>
    <p:sldId id="474" r:id="rId15"/>
    <p:sldId id="475" r:id="rId16"/>
    <p:sldId id="433" r:id="rId17"/>
    <p:sldId id="543" r:id="rId18"/>
    <p:sldId id="544" r:id="rId19"/>
    <p:sldId id="940" r:id="rId20"/>
    <p:sldId id="941" r:id="rId21"/>
    <p:sldId id="743" r:id="rId22"/>
    <p:sldId id="259" r:id="rId23"/>
    <p:sldId id="436" r:id="rId24"/>
    <p:sldId id="970" r:id="rId25"/>
    <p:sldId id="545" r:id="rId26"/>
    <p:sldId id="437" r:id="rId27"/>
    <p:sldId id="971" r:id="rId28"/>
    <p:sldId id="546" r:id="rId29"/>
    <p:sldId id="438" r:id="rId30"/>
    <p:sldId id="972" r:id="rId31"/>
    <p:sldId id="547" r:id="rId32"/>
    <p:sldId id="439" r:id="rId33"/>
    <p:sldId id="973" r:id="rId34"/>
    <p:sldId id="549" r:id="rId35"/>
    <p:sldId id="623" r:id="rId36"/>
    <p:sldId id="440" r:id="rId37"/>
    <p:sldId id="974" r:id="rId38"/>
    <p:sldId id="975" r:id="rId39"/>
    <p:sldId id="969" r:id="rId40"/>
    <p:sldId id="260" r:id="rId41"/>
    <p:sldId id="511" r:id="rId42"/>
    <p:sldId id="512" r:id="rId43"/>
    <p:sldId id="513" r:id="rId44"/>
    <p:sldId id="514" r:id="rId45"/>
    <p:sldId id="515" r:id="rId46"/>
    <p:sldId id="516" r:id="rId47"/>
    <p:sldId id="517" r:id="rId48"/>
    <p:sldId id="509" r:id="rId49"/>
    <p:sldId id="550" r:id="rId50"/>
    <p:sldId id="624" r:id="rId51"/>
    <p:sldId id="551" r:id="rId52"/>
    <p:sldId id="625" r:id="rId53"/>
    <p:sldId id="976" r:id="rId54"/>
    <p:sldId id="552" r:id="rId55"/>
    <p:sldId id="626" r:id="rId56"/>
    <p:sldId id="977" r:id="rId57"/>
    <p:sldId id="553" r:id="rId58"/>
    <p:sldId id="627" r:id="rId59"/>
    <p:sldId id="742" r:id="rId60"/>
    <p:sldId id="978" r:id="rId61"/>
    <p:sldId id="997" r:id="rId62"/>
    <p:sldId id="979" r:id="rId63"/>
    <p:sldId id="942" r:id="rId64"/>
    <p:sldId id="946" r:id="rId65"/>
    <p:sldId id="947" r:id="rId66"/>
    <p:sldId id="944" r:id="rId67"/>
    <p:sldId id="980" r:id="rId68"/>
    <p:sldId id="981" r:id="rId69"/>
    <p:sldId id="943" r:id="rId70"/>
    <p:sldId id="945" r:id="rId71"/>
    <p:sldId id="948" r:id="rId72"/>
    <p:sldId id="263" r:id="rId73"/>
    <p:sldId id="960" r:id="rId74"/>
    <p:sldId id="961" r:id="rId75"/>
    <p:sldId id="962" r:id="rId76"/>
    <p:sldId id="261" r:id="rId77"/>
    <p:sldId id="956" r:id="rId78"/>
    <p:sldId id="959" r:id="rId79"/>
    <p:sldId id="957" r:id="rId80"/>
    <p:sldId id="958" r:id="rId81"/>
    <p:sldId id="968" r:id="rId82"/>
  </p:sldIdLst>
  <p:sldSz cx="12192000" cy="6858000"/>
  <p:notesSz cx="6858000" cy="9144000"/>
  <p:custDataLst>
    <p:tags r:id="rId8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151" d="100"/>
          <a:sy n="151" d="100"/>
        </p:scale>
        <p:origin x="3264" y="3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Zett/20250210_java_12_1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emf"/></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4.emf"/></Relationships>
</file>

<file path=ppt/slides/_rels/slide78.xml.rels><?xml version="1.0" encoding="UTF-8" standalone="yes"?>
<Relationships xmlns="http://schemas.openxmlformats.org/package/2006/relationships"><Relationship Id="rId2" Type="http://schemas.openxmlformats.org/officeDocument/2006/relationships/hyperlink" Target="https://docs.openrewrite.org/recipes/java/migrate/javaversion21"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21–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12-17</a:t>
            </a:r>
          </a:p>
          <a:p>
            <a:r>
              <a:rPr lang="de-DE" sz="3100" dirty="0"/>
              <a:t>Neues in der JVM 12-17</a:t>
            </a:r>
          </a:p>
          <a:p>
            <a:r>
              <a:rPr lang="de-DE" sz="3100" dirty="0"/>
              <a:t>Neue Sprachfeatures Java 18-21</a:t>
            </a:r>
          </a:p>
          <a:p>
            <a:r>
              <a:rPr lang="de-DE" sz="3100" dirty="0"/>
              <a:t>Neues in der JVM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nun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März</a:t>
            </a:r>
            <a:r>
              <a:rPr lang="en-US" dirty="0">
                <a:solidFill>
                  <a:srgbClr val="000000"/>
                </a:solidFill>
                <a:latin typeface="inter-regular"/>
              </a:rPr>
              <a:t>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8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Zwischenzeitliches Lizenzmodell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Ab Java 11 (bis </a:t>
            </a:r>
            <a:r>
              <a:rPr lang="en-US" dirty="0">
                <a:solidFill>
                  <a:srgbClr val="000000"/>
                </a:solidFill>
                <a:latin typeface="inter-regular"/>
              </a:rPr>
              <a:t>Java 17) </a:t>
            </a:r>
            <a:r>
              <a:rPr lang="en-US" dirty="0" err="1">
                <a:solidFill>
                  <a:srgbClr val="000000"/>
                </a:solidFill>
                <a:latin typeface="inter-regular"/>
              </a:rPr>
              <a:t>durfte</a:t>
            </a:r>
            <a:r>
              <a:rPr lang="en-US" dirty="0">
                <a:solidFill>
                  <a:srgbClr val="000000"/>
                </a:solidFill>
                <a:latin typeface="inter-regular"/>
              </a:rPr>
              <a:t> man Oracle SDKs </a:t>
            </a:r>
            <a:r>
              <a:rPr lang="en-US" dirty="0" err="1">
                <a:solidFill>
                  <a:srgbClr val="000000"/>
                </a:solidFill>
                <a:latin typeface="inter-regular"/>
              </a:rPr>
              <a:t>unentgeltlich</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privat</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in der </a:t>
            </a:r>
            <a:r>
              <a:rPr lang="en-US" dirty="0" err="1">
                <a:solidFill>
                  <a:srgbClr val="000000"/>
                </a:solidFill>
                <a:latin typeface="inter-regular"/>
              </a:rPr>
              <a:t>Lehre</a:t>
            </a:r>
            <a:r>
              <a:rPr lang="en-US" dirty="0">
                <a:solidFill>
                  <a:srgbClr val="000000"/>
                </a:solidFill>
                <a:latin typeface="inter-regular"/>
              </a:rPr>
              <a:t> </a:t>
            </a:r>
            <a:r>
              <a:rPr lang="en-US" dirty="0" err="1">
                <a:solidFill>
                  <a:srgbClr val="000000"/>
                </a:solidFill>
                <a:latin typeface="inter-regular"/>
              </a:rPr>
              <a:t>nutzen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Für den </a:t>
            </a:r>
            <a:r>
              <a:rPr lang="en-US" dirty="0" err="1">
                <a:solidFill>
                  <a:srgbClr val="000000"/>
                </a:solidFill>
                <a:latin typeface="inter-regular"/>
              </a:rPr>
              <a:t>Einsatz</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Business </a:t>
            </a:r>
            <a:r>
              <a:rPr lang="en-US" dirty="0" err="1">
                <a:solidFill>
                  <a:srgbClr val="000000"/>
                </a:solidFill>
                <a:latin typeface="inter-regular"/>
              </a:rPr>
              <a:t>musste</a:t>
            </a:r>
            <a:r>
              <a:rPr lang="en-US" dirty="0">
                <a:solidFill>
                  <a:srgbClr val="000000"/>
                </a:solidFill>
                <a:latin typeface="inter-regular"/>
              </a:rPr>
              <a:t> man </a:t>
            </a:r>
            <a:r>
              <a:rPr lang="en-US" dirty="0" err="1">
                <a:solidFill>
                  <a:srgbClr val="000000"/>
                </a:solidFill>
                <a:latin typeface="inter-regular"/>
              </a:rPr>
              <a:t>bezahlen</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auf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o.ä</a:t>
            </a:r>
            <a:r>
              <a:rPr lang="en-US" dirty="0">
                <a:solidFill>
                  <a:srgbClr val="000000"/>
                </a:solidFill>
                <a:latin typeface="inter-regular"/>
              </a:rPr>
              <a:t>. </a:t>
            </a:r>
            <a:r>
              <a:rPr lang="en-US" dirty="0" err="1">
                <a:solidFill>
                  <a:srgbClr val="000000"/>
                </a:solidFill>
                <a:latin typeface="inter-regular"/>
              </a:rPr>
              <a:t>ausweichen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Open</a:t>
            </a:r>
            <a:r>
              <a:rPr lang="en-US" dirty="0" err="1">
                <a:solidFill>
                  <a:srgbClr val="000000"/>
                </a:solidFill>
                <a:latin typeface="inter-regular"/>
              </a:rPr>
              <a:t>Jdk</a:t>
            </a:r>
            <a:r>
              <a:rPr lang="en-US" dirty="0">
                <a:solidFill>
                  <a:srgbClr val="000000"/>
                </a:solidFill>
                <a:latin typeface="inter-regular"/>
              </a:rPr>
              <a:t> gab es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in </a:t>
            </a:r>
            <a:r>
              <a:rPr lang="en-US" dirty="0" err="1">
                <a:solidFill>
                  <a:srgbClr val="000000"/>
                </a:solidFill>
                <a:latin typeface="inter-regular"/>
              </a:rPr>
              <a:t>einer</a:t>
            </a:r>
            <a:r>
              <a:rPr lang="en-US" dirty="0">
                <a:solidFill>
                  <a:srgbClr val="000000"/>
                </a:solidFill>
                <a:latin typeface="inter-regular"/>
              </a:rPr>
              <a:t> LTS Version</a:t>
            </a:r>
          </a:p>
          <a:p>
            <a:pPr marL="285750" indent="-285750" algn="just">
              <a:buFont typeface="Arial" panose="020B0604020202020204" pitchFamily="34" charset="0"/>
              <a:buChar char="•"/>
            </a:pPr>
            <a:r>
              <a:rPr lang="en-US" dirty="0">
                <a:solidFill>
                  <a:srgbClr val="000000"/>
                </a:solidFill>
                <a:latin typeface="inter-regular"/>
              </a:rPr>
              <a:t>Alternative </a:t>
            </a:r>
            <a:r>
              <a:rPr lang="en-US" dirty="0" err="1">
                <a:solidFill>
                  <a:srgbClr val="000000"/>
                </a:solidFill>
                <a:latin typeface="inter-regular"/>
              </a:rPr>
              <a:t>freie</a:t>
            </a:r>
            <a:r>
              <a:rPr lang="en-US" dirty="0">
                <a:solidFill>
                  <a:srgbClr val="000000"/>
                </a:solidFill>
                <a:latin typeface="inter-regular"/>
              </a:rPr>
              <a:t> LTS Version auf Basis von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verfügbar</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Coretto</a:t>
            </a:r>
            <a:r>
              <a:rPr lang="en-US" dirty="0">
                <a:solidFill>
                  <a:srgbClr val="000000"/>
                </a:solidFill>
                <a:latin typeface="inter-regular"/>
              </a:rPr>
              <a:t> (amazon)</a:t>
            </a:r>
          </a:p>
          <a:p>
            <a:pPr marL="742950" lvl="1" indent="-285750" algn="just">
              <a:buFont typeface="Arial" panose="020B0604020202020204" pitchFamily="34" charset="0"/>
              <a:buChar char="•"/>
            </a:pPr>
            <a:r>
              <a:rPr lang="en-US" dirty="0" err="1">
                <a:solidFill>
                  <a:srgbClr val="000000"/>
                </a:solidFill>
                <a:latin typeface="inter-regular"/>
              </a:rPr>
              <a:t>AdoptOpenJdk</a:t>
            </a:r>
            <a:r>
              <a:rPr lang="en-US" dirty="0">
                <a:solidFill>
                  <a:srgbClr val="000000"/>
                </a:solidFill>
                <a:latin typeface="inter-regular"/>
              </a:rPr>
              <a:t> - </a:t>
            </a:r>
            <a:r>
              <a:rPr lang="en-US" dirty="0" err="1">
                <a:solidFill>
                  <a:srgbClr val="000000"/>
                </a:solidFill>
                <a:latin typeface="inter-regular"/>
              </a:rPr>
              <a:t>temurin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Ab Java 17 hat Oracle dieses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t>
            </a:r>
            <a:r>
              <a:rPr lang="en-US" dirty="0" err="1">
                <a:solidFill>
                  <a:srgbClr val="000000"/>
                </a:solidFill>
                <a:latin typeface="inter-regular"/>
              </a:rPr>
              <a:t>geändert</a:t>
            </a:r>
            <a:r>
              <a:rPr lang="en-US" dirty="0">
                <a:solidFill>
                  <a:srgbClr val="000000"/>
                </a:solidFill>
                <a:latin typeface="inter-regular"/>
              </a:rPr>
              <a:t> </a:t>
            </a:r>
          </a:p>
          <a:p>
            <a:pPr marL="742950" lvl="1" indent="-285750" algn="just">
              <a:buFont typeface="Arial" panose="020B0604020202020204" pitchFamily="34" charset="0"/>
              <a:buChar char="•"/>
            </a:pPr>
            <a:r>
              <a:rPr lang="en-US" b="0" i="0" dirty="0" err="1">
                <a:solidFill>
                  <a:srgbClr val="000000"/>
                </a:solidFill>
                <a:effectLst/>
                <a:latin typeface="inter-regular"/>
              </a:rPr>
              <a:t>Kost</a:t>
            </a:r>
            <a:r>
              <a:rPr lang="en-US" dirty="0" err="1">
                <a:solidFill>
                  <a:srgbClr val="000000"/>
                </a:solidFill>
                <a:latin typeface="inter-regular"/>
              </a:rPr>
              <a:t>enpflichtig</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jetzt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spezieller</a:t>
            </a:r>
            <a:r>
              <a:rPr lang="en-US" dirty="0">
                <a:solidFill>
                  <a:srgbClr val="000000"/>
                </a:solidFill>
                <a:latin typeface="inter-regular"/>
              </a:rPr>
              <a:t> Support</a:t>
            </a:r>
            <a:endParaRPr lang="en-US" b="0" i="0" dirty="0">
              <a:solidFill>
                <a:srgbClr val="000000"/>
              </a:solidFill>
              <a:effectLst/>
              <a:latin typeface="inter-regular"/>
            </a:endParaRPr>
          </a:p>
        </p:txBody>
      </p:sp>
    </p:spTree>
    <p:extLst>
      <p:ext uri="{BB962C8B-B14F-4D97-AF65-F5344CB8AC3E}">
        <p14:creationId xmlns:p14="http://schemas.microsoft.com/office/powerpoint/2010/main" val="266307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12-17</a:t>
            </a:r>
          </a:p>
          <a:p>
            <a:r>
              <a:rPr lang="de-DE" sz="3100" dirty="0"/>
              <a:t>Neues in der JVM 12-17</a:t>
            </a:r>
          </a:p>
          <a:p>
            <a:r>
              <a:rPr lang="de-DE" sz="3100" dirty="0"/>
              <a:t>Neue Sprachfeatures Java 18-21</a:t>
            </a:r>
          </a:p>
          <a:p>
            <a:r>
              <a:rPr lang="de-DE" sz="3100" dirty="0"/>
              <a:t>Neues in der JVM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HH-Heimfeld</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12-17</a:t>
            </a:r>
          </a:p>
          <a:p>
            <a:pPr lvl="1"/>
            <a:r>
              <a:rPr lang="de-DE" sz="2900" b="1"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r>
              <a:rPr lang="de-DE" sz="3600" dirty="0"/>
              <a:t>Neues in der JVM 12-17</a:t>
            </a:r>
          </a:p>
          <a:p>
            <a:r>
              <a:rPr lang="de-DE" sz="3600" dirty="0"/>
              <a:t>Neue Sprachfeatures Java 18-21</a:t>
            </a:r>
          </a:p>
          <a:p>
            <a:r>
              <a:rPr lang="de-DE" sz="3600" dirty="0"/>
              <a:t>Neues in der JVM 18-21</a:t>
            </a:r>
          </a:p>
          <a:p>
            <a:r>
              <a:rPr lang="de-DE" sz="3600" dirty="0" err="1"/>
              <a:t>OpenRewrite</a:t>
            </a:r>
            <a:endParaRPr lang="de-DE" sz="3600" dirty="0"/>
          </a:p>
          <a:p>
            <a:pPr marL="0" indent="0">
              <a:buNone/>
            </a:pPr>
            <a:endParaRPr lang="de-DE" sz="3300" dirty="0"/>
          </a:p>
        </p:txBody>
      </p:sp>
    </p:spTree>
    <p:extLst>
      <p:ext uri="{BB962C8B-B14F-4D97-AF65-F5344CB8AC3E}">
        <p14:creationId xmlns:p14="http://schemas.microsoft.com/office/powerpoint/2010/main" val="271916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12979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1647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b="1" dirty="0"/>
              <a:t>Switch </a:t>
            </a:r>
            <a:r>
              <a:rPr lang="de-DE" sz="2900" b="1" dirty="0" err="1"/>
              <a:t>Expressions</a:t>
            </a:r>
            <a:endParaRPr lang="de-DE" sz="2900" b="1"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r>
              <a:rPr lang="de-DE" sz="3200" dirty="0"/>
              <a:t>Neues in der JVM 12-17</a:t>
            </a:r>
          </a:p>
          <a:p>
            <a:r>
              <a:rPr lang="de-DE" sz="3200" dirty="0"/>
              <a:t>Neue Sprachfeatures Java 18-21</a:t>
            </a:r>
          </a:p>
          <a:p>
            <a:r>
              <a:rPr lang="de-DE" sz="3200" dirty="0"/>
              <a:t>Neues in der JVM 18-21</a:t>
            </a:r>
          </a:p>
          <a:p>
            <a:r>
              <a:rPr lang="de-DE" sz="3200" dirty="0" err="1"/>
              <a:t>OpenRewrite</a:t>
            </a:r>
            <a:endParaRPr lang="de-DE" sz="3200" dirty="0"/>
          </a:p>
        </p:txBody>
      </p:sp>
    </p:spTree>
    <p:extLst>
      <p:ext uri="{BB962C8B-B14F-4D97-AF65-F5344CB8AC3E}">
        <p14:creationId xmlns:p14="http://schemas.microsoft.com/office/powerpoint/2010/main" val="129227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b="1" dirty="0"/>
              <a:t>Pattern Matching for </a:t>
            </a:r>
            <a:r>
              <a:rPr lang="en-US" sz="2900" b="1" dirty="0" err="1"/>
              <a:t>instanceof</a:t>
            </a:r>
            <a:endParaRPr lang="en-US" sz="2900" b="1" dirty="0"/>
          </a:p>
          <a:p>
            <a:pPr lvl="1"/>
            <a:r>
              <a:rPr lang="de-DE" sz="2900" dirty="0"/>
              <a:t>Records</a:t>
            </a:r>
          </a:p>
          <a:p>
            <a:pPr lvl="1"/>
            <a:r>
              <a:rPr lang="de-DE" sz="2900" dirty="0"/>
              <a:t>Sealed Classes</a:t>
            </a:r>
          </a:p>
          <a:p>
            <a:r>
              <a:rPr lang="de-DE" sz="3200" dirty="0"/>
              <a:t>Neues in der JVM 12-17</a:t>
            </a:r>
          </a:p>
          <a:p>
            <a:r>
              <a:rPr lang="de-DE" sz="3200" dirty="0"/>
              <a:t>Neue Sprachfeatures Java 18-21</a:t>
            </a:r>
          </a:p>
          <a:p>
            <a:r>
              <a:rPr lang="de-DE" sz="3200" dirty="0"/>
              <a:t>Neues in der JVM 18-21</a:t>
            </a:r>
          </a:p>
          <a:p>
            <a:r>
              <a:rPr lang="de-DE" sz="3200" dirty="0" err="1"/>
              <a:t>OpenRewrite</a:t>
            </a:r>
            <a:endParaRPr lang="de-DE" sz="3200" dirty="0"/>
          </a:p>
        </p:txBody>
      </p:sp>
    </p:spTree>
    <p:extLst>
      <p:ext uri="{BB962C8B-B14F-4D97-AF65-F5344CB8AC3E}">
        <p14:creationId xmlns:p14="http://schemas.microsoft.com/office/powerpoint/2010/main" val="34604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b="1" dirty="0"/>
              <a:t>Records</a:t>
            </a:r>
          </a:p>
          <a:p>
            <a:pPr lvl="1"/>
            <a:r>
              <a:rPr lang="de-DE" sz="2900" dirty="0"/>
              <a:t>Sealed Classes</a:t>
            </a:r>
          </a:p>
          <a:p>
            <a:r>
              <a:rPr lang="de-DE" sz="3200" dirty="0"/>
              <a:t>Neues in der JVM 12-17</a:t>
            </a:r>
          </a:p>
          <a:p>
            <a:r>
              <a:rPr lang="de-DE" sz="3200" dirty="0"/>
              <a:t>Neue Sprachfeatures Java 18-21</a:t>
            </a:r>
          </a:p>
          <a:p>
            <a:r>
              <a:rPr lang="de-DE" sz="3200" dirty="0"/>
              <a:t>Neues in der JVM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b="1" dirty="0"/>
              <a:t>Sealed Classes</a:t>
            </a:r>
          </a:p>
          <a:p>
            <a:r>
              <a:rPr lang="de-DE" sz="3200" dirty="0"/>
              <a:t>Neues in der JVM 12-17</a:t>
            </a:r>
          </a:p>
          <a:p>
            <a:r>
              <a:rPr lang="de-DE" sz="3200" dirty="0"/>
              <a:t>Neue Sprachfeatures Java 18-21</a:t>
            </a:r>
          </a:p>
          <a:p>
            <a:r>
              <a:rPr lang="de-DE" sz="3200" dirty="0"/>
              <a:t>Neues in der JVM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Erben</a:t>
            </a:r>
            <a:r>
              <a:rPr lang="en-US" b="0" i="0" dirty="0">
                <a:solidFill>
                  <a:srgbClr val="000000"/>
                </a:solidFill>
                <a:effectLst/>
                <a:latin typeface="inter-regular"/>
              </a:rPr>
              <a:t>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Gleichen package </a:t>
            </a:r>
            <a:r>
              <a:rPr lang="en-US" b="0" i="0" dirty="0" err="1">
                <a:solidFill>
                  <a:srgbClr val="000000"/>
                </a:solidFill>
                <a:effectLst/>
                <a:latin typeface="inter-regular"/>
              </a:rPr>
              <a:t>liegen</a:t>
            </a:r>
            <a:r>
              <a:rPr lang="en-US" b="0" i="0" dirty="0">
                <a:solidFill>
                  <a:srgbClr val="000000"/>
                </a:solidFill>
                <a:effectLst/>
                <a:latin typeface="inter-regular"/>
              </a:rPr>
              <a:t>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r>
              <a:rPr lang="en-US" dirty="0" err="1">
                <a:solidFill>
                  <a:srgbClr val="000000"/>
                </a:solidFill>
                <a:latin typeface="inter-regular"/>
              </a:rPr>
              <a:t>d.h.</a:t>
            </a:r>
            <a:r>
              <a:rPr lang="en-US" dirty="0">
                <a:solidFill>
                  <a:srgbClr val="000000"/>
                </a:solidFill>
                <a:latin typeface="inter-regular"/>
              </a:rPr>
              <a:t> </a:t>
            </a:r>
            <a:r>
              <a:rPr lang="en-US" dirty="0" err="1">
                <a:solidFill>
                  <a:srgbClr val="000000"/>
                </a:solidFill>
                <a:latin typeface="inter-regular"/>
              </a:rPr>
              <a:t>wenn</a:t>
            </a:r>
            <a:r>
              <a:rPr lang="en-US" dirty="0">
                <a:solidFill>
                  <a:srgbClr val="000000"/>
                </a:solidFill>
                <a:latin typeface="inter-regular"/>
              </a:rPr>
              <a:t> man die super class </a:t>
            </a:r>
            <a:r>
              <a:rPr lang="en-US" dirty="0" err="1">
                <a:solidFill>
                  <a:srgbClr val="000000"/>
                </a:solidFill>
                <a:latin typeface="inter-regular"/>
              </a:rPr>
              <a:t>benutzen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man </a:t>
            </a:r>
            <a:r>
              <a:rPr lang="en-US" dirty="0" err="1">
                <a:solidFill>
                  <a:srgbClr val="000000"/>
                </a:solidFill>
                <a:latin typeface="inter-regular"/>
              </a:rPr>
              <a:t>sie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erweitern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r>
              <a:rPr lang="de-DE" b="0" i="0" dirty="0">
                <a:solidFill>
                  <a:srgbClr val="000000"/>
                </a:solidFill>
                <a:effectLst/>
                <a:latin typeface="inter-regular"/>
              </a:rPr>
              <a:t> : Bessere Fehlermeldung bei NPE (Java 14)</a:t>
            </a:r>
          </a:p>
          <a:p>
            <a:endParaRPr lang="de-DE" dirty="0">
              <a:solidFill>
                <a:srgbClr val="000000"/>
              </a:solidFill>
              <a:latin typeface="inter-regular"/>
            </a:endParaRPr>
          </a:p>
          <a:p>
            <a:endParaRPr lang="en-US" b="0" i="0" dirty="0">
              <a:solidFill>
                <a:srgbClr val="000000"/>
              </a:solidFill>
              <a:effectLst/>
              <a:latin typeface="inter-regular"/>
            </a:endParaRPr>
          </a:p>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198952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Repository</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r>
              <a:rPr lang="de-DE" dirty="0">
                <a:hlinkClick r:id="rId2"/>
              </a:rPr>
              <a:t>https://github.com/MichaelZett/20250210_java_12_17</a:t>
            </a:r>
            <a:endParaRPr lang="de-DE" dirty="0"/>
          </a:p>
        </p:txBody>
      </p:sp>
    </p:spTree>
    <p:extLst>
      <p:ext uri="{BB962C8B-B14F-4D97-AF65-F5344CB8AC3E}">
        <p14:creationId xmlns:p14="http://schemas.microsoft.com/office/powerpoint/2010/main" val="141809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b="1" dirty="0"/>
              <a:t>Verbesserungen bei den GC</a:t>
            </a:r>
          </a:p>
          <a:p>
            <a:r>
              <a:rPr lang="de-DE" sz="2800" dirty="0"/>
              <a:t>Neue Sprachfeatures Java 18-21</a:t>
            </a:r>
          </a:p>
          <a:p>
            <a:r>
              <a:rPr lang="de-DE" sz="2800" dirty="0"/>
              <a:t>Neues in der JVM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059610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3887994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076429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3906978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1242229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935066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338390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2955728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184205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92500" lnSpcReduction="20000"/>
          </a:bodyPr>
          <a:lstStyle/>
          <a:p>
            <a:r>
              <a:rPr lang="de-DE" sz="3100" dirty="0"/>
              <a:t>Überblick Java</a:t>
            </a:r>
          </a:p>
          <a:p>
            <a:r>
              <a:rPr lang="de-DE" sz="3100" dirty="0"/>
              <a:t>Neue Sprachfeatures Java 12-21</a:t>
            </a:r>
          </a:p>
          <a:p>
            <a:r>
              <a:rPr lang="de-DE" sz="3200" dirty="0"/>
              <a:t>Neues in der JVM 12-17</a:t>
            </a:r>
          </a:p>
          <a:p>
            <a:r>
              <a:rPr lang="de-DE" sz="3200" dirty="0"/>
              <a:t>Neue Sprachfeatures Java 18-21</a:t>
            </a:r>
          </a:p>
          <a:p>
            <a:pPr lvl="1"/>
            <a:r>
              <a:rPr lang="en-US" sz="3200" b="1" dirty="0"/>
              <a:t>Pattern Matching for Switch</a:t>
            </a:r>
          </a:p>
          <a:p>
            <a:pPr lvl="1"/>
            <a:r>
              <a:rPr lang="en-US" sz="3200" dirty="0"/>
              <a:t>Record Patterns</a:t>
            </a:r>
          </a:p>
          <a:p>
            <a:pPr lvl="1"/>
            <a:r>
              <a:rPr lang="en-US" sz="3200" dirty="0"/>
              <a:t>Virtual Threads</a:t>
            </a:r>
          </a:p>
          <a:p>
            <a:pPr lvl="1"/>
            <a:r>
              <a:rPr lang="en-US" sz="3200" dirty="0"/>
              <a:t>Sequenced Collection</a:t>
            </a:r>
            <a:endParaRPr lang="de-DE" sz="3000" dirty="0"/>
          </a:p>
          <a:p>
            <a:r>
              <a:rPr lang="de-DE" sz="3200" dirty="0"/>
              <a:t>Neues in der JVM 18-21</a:t>
            </a:r>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r>
              <a:rPr lang="de-DE" sz="3100" dirty="0"/>
              <a:t>Neue Sprachfeatures Java 18-21</a:t>
            </a:r>
          </a:p>
          <a:p>
            <a:r>
              <a:rPr lang="de-DE" sz="3100" dirty="0"/>
              <a:t>Neues in der JVM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200" dirty="0"/>
              <a:t>Neues in der JVM 12-17</a:t>
            </a:r>
          </a:p>
          <a:p>
            <a:r>
              <a:rPr lang="de-DE" sz="3200" dirty="0"/>
              <a:t>Neue Sprachfeatures Java 18-21</a:t>
            </a:r>
          </a:p>
          <a:p>
            <a:pPr lvl="1"/>
            <a:r>
              <a:rPr lang="en-US" sz="3200" dirty="0"/>
              <a:t>Pattern Matching for Switch</a:t>
            </a:r>
          </a:p>
          <a:p>
            <a:pPr lvl="1"/>
            <a:r>
              <a:rPr lang="en-US" sz="3200" b="1" dirty="0"/>
              <a:t>Record Patterns</a:t>
            </a:r>
          </a:p>
          <a:p>
            <a:pPr lvl="1"/>
            <a:r>
              <a:rPr lang="en-US" sz="3200" dirty="0"/>
              <a:t>Virtual Threads</a:t>
            </a:r>
          </a:p>
          <a:p>
            <a:pPr lvl="1"/>
            <a:r>
              <a:rPr lang="en-US" sz="3200" dirty="0"/>
              <a:t>Sequenced Collection</a:t>
            </a:r>
            <a:endParaRPr lang="de-DE" sz="3000" dirty="0"/>
          </a:p>
          <a:p>
            <a:r>
              <a:rPr lang="de-DE" sz="3200" dirty="0"/>
              <a:t>Neues in der JVM 18-21</a:t>
            </a:r>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92500" lnSpcReduction="20000"/>
          </a:bodyPr>
          <a:lstStyle/>
          <a:p>
            <a:r>
              <a:rPr lang="de-DE" sz="3100" dirty="0"/>
              <a:t>Überblick Java</a:t>
            </a:r>
          </a:p>
          <a:p>
            <a:r>
              <a:rPr lang="de-DE" sz="3100" dirty="0"/>
              <a:t>Neue Sprachfeatures Java 12-21</a:t>
            </a:r>
          </a:p>
          <a:p>
            <a:r>
              <a:rPr lang="de-DE" sz="3200" dirty="0"/>
              <a:t>Neues in der JVM 12-17</a:t>
            </a:r>
          </a:p>
          <a:p>
            <a:r>
              <a:rPr lang="de-DE" sz="3200" dirty="0"/>
              <a:t>Neue Sprachfeatures Java 18-21</a:t>
            </a:r>
          </a:p>
          <a:p>
            <a:pPr lvl="1"/>
            <a:r>
              <a:rPr lang="en-US" sz="3200" dirty="0"/>
              <a:t>Pattern Matching for Switch</a:t>
            </a:r>
          </a:p>
          <a:p>
            <a:pPr lvl="1"/>
            <a:r>
              <a:rPr lang="en-US" sz="3200" dirty="0"/>
              <a:t>Record Patterns</a:t>
            </a:r>
          </a:p>
          <a:p>
            <a:pPr lvl="1"/>
            <a:r>
              <a:rPr lang="en-US" sz="3200" b="1" dirty="0"/>
              <a:t>Virtual Threads</a:t>
            </a:r>
          </a:p>
          <a:p>
            <a:pPr lvl="1"/>
            <a:r>
              <a:rPr lang="en-US" sz="3200" dirty="0"/>
              <a:t>Sequenced Collection</a:t>
            </a:r>
            <a:endParaRPr lang="de-DE" sz="3000" dirty="0"/>
          </a:p>
          <a:p>
            <a:r>
              <a:rPr lang="de-DE" sz="3200" dirty="0"/>
              <a:t>Neues in der JVM 18-21</a:t>
            </a:r>
          </a:p>
          <a:p>
            <a:r>
              <a:rPr lang="de-DE" sz="3200" dirty="0" err="1"/>
              <a:t>OpenRewrite</a:t>
            </a:r>
            <a:endParaRPr lang="de-DE" sz="3200" dirty="0"/>
          </a:p>
          <a:p>
            <a:endParaRPr lang="de-DE" sz="31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dünner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92500" lnSpcReduction="20000"/>
          </a:bodyPr>
          <a:lstStyle/>
          <a:p>
            <a:r>
              <a:rPr lang="de-DE" sz="3100" dirty="0"/>
              <a:t>Überblick Java</a:t>
            </a:r>
          </a:p>
          <a:p>
            <a:r>
              <a:rPr lang="de-DE" sz="3100" dirty="0"/>
              <a:t>Neue Sprachfeatures Java 12-21</a:t>
            </a:r>
          </a:p>
          <a:p>
            <a:r>
              <a:rPr lang="de-DE" sz="3200" dirty="0"/>
              <a:t>Neues in der JVM 12-17</a:t>
            </a:r>
          </a:p>
          <a:p>
            <a:r>
              <a:rPr lang="de-DE" sz="3200" dirty="0"/>
              <a:t>Neue Sprachfeatures Java 18-21</a:t>
            </a:r>
          </a:p>
          <a:p>
            <a:pPr lvl="1"/>
            <a:r>
              <a:rPr lang="en-US" sz="3200" dirty="0"/>
              <a:t>Pattern Matching for Switch</a:t>
            </a:r>
          </a:p>
          <a:p>
            <a:pPr lvl="1"/>
            <a:r>
              <a:rPr lang="en-US" sz="3200" dirty="0"/>
              <a:t>Record Patterns</a:t>
            </a:r>
          </a:p>
          <a:p>
            <a:pPr lvl="1"/>
            <a:r>
              <a:rPr lang="en-US" sz="3200" dirty="0"/>
              <a:t>Virtual Threads</a:t>
            </a:r>
          </a:p>
          <a:p>
            <a:pPr lvl="1"/>
            <a:r>
              <a:rPr lang="en-US" sz="3200" b="1" dirty="0"/>
              <a:t>Sequenced Collection</a:t>
            </a:r>
            <a:endParaRPr lang="de-DE" sz="3000" b="1" dirty="0"/>
          </a:p>
          <a:p>
            <a:r>
              <a:rPr lang="de-DE" sz="3200" dirty="0"/>
              <a:t>Neues in der JVM 18-21</a:t>
            </a:r>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12-17</a:t>
            </a:r>
          </a:p>
          <a:p>
            <a:r>
              <a:rPr lang="de-DE" sz="3100" dirty="0"/>
              <a:t>Neues in der JVM 12-17</a:t>
            </a:r>
          </a:p>
          <a:p>
            <a:r>
              <a:rPr lang="de-DE" sz="3100" dirty="0"/>
              <a:t>Neue Sprachfeatures Java 18-21</a:t>
            </a:r>
          </a:p>
          <a:p>
            <a:r>
              <a:rPr lang="de-DE" sz="3100" dirty="0"/>
              <a:t>Neues in der JVM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1611510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2800" dirty="0"/>
              <a:t>Neue Sprachfeatures Java 12-21</a:t>
            </a:r>
          </a:p>
          <a:p>
            <a:r>
              <a:rPr lang="de-DE" sz="2800" dirty="0"/>
              <a:t>Neues in der JVM 12-17</a:t>
            </a:r>
          </a:p>
          <a:p>
            <a:r>
              <a:rPr lang="de-DE" sz="2800" dirty="0"/>
              <a:t>Neue Sprachfeatures Java 18-21</a:t>
            </a:r>
          </a:p>
          <a:p>
            <a:r>
              <a:rPr lang="de-DE" sz="3100" dirty="0"/>
              <a:t>Neues in der JVM 18-21</a:t>
            </a:r>
            <a:endParaRPr lang="de-DE" sz="2900" dirty="0"/>
          </a:p>
          <a:p>
            <a:pPr lvl="1"/>
            <a:r>
              <a:rPr lang="en-US" sz="2900" b="1" dirty="0"/>
              <a:t>Virtual Threads</a:t>
            </a:r>
          </a:p>
          <a:p>
            <a:pPr lvl="1"/>
            <a:r>
              <a:rPr lang="en-US" sz="2700" dirty="0"/>
              <a:t>Java Flight Recorder Improvements</a:t>
            </a:r>
            <a:endParaRPr lang="de-DE" sz="2600" dirty="0"/>
          </a:p>
          <a:p>
            <a:r>
              <a:rPr lang="de-DE" sz="2800" dirty="0" err="1"/>
              <a:t>OpenRewrite</a:t>
            </a:r>
            <a:endParaRPr lang="de-DE" sz="2800" dirty="0"/>
          </a:p>
        </p:txBody>
      </p:sp>
    </p:spTree>
    <p:extLst>
      <p:ext uri="{BB962C8B-B14F-4D97-AF65-F5344CB8AC3E}">
        <p14:creationId xmlns:p14="http://schemas.microsoft.com/office/powerpoint/2010/main" val="3469145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432390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1817620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pt-BR" dirty="0"/>
              <a:t>./ab.exe -n 100 -c 25 http://localhost:8080/httpbin/block/3</a:t>
            </a:r>
          </a:p>
          <a:p>
            <a:endParaRPr lang="de-DE" dirty="0"/>
          </a:p>
        </p:txBody>
      </p:sp>
    </p:spTree>
    <p:extLst>
      <p:ext uri="{BB962C8B-B14F-4D97-AF65-F5344CB8AC3E}">
        <p14:creationId xmlns:p14="http://schemas.microsoft.com/office/powerpoint/2010/main" val="2640240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26199642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3571407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2800" dirty="0"/>
              <a:t>Neue Sprachfeatures Java 12-21</a:t>
            </a:r>
          </a:p>
          <a:p>
            <a:r>
              <a:rPr lang="de-DE" sz="2800" dirty="0"/>
              <a:t>Neues in der JVM 12-17</a:t>
            </a:r>
          </a:p>
          <a:p>
            <a:r>
              <a:rPr lang="de-DE" sz="2800" dirty="0"/>
              <a:t>Neue Sprachfeatures Java 18-21</a:t>
            </a:r>
          </a:p>
          <a:p>
            <a:r>
              <a:rPr lang="de-DE" sz="3100" dirty="0"/>
              <a:t>Neues in der JVM 18-21</a:t>
            </a:r>
            <a:endParaRPr lang="de-DE" sz="2900" dirty="0"/>
          </a:p>
          <a:p>
            <a:pPr lvl="1"/>
            <a:r>
              <a:rPr lang="en-US" sz="2900" dirty="0"/>
              <a:t>Virtual Threads</a:t>
            </a:r>
          </a:p>
          <a:p>
            <a:pPr lvl="1"/>
            <a:r>
              <a:rPr lang="en-US" sz="2700" b="1" dirty="0"/>
              <a:t>Java Flight Recorder Improvements</a:t>
            </a:r>
            <a:endParaRPr lang="de-DE" sz="2600" b="1" dirty="0"/>
          </a:p>
          <a:p>
            <a:r>
              <a:rPr lang="de-DE" sz="2800" dirty="0" err="1"/>
              <a:t>OpenRewrite</a:t>
            </a:r>
            <a:endParaRPr lang="de-DE" sz="2800" dirty="0"/>
          </a:p>
          <a:p>
            <a:endParaRPr lang="de-DE" sz="3100" dirty="0"/>
          </a:p>
        </p:txBody>
      </p:sp>
    </p:spTree>
    <p:extLst>
      <p:ext uri="{BB962C8B-B14F-4D97-AF65-F5344CB8AC3E}">
        <p14:creationId xmlns:p14="http://schemas.microsoft.com/office/powerpoint/2010/main" val="23239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29CD0-4A67-B235-2D0C-0F4391C82F25}"/>
              </a:ext>
            </a:extLst>
          </p:cNvPr>
          <p:cNvSpPr>
            <a:spLocks noGrp="1"/>
          </p:cNvSpPr>
          <p:nvPr>
            <p:ph type="title"/>
          </p:nvPr>
        </p:nvSpPr>
        <p:spPr/>
        <p:txBody>
          <a:bodyPr/>
          <a:lstStyle/>
          <a:p>
            <a:r>
              <a:rPr lang="de-DE" dirty="0"/>
              <a:t>Überblick Java Flight Recorder</a:t>
            </a:r>
          </a:p>
        </p:txBody>
      </p:sp>
      <p:sp>
        <p:nvSpPr>
          <p:cNvPr id="3" name="Inhaltsplatzhalter 2">
            <a:extLst>
              <a:ext uri="{FF2B5EF4-FFF2-40B4-BE49-F238E27FC236}">
                <a16:creationId xmlns:a16="http://schemas.microsoft.com/office/drawing/2014/main" id="{BE3B2220-5E7F-116A-847C-E5357BD32179}"/>
              </a:ext>
            </a:extLst>
          </p:cNvPr>
          <p:cNvSpPr>
            <a:spLocks noGrp="1"/>
          </p:cNvSpPr>
          <p:nvPr>
            <p:ph idx="1"/>
          </p:nvPr>
        </p:nvSpPr>
        <p:spPr/>
        <p:txBody>
          <a:bodyPr/>
          <a:lstStyle/>
          <a:p>
            <a:r>
              <a:rPr lang="de-DE" dirty="0"/>
              <a:t>Java Flight Recorder (JFR) ist ein Werkzeug zum Sammeln von Diagnose- und Profildaten über eine laufende Java-Anwendung.</a:t>
            </a:r>
          </a:p>
          <a:p>
            <a:r>
              <a:rPr lang="de-DE" dirty="0"/>
              <a:t>Es ist in die Java Virtual </a:t>
            </a:r>
            <a:r>
              <a:rPr lang="de-DE" dirty="0" err="1"/>
              <a:t>Machine</a:t>
            </a:r>
            <a:r>
              <a:rPr lang="de-DE" dirty="0"/>
              <a:t> (JVM) integriert und verursacht fast keinen Leistungs-Overhead (&lt; 1%). </a:t>
            </a:r>
          </a:p>
          <a:p>
            <a:r>
              <a:rPr lang="de-DE" dirty="0"/>
              <a:t>JFR sammelt Daten sowohl über die JVM als auch über die darauf laufende Java-Anwendung.</a:t>
            </a:r>
          </a:p>
          <a:p>
            <a:r>
              <a:rPr lang="de-DE" dirty="0"/>
              <a:t>In Produktion ist es ein kostenpflichtiges Tool (</a:t>
            </a:r>
            <a:r>
              <a:rPr lang="de-DE" dirty="0" err="1"/>
              <a:t>java</a:t>
            </a:r>
            <a:r>
              <a:rPr lang="de-DE" dirty="0"/>
              <a:t> -XX:+</a:t>
            </a:r>
            <a:r>
              <a:rPr lang="de-DE" dirty="0" err="1"/>
              <a:t>UnlockCommercialFeatures</a:t>
            </a:r>
            <a:r>
              <a:rPr lang="de-DE" dirty="0"/>
              <a:t> -XX:+</a:t>
            </a:r>
            <a:r>
              <a:rPr lang="de-DE" dirty="0" err="1"/>
              <a:t>FlightRecorder</a:t>
            </a:r>
            <a:r>
              <a:rPr lang="de-DE" dirty="0"/>
              <a:t> </a:t>
            </a:r>
            <a:r>
              <a:rPr lang="de-DE" dirty="0" err="1"/>
              <a:t>MyApp</a:t>
            </a:r>
            <a:r>
              <a:rPr lang="de-DE" dirty="0"/>
              <a:t>)</a:t>
            </a:r>
          </a:p>
          <a:p>
            <a:r>
              <a:rPr lang="de-DE" dirty="0"/>
              <a:t>Mit dem </a:t>
            </a:r>
            <a:r>
              <a:rPr lang="de-DE" dirty="0" err="1"/>
              <a:t>jcmd</a:t>
            </a:r>
            <a:r>
              <a:rPr lang="de-DE" dirty="0"/>
              <a:t> Tool kann man sich an einen laufenden Java Prozess hängen</a:t>
            </a:r>
          </a:p>
          <a:p>
            <a:r>
              <a:rPr lang="de-DE" dirty="0"/>
              <a:t>Java Mission Control ist ein Tool, um JFR-Dateien zu lesen und auszuwerten</a:t>
            </a:r>
          </a:p>
        </p:txBody>
      </p:sp>
    </p:spTree>
    <p:extLst>
      <p:ext uri="{BB962C8B-B14F-4D97-AF65-F5344CB8AC3E}">
        <p14:creationId xmlns:p14="http://schemas.microsoft.com/office/powerpoint/2010/main" val="2034327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97189-A9B2-DC94-8CFF-5BAFE709505E}"/>
              </a:ext>
            </a:extLst>
          </p:cNvPr>
          <p:cNvSpPr>
            <a:spLocks noGrp="1"/>
          </p:cNvSpPr>
          <p:nvPr>
            <p:ph type="title"/>
          </p:nvPr>
        </p:nvSpPr>
        <p:spPr/>
        <p:txBody>
          <a:bodyPr/>
          <a:lstStyle/>
          <a:p>
            <a:r>
              <a:rPr lang="de-DE" dirty="0"/>
              <a:t>JFR </a:t>
            </a:r>
            <a:r>
              <a:rPr lang="de-DE" dirty="0" err="1"/>
              <a:t>view</a:t>
            </a:r>
            <a:r>
              <a:rPr lang="de-DE" dirty="0"/>
              <a:t> – neu in Java 21</a:t>
            </a:r>
          </a:p>
        </p:txBody>
      </p:sp>
      <p:sp>
        <p:nvSpPr>
          <p:cNvPr id="3" name="Inhaltsplatzhalter 2">
            <a:extLst>
              <a:ext uri="{FF2B5EF4-FFF2-40B4-BE49-F238E27FC236}">
                <a16:creationId xmlns:a16="http://schemas.microsoft.com/office/drawing/2014/main" id="{2DA4E6A7-5029-AD48-4EC5-29BEE69B46FA}"/>
              </a:ext>
            </a:extLst>
          </p:cNvPr>
          <p:cNvSpPr>
            <a:spLocks noGrp="1"/>
          </p:cNvSpPr>
          <p:nvPr>
            <p:ph idx="1"/>
          </p:nvPr>
        </p:nvSpPr>
        <p:spPr/>
        <p:txBody>
          <a:bodyPr/>
          <a:lstStyle/>
          <a:p>
            <a:r>
              <a:rPr lang="de-DE" dirty="0"/>
              <a:t>Man braucht nun nicht mehr Java Mission Control, sondern kann mit </a:t>
            </a:r>
            <a:r>
              <a:rPr lang="de-DE" dirty="0" err="1"/>
              <a:t>jfr</a:t>
            </a:r>
            <a:r>
              <a:rPr lang="de-DE" dirty="0"/>
              <a:t> </a:t>
            </a:r>
            <a:r>
              <a:rPr lang="de-DE" dirty="0" err="1"/>
              <a:t>view</a:t>
            </a:r>
            <a:r>
              <a:rPr lang="de-DE" dirty="0"/>
              <a:t> direkt über die Kommandozeile arbeiten</a:t>
            </a:r>
          </a:p>
          <a:p>
            <a:r>
              <a:rPr lang="de-DE" dirty="0"/>
              <a:t>Man kann auch </a:t>
            </a:r>
            <a:r>
              <a:rPr lang="de-DE" dirty="0" err="1"/>
              <a:t>jcmd</a:t>
            </a:r>
            <a:r>
              <a:rPr lang="de-DE" dirty="0"/>
              <a:t> direkt in </a:t>
            </a:r>
            <a:r>
              <a:rPr lang="de-DE" dirty="0" err="1"/>
              <a:t>jfr</a:t>
            </a:r>
            <a:r>
              <a:rPr lang="de-DE" dirty="0"/>
              <a:t> </a:t>
            </a:r>
            <a:r>
              <a:rPr lang="de-DE" dirty="0" err="1"/>
              <a:t>view</a:t>
            </a:r>
            <a:r>
              <a:rPr lang="de-DE" dirty="0"/>
              <a:t> „</a:t>
            </a:r>
            <a:r>
              <a:rPr lang="de-DE" dirty="0" err="1"/>
              <a:t>pipen</a:t>
            </a:r>
            <a:r>
              <a:rPr lang="de-DE" dirty="0"/>
              <a:t>“</a:t>
            </a:r>
          </a:p>
          <a:p>
            <a:r>
              <a:rPr lang="de-DE" dirty="0"/>
              <a:t>Außerdem gibt es ein paar neue Events, an die man sich hängen kann:</a:t>
            </a:r>
          </a:p>
          <a:p>
            <a:pPr lvl="1"/>
            <a:r>
              <a:rPr lang="de-DE" dirty="0" err="1"/>
              <a:t>Jdk.JavaAgent</a:t>
            </a:r>
            <a:endParaRPr lang="de-DE" dirty="0"/>
          </a:p>
          <a:p>
            <a:pPr lvl="1"/>
            <a:r>
              <a:rPr lang="de-DE" dirty="0" err="1"/>
              <a:t>Jdk.NativeAgent</a:t>
            </a:r>
            <a:endParaRPr lang="de-DE" dirty="0"/>
          </a:p>
          <a:p>
            <a:pPr lvl="1"/>
            <a:r>
              <a:rPr lang="de-DE" dirty="0"/>
              <a:t>Virtual Thread Events nicht mehr experimental</a:t>
            </a:r>
          </a:p>
          <a:p>
            <a:r>
              <a:rPr lang="de-DE" dirty="0"/>
              <a:t>Bessere Fehlermeldungen</a:t>
            </a:r>
          </a:p>
          <a:p>
            <a:endParaRPr lang="de-DE" dirty="0"/>
          </a:p>
        </p:txBody>
      </p:sp>
    </p:spTree>
    <p:extLst>
      <p:ext uri="{BB962C8B-B14F-4D97-AF65-F5344CB8AC3E}">
        <p14:creationId xmlns:p14="http://schemas.microsoft.com/office/powerpoint/2010/main" val="35847762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200" dirty="0"/>
              <a:t>Neue Sprachfeatures Java 12-21</a:t>
            </a:r>
          </a:p>
          <a:p>
            <a:r>
              <a:rPr lang="de-DE" sz="3200" dirty="0"/>
              <a:t>Neues in der JVM 12-17</a:t>
            </a:r>
          </a:p>
          <a:p>
            <a:r>
              <a:rPr lang="de-DE" sz="3200" dirty="0"/>
              <a:t>Neue Sprachfeatures Java 18-21</a:t>
            </a:r>
          </a:p>
          <a:p>
            <a:r>
              <a:rPr lang="de-DE" sz="3600" dirty="0"/>
              <a:t>Neues in der JVM 18-21</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org.openrewrite.java.migrate.UpgradeToJava21</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200" dirty="0"/>
              <a:t>Neue Sprachfeatures Java 12-21</a:t>
            </a:r>
          </a:p>
          <a:p>
            <a:r>
              <a:rPr lang="de-DE" sz="3200" dirty="0"/>
              <a:t>Neues in der JVM 12-17</a:t>
            </a:r>
          </a:p>
          <a:p>
            <a:r>
              <a:rPr lang="de-DE" sz="3200" dirty="0"/>
              <a:t>Neue Sprachfeatures Java 18-21</a:t>
            </a:r>
          </a:p>
          <a:p>
            <a:r>
              <a:rPr lang="de-DE" sz="3600" dirty="0"/>
              <a:t>Neues in der JVM 18-21</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06_openrewrite</a:t>
            </a:r>
          </a:p>
          <a:p>
            <a:r>
              <a:rPr lang="de-DE" dirty="0">
                <a:hlinkClick r:id="rId2"/>
              </a:rPr>
              <a:t>https://docs.openrewrite.org/recipes/java/migrate/javaversion21</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SequencedCollections</a:t>
            </a:r>
            <a:endParaRPr lang="de-DE" dirty="0"/>
          </a:p>
          <a:p>
            <a:r>
              <a:rPr lang="de-DE" dirty="0"/>
              <a:t>Ergebnis hält sich leider in Grenzen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200" dirty="0"/>
              <a:t>Neue Sprachfeatures Java 12-21</a:t>
            </a:r>
          </a:p>
          <a:p>
            <a:r>
              <a:rPr lang="de-DE" sz="3200" dirty="0"/>
              <a:t>Neues in der JVM 12-17</a:t>
            </a:r>
          </a:p>
          <a:p>
            <a:r>
              <a:rPr lang="de-DE" sz="3200" dirty="0"/>
              <a:t>Neue Sprachfeatures Java 18-21</a:t>
            </a:r>
          </a:p>
          <a:p>
            <a:r>
              <a:rPr lang="de-DE" sz="3600" dirty="0"/>
              <a:t>Neues in der JVM 18-21</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3638</Words>
  <Application>Microsoft Office PowerPoint</Application>
  <PresentationFormat>Breitbild</PresentationFormat>
  <Paragraphs>493</Paragraphs>
  <Slides>81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81</vt:i4>
      </vt:variant>
    </vt:vector>
  </HeadingPairs>
  <TitlesOfParts>
    <vt:vector size="92" baseType="lpstr">
      <vt:lpstr>Arial</vt:lpstr>
      <vt:lpstr>DejaVu Serif</vt:lpstr>
      <vt:lpstr>inter-regular</vt:lpstr>
      <vt:lpstr>Menlo</vt:lpstr>
      <vt:lpstr>OracleSansVF</vt:lpstr>
      <vt:lpstr>Söhne</vt:lpstr>
      <vt:lpstr>Trebuchet MS</vt:lpstr>
      <vt:lpstr>Wingdings</vt:lpstr>
      <vt:lpstr>Wingdings 3</vt:lpstr>
      <vt:lpstr>Facet</vt:lpstr>
      <vt:lpstr>think-cell Folie</vt:lpstr>
      <vt:lpstr>Java 12 bis 21–  Neue Features </vt:lpstr>
      <vt:lpstr>Vorstellung</vt:lpstr>
      <vt:lpstr>Du oder Sie?</vt:lpstr>
      <vt:lpstr>Repository</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Zwischenzeitliches Lizenzmodell (Java 11)</vt:lpstr>
      <vt:lpstr>Agenda</vt:lpstr>
      <vt:lpstr>Projekte</vt:lpstr>
      <vt:lpstr>Project Amber</vt:lpstr>
      <vt:lpstr>Hintergründe und neue Themen</vt:lpstr>
      <vt:lpstr>Projekt Valhalla</vt:lpstr>
      <vt:lpstr>Agenda</vt:lpstr>
      <vt:lpstr>Text Blocks (Java 15)</vt:lpstr>
      <vt:lpstr>Text Blocks Code</vt:lpstr>
      <vt:lpstr>Agenda</vt:lpstr>
      <vt:lpstr>Switch Expressions (Java 14)</vt:lpstr>
      <vt:lpstr>Switch Expression Code</vt:lpstr>
      <vt:lpstr>Agenda</vt:lpstr>
      <vt:lpstr>Pattern Matching inctanceof (Java 16 )</vt:lpstr>
      <vt:lpstr>Pattern Matching inctanceof Code</vt:lpstr>
      <vt:lpstr>Agenda</vt:lpstr>
      <vt:lpstr>Records (Java 16)</vt:lpstr>
      <vt:lpstr>Records Code</vt:lpstr>
      <vt:lpstr>Agenda</vt:lpstr>
      <vt:lpstr>Sealed Classes (Java 17)</vt:lpstr>
      <vt:lpstr>Sealed Classes 2</vt:lpstr>
      <vt:lpstr>Sealed Classes Code</vt:lpstr>
      <vt:lpstr>Verschiedenes</vt:lpstr>
      <vt:lpstr>Aufgaben</vt:lpstr>
      <vt:lpstr>Agenda</vt:lpstr>
      <vt:lpstr>GC Verbesserungen Ziele </vt:lpstr>
      <vt:lpstr>Relevante GCs im JDK</vt:lpstr>
      <vt:lpstr>Throughput</vt:lpstr>
      <vt:lpstr>Latency</vt:lpstr>
      <vt:lpstr>99p Latency</vt:lpstr>
      <vt:lpstr>Footprint</vt:lpstr>
      <vt:lpstr>Vergleich Parallel vs. G1 (optaplanner)</vt:lpstr>
      <vt:lpstr>GC Verbesserungen links</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Agenda</vt:lpstr>
      <vt:lpstr>Sequenced Collections (Java 21)</vt:lpstr>
      <vt:lpstr>Sortiert sich in alte Strukturen ein</vt:lpstr>
      <vt:lpstr>Sequenced Collection Code</vt:lpstr>
      <vt:lpstr>Verschiedenes</vt:lpstr>
      <vt:lpstr>Aufgaben</vt:lpstr>
      <vt:lpstr>Agenda</vt:lpstr>
      <vt:lpstr>Java 18 – weitere Verbesserungen für G1</vt:lpstr>
      <vt:lpstr>Java 18-21 – weitere Verbesserungen</vt:lpstr>
      <vt:lpstr>Spring Boot showcase</vt:lpstr>
      <vt:lpstr>Platform vs. Virtual threads</vt:lpstr>
      <vt:lpstr>Bewertung</vt:lpstr>
      <vt:lpstr>Agenda</vt:lpstr>
      <vt:lpstr>Überblick Java Flight Recorder</vt:lpstr>
      <vt:lpstr>JFR view – neu in Java 21</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967</cp:revision>
  <cp:lastPrinted>2022-04-07T14:57:57Z</cp:lastPrinted>
  <dcterms:created xsi:type="dcterms:W3CDTF">2019-11-12T08:00:01Z</dcterms:created>
  <dcterms:modified xsi:type="dcterms:W3CDTF">2025-01-24T15:04:50Z</dcterms:modified>
</cp:coreProperties>
</file>