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6"/>
  </p:notesMasterIdLst>
  <p:sldIdLst>
    <p:sldId id="256" r:id="rId2"/>
    <p:sldId id="538" r:id="rId3"/>
    <p:sldId id="1069" r:id="rId4"/>
    <p:sldId id="477" r:id="rId5"/>
    <p:sldId id="406" r:id="rId6"/>
    <p:sldId id="407" r:id="rId7"/>
    <p:sldId id="291" r:id="rId8"/>
    <p:sldId id="409" r:id="rId9"/>
    <p:sldId id="410" r:id="rId10"/>
    <p:sldId id="1070" r:id="rId11"/>
    <p:sldId id="976" r:id="rId12"/>
    <p:sldId id="981" r:id="rId13"/>
    <p:sldId id="982" r:id="rId14"/>
    <p:sldId id="983" r:id="rId15"/>
    <p:sldId id="984" r:id="rId16"/>
    <p:sldId id="985" r:id="rId17"/>
    <p:sldId id="986" r:id="rId18"/>
    <p:sldId id="987" r:id="rId19"/>
    <p:sldId id="988" r:id="rId20"/>
    <p:sldId id="989" r:id="rId21"/>
    <p:sldId id="1071" r:id="rId22"/>
    <p:sldId id="978" r:id="rId23"/>
    <p:sldId id="990" r:id="rId24"/>
    <p:sldId id="991" r:id="rId25"/>
    <p:sldId id="489" r:id="rId26"/>
    <p:sldId id="620" r:id="rId27"/>
    <p:sldId id="621" r:id="rId28"/>
    <p:sldId id="622" r:id="rId29"/>
    <p:sldId id="527" r:id="rId30"/>
    <p:sldId id="623" r:id="rId31"/>
    <p:sldId id="618" r:id="rId32"/>
    <p:sldId id="624" r:id="rId33"/>
    <p:sldId id="625" r:id="rId34"/>
    <p:sldId id="775" r:id="rId35"/>
    <p:sldId id="776" r:id="rId36"/>
    <p:sldId id="995" r:id="rId37"/>
    <p:sldId id="996" r:id="rId38"/>
    <p:sldId id="1000" r:id="rId39"/>
    <p:sldId id="997" r:id="rId40"/>
    <p:sldId id="999" r:id="rId41"/>
    <p:sldId id="370" r:id="rId42"/>
    <p:sldId id="1002" r:id="rId43"/>
    <p:sldId id="1003" r:id="rId44"/>
    <p:sldId id="387" r:id="rId45"/>
    <p:sldId id="1004" r:id="rId46"/>
    <p:sldId id="1005" r:id="rId47"/>
    <p:sldId id="1098" r:id="rId48"/>
    <p:sldId id="388" r:id="rId49"/>
    <p:sldId id="1006" r:id="rId50"/>
    <p:sldId id="1007" r:id="rId51"/>
    <p:sldId id="1008" r:id="rId52"/>
    <p:sldId id="1009" r:id="rId53"/>
    <p:sldId id="1010" r:id="rId54"/>
    <p:sldId id="1099" r:id="rId55"/>
    <p:sldId id="257" r:id="rId56"/>
    <p:sldId id="1011" r:id="rId57"/>
    <p:sldId id="992" r:id="rId58"/>
    <p:sldId id="1058" r:id="rId59"/>
    <p:sldId id="1059" r:id="rId60"/>
    <p:sldId id="1062" r:id="rId61"/>
    <p:sldId id="1061" r:id="rId62"/>
    <p:sldId id="1063" r:id="rId63"/>
    <p:sldId id="1064" r:id="rId64"/>
    <p:sldId id="1065" r:id="rId65"/>
    <p:sldId id="1060" r:id="rId66"/>
    <p:sldId id="1012" r:id="rId67"/>
    <p:sldId id="1013" r:id="rId68"/>
    <p:sldId id="1072" r:id="rId69"/>
    <p:sldId id="1014" r:id="rId70"/>
    <p:sldId id="384" r:id="rId71"/>
    <p:sldId id="1066" r:id="rId72"/>
    <p:sldId id="1015" r:id="rId73"/>
    <p:sldId id="1017" r:id="rId74"/>
    <p:sldId id="1029" r:id="rId75"/>
    <p:sldId id="1068" r:id="rId76"/>
    <p:sldId id="1067" r:id="rId77"/>
    <p:sldId id="1100" r:id="rId78"/>
    <p:sldId id="1073" r:id="rId79"/>
    <p:sldId id="1080" r:id="rId80"/>
    <p:sldId id="389" r:id="rId81"/>
    <p:sldId id="1083" r:id="rId82"/>
    <p:sldId id="1088" r:id="rId83"/>
    <p:sldId id="1082" r:id="rId84"/>
    <p:sldId id="1085" r:id="rId85"/>
    <p:sldId id="1086" r:id="rId86"/>
    <p:sldId id="1020" r:id="rId87"/>
    <p:sldId id="1087" r:id="rId88"/>
    <p:sldId id="1089" r:id="rId89"/>
    <p:sldId id="1081" r:id="rId90"/>
    <p:sldId id="1021" r:id="rId91"/>
    <p:sldId id="631" r:id="rId92"/>
    <p:sldId id="1022" r:id="rId93"/>
    <p:sldId id="1074" r:id="rId94"/>
    <p:sldId id="1023" r:id="rId95"/>
    <p:sldId id="1024" r:id="rId96"/>
    <p:sldId id="1025" r:id="rId97"/>
    <p:sldId id="1026" r:id="rId98"/>
    <p:sldId id="1027" r:id="rId99"/>
    <p:sldId id="1090" r:id="rId100"/>
    <p:sldId id="1028" r:id="rId101"/>
    <p:sldId id="1091" r:id="rId102"/>
    <p:sldId id="1075" r:id="rId103"/>
    <p:sldId id="1030" r:id="rId104"/>
    <p:sldId id="1092" r:id="rId105"/>
    <p:sldId id="1032" r:id="rId106"/>
    <p:sldId id="1093" r:id="rId107"/>
    <p:sldId id="1101" r:id="rId108"/>
    <p:sldId id="1076" r:id="rId109"/>
    <p:sldId id="1018" r:id="rId110"/>
    <p:sldId id="1046" r:id="rId111"/>
    <p:sldId id="1047" r:id="rId112"/>
    <p:sldId id="1019" r:id="rId113"/>
    <p:sldId id="1048" r:id="rId114"/>
    <p:sldId id="1033" r:id="rId115"/>
    <p:sldId id="1034" r:id="rId116"/>
    <p:sldId id="1049" r:id="rId117"/>
    <p:sldId id="1051" r:id="rId118"/>
    <p:sldId id="1050" r:id="rId119"/>
    <p:sldId id="1052" r:id="rId120"/>
    <p:sldId id="1043" r:id="rId121"/>
    <p:sldId id="1053" r:id="rId122"/>
    <p:sldId id="1054" r:id="rId123"/>
    <p:sldId id="1036" r:id="rId124"/>
    <p:sldId id="1055" r:id="rId125"/>
    <p:sldId id="1044" r:id="rId126"/>
    <p:sldId id="1037" r:id="rId127"/>
    <p:sldId id="1038" r:id="rId128"/>
    <p:sldId id="1094" r:id="rId129"/>
    <p:sldId id="1077" r:id="rId130"/>
    <p:sldId id="1039" r:id="rId131"/>
    <p:sldId id="1040" r:id="rId132"/>
    <p:sldId id="1041" r:id="rId133"/>
    <p:sldId id="1078" r:id="rId134"/>
    <p:sldId id="1045" r:id="rId135"/>
    <p:sldId id="1042" r:id="rId136"/>
    <p:sldId id="1056" r:id="rId137"/>
    <p:sldId id="993" r:id="rId138"/>
    <p:sldId id="994" r:id="rId139"/>
    <p:sldId id="1079" r:id="rId140"/>
    <p:sldId id="979" r:id="rId141"/>
    <p:sldId id="1095" r:id="rId142"/>
    <p:sldId id="1096" r:id="rId143"/>
    <p:sldId id="1097" r:id="rId144"/>
    <p:sldId id="968" r:id="rId145"/>
  </p:sldIdLst>
  <p:sldSz cx="12192000" cy="6858000"/>
  <p:notesSz cx="7104063" cy="10234613"/>
  <p:custDataLst>
    <p:tags r:id="rId14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86172" autoAdjust="0"/>
  </p:normalViewPr>
  <p:slideViewPr>
    <p:cSldViewPr snapToGrid="0">
      <p:cViewPr varScale="1">
        <p:scale>
          <a:sx n="129" d="100"/>
          <a:sy n="129" d="100"/>
        </p:scale>
        <p:origin x="3180" y="3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2"/>
            <a:ext cx="3078162" cy="512763"/>
          </a:xfrm>
          <a:prstGeom prst="rect">
            <a:avLst/>
          </a:prstGeom>
        </p:spPr>
        <p:txBody>
          <a:bodyPr vert="horz" lIns="91440" tIns="45720" rIns="91440" bIns="45720" rtlCol="0"/>
          <a:lstStyle>
            <a:lvl1pPr algn="r">
              <a:defRPr sz="1200"/>
            </a:lvl1pPr>
          </a:lstStyle>
          <a:p>
            <a:fld id="{A2040813-E246-4EEE-B198-3EDEA39B1BE1}" type="datetimeFigureOut">
              <a:rPr lang="de-DE" smtClean="0"/>
              <a:t>07.07.2025</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5"/>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721852"/>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2"/>
            <a:ext cx="3078162" cy="512763"/>
          </a:xfrm>
          <a:prstGeom prst="rect">
            <a:avLst/>
          </a:prstGeom>
        </p:spPr>
        <p:txBody>
          <a:bodyPr vert="horz" lIns="91440" tIns="45720" rIns="91440" bIns="45720" rtlCol="0" anchor="b"/>
          <a:lstStyle>
            <a:lvl1pPr algn="r">
              <a:defRPr sz="1200"/>
            </a:lvl1pPr>
          </a:lstStyle>
          <a:p>
            <a:fld id="{A62ABD72-7CE5-4E13-BAF9-6682705CFA71}" type="slidenum">
              <a:rPr lang="de-DE" smtClean="0"/>
              <a:t>‹Nr.›</a:t>
            </a:fld>
            <a:endParaRPr lang="de-DE"/>
          </a:p>
        </p:txBody>
      </p:sp>
    </p:spTree>
    <p:extLst>
      <p:ext uri="{BB962C8B-B14F-4D97-AF65-F5344CB8AC3E}">
        <p14:creationId xmlns:p14="http://schemas.microsoft.com/office/powerpoint/2010/main" val="14790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älteren Web-Frameworks (oder falsch konfigurierte Apps) </a:t>
            </a:r>
            <a:r>
              <a:rPr lang="de-DE" b="1" dirty="0"/>
              <a:t>ändern die Session-ID nicht</a:t>
            </a:r>
            <a:r>
              <a:rPr lang="de-DE" dirty="0"/>
              <a:t> beim Login.</a:t>
            </a:r>
            <a:br>
              <a:rPr lang="de-DE" dirty="0"/>
            </a:br>
            <a:r>
              <a:rPr lang="de-DE" dirty="0"/>
              <a:t>Eine vorab gesetzte ID bleibt also bestehen → </a:t>
            </a:r>
            <a:r>
              <a:rPr lang="de-DE" i="1" dirty="0"/>
              <a:t>Fixation</a:t>
            </a:r>
            <a:r>
              <a:rPr lang="de-DE" dirty="0"/>
              <a:t> erfolgreich.</a:t>
            </a:r>
          </a:p>
        </p:txBody>
      </p:sp>
      <p:sp>
        <p:nvSpPr>
          <p:cNvPr id="4" name="Foliennummernplatzhalter 3"/>
          <p:cNvSpPr>
            <a:spLocks noGrp="1"/>
          </p:cNvSpPr>
          <p:nvPr>
            <p:ph type="sldNum" sz="quarter" idx="5"/>
          </p:nvPr>
        </p:nvSpPr>
        <p:spPr/>
        <p:txBody>
          <a:bodyPr/>
          <a:lstStyle/>
          <a:p>
            <a:fld id="{A62ABD72-7CE5-4E13-BAF9-6682705CFA71}" type="slidenum">
              <a:rPr lang="de-DE" smtClean="0"/>
              <a:t>19</a:t>
            </a:fld>
            <a:endParaRPr lang="de-DE"/>
          </a:p>
        </p:txBody>
      </p:sp>
    </p:spTree>
    <p:extLst>
      <p:ext uri="{BB962C8B-B14F-4D97-AF65-F5344CB8AC3E}">
        <p14:creationId xmlns:p14="http://schemas.microsoft.com/office/powerpoint/2010/main" val="406803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p:cNvSpPr>
            <a:spLocks noGrp="1"/>
          </p:cNvSpPr>
          <p:nvPr>
            <p:ph type="sldNum" sz="quarter" idx="5"/>
          </p:nvPr>
        </p:nvSpPr>
        <p:spPr/>
        <p:txBody>
          <a:bodyPr/>
          <a:lstStyle/>
          <a:p>
            <a:fld id="{A62ABD72-7CE5-4E13-BAF9-6682705CFA71}" type="slidenum">
              <a:rPr lang="de-DE" smtClean="0"/>
              <a:t>130</a:t>
            </a:fld>
            <a:endParaRPr lang="de-DE"/>
          </a:p>
        </p:txBody>
      </p:sp>
    </p:spTree>
    <p:extLst>
      <p:ext uri="{BB962C8B-B14F-4D97-AF65-F5344CB8AC3E}">
        <p14:creationId xmlns:p14="http://schemas.microsoft.com/office/powerpoint/2010/main" val="122248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Dadurch können wir SSO und föderierte Logins in unserem Netzfilm-Ökosystem ganz einfach umsetzen.“</a:t>
            </a:r>
          </a:p>
        </p:txBody>
      </p:sp>
      <p:sp>
        <p:nvSpPr>
          <p:cNvPr id="4" name="Foliennummernplatzhalter 3"/>
          <p:cNvSpPr>
            <a:spLocks noGrp="1"/>
          </p:cNvSpPr>
          <p:nvPr>
            <p:ph type="sldNum" sz="quarter" idx="5"/>
          </p:nvPr>
        </p:nvSpPr>
        <p:spPr/>
        <p:txBody>
          <a:bodyPr/>
          <a:lstStyle/>
          <a:p>
            <a:fld id="{A62ABD72-7CE5-4E13-BAF9-6682705CFA71}" type="slidenum">
              <a:rPr lang="de-DE" smtClean="0"/>
              <a:t>131</a:t>
            </a:fld>
            <a:endParaRPr lang="de-DE"/>
          </a:p>
        </p:txBody>
      </p:sp>
    </p:spTree>
    <p:extLst>
      <p:ext uri="{BB962C8B-B14F-4D97-AF65-F5344CB8AC3E}">
        <p14:creationId xmlns:p14="http://schemas.microsoft.com/office/powerpoint/2010/main" val="274586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t>
            </a:r>
            <a:r>
              <a:rPr lang="de-DE" dirty="0" err="1"/>
              <a:t>Nonce</a:t>
            </a:r>
            <a:r>
              <a:rPr lang="de-DE" dirty="0"/>
              <a:t>-Parameter schützt uns, indem der Client einen zufälligen Wert mitgibt und später vergleicht, ob das </a:t>
            </a:r>
            <a:r>
              <a:rPr lang="de-DE" dirty="0" err="1"/>
              <a:t>id_token</a:t>
            </a:r>
            <a:r>
              <a:rPr lang="de-DE" dirty="0"/>
              <a:t> wirklich für diese Session ausgestellt wurde. So verhindern wir, dass ein Angreifer ein altes Token </a:t>
            </a:r>
            <a:r>
              <a:rPr lang="de-DE" dirty="0" err="1"/>
              <a:t>replayt</a:t>
            </a:r>
            <a:r>
              <a:rPr lang="de-DE" dirty="0"/>
              <a:t>.</a:t>
            </a:r>
          </a:p>
        </p:txBody>
      </p:sp>
      <p:sp>
        <p:nvSpPr>
          <p:cNvPr id="4" name="Foliennummernplatzhalter 3"/>
          <p:cNvSpPr>
            <a:spLocks noGrp="1"/>
          </p:cNvSpPr>
          <p:nvPr>
            <p:ph type="sldNum" sz="quarter" idx="5"/>
          </p:nvPr>
        </p:nvSpPr>
        <p:spPr/>
        <p:txBody>
          <a:bodyPr/>
          <a:lstStyle/>
          <a:p>
            <a:fld id="{A62ABD72-7CE5-4E13-BAF9-6682705CFA71}" type="slidenum">
              <a:rPr lang="de-DE" smtClean="0"/>
              <a:t>132</a:t>
            </a:fld>
            <a:endParaRPr lang="de-DE"/>
          </a:p>
        </p:txBody>
      </p:sp>
    </p:spTree>
    <p:extLst>
      <p:ext uri="{BB962C8B-B14F-4D97-AF65-F5344CB8AC3E}">
        <p14:creationId xmlns:p14="http://schemas.microsoft.com/office/powerpoint/2010/main" val="15680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8FBB-8188-FB90-9A8F-46F5837800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0BFB418-A098-A84D-6FC5-CA7CBDBFE37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82F1AC-FA39-DF1B-3102-DBE8835965D4}"/>
              </a:ext>
            </a:extLst>
          </p:cNvPr>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a:extLst>
              <a:ext uri="{FF2B5EF4-FFF2-40B4-BE49-F238E27FC236}">
                <a16:creationId xmlns:a16="http://schemas.microsoft.com/office/drawing/2014/main" id="{88C4C7DF-E8C7-4CF0-3350-84501EEE4877}"/>
              </a:ext>
            </a:extLst>
          </p:cNvPr>
          <p:cNvSpPr>
            <a:spLocks noGrp="1"/>
          </p:cNvSpPr>
          <p:nvPr>
            <p:ph type="sldNum" sz="quarter" idx="5"/>
          </p:nvPr>
        </p:nvSpPr>
        <p:spPr/>
        <p:txBody>
          <a:bodyPr/>
          <a:lstStyle/>
          <a:p>
            <a:fld id="{A62ABD72-7CE5-4E13-BAF9-6682705CFA71}" type="slidenum">
              <a:rPr lang="de-DE" smtClean="0"/>
              <a:t>134</a:t>
            </a:fld>
            <a:endParaRPr lang="de-DE"/>
          </a:p>
        </p:txBody>
      </p:sp>
    </p:spTree>
    <p:extLst>
      <p:ext uri="{BB962C8B-B14F-4D97-AF65-F5344CB8AC3E}">
        <p14:creationId xmlns:p14="http://schemas.microsoft.com/office/powerpoint/2010/main" val="1136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p:cNvSpPr>
            <a:spLocks noGrp="1"/>
          </p:cNvSpPr>
          <p:nvPr>
            <p:ph type="sldNum" sz="quarter" idx="5"/>
          </p:nvPr>
        </p:nvSpPr>
        <p:spPr/>
        <p:txBody>
          <a:bodyPr/>
          <a:lstStyle/>
          <a:p>
            <a:fld id="{A62ABD72-7CE5-4E13-BAF9-6682705CFA71}" type="slidenum">
              <a:rPr lang="de-DE" smtClean="0"/>
              <a:t>135</a:t>
            </a:fld>
            <a:endParaRPr lang="de-DE"/>
          </a:p>
        </p:txBody>
      </p:sp>
    </p:spTree>
    <p:extLst>
      <p:ext uri="{BB962C8B-B14F-4D97-AF65-F5344CB8AC3E}">
        <p14:creationId xmlns:p14="http://schemas.microsoft.com/office/powerpoint/2010/main" val="3440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Starke Passwortrichtlinien &amp; Hash-Verfahren</a:t>
            </a:r>
            <a:br>
              <a:rPr lang="de-DE" dirty="0"/>
            </a:br>
            <a:r>
              <a:rPr lang="de-DE" dirty="0"/>
              <a:t>„Passwörter sind nach wie vor das Einfallstor Nr. 1. Wir definieren daher Mindestlängen, Komplexität und vor allem - keine Wieder­verwendung alter Passwörter. Gespeichert wird niemals Klartext, sondern ein Hash. Die Verfahren, die heute als sicher gelten, heißen </a:t>
            </a:r>
            <a:r>
              <a:rPr lang="de-DE" b="1" dirty="0" err="1"/>
              <a:t>BCrypt</a:t>
            </a:r>
            <a:r>
              <a:rPr lang="de-DE" dirty="0"/>
              <a:t>, </a:t>
            </a:r>
            <a:r>
              <a:rPr lang="de-DE" b="1" dirty="0"/>
              <a:t>PBKDF2</a:t>
            </a:r>
            <a:r>
              <a:rPr lang="de-DE" dirty="0"/>
              <a:t> und </a:t>
            </a:r>
            <a:r>
              <a:rPr lang="de-DE" b="1" dirty="0"/>
              <a:t>Argon2</a:t>
            </a:r>
            <a:r>
              <a:rPr lang="de-DE" dirty="0"/>
              <a:t>. Alle drei sind bewusst langsam – je langsamer das </a:t>
            </a:r>
            <a:r>
              <a:rPr lang="de-DE" dirty="0" err="1"/>
              <a:t>Hashing</a:t>
            </a:r>
            <a:r>
              <a:rPr lang="de-DE" dirty="0"/>
              <a:t>, desto teurer ist ein Brute-Force-Angriff für den Angreifer.“</a:t>
            </a:r>
          </a:p>
          <a:p>
            <a:r>
              <a:rPr lang="de-DE" b="1" dirty="0"/>
              <a:t>Geheimnisse aus dem Code verbannen</a:t>
            </a:r>
            <a:br>
              <a:rPr lang="de-DE" dirty="0"/>
            </a:br>
            <a:r>
              <a:rPr lang="de-DE" dirty="0"/>
              <a:t>„Ob JWK-Private Key oder </a:t>
            </a:r>
            <a:r>
              <a:rPr lang="de-DE" dirty="0" err="1"/>
              <a:t>client_secret</a:t>
            </a:r>
            <a:r>
              <a:rPr lang="de-DE" dirty="0"/>
              <a:t> – alles landet in einem Secret-Manager, zum Beispiel </a:t>
            </a:r>
            <a:r>
              <a:rPr lang="de-DE" b="1" dirty="0"/>
              <a:t>Spring Cloud </a:t>
            </a:r>
            <a:r>
              <a:rPr lang="de-DE" b="1" dirty="0" err="1"/>
              <a:t>Vault</a:t>
            </a:r>
            <a:r>
              <a:rPr lang="de-DE" dirty="0"/>
              <a:t> oder der Spring </a:t>
            </a:r>
            <a:r>
              <a:rPr lang="de-DE" dirty="0" err="1"/>
              <a:t>Config</a:t>
            </a:r>
            <a:r>
              <a:rPr lang="de-DE" dirty="0"/>
              <a:t> Server mit verschlüsselten </a:t>
            </a:r>
            <a:r>
              <a:rPr lang="de-DE" dirty="0" err="1"/>
              <a:t>Backends</a:t>
            </a:r>
            <a:r>
              <a:rPr lang="de-DE" dirty="0"/>
              <a:t>. In der CI/CD-Pipeline können wir Secrets rotieren, ohne Images neu zu bauen.“</a:t>
            </a:r>
          </a:p>
          <a:p>
            <a:r>
              <a:rPr lang="de-DE" b="1" dirty="0"/>
              <a:t>Regelmäßige Reviews &amp; Updates</a:t>
            </a:r>
            <a:br>
              <a:rPr lang="de-DE" dirty="0"/>
            </a:br>
            <a:r>
              <a:rPr lang="de-DE" dirty="0"/>
              <a:t>„Security lebt – also: Pass­wortablauf, Rollen-Audit, </a:t>
            </a:r>
            <a:r>
              <a:rPr lang="de-DE" dirty="0" err="1"/>
              <a:t>Offboarding</a:t>
            </a:r>
            <a:r>
              <a:rPr lang="de-DE" dirty="0"/>
              <a:t>. Spring Security Events lassen sich über </a:t>
            </a:r>
            <a:r>
              <a:rPr lang="de-DE" dirty="0" err="1"/>
              <a:t>AuthenticationEventPublisher</a:t>
            </a:r>
            <a:r>
              <a:rPr lang="de-DE" dirty="0"/>
              <a:t> loggen und automatisiert prüfen.“</a:t>
            </a:r>
          </a:p>
          <a:p>
            <a:r>
              <a:rPr lang="de-DE" b="1" dirty="0"/>
              <a:t>MFA – Multi-Faktor-Authentifizierung</a:t>
            </a:r>
            <a:br>
              <a:rPr lang="de-DE" dirty="0"/>
            </a:br>
            <a:r>
              <a:rPr lang="de-DE" dirty="0"/>
              <a:t>„Ein zweiter Faktor – z. B. TOTP-App oder </a:t>
            </a:r>
            <a:r>
              <a:rPr lang="de-DE" dirty="0" err="1"/>
              <a:t>WebAuthn-Passkey</a:t>
            </a:r>
            <a:r>
              <a:rPr lang="de-DE" dirty="0"/>
              <a:t> – neutralisiert gestohlene Passwörter. Spring Security 6 bringt OTP-Support out-</a:t>
            </a:r>
            <a:r>
              <a:rPr lang="de-DE" dirty="0" err="1"/>
              <a:t>of</a:t>
            </a:r>
            <a:r>
              <a:rPr lang="de-DE" dirty="0"/>
              <a:t>-</a:t>
            </a:r>
            <a:r>
              <a:rPr lang="de-DE" dirty="0" err="1"/>
              <a:t>the</a:t>
            </a:r>
            <a:r>
              <a:rPr lang="de-DE" dirty="0"/>
              <a:t>-box, oder wir integrieren einen externen </a:t>
            </a:r>
            <a:r>
              <a:rPr lang="de-DE" dirty="0" err="1"/>
              <a:t>IdP</a:t>
            </a:r>
            <a:r>
              <a:rPr lang="de-DE" dirty="0"/>
              <a: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140</a:t>
            </a:fld>
            <a:endParaRPr lang="de-DE"/>
          </a:p>
        </p:txBody>
      </p:sp>
    </p:spTree>
    <p:extLst>
      <p:ext uri="{BB962C8B-B14F-4D97-AF65-F5344CB8AC3E}">
        <p14:creationId xmlns:p14="http://schemas.microsoft.com/office/powerpoint/2010/main" val="313095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Least Privilege </a:t>
            </a:r>
            <a:r>
              <a:rPr lang="de-DE" b="1" dirty="0" err="1"/>
              <a:t>Principle</a:t>
            </a:r>
            <a:br>
              <a:rPr lang="de-DE" dirty="0"/>
            </a:br>
            <a:r>
              <a:rPr lang="de-DE" dirty="0"/>
              <a:t>„Jeder Benutzer und jeder Microservice bekommt nur das Minimum an Berechti­gungen, das er wirklich braucht. In Spring mappen wir das auf ROLE_… oder feine @PreAuthorize-SPEL-Ausdrücke.“</a:t>
            </a:r>
          </a:p>
          <a:p>
            <a:r>
              <a:rPr lang="de-DE" b="1" dirty="0"/>
              <a:t>Browser-APIs gezielt freigeben</a:t>
            </a:r>
            <a:br>
              <a:rPr lang="de-DE" dirty="0"/>
            </a:br>
            <a:r>
              <a:rPr lang="de-DE" dirty="0"/>
              <a:t>„Mit der </a:t>
            </a:r>
            <a:r>
              <a:rPr lang="de-DE" b="1" dirty="0" err="1"/>
              <a:t>Permissions</a:t>
            </a:r>
            <a:r>
              <a:rPr lang="de-DE" b="1" dirty="0"/>
              <a:t>-Policy</a:t>
            </a:r>
            <a:r>
              <a:rPr lang="de-DE" dirty="0"/>
              <a:t> können wir Kamera, Mikrofon, Geolocation per Response-Header ausschalten. Das verhindert, dass bösartige </a:t>
            </a:r>
            <a:r>
              <a:rPr lang="de-DE" dirty="0" err="1"/>
              <a:t>IFrames</a:t>
            </a:r>
            <a:r>
              <a:rPr lang="de-DE" dirty="0"/>
              <a:t> unbemerkt Geräte­funktionen nutzen.“</a:t>
            </a:r>
          </a:p>
          <a:p>
            <a:r>
              <a:rPr lang="de-DE" b="1" dirty="0"/>
              <a:t>Session-Fixation &amp; Timeouts</a:t>
            </a:r>
            <a:br>
              <a:rPr lang="de-DE" dirty="0"/>
            </a:br>
            <a:r>
              <a:rPr lang="de-DE" dirty="0"/>
              <a:t>„Spring rotiert die Session-ID beim Login automatisch – das schützt vor Session-Fixation. Zusätzlich legen wir </a:t>
            </a:r>
            <a:r>
              <a:rPr lang="de-DE" dirty="0" err="1"/>
              <a:t>server.servlet.session.timeout</a:t>
            </a:r>
            <a:r>
              <a:rPr lang="de-DE" dirty="0"/>
              <a:t>=15m fest und aktivieren </a:t>
            </a:r>
            <a:r>
              <a:rPr lang="de-DE" dirty="0" err="1"/>
              <a:t>remember-me</a:t>
            </a:r>
            <a:r>
              <a:rPr lang="de-DE" dirty="0"/>
              <a:t> nur, wenn nötig.“</a:t>
            </a:r>
          </a:p>
          <a:p>
            <a:r>
              <a:rPr lang="de-DE" b="1" dirty="0"/>
              <a:t>Cookie-Flags</a:t>
            </a:r>
            <a:br>
              <a:rPr lang="de-DE" dirty="0"/>
            </a:br>
            <a:r>
              <a:rPr lang="de-DE" dirty="0"/>
              <a:t>„Secure sorgt dafür, dass Cookies nur über HTTPS gehen, </a:t>
            </a:r>
            <a:r>
              <a:rPr lang="de-DE" dirty="0" err="1"/>
              <a:t>HttpOnly</a:t>
            </a:r>
            <a:r>
              <a:rPr lang="de-DE" dirty="0"/>
              <a:t> blockiert JavaScript, </a:t>
            </a:r>
            <a:r>
              <a:rPr lang="de-DE" dirty="0" err="1"/>
              <a:t>SameSite</a:t>
            </a:r>
            <a:r>
              <a:rPr lang="de-DE" dirty="0"/>
              <a:t>=</a:t>
            </a:r>
            <a:r>
              <a:rPr lang="de-DE" dirty="0" err="1"/>
              <a:t>Strict</a:t>
            </a:r>
            <a:r>
              <a:rPr lang="de-DE" dirty="0"/>
              <a:t> schützt vor CSRF. Alle Flags lassen sich mit </a:t>
            </a:r>
            <a:r>
              <a:rPr lang="de-DE" dirty="0" err="1"/>
              <a:t>ServerProperties.Cookie</a:t>
            </a:r>
            <a:r>
              <a:rPr lang="de-DE" dirty="0"/>
              <a:t> oder </a:t>
            </a:r>
            <a:r>
              <a:rPr lang="de-DE" dirty="0" err="1"/>
              <a:t>ResponseCookie</a:t>
            </a:r>
            <a:r>
              <a:rPr lang="de-DE" dirty="0"/>
              <a:t> setzen.“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141</a:t>
            </a:fld>
            <a:endParaRPr lang="de-DE"/>
          </a:p>
        </p:txBody>
      </p:sp>
    </p:spTree>
    <p:extLst>
      <p:ext uri="{BB962C8B-B14F-4D97-AF65-F5344CB8AC3E}">
        <p14:creationId xmlns:p14="http://schemas.microsoft.com/office/powerpoint/2010/main" val="42900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Eingabe­validierung</a:t>
            </a:r>
            <a:br>
              <a:rPr lang="de-DE" dirty="0"/>
            </a:br>
            <a:r>
              <a:rPr lang="de-DE" dirty="0"/>
              <a:t>„Alles, was von außen kommt, wird zuerst mit </a:t>
            </a:r>
            <a:r>
              <a:rPr lang="de-DE" b="1" dirty="0"/>
              <a:t>Bean Validation</a:t>
            </a:r>
            <a:r>
              <a:rPr lang="de-DE" dirty="0"/>
              <a:t> geprüft – noch bevor wir die Datenbank berühren. Bei </a:t>
            </a:r>
            <a:r>
              <a:rPr lang="de-DE" dirty="0" err="1"/>
              <a:t>Thymeleaf</a:t>
            </a:r>
            <a:r>
              <a:rPr lang="de-DE" dirty="0"/>
              <a:t> und Spring MVC ist das nur eine Annotation: @Valid.“</a:t>
            </a:r>
          </a:p>
          <a:p>
            <a:r>
              <a:rPr lang="de-DE" b="1" dirty="0"/>
              <a:t>Content-Security-Policy (CSP)</a:t>
            </a:r>
            <a:br>
              <a:rPr lang="de-DE" dirty="0"/>
            </a:br>
            <a:r>
              <a:rPr lang="de-DE" dirty="0"/>
              <a:t>„</a:t>
            </a:r>
            <a:r>
              <a:rPr lang="de-DE" dirty="0" err="1"/>
              <a:t>default-src</a:t>
            </a:r>
            <a:r>
              <a:rPr lang="de-DE" dirty="0"/>
              <a:t> '</a:t>
            </a:r>
            <a:r>
              <a:rPr lang="de-DE" dirty="0" err="1"/>
              <a:t>self</a:t>
            </a:r>
            <a:r>
              <a:rPr lang="de-DE" dirty="0"/>
              <a:t>' erlaubt Ressourcen nur von der eigenen Domain. Für Inline-Skripte arbeiten wir mit </a:t>
            </a:r>
            <a:r>
              <a:rPr lang="de-DE" b="1" dirty="0" err="1"/>
              <a:t>Nonces</a:t>
            </a:r>
            <a:r>
              <a:rPr lang="de-DE" dirty="0"/>
              <a:t>: Spring generiert pro Request einen zufälligen Wert, den wir im </a:t>
            </a:r>
            <a:r>
              <a:rPr lang="de-DE" dirty="0" err="1"/>
              <a:t>script</a:t>
            </a:r>
            <a:r>
              <a:rPr lang="de-DE" dirty="0"/>
              <a:t>-Tag referenzieren.“</a:t>
            </a:r>
          </a:p>
          <a:p>
            <a:r>
              <a:rPr lang="de-DE" b="1" dirty="0"/>
              <a:t>CORS-Härtung</a:t>
            </a:r>
            <a:br>
              <a:rPr lang="de-DE" dirty="0"/>
            </a:br>
            <a:r>
              <a:rPr lang="de-DE" dirty="0"/>
              <a:t>„Wir definieren explizite Origins und HTTP-Methoden:</a:t>
            </a:r>
          </a:p>
          <a:p>
            <a:r>
              <a:rPr lang="de-DE" dirty="0"/>
              <a:t>So darf kein fremdes Frontend unsere API missbrauchen.“</a:t>
            </a:r>
          </a:p>
          <a:p>
            <a:r>
              <a:rPr lang="de-DE" b="1" dirty="0"/>
              <a:t>Brute-Force-Schutz / Rate </a:t>
            </a:r>
            <a:r>
              <a:rPr lang="de-DE" b="1" dirty="0" err="1"/>
              <a:t>Limiting</a:t>
            </a:r>
            <a:br>
              <a:rPr lang="de-DE" dirty="0"/>
            </a:br>
            <a:r>
              <a:rPr lang="de-DE" dirty="0"/>
              <a:t>„Mit </a:t>
            </a:r>
            <a:r>
              <a:rPr lang="de-DE" b="1" dirty="0"/>
              <a:t>Resilience4j-RateLimiter</a:t>
            </a:r>
            <a:r>
              <a:rPr lang="de-DE" dirty="0"/>
              <a:t> oder Bucket4j-Filter sperren wir IP-Adressen, wenn sie z. B. 5 Logins pro Sekunde versuchen.“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142</a:t>
            </a:fld>
            <a:endParaRPr lang="de-DE"/>
          </a:p>
        </p:txBody>
      </p:sp>
    </p:spTree>
    <p:extLst>
      <p:ext uri="{BB962C8B-B14F-4D97-AF65-F5344CB8AC3E}">
        <p14:creationId xmlns:p14="http://schemas.microsoft.com/office/powerpoint/2010/main" val="162602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Dependency</a:t>
            </a:r>
            <a:r>
              <a:rPr lang="de-DE" b="1" dirty="0"/>
              <a:t>-Scanning</a:t>
            </a:r>
            <a:br>
              <a:rPr lang="de-DE" dirty="0"/>
            </a:br>
            <a:r>
              <a:rPr lang="de-DE" dirty="0"/>
              <a:t>„Tools wie </a:t>
            </a:r>
            <a:r>
              <a:rPr lang="de-DE" b="1" dirty="0"/>
              <a:t>OWASP </a:t>
            </a:r>
            <a:r>
              <a:rPr lang="de-DE" b="1" dirty="0" err="1"/>
              <a:t>Dependency</a:t>
            </a:r>
            <a:r>
              <a:rPr lang="de-DE" b="1" dirty="0"/>
              <a:t>-Check</a:t>
            </a:r>
            <a:r>
              <a:rPr lang="de-DE" dirty="0"/>
              <a:t> oder </a:t>
            </a:r>
            <a:r>
              <a:rPr lang="de-DE" b="1" dirty="0" err="1"/>
              <a:t>Snyk</a:t>
            </a:r>
            <a:r>
              <a:rPr lang="de-DE" dirty="0"/>
              <a:t> laufen als Maven-Goal im CI. Sie melden bekannte CVEs – </a:t>
            </a:r>
            <a:r>
              <a:rPr lang="de-DE" i="1" dirty="0"/>
              <a:t>Common </a:t>
            </a:r>
            <a:r>
              <a:rPr lang="de-DE" i="1" dirty="0" err="1"/>
              <a:t>Vulnerabilities</a:t>
            </a:r>
            <a:r>
              <a:rPr lang="de-DE" i="1" dirty="0"/>
              <a:t> and </a:t>
            </a:r>
            <a:r>
              <a:rPr lang="de-DE" i="1" dirty="0" err="1"/>
              <a:t>Exposures</a:t>
            </a:r>
            <a:r>
              <a:rPr lang="de-DE" dirty="0"/>
              <a:t> – noch bevor wir deployen.“</a:t>
            </a:r>
          </a:p>
          <a:p>
            <a:r>
              <a:rPr lang="de-DE" b="1" dirty="0"/>
              <a:t>Patches zeitnah einspielen</a:t>
            </a:r>
            <a:br>
              <a:rPr lang="de-DE" dirty="0"/>
            </a:br>
            <a:r>
              <a:rPr lang="de-DE" dirty="0"/>
              <a:t>„Spring Boot liefert </a:t>
            </a:r>
            <a:r>
              <a:rPr lang="de-DE" b="1" dirty="0" err="1"/>
              <a:t>spring-boot-actuator:info</a:t>
            </a:r>
            <a:r>
              <a:rPr lang="de-DE" dirty="0"/>
              <a:t> mit </a:t>
            </a:r>
            <a:r>
              <a:rPr lang="de-DE" dirty="0" err="1"/>
              <a:t>Build</a:t>
            </a:r>
            <a:r>
              <a:rPr lang="de-DE" dirty="0"/>
              <a:t>-Zeit: Damit sehen wir schnell, ob eine angreifbare Version live ist. Alerts kommen aus </a:t>
            </a:r>
            <a:r>
              <a:rPr lang="de-DE" dirty="0" err="1"/>
              <a:t>Dependabot</a:t>
            </a:r>
            <a:r>
              <a:rPr lang="de-DE" dirty="0"/>
              <a:t> oder </a:t>
            </a:r>
            <a:r>
              <a:rPr lang="de-DE" dirty="0" err="1"/>
              <a:t>GitLab</a:t>
            </a:r>
            <a:r>
              <a:rPr lang="de-DE" dirty="0"/>
              <a:t> Advisory DB.“</a:t>
            </a:r>
          </a:p>
          <a:p>
            <a:r>
              <a:rPr lang="de-DE" b="1" dirty="0"/>
              <a:t>Security-Events zentral sammeln</a:t>
            </a:r>
            <a:br>
              <a:rPr lang="de-DE" dirty="0"/>
            </a:br>
            <a:r>
              <a:rPr lang="de-DE" dirty="0"/>
              <a:t>„Audit-Events gehen per </a:t>
            </a:r>
            <a:r>
              <a:rPr lang="de-DE" dirty="0" err="1"/>
              <a:t>Logback</a:t>
            </a:r>
            <a:r>
              <a:rPr lang="de-DE" dirty="0"/>
              <a:t> JSON in </a:t>
            </a:r>
            <a:r>
              <a:rPr lang="de-DE" b="1" dirty="0"/>
              <a:t>Elasticsearch / Loki</a:t>
            </a:r>
            <a:r>
              <a:rPr lang="de-DE" dirty="0"/>
              <a:t>, Dashboards in </a:t>
            </a:r>
            <a:r>
              <a:rPr lang="de-DE" dirty="0" err="1"/>
              <a:t>Kibana</a:t>
            </a:r>
            <a:r>
              <a:rPr lang="de-DE" dirty="0"/>
              <a:t> oder </a:t>
            </a:r>
            <a:r>
              <a:rPr lang="de-DE" dirty="0" err="1"/>
              <a:t>Grafana</a:t>
            </a:r>
            <a:r>
              <a:rPr lang="de-DE" dirty="0"/>
              <a:t>. Wir merken ungewöhnliche 403-Spikes sofort.“</a:t>
            </a:r>
          </a:p>
          <a:p>
            <a:r>
              <a:rPr lang="de-DE" b="1" dirty="0"/>
              <a:t>Pen-</a:t>
            </a:r>
            <a:r>
              <a:rPr lang="de-DE" b="1" dirty="0" err="1"/>
              <a:t>Testing</a:t>
            </a:r>
            <a:r>
              <a:rPr lang="de-DE" b="1" dirty="0"/>
              <a:t> in der CI</a:t>
            </a:r>
            <a:br>
              <a:rPr lang="de-DE" dirty="0"/>
            </a:br>
            <a:r>
              <a:rPr lang="de-DE" dirty="0"/>
              <a:t>„Ein leichter Einstieg ist </a:t>
            </a:r>
            <a:r>
              <a:rPr lang="de-DE" b="1" dirty="0"/>
              <a:t>OWASP ZAP </a:t>
            </a:r>
            <a:r>
              <a:rPr lang="de-DE" b="1" dirty="0" err="1"/>
              <a:t>baseline</a:t>
            </a:r>
            <a:r>
              <a:rPr lang="de-DE" b="1" dirty="0"/>
              <a:t>-scan</a:t>
            </a:r>
            <a:r>
              <a:rPr lang="de-DE" dirty="0"/>
              <a:t> im Docker-Stage. Er crawlt die Applikation ohne Login und liefert einen HTML-Report, den wir als </a:t>
            </a:r>
            <a:r>
              <a:rPr lang="de-DE" dirty="0" err="1"/>
              <a:t>JUnit-Artifact</a:t>
            </a:r>
            <a:r>
              <a:rPr lang="de-DE" dirty="0"/>
              <a:t> ansehen können.“</a:t>
            </a:r>
          </a:p>
          <a:p>
            <a:r>
              <a:rPr lang="de-DE" b="1" dirty="0" err="1"/>
              <a:t>Threat</a:t>
            </a:r>
            <a:r>
              <a:rPr lang="de-DE" b="1" dirty="0"/>
              <a:t> Modeling</a:t>
            </a:r>
            <a:br>
              <a:rPr lang="de-DE" dirty="0"/>
            </a:br>
            <a:r>
              <a:rPr lang="de-DE" dirty="0"/>
              <a:t>„Tools wie </a:t>
            </a:r>
            <a:r>
              <a:rPr lang="de-DE" b="1" dirty="0" err="1"/>
              <a:t>Irius</a:t>
            </a:r>
            <a:r>
              <a:rPr lang="de-DE" b="1" dirty="0"/>
              <a:t> Risk</a:t>
            </a:r>
            <a:r>
              <a:rPr lang="de-DE" dirty="0"/>
              <a:t> oder einfach ein STRIDE-Whiteboard identifizieren Risiken früh. Jede größere Architektur-Änderung bekommt eine kurze </a:t>
            </a:r>
            <a:r>
              <a:rPr lang="de-DE" dirty="0" err="1"/>
              <a:t>Threat</a:t>
            </a:r>
            <a:r>
              <a:rPr lang="de-DE" dirty="0"/>
              <a:t>-Review. So stellen wir sicher, dass Security nicht erst am Ende passiert.“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143</a:t>
            </a:fld>
            <a:endParaRPr lang="de-DE"/>
          </a:p>
        </p:txBody>
      </p:sp>
    </p:spTree>
    <p:extLst>
      <p:ext uri="{BB962C8B-B14F-4D97-AF65-F5344CB8AC3E}">
        <p14:creationId xmlns:p14="http://schemas.microsoft.com/office/powerpoint/2010/main" val="216140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auf netzfilm_1 weiter und packen erstmal nur die </a:t>
            </a:r>
            <a:r>
              <a:rPr lang="de-DE" dirty="0" err="1"/>
              <a:t>dependencies</a:t>
            </a:r>
            <a:r>
              <a:rPr lang="de-DE" dirty="0"/>
              <a:t> rein</a:t>
            </a:r>
          </a:p>
        </p:txBody>
      </p:sp>
      <p:sp>
        <p:nvSpPr>
          <p:cNvPr id="4" name="Foliennummernplatzhalter 3"/>
          <p:cNvSpPr>
            <a:spLocks noGrp="1"/>
          </p:cNvSpPr>
          <p:nvPr>
            <p:ph type="sldNum" sz="quarter" idx="5"/>
          </p:nvPr>
        </p:nvSpPr>
        <p:spPr/>
        <p:txBody>
          <a:bodyPr/>
          <a:lstStyle/>
          <a:p>
            <a:fld id="{A62ABD72-7CE5-4E13-BAF9-6682705CFA71}" type="slidenum">
              <a:rPr lang="de-DE" smtClean="0"/>
              <a:t>36</a:t>
            </a:fld>
            <a:endParaRPr lang="de-DE"/>
          </a:p>
        </p:txBody>
      </p:sp>
    </p:spTree>
    <p:extLst>
      <p:ext uri="{BB962C8B-B14F-4D97-AF65-F5344CB8AC3E}">
        <p14:creationId xmlns:p14="http://schemas.microsoft.com/office/powerpoint/2010/main" val="21016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OAuth 2.0 trennen wir klar vier Player: Der User ist </a:t>
            </a:r>
            <a:r>
              <a:rPr lang="de-DE" dirty="0" err="1"/>
              <a:t>Resource</a:t>
            </a:r>
            <a:r>
              <a:rPr lang="de-DE" dirty="0"/>
              <a:t> </a:t>
            </a:r>
            <a:r>
              <a:rPr lang="de-DE" dirty="0" err="1"/>
              <a:t>Owner</a:t>
            </a:r>
            <a:r>
              <a:rPr lang="de-DE" dirty="0"/>
              <a:t>, unsere App agiert als Client, der </a:t>
            </a:r>
            <a:r>
              <a:rPr lang="de-DE" dirty="0" err="1"/>
              <a:t>Authorization</a:t>
            </a:r>
            <a:r>
              <a:rPr lang="de-DE" dirty="0"/>
              <a:t> Server kümmert sich um Login und Token-Ausgabe, und der </a:t>
            </a:r>
            <a:r>
              <a:rPr lang="de-DE" dirty="0" err="1"/>
              <a:t>Resource</a:t>
            </a:r>
            <a:r>
              <a:rPr lang="de-DE" dirty="0"/>
              <a:t> Server schützt die eigentlichen Daten. Wir sprechen von ‚Grants‘ – das sind vorgefertigte Abläufe wie </a:t>
            </a:r>
            <a:r>
              <a:rPr lang="de-DE" dirty="0" err="1"/>
              <a:t>Authorization</a:t>
            </a:r>
            <a:r>
              <a:rPr lang="de-DE" dirty="0"/>
              <a:t> Code oder Client </a:t>
            </a:r>
            <a:r>
              <a:rPr lang="de-DE" dirty="0" err="1"/>
              <a:t>Credentials</a:t>
            </a:r>
            <a:r>
              <a:rPr lang="de-DE" dirty="0"/>
              <a:t> – und ‚Scopes‘, die genau festlegen, was ein Token darf.</a:t>
            </a:r>
          </a:p>
        </p:txBody>
      </p:sp>
      <p:sp>
        <p:nvSpPr>
          <p:cNvPr id="4" name="Foliennummernplatzhalter 3"/>
          <p:cNvSpPr>
            <a:spLocks noGrp="1"/>
          </p:cNvSpPr>
          <p:nvPr>
            <p:ph type="sldNum" sz="quarter" idx="5"/>
          </p:nvPr>
        </p:nvSpPr>
        <p:spPr/>
        <p:txBody>
          <a:bodyPr/>
          <a:lstStyle/>
          <a:p>
            <a:fld id="{A62ABD72-7CE5-4E13-BAF9-6682705CFA71}" type="slidenum">
              <a:rPr lang="de-DE" smtClean="0"/>
              <a:t>114</a:t>
            </a:fld>
            <a:endParaRPr lang="de-DE"/>
          </a:p>
        </p:txBody>
      </p:sp>
    </p:spTree>
    <p:extLst>
      <p:ext uri="{BB962C8B-B14F-4D97-AF65-F5344CB8AC3E}">
        <p14:creationId xmlns:p14="http://schemas.microsoft.com/office/powerpoint/2010/main" val="31148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 nach Use-Case wählen wir den passenden Grant. Für </a:t>
            </a:r>
            <a:r>
              <a:rPr lang="de-DE" dirty="0" err="1"/>
              <a:t>Backends</a:t>
            </a:r>
            <a:r>
              <a:rPr lang="de-DE" dirty="0"/>
              <a:t> ohne UI nutzen wir Client </a:t>
            </a:r>
            <a:r>
              <a:rPr lang="de-DE" dirty="0" err="1"/>
              <a:t>Credentials</a:t>
            </a:r>
            <a:r>
              <a:rPr lang="de-DE" dirty="0"/>
              <a:t>. Für User-gestützte Flows ist der </a:t>
            </a:r>
            <a:r>
              <a:rPr lang="de-DE" dirty="0" err="1"/>
              <a:t>Authorization</a:t>
            </a:r>
            <a:r>
              <a:rPr lang="de-DE" dirty="0"/>
              <a:t> Code Flow mit /</a:t>
            </a:r>
            <a:r>
              <a:rPr lang="de-DE" dirty="0" err="1"/>
              <a:t>authorize</a:t>
            </a:r>
            <a:r>
              <a:rPr lang="de-DE" dirty="0"/>
              <a:t> und /</a:t>
            </a:r>
            <a:r>
              <a:rPr lang="de-DE" dirty="0" err="1"/>
              <a:t>token</a:t>
            </a:r>
            <a:r>
              <a:rPr lang="de-DE" dirty="0"/>
              <a:t> der sichere Favorit. Passwort-Grants sind heute nur noch Ausnahmefälle, und Refresh-Tokens erlauben uns, Access Tokens im Hintergrund zu verlängern</a:t>
            </a:r>
          </a:p>
        </p:txBody>
      </p:sp>
      <p:sp>
        <p:nvSpPr>
          <p:cNvPr id="4" name="Foliennummernplatzhalter 3"/>
          <p:cNvSpPr>
            <a:spLocks noGrp="1"/>
          </p:cNvSpPr>
          <p:nvPr>
            <p:ph type="sldNum" sz="quarter" idx="5"/>
          </p:nvPr>
        </p:nvSpPr>
        <p:spPr/>
        <p:txBody>
          <a:bodyPr/>
          <a:lstStyle/>
          <a:p>
            <a:fld id="{A62ABD72-7CE5-4E13-BAF9-6682705CFA71}" type="slidenum">
              <a:rPr lang="de-DE" smtClean="0"/>
              <a:t>115</a:t>
            </a:fld>
            <a:endParaRPr lang="de-DE"/>
          </a:p>
        </p:txBody>
      </p:sp>
    </p:spTree>
    <p:extLst>
      <p:ext uri="{BB962C8B-B14F-4D97-AF65-F5344CB8AC3E}">
        <p14:creationId xmlns:p14="http://schemas.microsoft.com/office/powerpoint/2010/main" val="46079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Applikation generiert dann zwei Dinge: Zum einen wird eine zufällige, kryptografisch sichere, Zahl generiert. Diese Zahl ist der </a:t>
            </a:r>
            <a:r>
              <a:rPr lang="de-DE" sz="1200" b="0" i="1" kern="1200" dirty="0">
                <a:solidFill>
                  <a:schemeClr val="tx1"/>
                </a:solidFill>
                <a:effectLst/>
                <a:latin typeface="+mn-lt"/>
                <a:ea typeface="+mn-ea"/>
                <a:cs typeface="+mn-cs"/>
              </a:rPr>
              <a:t>code </a:t>
            </a:r>
            <a:r>
              <a:rPr lang="de-DE" sz="1200" b="0" i="1" kern="1200" dirty="0" err="1">
                <a:solidFill>
                  <a:schemeClr val="tx1"/>
                </a:solidFill>
                <a:effectLst/>
                <a:latin typeface="+mn-lt"/>
                <a:ea typeface="+mn-ea"/>
                <a:cs typeface="+mn-cs"/>
              </a:rPr>
              <a:t>verifier</a:t>
            </a:r>
            <a:r>
              <a:rPr lang="de-DE" sz="1200" b="0" i="0" kern="1200" dirty="0">
                <a:solidFill>
                  <a:schemeClr val="tx1"/>
                </a:solidFill>
                <a:effectLst/>
                <a:latin typeface="+mn-lt"/>
                <a:ea typeface="+mn-ea"/>
                <a:cs typeface="+mn-cs"/>
              </a:rPr>
              <a:t>. Zum Anderen wird diese Zahl mit einer Hash-Funktion (</a:t>
            </a:r>
            <a:r>
              <a:rPr lang="de-DE" sz="1200" b="0" i="1" kern="1200" dirty="0" err="1">
                <a:solidFill>
                  <a:schemeClr val="tx1"/>
                </a:solidFill>
                <a:effectLst/>
                <a:latin typeface="+mn-lt"/>
                <a:ea typeface="+mn-ea"/>
                <a:cs typeface="+mn-cs"/>
              </a:rPr>
              <a:t>code_challenge_method</a:t>
            </a:r>
            <a:r>
              <a:rPr lang="de-DE" sz="1200" b="0" i="0" kern="1200" dirty="0">
                <a:solidFill>
                  <a:schemeClr val="tx1"/>
                </a:solidFill>
                <a:effectLst/>
                <a:latin typeface="+mn-lt"/>
                <a:ea typeface="+mn-ea"/>
                <a:cs typeface="+mn-cs"/>
              </a:rPr>
              <a:t>, in der Regel SHA256) </a:t>
            </a:r>
            <a:r>
              <a:rPr lang="de-DE" sz="1200" b="0" i="0" kern="1200" dirty="0" err="1">
                <a:solidFill>
                  <a:schemeClr val="tx1"/>
                </a:solidFill>
                <a:effectLst/>
                <a:latin typeface="+mn-lt"/>
                <a:ea typeface="+mn-ea"/>
                <a:cs typeface="+mn-cs"/>
              </a:rPr>
              <a:t>gehasht</a:t>
            </a:r>
            <a:r>
              <a:rPr lang="de-DE" sz="1200" b="0" i="0" kern="1200" dirty="0">
                <a:solidFill>
                  <a:schemeClr val="tx1"/>
                </a:solidFill>
                <a:effectLst/>
                <a:latin typeface="+mn-lt"/>
                <a:ea typeface="+mn-ea"/>
                <a:cs typeface="+mn-cs"/>
              </a:rPr>
              <a:t>. Das Ergebnis dieser Operation ist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Ab hier beginnt der der spannende Teil des PKCE-Flow.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generiert einen </a:t>
            </a:r>
            <a:r>
              <a:rPr lang="de-DE" sz="1200" b="0" i="1" kern="1200" dirty="0">
                <a:solidFill>
                  <a:schemeClr val="tx1"/>
                </a:solidFill>
                <a:effectLst/>
                <a:latin typeface="+mn-lt"/>
                <a:ea typeface="+mn-ea"/>
                <a:cs typeface="+mn-cs"/>
              </a:rPr>
              <a:t>Auth-Code</a:t>
            </a:r>
            <a:r>
              <a:rPr lang="de-DE" sz="1200" b="0" i="0" kern="1200" dirty="0">
                <a:solidFill>
                  <a:schemeClr val="tx1"/>
                </a:solidFill>
                <a:effectLst/>
                <a:latin typeface="+mn-lt"/>
                <a:ea typeface="+mn-ea"/>
                <a:cs typeface="+mn-cs"/>
              </a:rPr>
              <a:t>, der gegen den </a:t>
            </a:r>
            <a:r>
              <a:rPr lang="de-DE" sz="1200" b="0" i="1" kern="1200" dirty="0">
                <a:solidFill>
                  <a:schemeClr val="tx1"/>
                </a:solidFill>
                <a:effectLst/>
                <a:latin typeface="+mn-lt"/>
                <a:ea typeface="+mn-ea"/>
                <a:cs typeface="+mn-cs"/>
              </a:rPr>
              <a:t>Token</a:t>
            </a:r>
            <a:r>
              <a:rPr lang="de-DE" sz="1200" b="0" i="0" kern="1200" dirty="0">
                <a:solidFill>
                  <a:schemeClr val="tx1"/>
                </a:solidFill>
                <a:effectLst/>
                <a:latin typeface="+mn-lt"/>
                <a:ea typeface="+mn-ea"/>
                <a:cs typeface="+mn-cs"/>
              </a:rPr>
              <a:t> mit den entsprechenden </a:t>
            </a:r>
            <a:r>
              <a:rPr lang="de-DE" sz="1200" b="0" i="1" kern="1200" dirty="0" err="1">
                <a:solidFill>
                  <a:schemeClr val="tx1"/>
                </a:solidFill>
                <a:effectLst/>
                <a:latin typeface="+mn-lt"/>
                <a:ea typeface="+mn-ea"/>
                <a:cs typeface="+mn-cs"/>
              </a:rPr>
              <a:t>scopes</a:t>
            </a:r>
            <a:r>
              <a:rPr lang="de-DE" sz="1200" b="0" i="0" kern="1200" dirty="0">
                <a:solidFill>
                  <a:schemeClr val="tx1"/>
                </a:solidFill>
                <a:effectLst/>
                <a:latin typeface="+mn-lt"/>
                <a:ea typeface="+mn-ea"/>
                <a:cs typeface="+mn-cs"/>
              </a:rPr>
              <a:t> eingetauscht werden kann.</a:t>
            </a:r>
          </a:p>
          <a:p>
            <a:r>
              <a:rPr lang="de-DE" sz="1200" b="0" i="0" kern="1200" dirty="0">
                <a:solidFill>
                  <a:schemeClr val="tx1"/>
                </a:solidFill>
                <a:effectLst/>
                <a:latin typeface="+mn-lt"/>
                <a:ea typeface="+mn-ea"/>
                <a:cs typeface="+mn-cs"/>
              </a:rPr>
              <a:t>Dieser wird in Schritt </a:t>
            </a:r>
            <a:r>
              <a:rPr lang="de-DE" sz="1200" b="1" i="0" kern="1200" dirty="0">
                <a:solidFill>
                  <a:schemeClr val="tx1"/>
                </a:solidFill>
                <a:effectLst/>
                <a:latin typeface="+mn-lt"/>
                <a:ea typeface="+mn-ea"/>
                <a:cs typeface="+mn-cs"/>
              </a:rPr>
              <a:t>(8)</a:t>
            </a:r>
            <a:r>
              <a:rPr lang="de-DE" sz="1200" b="0" i="0" kern="1200" dirty="0">
                <a:solidFill>
                  <a:schemeClr val="tx1"/>
                </a:solidFill>
                <a:effectLst/>
                <a:latin typeface="+mn-lt"/>
                <a:ea typeface="+mn-ea"/>
                <a:cs typeface="+mn-cs"/>
              </a:rPr>
              <a:t> zusammen mit dem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-Code übertragen. Zu diesem Zeitpunkt wurde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bereits übertragen. Der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ist das, was den Client letztlich verifiziert. Dadurch, dass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der </a:t>
            </a:r>
            <a:r>
              <a:rPr lang="de-DE" sz="1200" b="0" i="1" kern="1200" dirty="0">
                <a:solidFill>
                  <a:schemeClr val="tx1"/>
                </a:solidFill>
                <a:effectLst/>
                <a:latin typeface="+mn-lt"/>
                <a:ea typeface="+mn-ea"/>
                <a:cs typeface="+mn-cs"/>
              </a:rPr>
              <a:t>Hash-Wert</a:t>
            </a:r>
            <a:r>
              <a:rPr lang="de-DE" sz="1200" b="0" i="0" kern="1200" dirty="0">
                <a:solidFill>
                  <a:schemeClr val="tx1"/>
                </a:solidFill>
                <a:effectLst/>
                <a:latin typeface="+mn-lt"/>
                <a:ea typeface="+mn-ea"/>
                <a:cs typeface="+mn-cs"/>
              </a:rPr>
              <a:t> des </a:t>
            </a:r>
            <a:r>
              <a:rPr lang="de-DE" sz="1200" b="0" i="1" kern="1200" dirty="0" err="1">
                <a:solidFill>
                  <a:schemeClr val="tx1"/>
                </a:solidFill>
                <a:effectLst/>
                <a:latin typeface="+mn-lt"/>
                <a:ea typeface="+mn-ea"/>
                <a:cs typeface="+mn-cs"/>
              </a:rPr>
              <a:t>code_verifiers</a:t>
            </a:r>
            <a:r>
              <a:rPr lang="de-DE" sz="1200" b="0" i="0" kern="1200" dirty="0">
                <a:solidFill>
                  <a:schemeClr val="tx1"/>
                </a:solidFill>
                <a:effectLst/>
                <a:latin typeface="+mn-lt"/>
                <a:ea typeface="+mn-ea"/>
                <a:cs typeface="+mn-cs"/>
              </a:rPr>
              <a:t> ist, kann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aus dem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errechnet werden.</a:t>
            </a:r>
          </a:p>
          <a:p>
            <a:r>
              <a:rPr lang="de-DE" sz="1200" b="0" i="0" kern="1200" dirty="0">
                <a:solidFill>
                  <a:schemeClr val="tx1"/>
                </a:solidFill>
                <a:effectLst/>
                <a:latin typeface="+mn-lt"/>
                <a:ea typeface="+mn-ea"/>
                <a:cs typeface="+mn-cs"/>
              </a:rPr>
              <a:t>Das heißt also, dass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im Schritt </a:t>
            </a:r>
            <a:r>
              <a:rPr lang="de-DE" sz="1200" b="1" i="0" kern="1200" dirty="0">
                <a:solidFill>
                  <a:schemeClr val="tx1"/>
                </a:solidFill>
                <a:effectLst/>
                <a:latin typeface="+mn-lt"/>
                <a:ea typeface="+mn-ea"/>
                <a:cs typeface="+mn-cs"/>
              </a:rPr>
              <a:t>(9)</a:t>
            </a:r>
            <a:r>
              <a:rPr lang="de-DE" sz="1200" b="0" i="0" kern="1200" dirty="0">
                <a:solidFill>
                  <a:schemeClr val="tx1"/>
                </a:solidFill>
                <a:effectLst/>
                <a:latin typeface="+mn-lt"/>
                <a:ea typeface="+mn-ea"/>
                <a:cs typeface="+mn-cs"/>
              </a:rPr>
              <a:t> den enthaltenden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mit dem angegebenen Algorithmus (SHA256) </a:t>
            </a:r>
            <a:r>
              <a:rPr lang="de-DE" sz="1200" b="0" i="0" kern="1200" dirty="0" err="1">
                <a:solidFill>
                  <a:schemeClr val="tx1"/>
                </a:solidFill>
                <a:effectLst/>
                <a:latin typeface="+mn-lt"/>
                <a:ea typeface="+mn-ea"/>
                <a:cs typeface="+mn-cs"/>
              </a:rPr>
              <a:t>hashen</a:t>
            </a:r>
            <a:r>
              <a:rPr lang="de-DE" sz="1200" b="0" i="0" kern="1200" dirty="0">
                <a:solidFill>
                  <a:schemeClr val="tx1"/>
                </a:solidFill>
                <a:effectLst/>
                <a:latin typeface="+mn-lt"/>
                <a:ea typeface="+mn-ea"/>
                <a:cs typeface="+mn-cs"/>
              </a:rPr>
              <a:t>, und letztlich mit dem aus Schritt (4) erhaltenden </a:t>
            </a:r>
            <a:r>
              <a:rPr lang="de-DE" sz="1200" b="0" i="0" kern="1200" dirty="0" err="1">
                <a:solidFill>
                  <a:schemeClr val="tx1"/>
                </a:solidFill>
                <a:effectLst/>
                <a:latin typeface="+mn-lt"/>
                <a:ea typeface="+mn-ea"/>
                <a:cs typeface="+mn-cs"/>
              </a:rPr>
              <a:t>challenge</a:t>
            </a:r>
            <a:r>
              <a:rPr lang="de-DE" sz="1200" b="0" i="0" kern="1200" dirty="0">
                <a:solidFill>
                  <a:schemeClr val="tx1"/>
                </a:solidFill>
                <a:effectLst/>
                <a:latin typeface="+mn-lt"/>
                <a:ea typeface="+mn-ea"/>
                <a:cs typeface="+mn-cs"/>
              </a:rPr>
              <a:t> vergleichen muss.</a:t>
            </a:r>
          </a:p>
          <a:p>
            <a:r>
              <a:rPr lang="de-DE" sz="1200" b="0" i="0" kern="1200" dirty="0">
                <a:solidFill>
                  <a:schemeClr val="tx1"/>
                </a:solidFill>
                <a:effectLst/>
                <a:latin typeface="+mn-lt"/>
                <a:ea typeface="+mn-ea"/>
                <a:cs typeface="+mn-cs"/>
              </a:rPr>
              <a:t>Gleicht das das Ergebnis der im Schritt </a:t>
            </a:r>
            <a:r>
              <a:rPr lang="de-DE" sz="1200" b="1" i="0" kern="1200" dirty="0">
                <a:solidFill>
                  <a:schemeClr val="tx1"/>
                </a:solidFill>
                <a:effectLst/>
                <a:latin typeface="+mn-lt"/>
                <a:ea typeface="+mn-ea"/>
                <a:cs typeface="+mn-cs"/>
              </a:rPr>
              <a:t>(4)</a:t>
            </a:r>
            <a:r>
              <a:rPr lang="de-DE" sz="1200" b="0" i="0" kern="1200" dirty="0">
                <a:solidFill>
                  <a:schemeClr val="tx1"/>
                </a:solidFill>
                <a:effectLst/>
                <a:latin typeface="+mn-lt"/>
                <a:ea typeface="+mn-ea"/>
                <a:cs typeface="+mn-cs"/>
              </a:rPr>
              <a:t> erhaltenen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ist die Applikation verifiziert.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121</a:t>
            </a:fld>
            <a:endParaRPr lang="de-DE"/>
          </a:p>
        </p:txBody>
      </p:sp>
    </p:spTree>
    <p:extLst>
      <p:ext uri="{BB962C8B-B14F-4D97-AF65-F5344CB8AC3E}">
        <p14:creationId xmlns:p14="http://schemas.microsoft.com/office/powerpoint/2010/main" val="11310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BD96F-5DF3-662D-3178-48B753273F5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BC3ED6-1FCF-27C7-D3D6-6B1C73BCEF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ED8AD9-2A46-F4EB-6E93-5D843EDF35C5}"/>
              </a:ext>
            </a:extLst>
          </p:cNvPr>
          <p:cNvSpPr>
            <a:spLocks noGrp="1"/>
          </p:cNvSpPr>
          <p:nvPr>
            <p:ph type="body" idx="1"/>
          </p:nvPr>
        </p:nvSpPr>
        <p:spPr/>
        <p:txBody>
          <a:bodyPr/>
          <a:lstStyle/>
          <a:p>
            <a:r>
              <a:rPr lang="de-DE" sz="1200" b="0" i="0" kern="1200" dirty="0">
                <a:solidFill>
                  <a:schemeClr val="tx1"/>
                </a:solidFill>
                <a:effectLst/>
                <a:latin typeface="+mn-lt"/>
                <a:ea typeface="+mn-ea"/>
                <a:cs typeface="+mn-cs"/>
              </a:rPr>
              <a:t>Es geht primär darum </a:t>
            </a:r>
            <a:r>
              <a:rPr lang="de-DE" sz="1200" b="0" i="1" kern="1200" dirty="0" err="1">
                <a:solidFill>
                  <a:schemeClr val="tx1"/>
                </a:solidFill>
                <a:effectLst/>
                <a:latin typeface="+mn-lt"/>
                <a:ea typeface="+mn-ea"/>
                <a:cs typeface="+mn-cs"/>
              </a:rPr>
              <a:t>Attack</a:t>
            </a:r>
            <a:r>
              <a:rPr lang="de-DE" sz="1200" b="0" i="1" kern="1200" dirty="0">
                <a:solidFill>
                  <a:schemeClr val="tx1"/>
                </a:solidFill>
                <a:effectLst/>
                <a:latin typeface="+mn-lt"/>
                <a:ea typeface="+mn-ea"/>
                <a:cs typeface="+mn-cs"/>
              </a:rPr>
              <a:t>-Vektoren</a:t>
            </a:r>
            <a:r>
              <a:rPr lang="de-DE" sz="1200" b="0" i="0" kern="1200" dirty="0">
                <a:solidFill>
                  <a:schemeClr val="tx1"/>
                </a:solidFill>
                <a:effectLst/>
                <a:latin typeface="+mn-lt"/>
                <a:ea typeface="+mn-ea"/>
                <a:cs typeface="+mn-cs"/>
              </a:rPr>
              <a:t> zu reduzieren. Speziell kann es passieren, dass es einem Angreifer irgendwie gelingt in Schritt (7) auf seine Applikation weiterzuleiten. Im Bild dargestellt durch den roten Bereich mit der Aufschrift “</a:t>
            </a:r>
            <a:r>
              <a:rPr lang="de-DE" sz="1200" b="0" i="0" kern="1200" dirty="0" err="1">
                <a:solidFill>
                  <a:schemeClr val="tx1"/>
                </a:solidFill>
                <a:effectLst/>
                <a:latin typeface="+mn-lt"/>
                <a:ea typeface="+mn-ea"/>
                <a:cs typeface="+mn-cs"/>
              </a:rPr>
              <a:t>Maclicous</a:t>
            </a:r>
            <a:r>
              <a:rPr lang="de-DE" sz="1200" b="0" i="0" kern="1200" dirty="0">
                <a:solidFill>
                  <a:schemeClr val="tx1"/>
                </a:solidFill>
                <a:effectLst/>
                <a:latin typeface="+mn-lt"/>
                <a:ea typeface="+mn-ea"/>
                <a:cs typeface="+mn-cs"/>
              </a:rPr>
              <a:t>”. Wäre es möglich den Code direkt einzutauschen, dann hätte die schädliche Applikation nun vollen Zugriff auf die API. Ist es aber glücklicherweise nicht. Denn die Applikation braucht 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und wie zu sehen, ist </a:t>
            </a:r>
            <a:r>
              <a:rPr lang="de-DE" sz="1200" b="0" i="1" kern="1200" dirty="0">
                <a:solidFill>
                  <a:schemeClr val="tx1"/>
                </a:solidFill>
                <a:effectLst/>
                <a:latin typeface="+mn-lt"/>
                <a:ea typeface="+mn-ea"/>
                <a:cs typeface="+mn-cs"/>
              </a:rPr>
              <a:t>dieser nur im Speicher der </a:t>
            </a:r>
            <a:r>
              <a:rPr lang="de-DE" sz="1200" b="0" i="1" kern="1200" dirty="0" err="1">
                <a:solidFill>
                  <a:schemeClr val="tx1"/>
                </a:solidFill>
                <a:effectLst/>
                <a:latin typeface="+mn-lt"/>
                <a:ea typeface="+mn-ea"/>
                <a:cs typeface="+mn-cs"/>
              </a:rPr>
              <a:t>orignalen</a:t>
            </a:r>
            <a:r>
              <a:rPr lang="de-DE" sz="1200" b="0" i="1" kern="1200" dirty="0">
                <a:solidFill>
                  <a:schemeClr val="tx1"/>
                </a:solidFill>
                <a:effectLst/>
                <a:latin typeface="+mn-lt"/>
                <a:ea typeface="+mn-ea"/>
                <a:cs typeface="+mn-cs"/>
              </a:rPr>
              <a:t> Applikation</a:t>
            </a:r>
            <a:r>
              <a:rPr lang="de-DE" sz="1200" b="0" i="0" kern="1200" dirty="0">
                <a:solidFill>
                  <a:schemeClr val="tx1"/>
                </a:solidFill>
                <a:effectLst/>
                <a:latin typeface="+mn-lt"/>
                <a:ea typeface="+mn-ea"/>
                <a:cs typeface="+mn-cs"/>
              </a:rPr>
              <a:t> verfügbar. Die schädliche Applikation hat deshalb keine Möglichkeit die Berechtigung zum Erhalten des Token zu verifizieren und die API bleibt geschützt.</a:t>
            </a:r>
          </a:p>
          <a:p>
            <a:endParaRPr lang="de-DE" sz="1200" b="0" i="0" kern="1200" dirty="0">
              <a:solidFill>
                <a:schemeClr val="tx1"/>
              </a:solidFill>
              <a:effectLst/>
              <a:latin typeface="+mn-lt"/>
              <a:ea typeface="+mn-ea"/>
              <a:cs typeface="+mn-cs"/>
            </a:endParaRPr>
          </a:p>
        </p:txBody>
      </p:sp>
      <p:sp>
        <p:nvSpPr>
          <p:cNvPr id="4" name="Foliennummernplatzhalter 3">
            <a:extLst>
              <a:ext uri="{FF2B5EF4-FFF2-40B4-BE49-F238E27FC236}">
                <a16:creationId xmlns:a16="http://schemas.microsoft.com/office/drawing/2014/main" id="{2A574F69-63DA-9F6B-E8CA-FCFBA7F002E3}"/>
              </a:ext>
            </a:extLst>
          </p:cNvPr>
          <p:cNvSpPr>
            <a:spLocks noGrp="1"/>
          </p:cNvSpPr>
          <p:nvPr>
            <p:ph type="sldNum" sz="quarter" idx="5"/>
          </p:nvPr>
        </p:nvSpPr>
        <p:spPr/>
        <p:txBody>
          <a:bodyPr/>
          <a:lstStyle/>
          <a:p>
            <a:fld id="{A62ABD72-7CE5-4E13-BAF9-6682705CFA71}" type="slidenum">
              <a:rPr lang="de-DE" smtClean="0"/>
              <a:t>122</a:t>
            </a:fld>
            <a:endParaRPr lang="de-DE"/>
          </a:p>
        </p:txBody>
      </p:sp>
    </p:spTree>
    <p:extLst>
      <p:ext uri="{BB962C8B-B14F-4D97-AF65-F5344CB8AC3E}">
        <p14:creationId xmlns:p14="http://schemas.microsoft.com/office/powerpoint/2010/main" val="172864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Access Tokens können </a:t>
            </a:r>
            <a:r>
              <a:rPr lang="de-DE" dirty="0" err="1"/>
              <a:t>opaque</a:t>
            </a:r>
            <a:r>
              <a:rPr lang="de-DE" dirty="0"/>
              <a:t> sein, also nur eine Kennung für den Server, oder ein JWT, das direkt Claims transportiert. Bei JWT-Tokens sichert der Auth-Server sie mit einem privaten Schlüssel, und der </a:t>
            </a:r>
            <a:r>
              <a:rPr lang="de-DE" dirty="0" err="1"/>
              <a:t>Resource</a:t>
            </a:r>
            <a:r>
              <a:rPr lang="de-DE" dirty="0"/>
              <a:t> Server lädt die öffentlichen JWKs, um die Signatur zu prüfen.</a:t>
            </a:r>
          </a:p>
        </p:txBody>
      </p:sp>
      <p:sp>
        <p:nvSpPr>
          <p:cNvPr id="4" name="Foliennummernplatzhalter 3"/>
          <p:cNvSpPr>
            <a:spLocks noGrp="1"/>
          </p:cNvSpPr>
          <p:nvPr>
            <p:ph type="sldNum" sz="quarter" idx="5"/>
          </p:nvPr>
        </p:nvSpPr>
        <p:spPr/>
        <p:txBody>
          <a:bodyPr/>
          <a:lstStyle/>
          <a:p>
            <a:fld id="{A62ABD72-7CE5-4E13-BAF9-6682705CFA71}" type="slidenum">
              <a:rPr lang="de-DE" smtClean="0"/>
              <a:t>123</a:t>
            </a:fld>
            <a:endParaRPr lang="de-DE"/>
          </a:p>
        </p:txBody>
      </p:sp>
    </p:spTree>
    <p:extLst>
      <p:ext uri="{BB962C8B-B14F-4D97-AF65-F5344CB8AC3E}">
        <p14:creationId xmlns:p14="http://schemas.microsoft.com/office/powerpoint/2010/main" val="213503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Scopes sind grafische Abziehbilder für Zugriffsrechte, Claims sind Daten im Token. Typischerweise prüfen wir im Code mit Spring Security direkt die </a:t>
            </a:r>
            <a:r>
              <a:rPr lang="de-DE" dirty="0" err="1"/>
              <a:t>Scope-Authorities</a:t>
            </a:r>
            <a:r>
              <a:rPr lang="de-DE" dirty="0"/>
              <a:t>, um Endpoints zu schützen – das ist sehr flexibel.</a:t>
            </a:r>
          </a:p>
        </p:txBody>
      </p:sp>
      <p:sp>
        <p:nvSpPr>
          <p:cNvPr id="4" name="Foliennummernplatzhalter 3"/>
          <p:cNvSpPr>
            <a:spLocks noGrp="1"/>
          </p:cNvSpPr>
          <p:nvPr>
            <p:ph type="sldNum" sz="quarter" idx="5"/>
          </p:nvPr>
        </p:nvSpPr>
        <p:spPr/>
        <p:txBody>
          <a:bodyPr/>
          <a:lstStyle/>
          <a:p>
            <a:fld id="{A62ABD72-7CE5-4E13-BAF9-6682705CFA71}" type="slidenum">
              <a:rPr lang="de-DE" smtClean="0"/>
              <a:t>126</a:t>
            </a:fld>
            <a:endParaRPr lang="de-DE"/>
          </a:p>
        </p:txBody>
      </p:sp>
    </p:spTree>
    <p:extLst>
      <p:ext uri="{BB962C8B-B14F-4D97-AF65-F5344CB8AC3E}">
        <p14:creationId xmlns:p14="http://schemas.microsoft.com/office/powerpoint/2010/main" val="8180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OAuth2 lebt von HTTPS. Für SPAs brauchen wir PKCE, damit kein Geheimnis im Browser liegt. Wir sollten auch regelmäßig Tokens widerrufen können und Refresh Tokens rotieren, um Missbrauch einzudämmen. Und unsere üblichen Web-Security-Header bleiben unverzichtbar.</a:t>
            </a:r>
          </a:p>
        </p:txBody>
      </p:sp>
      <p:sp>
        <p:nvSpPr>
          <p:cNvPr id="4" name="Foliennummernplatzhalter 3"/>
          <p:cNvSpPr>
            <a:spLocks noGrp="1"/>
          </p:cNvSpPr>
          <p:nvPr>
            <p:ph type="sldNum" sz="quarter" idx="5"/>
          </p:nvPr>
        </p:nvSpPr>
        <p:spPr/>
        <p:txBody>
          <a:bodyPr/>
          <a:lstStyle/>
          <a:p>
            <a:fld id="{A62ABD72-7CE5-4E13-BAF9-6682705CFA71}" type="slidenum">
              <a:rPr lang="de-DE" smtClean="0"/>
              <a:t>127</a:t>
            </a:fld>
            <a:endParaRPr lang="de-DE"/>
          </a:p>
        </p:txBody>
      </p:sp>
    </p:spTree>
    <p:extLst>
      <p:ext uri="{BB962C8B-B14F-4D97-AF65-F5344CB8AC3E}">
        <p14:creationId xmlns:p14="http://schemas.microsoft.com/office/powerpoint/2010/main" val="318582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emf"/></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emf"/></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https://github.com/spring-projects/spring-authorization-server.git"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haelZett/20250708_Spring_Secur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jpg"/><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localhost:8443/"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emf"/></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Spring Security– </a:t>
            </a:r>
            <a:br>
              <a:rPr lang="de-DE" dirty="0"/>
            </a:br>
            <a:r>
              <a:rPr lang="de-DE" sz="3600" dirty="0"/>
              <a:t>Sichern von Webanwendungen</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196B-80ED-4D1E-2046-A624304B58D2}"/>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23E6A0-A2A1-52FB-4916-8DF91F17B37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C23E6A0-A2A1-52FB-4916-8DF91F17B3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C504B6-CEFF-DFC1-0C29-71F5A3FF0428}"/>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6AAF8C9F-55FD-2488-C16D-E1D5CD8947F1}"/>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b="1"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392728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60529-CD6E-E2C7-AE18-48D4BC6C96CE}"/>
              </a:ext>
            </a:extLst>
          </p:cNvPr>
          <p:cNvSpPr>
            <a:spLocks noGrp="1"/>
          </p:cNvSpPr>
          <p:nvPr>
            <p:ph type="title"/>
          </p:nvPr>
        </p:nvSpPr>
        <p:spPr/>
        <p:txBody>
          <a:bodyPr/>
          <a:lstStyle/>
          <a:p>
            <a:r>
              <a:rPr lang="de-DE" dirty="0"/>
              <a:t>HTTPS-Inspektion mit Browser</a:t>
            </a:r>
          </a:p>
        </p:txBody>
      </p:sp>
      <p:sp>
        <p:nvSpPr>
          <p:cNvPr id="3" name="Inhaltsplatzhalter 2">
            <a:extLst>
              <a:ext uri="{FF2B5EF4-FFF2-40B4-BE49-F238E27FC236}">
                <a16:creationId xmlns:a16="http://schemas.microsoft.com/office/drawing/2014/main" id="{C645B97B-65B2-1C73-48D1-34182A06E7C4}"/>
              </a:ext>
            </a:extLst>
          </p:cNvPr>
          <p:cNvSpPr>
            <a:spLocks noGrp="1"/>
          </p:cNvSpPr>
          <p:nvPr>
            <p:ph idx="1"/>
          </p:nvPr>
        </p:nvSpPr>
        <p:spPr/>
        <p:txBody>
          <a:bodyPr/>
          <a:lstStyle/>
          <a:p>
            <a:r>
              <a:rPr lang="de-DE" dirty="0"/>
              <a:t>Klicke auf den </a:t>
            </a:r>
            <a:r>
              <a:rPr lang="de-DE" dirty="0" err="1"/>
              <a:t>certificate</a:t>
            </a:r>
            <a:r>
              <a:rPr lang="de-DE" dirty="0"/>
              <a:t> </a:t>
            </a:r>
            <a:r>
              <a:rPr lang="de-DE" dirty="0" err="1"/>
              <a:t>button</a:t>
            </a:r>
            <a:r>
              <a:rPr lang="de-DE" dirty="0"/>
              <a:t> (Not </a:t>
            </a:r>
            <a:r>
              <a:rPr lang="de-DE" dirty="0" err="1"/>
              <a:t>secure</a:t>
            </a:r>
            <a:r>
              <a:rPr lang="de-DE" dirty="0"/>
              <a:t>-Badge, keine grüne Markierung)</a:t>
            </a:r>
          </a:p>
          <a:p>
            <a:pPr lvl="1"/>
            <a:r>
              <a:rPr lang="de-DE" dirty="0"/>
              <a:t>Man könnte das Zertifikat importieren…</a:t>
            </a:r>
          </a:p>
          <a:p>
            <a:r>
              <a:rPr lang="de-DE" dirty="0"/>
              <a:t>Sieh Dir an:</a:t>
            </a:r>
          </a:p>
          <a:p>
            <a:pPr lvl="1"/>
            <a:r>
              <a:rPr lang="de-DE" dirty="0" err="1"/>
              <a:t>Subject</a:t>
            </a:r>
            <a:r>
              <a:rPr lang="de-DE" dirty="0"/>
              <a:t> / Issuer</a:t>
            </a:r>
          </a:p>
          <a:p>
            <a:pPr lvl="1"/>
            <a:r>
              <a:rPr lang="de-DE" dirty="0"/>
              <a:t>Chain (Root → Intermediate → Server)</a:t>
            </a:r>
          </a:p>
          <a:p>
            <a:pPr lvl="1"/>
            <a:r>
              <a:rPr lang="de-DE" dirty="0" err="1"/>
              <a:t>Validity</a:t>
            </a:r>
            <a:r>
              <a:rPr lang="de-DE" dirty="0"/>
              <a:t> </a:t>
            </a:r>
            <a:r>
              <a:rPr lang="de-DE" dirty="0" err="1"/>
              <a:t>Period</a:t>
            </a:r>
            <a:endParaRPr lang="de-DE" dirty="0"/>
          </a:p>
          <a:p>
            <a:r>
              <a:rPr lang="de-DE" dirty="0"/>
              <a:t>Scheme als Spalte in den Dev Tools einblenden: man sieht https</a:t>
            </a:r>
          </a:p>
          <a:p>
            <a:pPr lvl="1"/>
            <a:r>
              <a:rPr lang="de-DE" dirty="0"/>
              <a:t>Unsere Daten sind nun transport-verschlüsselt</a:t>
            </a:r>
          </a:p>
        </p:txBody>
      </p:sp>
    </p:spTree>
    <p:extLst>
      <p:ext uri="{BB962C8B-B14F-4D97-AF65-F5344CB8AC3E}">
        <p14:creationId xmlns:p14="http://schemas.microsoft.com/office/powerpoint/2010/main" val="1888323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E2F8B-B3D6-0C9B-C78C-662781FE034D}"/>
              </a:ext>
            </a:extLst>
          </p:cNvPr>
          <p:cNvSpPr>
            <a:spLocks noGrp="1"/>
          </p:cNvSpPr>
          <p:nvPr>
            <p:ph type="title"/>
          </p:nvPr>
        </p:nvSpPr>
        <p:spPr/>
        <p:txBody>
          <a:bodyPr/>
          <a:lstStyle/>
          <a:p>
            <a:r>
              <a:rPr lang="de-DE" dirty="0"/>
              <a:t>Zertifikate im Test</a:t>
            </a:r>
          </a:p>
        </p:txBody>
      </p:sp>
      <p:sp>
        <p:nvSpPr>
          <p:cNvPr id="3" name="Inhaltsplatzhalter 2">
            <a:extLst>
              <a:ext uri="{FF2B5EF4-FFF2-40B4-BE49-F238E27FC236}">
                <a16:creationId xmlns:a16="http://schemas.microsoft.com/office/drawing/2014/main" id="{FF825584-7A26-6B28-6678-BE4A6803699E}"/>
              </a:ext>
            </a:extLst>
          </p:cNvPr>
          <p:cNvSpPr>
            <a:spLocks noGrp="1"/>
          </p:cNvSpPr>
          <p:nvPr>
            <p:ph idx="1"/>
          </p:nvPr>
        </p:nvSpPr>
        <p:spPr/>
        <p:txBody>
          <a:bodyPr/>
          <a:lstStyle/>
          <a:p>
            <a:r>
              <a:rPr lang="de-DE" dirty="0"/>
              <a:t>„Normalerweise“ sind die Firmenzertifikate Teil einer Trust-Chain und auch in alle </a:t>
            </a:r>
            <a:r>
              <a:rPr lang="de-DE" dirty="0" err="1"/>
              <a:t>jre</a:t>
            </a:r>
            <a:r>
              <a:rPr lang="de-DE" dirty="0"/>
              <a:t> eingefügt -&gt; man hat gar keine Probleme</a:t>
            </a:r>
          </a:p>
          <a:p>
            <a:r>
              <a:rPr lang="de-DE" dirty="0"/>
              <a:t>Unser Selbstsigniertes Zertifikat ist nicht in der JRE, daher hat ein Remote-Java-Prozess (</a:t>
            </a:r>
            <a:r>
              <a:rPr lang="de-DE" dirty="0" err="1"/>
              <a:t>TestRestTemplate</a:t>
            </a:r>
            <a:r>
              <a:rPr lang="de-DE" dirty="0"/>
              <a:t>) keine Möglichkeit das vom Server gesendete Zertifikat zu validieren und scheitert</a:t>
            </a:r>
          </a:p>
          <a:p>
            <a:r>
              <a:rPr lang="de-DE" dirty="0"/>
              <a:t>Deshalb haben wir ein eigenes test-Profil für einen Test und schalten dort </a:t>
            </a:r>
            <a:r>
              <a:rPr lang="de-DE" dirty="0" err="1"/>
              <a:t>ssl</a:t>
            </a:r>
            <a:r>
              <a:rPr lang="de-DE" dirty="0"/>
              <a:t> aus, so dass der Test normal läuft</a:t>
            </a:r>
          </a:p>
          <a:p>
            <a:r>
              <a:rPr lang="de-DE" dirty="0"/>
              <a:t>Das ist für den Test auch unkritisch, denn wir wollen ja die Funktionalität testen und nicht SSL</a:t>
            </a:r>
          </a:p>
        </p:txBody>
      </p:sp>
    </p:spTree>
    <p:extLst>
      <p:ext uri="{BB962C8B-B14F-4D97-AF65-F5344CB8AC3E}">
        <p14:creationId xmlns:p14="http://schemas.microsoft.com/office/powerpoint/2010/main" val="4270206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7DE23-C6DC-875A-79E7-70AFCF49D1E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17D7BAA-F036-49E4-9432-50E73F44F955}"/>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F7FBAB0-A648-0742-929F-30BEC1031B8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D6F6ABE-4E31-BD88-31B2-82D8CB3A531E}"/>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b="1"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258435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DA04-CFF7-03AB-FDE6-93B0521E7C8F}"/>
              </a:ext>
            </a:extLst>
          </p:cNvPr>
          <p:cNvSpPr>
            <a:spLocks noGrp="1"/>
          </p:cNvSpPr>
          <p:nvPr>
            <p:ph type="title"/>
          </p:nvPr>
        </p:nvSpPr>
        <p:spPr/>
        <p:txBody>
          <a:bodyPr/>
          <a:lstStyle/>
          <a:p>
            <a:r>
              <a:rPr lang="de-DE" dirty="0"/>
              <a:t>HTTP Security Headers</a:t>
            </a:r>
          </a:p>
        </p:txBody>
      </p:sp>
      <p:sp>
        <p:nvSpPr>
          <p:cNvPr id="3" name="Inhaltsplatzhalter 2">
            <a:extLst>
              <a:ext uri="{FF2B5EF4-FFF2-40B4-BE49-F238E27FC236}">
                <a16:creationId xmlns:a16="http://schemas.microsoft.com/office/drawing/2014/main" id="{BAC1DD24-57E2-DA32-A139-A747D6E5E32B}"/>
              </a:ext>
            </a:extLst>
          </p:cNvPr>
          <p:cNvSpPr>
            <a:spLocks noGrp="1"/>
          </p:cNvSpPr>
          <p:nvPr>
            <p:ph idx="1"/>
          </p:nvPr>
        </p:nvSpPr>
        <p:spPr/>
        <p:txBody>
          <a:bodyPr/>
          <a:lstStyle/>
          <a:p>
            <a:r>
              <a:rPr lang="de-DE" dirty="0"/>
              <a:t>HTTP-Response-Header, mit denen der Server dem Browser zusätzliche Sicherheits­regeln vorgibt.</a:t>
            </a:r>
          </a:p>
          <a:p>
            <a:r>
              <a:rPr lang="de-DE" dirty="0"/>
              <a:t>Sie helfen, Angriffe wie </a:t>
            </a:r>
            <a:r>
              <a:rPr lang="de-DE" dirty="0" err="1"/>
              <a:t>Clickjacking</a:t>
            </a:r>
            <a:r>
              <a:rPr lang="de-DE" dirty="0"/>
              <a:t>, MIME-</a:t>
            </a:r>
            <a:r>
              <a:rPr lang="de-DE" dirty="0" err="1"/>
              <a:t>Sniffing</a:t>
            </a:r>
            <a:r>
              <a:rPr lang="de-DE" dirty="0"/>
              <a:t>, XSS, Mixed Content oder Origin-Lecks zu verhindern.</a:t>
            </a:r>
          </a:p>
          <a:p>
            <a:r>
              <a:rPr lang="de-DE" dirty="0"/>
              <a:t>Moderne Browser kümmern sich schon um Einiges, manchmal muss man das sogar aufweichen (CORS)</a:t>
            </a:r>
          </a:p>
          <a:p>
            <a:r>
              <a:rPr lang="de-DE" dirty="0"/>
              <a:t>Und Spring Security setzt im </a:t>
            </a:r>
            <a:r>
              <a:rPr lang="de-DE" dirty="0" err="1"/>
              <a:t>default</a:t>
            </a:r>
            <a:r>
              <a:rPr lang="de-DE" dirty="0"/>
              <a:t> auch schon viele Sachen auf sicher</a:t>
            </a:r>
          </a:p>
        </p:txBody>
      </p:sp>
    </p:spTree>
    <p:extLst>
      <p:ext uri="{BB962C8B-B14F-4D97-AF65-F5344CB8AC3E}">
        <p14:creationId xmlns:p14="http://schemas.microsoft.com/office/powerpoint/2010/main" val="27238613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FA6C-B7C8-540C-8356-FB661979486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10BD07-B1FD-9B40-45BD-6BDFB57B3BE8}"/>
              </a:ext>
            </a:extLst>
          </p:cNvPr>
          <p:cNvSpPr>
            <a:spLocks noGrp="1"/>
          </p:cNvSpPr>
          <p:nvPr>
            <p:ph type="title"/>
          </p:nvPr>
        </p:nvSpPr>
        <p:spPr/>
        <p:txBody>
          <a:bodyPr/>
          <a:lstStyle/>
          <a:p>
            <a:r>
              <a:rPr lang="de-DE" dirty="0"/>
              <a:t>Spring Security Headers</a:t>
            </a:r>
          </a:p>
        </p:txBody>
      </p:sp>
      <p:pic>
        <p:nvPicPr>
          <p:cNvPr id="5" name="Grafik 4">
            <a:extLst>
              <a:ext uri="{FF2B5EF4-FFF2-40B4-BE49-F238E27FC236}">
                <a16:creationId xmlns:a16="http://schemas.microsoft.com/office/drawing/2014/main" id="{20BA00BC-7F5B-8BC0-F29A-B5179ADC4C96}"/>
              </a:ext>
            </a:extLst>
          </p:cNvPr>
          <p:cNvPicPr>
            <a:picLocks noChangeAspect="1"/>
          </p:cNvPicPr>
          <p:nvPr/>
        </p:nvPicPr>
        <p:blipFill>
          <a:blip r:embed="rId2"/>
          <a:stretch>
            <a:fillRect/>
          </a:stretch>
        </p:blipFill>
        <p:spPr>
          <a:xfrm>
            <a:off x="1499347" y="1670371"/>
            <a:ext cx="6709502" cy="4453721"/>
          </a:xfrm>
          <a:prstGeom prst="rect">
            <a:avLst/>
          </a:prstGeom>
        </p:spPr>
      </p:pic>
    </p:spTree>
    <p:extLst>
      <p:ext uri="{BB962C8B-B14F-4D97-AF65-F5344CB8AC3E}">
        <p14:creationId xmlns:p14="http://schemas.microsoft.com/office/powerpoint/2010/main" val="34300100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64EB-1BA6-3A84-BD1F-35817ED858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15FC7A-C81E-F723-2F47-1473E2F5E5BC}"/>
              </a:ext>
            </a:extLst>
          </p:cNvPr>
          <p:cNvSpPr>
            <a:spLocks noGrp="1"/>
          </p:cNvSpPr>
          <p:nvPr>
            <p:ph type="title"/>
          </p:nvPr>
        </p:nvSpPr>
        <p:spPr>
          <a:xfrm>
            <a:off x="677334" y="609600"/>
            <a:ext cx="8596668" cy="857250"/>
          </a:xfrm>
        </p:spPr>
        <p:txBody>
          <a:bodyPr/>
          <a:lstStyle/>
          <a:p>
            <a:r>
              <a:rPr lang="de-DE" dirty="0"/>
              <a:t>Übersicht – welche „fehlen“?</a:t>
            </a:r>
          </a:p>
        </p:txBody>
      </p:sp>
      <p:pic>
        <p:nvPicPr>
          <p:cNvPr id="7" name="Grafik 6">
            <a:extLst>
              <a:ext uri="{FF2B5EF4-FFF2-40B4-BE49-F238E27FC236}">
                <a16:creationId xmlns:a16="http://schemas.microsoft.com/office/drawing/2014/main" id="{2C057B98-D3EC-9887-B036-E6512B1FA968}"/>
              </a:ext>
            </a:extLst>
          </p:cNvPr>
          <p:cNvPicPr>
            <a:picLocks noChangeAspect="1"/>
          </p:cNvPicPr>
          <p:nvPr/>
        </p:nvPicPr>
        <p:blipFill>
          <a:blip r:embed="rId2"/>
          <a:stretch>
            <a:fillRect/>
          </a:stretch>
        </p:blipFill>
        <p:spPr>
          <a:xfrm>
            <a:off x="1351429" y="1718370"/>
            <a:ext cx="6810907" cy="4093054"/>
          </a:xfrm>
          <a:prstGeom prst="rect">
            <a:avLst/>
          </a:prstGeom>
        </p:spPr>
      </p:pic>
    </p:spTree>
    <p:extLst>
      <p:ext uri="{BB962C8B-B14F-4D97-AF65-F5344CB8AC3E}">
        <p14:creationId xmlns:p14="http://schemas.microsoft.com/office/powerpoint/2010/main" val="682523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86D05-41E6-9AE2-FF0B-88021D9F5D0A}"/>
              </a:ext>
            </a:extLst>
          </p:cNvPr>
          <p:cNvSpPr>
            <a:spLocks noGrp="1"/>
          </p:cNvSpPr>
          <p:nvPr>
            <p:ph type="title"/>
          </p:nvPr>
        </p:nvSpPr>
        <p:spPr/>
        <p:txBody>
          <a:bodyPr/>
          <a:lstStyle/>
          <a:p>
            <a:r>
              <a:rPr lang="de-DE" dirty="0"/>
              <a:t>Header im Test</a:t>
            </a:r>
          </a:p>
        </p:txBody>
      </p:sp>
      <p:sp>
        <p:nvSpPr>
          <p:cNvPr id="3" name="Inhaltsplatzhalter 2">
            <a:extLst>
              <a:ext uri="{FF2B5EF4-FFF2-40B4-BE49-F238E27FC236}">
                <a16:creationId xmlns:a16="http://schemas.microsoft.com/office/drawing/2014/main" id="{9C1E2E76-21A0-94BF-BF7A-5EB40D2A120D}"/>
              </a:ext>
            </a:extLst>
          </p:cNvPr>
          <p:cNvSpPr>
            <a:spLocks noGrp="1"/>
          </p:cNvSpPr>
          <p:nvPr>
            <p:ph idx="1"/>
          </p:nvPr>
        </p:nvSpPr>
        <p:spPr/>
        <p:txBody>
          <a:bodyPr/>
          <a:lstStyle/>
          <a:p>
            <a:r>
              <a:rPr lang="de-DE" dirty="0"/>
              <a:t>Die </a:t>
            </a:r>
            <a:r>
              <a:rPr lang="de-DE" dirty="0" err="1"/>
              <a:t>header</a:t>
            </a:r>
            <a:r>
              <a:rPr lang="de-DE" dirty="0"/>
              <a:t> können natürlich ganz einfach im Test überprüft werden</a:t>
            </a:r>
          </a:p>
          <a:p>
            <a:r>
              <a:rPr lang="de-DE" dirty="0"/>
              <a:t>Dabei reichen aber Tests für spezielle </a:t>
            </a:r>
            <a:r>
              <a:rPr lang="de-DE" dirty="0" err="1"/>
              <a:t>header</a:t>
            </a:r>
            <a:r>
              <a:rPr lang="de-DE" dirty="0"/>
              <a:t> und vielleicht 1 Test für die </a:t>
            </a:r>
            <a:r>
              <a:rPr lang="de-DE" dirty="0" err="1"/>
              <a:t>default</a:t>
            </a:r>
            <a:r>
              <a:rPr lang="de-DE" dirty="0"/>
              <a:t> </a:t>
            </a:r>
            <a:r>
              <a:rPr lang="de-DE" dirty="0" err="1"/>
              <a:t>header</a:t>
            </a:r>
            <a:r>
              <a:rPr lang="de-DE" dirty="0"/>
              <a:t>, um zu merken, wenn sich da im Spring Standard etwas verändert, was man vielleicht wissen sollte</a:t>
            </a:r>
          </a:p>
        </p:txBody>
      </p:sp>
    </p:spTree>
    <p:extLst>
      <p:ext uri="{BB962C8B-B14F-4D97-AF65-F5344CB8AC3E}">
        <p14:creationId xmlns:p14="http://schemas.microsoft.com/office/powerpoint/2010/main" val="42375654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FEDDB-C6A7-7A8B-39E5-D52CDBE1422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3E7D142-4D63-C5D5-3C5D-C76A17876A45}"/>
              </a:ext>
            </a:extLst>
          </p:cNvPr>
          <p:cNvSpPr>
            <a:spLocks noGrp="1"/>
          </p:cNvSpPr>
          <p:nvPr>
            <p:ph idx="1"/>
          </p:nvPr>
        </p:nvSpPr>
        <p:spPr/>
        <p:txBody>
          <a:bodyPr/>
          <a:lstStyle/>
          <a:p>
            <a:r>
              <a:rPr lang="de-DE" dirty="0"/>
              <a:t>Der PO möchte, dass User, die sich 3 * falsch </a:t>
            </a:r>
            <a:r>
              <a:rPr lang="de-DE" dirty="0" err="1"/>
              <a:t>eingelogged</a:t>
            </a:r>
            <a:r>
              <a:rPr lang="de-DE" dirty="0"/>
              <a:t> haben, gesperrt werden.</a:t>
            </a:r>
          </a:p>
          <a:p>
            <a:r>
              <a:rPr lang="de-DE" dirty="0"/>
              <a:t>Eure Entwickler-Kollegin hat wieder angefangen und erwähnte „Es fehlt im Prinzip nur noch der </a:t>
            </a:r>
            <a:r>
              <a:rPr lang="de-DE" dirty="0" err="1"/>
              <a:t>Listener</a:t>
            </a:r>
            <a:r>
              <a:rPr lang="de-DE" dirty="0"/>
              <a:t> für </a:t>
            </a:r>
            <a:r>
              <a:rPr lang="de-DE" dirty="0" err="1"/>
              <a:t>AuthenticationFailureBadCredentialsEvent</a:t>
            </a:r>
            <a:r>
              <a:rPr lang="de-DE"/>
              <a:t>“…</a:t>
            </a:r>
            <a:endParaRPr lang="de-DE" dirty="0"/>
          </a:p>
        </p:txBody>
      </p:sp>
    </p:spTree>
    <p:extLst>
      <p:ext uri="{BB962C8B-B14F-4D97-AF65-F5344CB8AC3E}">
        <p14:creationId xmlns:p14="http://schemas.microsoft.com/office/powerpoint/2010/main" val="1566337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9514-48B0-4D2C-5E58-E8A6680F162F}"/>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5DE64C3-5D35-5E2D-EC16-076B4CCD548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2740F5B-6E4D-AEC1-42C0-2F36482E9CC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370163C-6FDF-9BB2-E0C1-5D82B5576FC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b="1"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6506589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5649A-B88F-24EE-E31A-78EBCD4562F5}"/>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D9B34405-C9DC-1B0C-4794-AC1698A92C7E}"/>
              </a:ext>
            </a:extLst>
          </p:cNvPr>
          <p:cNvSpPr>
            <a:spLocks noGrp="1" noChangeArrowheads="1"/>
          </p:cNvSpPr>
          <p:nvPr>
            <p:ph idx="1"/>
          </p:nvPr>
        </p:nvSpPr>
        <p:spPr bwMode="auto">
          <a:xfrm>
            <a:off x="677334" y="4642832"/>
            <a:ext cx="868256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Passwortgefährdung</a:t>
            </a:r>
            <a:br>
              <a:rPr lang="de-DE" b="1" dirty="0"/>
            </a:br>
            <a:r>
              <a:rPr lang="de-DE" dirty="0"/>
              <a:t>Das richtige Passwort geht regelmäßig über die Leitung</a:t>
            </a:r>
          </a:p>
          <a:p>
            <a:r>
              <a:rPr lang="de-DE" b="1" dirty="0"/>
              <a:t>Passwort-Reuse</a:t>
            </a:r>
            <a:br>
              <a:rPr lang="de-DE" dirty="0"/>
            </a:br>
            <a:r>
              <a:rPr lang="de-DE" dirty="0"/>
              <a:t>Wenn Angreifer ein Passwort abgreifen (z. B. via Phishing), haben sie Zugriff auf </a:t>
            </a:r>
            <a:r>
              <a:rPr lang="de-DE" b="1" dirty="0"/>
              <a:t>alle</a:t>
            </a:r>
            <a:r>
              <a:rPr lang="de-DE" dirty="0"/>
              <a:t> Accounts, in denen der User dasselbe Passwort nutzt.</a:t>
            </a:r>
          </a:p>
        </p:txBody>
      </p:sp>
      <p:pic>
        <p:nvPicPr>
          <p:cNvPr id="7" name="Grafik 6" descr="Ein Bild, das Text, Screenshot, Schrift, Reihe enthält.&#10;&#10;KI-generierte Inhalte können fehlerhaft sein.">
            <a:extLst>
              <a:ext uri="{FF2B5EF4-FFF2-40B4-BE49-F238E27FC236}">
                <a16:creationId xmlns:a16="http://schemas.microsoft.com/office/drawing/2014/main" id="{F85A03F9-E1EA-46C5-92F8-16EB5C30B10E}"/>
              </a:ext>
            </a:extLst>
          </p:cNvPr>
          <p:cNvPicPr>
            <a:picLocks noChangeAspect="1"/>
          </p:cNvPicPr>
          <p:nvPr/>
        </p:nvPicPr>
        <p:blipFill>
          <a:blip r:embed="rId2"/>
          <a:stretch>
            <a:fillRect/>
          </a:stretch>
        </p:blipFill>
        <p:spPr>
          <a:xfrm>
            <a:off x="1076870" y="1760217"/>
            <a:ext cx="7290382" cy="2908185"/>
          </a:xfrm>
          <a:prstGeom prst="rect">
            <a:avLst/>
          </a:prstGeom>
        </p:spPr>
      </p:pic>
    </p:spTree>
    <p:extLst>
      <p:ext uri="{BB962C8B-B14F-4D97-AF65-F5344CB8AC3E}">
        <p14:creationId xmlns:p14="http://schemas.microsoft.com/office/powerpoint/2010/main" val="12546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843DC-52D0-E16F-A790-10E651D9005B}"/>
              </a:ext>
            </a:extLst>
          </p:cNvPr>
          <p:cNvSpPr>
            <a:spLocks noGrp="1"/>
          </p:cNvSpPr>
          <p:nvPr>
            <p:ph type="title"/>
          </p:nvPr>
        </p:nvSpPr>
        <p:spPr/>
        <p:txBody>
          <a:bodyPr/>
          <a:lstStyle/>
          <a:p>
            <a:r>
              <a:rPr lang="de-DE" dirty="0"/>
              <a:t>Grundlegende Security Prinzipien</a:t>
            </a:r>
          </a:p>
        </p:txBody>
      </p:sp>
      <p:sp>
        <p:nvSpPr>
          <p:cNvPr id="5" name="Textfeld 4">
            <a:extLst>
              <a:ext uri="{FF2B5EF4-FFF2-40B4-BE49-F238E27FC236}">
                <a16:creationId xmlns:a16="http://schemas.microsoft.com/office/drawing/2014/main" id="{5233828F-2F8E-42F9-A49E-19C3C98BC952}"/>
              </a:ext>
            </a:extLst>
          </p:cNvPr>
          <p:cNvSpPr txBox="1"/>
          <p:nvPr/>
        </p:nvSpPr>
        <p:spPr>
          <a:xfrm>
            <a:off x="677334" y="2342278"/>
            <a:ext cx="9060555" cy="2308324"/>
          </a:xfrm>
          <a:prstGeom prst="rect">
            <a:avLst/>
          </a:prstGeom>
          <a:noFill/>
        </p:spPr>
        <p:txBody>
          <a:bodyPr wrap="square" rtlCol="0">
            <a:spAutoFit/>
          </a:bodyPr>
          <a:lstStyle/>
          <a:p>
            <a:pPr marL="285750" indent="-285750">
              <a:buFont typeface="Arial" panose="020B0604020202020204" pitchFamily="34" charset="0"/>
              <a:buChar char="•"/>
            </a:pPr>
            <a:r>
              <a:rPr lang="de-DE" dirty="0"/>
              <a:t>CIA-Trias: </a:t>
            </a:r>
          </a:p>
          <a:p>
            <a:pPr marL="742950" lvl="1" indent="-285750">
              <a:buFont typeface="Arial" panose="020B0604020202020204" pitchFamily="34" charset="0"/>
              <a:buChar char="•"/>
            </a:pPr>
            <a:r>
              <a:rPr lang="de-DE" dirty="0" err="1"/>
              <a:t>Confidentiality</a:t>
            </a:r>
            <a:r>
              <a:rPr lang="de-DE" dirty="0"/>
              <a:t>, Integrity, </a:t>
            </a:r>
            <a:r>
              <a:rPr lang="de-DE" dirty="0" err="1"/>
              <a:t>Availability</a:t>
            </a:r>
            <a:endParaRPr lang="de-DE" dirty="0"/>
          </a:p>
          <a:p>
            <a:pPr marL="285750" indent="-285750">
              <a:buFont typeface="Arial" panose="020B0604020202020204" pitchFamily="34" charset="0"/>
              <a:buChar char="•"/>
            </a:pPr>
            <a:r>
              <a:rPr lang="de-DE" dirty="0"/>
              <a:t>Least Privilege </a:t>
            </a:r>
            <a:r>
              <a:rPr lang="de-DE" dirty="0" err="1"/>
              <a:t>Principle</a:t>
            </a:r>
            <a:r>
              <a:rPr lang="de-DE" dirty="0"/>
              <a:t>: </a:t>
            </a:r>
          </a:p>
          <a:p>
            <a:pPr marL="742950" lvl="1" indent="-285750">
              <a:buFont typeface="Arial" panose="020B0604020202020204" pitchFamily="34" charset="0"/>
              <a:buChar char="•"/>
            </a:pPr>
            <a:r>
              <a:rPr lang="de-DE" dirty="0"/>
              <a:t>Nur minimale Rechte für Anwendungen/Benutzer</a:t>
            </a:r>
          </a:p>
          <a:p>
            <a:pPr marL="285750" indent="-285750">
              <a:buFont typeface="Arial" panose="020B0604020202020204" pitchFamily="34" charset="0"/>
              <a:buChar char="•"/>
            </a:pPr>
            <a:r>
              <a:rPr lang="de-DE" dirty="0"/>
              <a:t>Defense in Depth: </a:t>
            </a:r>
          </a:p>
          <a:p>
            <a:pPr marL="742950" lvl="1" indent="-285750">
              <a:buFont typeface="Arial" panose="020B0604020202020204" pitchFamily="34" charset="0"/>
              <a:buChar char="•"/>
            </a:pPr>
            <a:r>
              <a:rPr lang="de-DE" dirty="0"/>
              <a:t>Mehrstufige Sicherheitsmaßnahmen statt nur einer „großen Mauer“</a:t>
            </a:r>
          </a:p>
          <a:p>
            <a:pPr marL="285750" indent="-285750">
              <a:buFont typeface="Arial" panose="020B0604020202020204" pitchFamily="34" charset="0"/>
              <a:buChar char="•"/>
            </a:pPr>
            <a:r>
              <a:rPr lang="de-DE" dirty="0"/>
              <a:t>Security </a:t>
            </a:r>
            <a:r>
              <a:rPr lang="de-DE" dirty="0" err="1"/>
              <a:t>by</a:t>
            </a:r>
            <a:r>
              <a:rPr lang="de-DE" dirty="0"/>
              <a:t> Design: </a:t>
            </a:r>
          </a:p>
          <a:p>
            <a:pPr marL="742950" lvl="1" indent="-285750">
              <a:buFont typeface="Arial" panose="020B0604020202020204" pitchFamily="34" charset="0"/>
              <a:buChar char="•"/>
            </a:pPr>
            <a:r>
              <a:rPr lang="de-DE" dirty="0"/>
              <a:t>Sicherheit früh und kontinuierlich in der Software-Architektur berücksichtigen</a:t>
            </a:r>
          </a:p>
        </p:txBody>
      </p:sp>
    </p:spTree>
    <p:extLst>
      <p:ext uri="{BB962C8B-B14F-4D97-AF65-F5344CB8AC3E}">
        <p14:creationId xmlns:p14="http://schemas.microsoft.com/office/powerpoint/2010/main" val="41156080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49A2-CE2A-B862-26EB-582FB70FA7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3E8FEE-1A62-2FB2-EC4B-8628E3AD3940}"/>
              </a:ext>
            </a:extLst>
          </p:cNvPr>
          <p:cNvSpPr>
            <a:spLocks noGrp="1"/>
          </p:cNvSpPr>
          <p:nvPr>
            <p:ph type="title"/>
          </p:nvPr>
        </p:nvSpPr>
        <p:spPr/>
        <p:txBody>
          <a:bodyPr/>
          <a:lstStyle/>
          <a:p>
            <a:r>
              <a:rPr lang="de-DE" dirty="0"/>
              <a:t>(Basic) Auth – Problemstellung 2</a:t>
            </a:r>
          </a:p>
        </p:txBody>
      </p:sp>
      <p:sp>
        <p:nvSpPr>
          <p:cNvPr id="4" name="Rectangle 1">
            <a:extLst>
              <a:ext uri="{FF2B5EF4-FFF2-40B4-BE49-F238E27FC236}">
                <a16:creationId xmlns:a16="http://schemas.microsoft.com/office/drawing/2014/main" id="{A204E96A-9EE2-D64D-8BAA-F4DB720E306F}"/>
              </a:ext>
            </a:extLst>
          </p:cNvPr>
          <p:cNvSpPr>
            <a:spLocks noGrp="1" noChangeArrowheads="1"/>
          </p:cNvSpPr>
          <p:nvPr>
            <p:ph idx="1"/>
          </p:nvPr>
        </p:nvSpPr>
        <p:spPr bwMode="auto">
          <a:xfrm>
            <a:off x="677334" y="4088834"/>
            <a:ext cx="8682566"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Verteilte Architekturen</a:t>
            </a:r>
            <a:br>
              <a:rPr lang="de-DE" dirty="0"/>
            </a:br>
            <a:r>
              <a:rPr lang="de-DE" dirty="0"/>
              <a:t>Heutige Systeme bestehen aus </a:t>
            </a:r>
            <a:r>
              <a:rPr lang="de-DE" b="1" dirty="0"/>
              <a:t>vielen</a:t>
            </a:r>
            <a:r>
              <a:rPr lang="de-DE" dirty="0"/>
              <a:t> Microservices und Clients (Web-Apps, SPAs, Mobile-Apps). Jeder Dienst muss separat authentifiziert und autorisiert werden.</a:t>
            </a:r>
          </a:p>
          <a:p>
            <a:r>
              <a:rPr lang="de-DE" b="1" dirty="0"/>
              <a:t>Unsichere Clients</a:t>
            </a:r>
            <a:br>
              <a:rPr lang="de-DE" dirty="0"/>
            </a:br>
            <a:r>
              <a:rPr lang="de-DE" dirty="0"/>
              <a:t>SPAs und Mobile-Apps speichern </a:t>
            </a:r>
            <a:r>
              <a:rPr lang="de-DE" dirty="0" err="1"/>
              <a:t>Credentials</a:t>
            </a:r>
            <a:r>
              <a:rPr lang="de-DE" dirty="0"/>
              <a:t> häufig lokal und sind daher leicht angreifbar (</a:t>
            </a:r>
            <a:r>
              <a:rPr lang="de-DE" dirty="0" err="1"/>
              <a:t>DevTools</a:t>
            </a:r>
            <a:r>
              <a:rPr lang="de-DE" dirty="0"/>
              <a:t>, dekompilierte APKs, etc.).</a:t>
            </a:r>
          </a:p>
        </p:txBody>
      </p:sp>
      <p:pic>
        <p:nvPicPr>
          <p:cNvPr id="5" name="Grafik 4" descr="Ein Bild, das Text, Reihe, Schrift, Diagramm enthält.&#10;&#10;KI-generierte Inhalte können fehlerhaft sein.">
            <a:extLst>
              <a:ext uri="{FF2B5EF4-FFF2-40B4-BE49-F238E27FC236}">
                <a16:creationId xmlns:a16="http://schemas.microsoft.com/office/drawing/2014/main" id="{CB30030F-2FA4-CED7-8443-8DE79F4F77CE}"/>
              </a:ext>
            </a:extLst>
          </p:cNvPr>
          <p:cNvPicPr>
            <a:picLocks noChangeAspect="1"/>
          </p:cNvPicPr>
          <p:nvPr/>
        </p:nvPicPr>
        <p:blipFill>
          <a:blip r:embed="rId2"/>
          <a:stretch>
            <a:fillRect/>
          </a:stretch>
        </p:blipFill>
        <p:spPr>
          <a:xfrm>
            <a:off x="1662134" y="1600196"/>
            <a:ext cx="6156846" cy="2391009"/>
          </a:xfrm>
          <a:prstGeom prst="rect">
            <a:avLst/>
          </a:prstGeom>
        </p:spPr>
      </p:pic>
    </p:spTree>
    <p:extLst>
      <p:ext uri="{BB962C8B-B14F-4D97-AF65-F5344CB8AC3E}">
        <p14:creationId xmlns:p14="http://schemas.microsoft.com/office/powerpoint/2010/main" val="1823781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1EE8-05FB-5CA3-A62A-C0938F6255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C938734-A817-BFC2-4281-73C5F76BDB5A}"/>
              </a:ext>
            </a:extLst>
          </p:cNvPr>
          <p:cNvSpPr>
            <a:spLocks noGrp="1"/>
          </p:cNvSpPr>
          <p:nvPr>
            <p:ph type="title"/>
          </p:nvPr>
        </p:nvSpPr>
        <p:spPr>
          <a:xfrm>
            <a:off x="677334" y="609600"/>
            <a:ext cx="8596668" cy="863600"/>
          </a:xfrm>
        </p:spPr>
        <p:txBody>
          <a:bodyPr/>
          <a:lstStyle/>
          <a:p>
            <a:r>
              <a:rPr lang="de-DE" dirty="0" err="1"/>
              <a:t>Oauth</a:t>
            </a:r>
            <a:r>
              <a:rPr lang="de-DE" dirty="0"/>
              <a:t> 2 – Lösung 1</a:t>
            </a:r>
          </a:p>
        </p:txBody>
      </p:sp>
      <p:pic>
        <p:nvPicPr>
          <p:cNvPr id="5" name="Grafik 4" descr="Ein Bild, das Text, Diagramm, Reihe, Schrift enthält.&#10;&#10;KI-generierte Inhalte können fehlerhaft sein.">
            <a:extLst>
              <a:ext uri="{FF2B5EF4-FFF2-40B4-BE49-F238E27FC236}">
                <a16:creationId xmlns:a16="http://schemas.microsoft.com/office/drawing/2014/main" id="{875EB333-1642-C0B7-188F-A51D109B225D}"/>
              </a:ext>
            </a:extLst>
          </p:cNvPr>
          <p:cNvPicPr>
            <a:picLocks noChangeAspect="1"/>
          </p:cNvPicPr>
          <p:nvPr/>
        </p:nvPicPr>
        <p:blipFill>
          <a:blip r:embed="rId2"/>
          <a:stretch>
            <a:fillRect/>
          </a:stretch>
        </p:blipFill>
        <p:spPr>
          <a:xfrm>
            <a:off x="1326293" y="1771549"/>
            <a:ext cx="6451023" cy="3751225"/>
          </a:xfrm>
          <a:prstGeom prst="rect">
            <a:avLst/>
          </a:prstGeom>
        </p:spPr>
      </p:pic>
    </p:spTree>
    <p:extLst>
      <p:ext uri="{BB962C8B-B14F-4D97-AF65-F5344CB8AC3E}">
        <p14:creationId xmlns:p14="http://schemas.microsoft.com/office/powerpoint/2010/main" val="27341332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BC14-6C2A-4E17-815D-0C47FA1DBB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19E13F-CE71-7A82-CB4C-894DE17718A1}"/>
              </a:ext>
            </a:extLst>
          </p:cNvPr>
          <p:cNvSpPr>
            <a:spLocks noGrp="1"/>
          </p:cNvSpPr>
          <p:nvPr>
            <p:ph type="title"/>
          </p:nvPr>
        </p:nvSpPr>
        <p:spPr>
          <a:xfrm>
            <a:off x="677334" y="609600"/>
            <a:ext cx="8596668" cy="863600"/>
          </a:xfrm>
        </p:spPr>
        <p:txBody>
          <a:bodyPr/>
          <a:lstStyle/>
          <a:p>
            <a:r>
              <a:rPr lang="de-DE" dirty="0" err="1"/>
              <a:t>Oauth</a:t>
            </a:r>
            <a:r>
              <a:rPr lang="de-DE" dirty="0"/>
              <a:t> 2 – Lösung 2</a:t>
            </a:r>
          </a:p>
        </p:txBody>
      </p:sp>
      <p:sp>
        <p:nvSpPr>
          <p:cNvPr id="4" name="Rectangle 1">
            <a:extLst>
              <a:ext uri="{FF2B5EF4-FFF2-40B4-BE49-F238E27FC236}">
                <a16:creationId xmlns:a16="http://schemas.microsoft.com/office/drawing/2014/main" id="{AEA49942-D6DB-B328-29F9-DCA6BE8DCFB2}"/>
              </a:ext>
            </a:extLst>
          </p:cNvPr>
          <p:cNvSpPr>
            <a:spLocks noGrp="1" noChangeArrowheads="1"/>
          </p:cNvSpPr>
          <p:nvPr>
            <p:ph idx="1"/>
          </p:nvPr>
        </p:nvSpPr>
        <p:spPr bwMode="auto">
          <a:xfrm>
            <a:off x="677334" y="2045588"/>
            <a:ext cx="868256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de-DE" b="1" dirty="0"/>
              <a:t>Trennung von Authentifizierung und Autorisierung</a:t>
            </a:r>
          </a:p>
          <a:p>
            <a:r>
              <a:rPr lang="de-DE" b="1" dirty="0"/>
              <a:t>Einmaliges Login</a:t>
            </a:r>
            <a:br>
              <a:rPr lang="de-DE" b="1" dirty="0"/>
            </a:br>
            <a:r>
              <a:rPr lang="de-DE" b="1" dirty="0"/>
              <a:t>– </a:t>
            </a:r>
            <a:r>
              <a:rPr lang="de-DE" dirty="0"/>
              <a:t>User gibt nur einmal seine </a:t>
            </a:r>
            <a:r>
              <a:rPr lang="de-DE" dirty="0" err="1"/>
              <a:t>Credentials</a:t>
            </a:r>
            <a:r>
              <a:rPr lang="de-DE" dirty="0"/>
              <a:t> ein (Form-Login, OAuth-Flow).</a:t>
            </a:r>
          </a:p>
          <a:p>
            <a:r>
              <a:rPr lang="de-DE" b="1" dirty="0"/>
              <a:t>Kurzlebige Token</a:t>
            </a:r>
            <a:br>
              <a:rPr lang="de-DE" b="1" dirty="0"/>
            </a:br>
            <a:r>
              <a:rPr lang="de-DE" b="1" dirty="0"/>
              <a:t>– </a:t>
            </a:r>
            <a:r>
              <a:rPr lang="de-DE" dirty="0"/>
              <a:t>Nach erfolgreicher Authentifizierung stellt ein </a:t>
            </a:r>
            <a:r>
              <a:rPr lang="de-DE" dirty="0" err="1"/>
              <a:t>Authorization</a:t>
            </a:r>
            <a:r>
              <a:rPr lang="de-DE" dirty="0"/>
              <a:t> Server Access- und Refresh-Tokens aus.</a:t>
            </a:r>
            <a:br>
              <a:rPr lang="de-DE" dirty="0"/>
            </a:br>
            <a:r>
              <a:rPr lang="de-DE" dirty="0"/>
              <a:t>– Access-Token sind zeitlich begrenzt und können individuell gesperrt werden.</a:t>
            </a:r>
          </a:p>
          <a:p>
            <a:r>
              <a:rPr lang="de-DE" b="1" dirty="0"/>
              <a:t>Token-basierte Autorisierung</a:t>
            </a:r>
            <a:br>
              <a:rPr lang="de-DE" b="1" dirty="0"/>
            </a:br>
            <a:r>
              <a:rPr lang="de-DE" b="1" dirty="0"/>
              <a:t>– </a:t>
            </a:r>
            <a:r>
              <a:rPr lang="de-DE" dirty="0"/>
              <a:t>Jeder Microservice oder Client erhält für jede Anfrage nur das Token, nicht das Passwort.</a:t>
            </a:r>
            <a:br>
              <a:rPr lang="de-DE" dirty="0"/>
            </a:br>
            <a:r>
              <a:rPr lang="de-DE" dirty="0"/>
              <a:t>– Scopes und Claims erlauben feingranulare Rechtevergabe.</a:t>
            </a:r>
          </a:p>
        </p:txBody>
      </p:sp>
    </p:spTree>
    <p:extLst>
      <p:ext uri="{BB962C8B-B14F-4D97-AF65-F5344CB8AC3E}">
        <p14:creationId xmlns:p14="http://schemas.microsoft.com/office/powerpoint/2010/main" val="1103316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026E3-2ECF-490F-B2B4-4D926AFAFD1B}"/>
              </a:ext>
            </a:extLst>
          </p:cNvPr>
          <p:cNvSpPr>
            <a:spLocks noGrp="1"/>
          </p:cNvSpPr>
          <p:nvPr>
            <p:ph type="title"/>
          </p:nvPr>
        </p:nvSpPr>
        <p:spPr/>
        <p:txBody>
          <a:bodyPr/>
          <a:lstStyle/>
          <a:p>
            <a:r>
              <a:rPr lang="de-DE" dirty="0"/>
              <a:t>OAUTH 2 - Überblick</a:t>
            </a:r>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BD801C4A-6D2D-726D-B9AF-566ED9B7FECF}"/>
              </a:ext>
            </a:extLst>
          </p:cNvPr>
          <p:cNvPicPr>
            <a:picLocks noGrp="1" noChangeAspect="1"/>
          </p:cNvPicPr>
          <p:nvPr>
            <p:ph idx="1"/>
          </p:nvPr>
        </p:nvPicPr>
        <p:blipFill>
          <a:blip r:embed="rId2"/>
          <a:stretch>
            <a:fillRect/>
          </a:stretch>
        </p:blipFill>
        <p:spPr>
          <a:xfrm>
            <a:off x="1301530" y="2330700"/>
            <a:ext cx="7381426" cy="3707029"/>
          </a:xfrm>
        </p:spPr>
      </p:pic>
    </p:spTree>
    <p:extLst>
      <p:ext uri="{BB962C8B-B14F-4D97-AF65-F5344CB8AC3E}">
        <p14:creationId xmlns:p14="http://schemas.microsoft.com/office/powerpoint/2010/main" val="80705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7D437-8E2C-57A7-793D-43B284A2C87E}"/>
              </a:ext>
            </a:extLst>
          </p:cNvPr>
          <p:cNvSpPr>
            <a:spLocks noGrp="1"/>
          </p:cNvSpPr>
          <p:nvPr>
            <p:ph type="title"/>
          </p:nvPr>
        </p:nvSpPr>
        <p:spPr/>
        <p:txBody>
          <a:bodyPr/>
          <a:lstStyle/>
          <a:p>
            <a:r>
              <a:rPr lang="de-DE" dirty="0" err="1"/>
              <a:t>Oauth</a:t>
            </a:r>
            <a:r>
              <a:rPr lang="de-DE" dirty="0"/>
              <a:t> 2.0 Architektur &amp; Terminologie</a:t>
            </a:r>
          </a:p>
        </p:txBody>
      </p:sp>
      <p:sp>
        <p:nvSpPr>
          <p:cNvPr id="3" name="Inhaltsplatzhalter 2">
            <a:extLst>
              <a:ext uri="{FF2B5EF4-FFF2-40B4-BE49-F238E27FC236}">
                <a16:creationId xmlns:a16="http://schemas.microsoft.com/office/drawing/2014/main" id="{26B26CE9-18C5-4F4E-8D92-D096AC534F03}"/>
              </a:ext>
            </a:extLst>
          </p:cNvPr>
          <p:cNvSpPr>
            <a:spLocks noGrp="1"/>
          </p:cNvSpPr>
          <p:nvPr>
            <p:ph idx="1"/>
          </p:nvPr>
        </p:nvSpPr>
        <p:spPr>
          <a:xfrm>
            <a:off x="4975668" y="1779589"/>
            <a:ext cx="4425334" cy="3880773"/>
          </a:xfrm>
        </p:spPr>
        <p:txBody>
          <a:bodyPr>
            <a:normAutofit fontScale="85000" lnSpcReduction="20000"/>
          </a:bodyPr>
          <a:lstStyle/>
          <a:p>
            <a:pPr marL="0" indent="0">
              <a:buNone/>
            </a:pPr>
            <a:r>
              <a:rPr lang="de-DE" b="1" dirty="0"/>
              <a:t>Begriffe</a:t>
            </a:r>
          </a:p>
          <a:p>
            <a:r>
              <a:rPr lang="de-DE" b="1" dirty="0"/>
              <a:t>Grant</a:t>
            </a:r>
            <a:br>
              <a:rPr lang="de-DE" b="1" dirty="0"/>
            </a:br>
            <a:r>
              <a:rPr lang="de-DE" dirty="0"/>
              <a:t>– das Verfahren („</a:t>
            </a:r>
            <a:r>
              <a:rPr lang="de-DE" dirty="0" err="1"/>
              <a:t>Authorization</a:t>
            </a:r>
            <a:r>
              <a:rPr lang="de-DE" dirty="0"/>
              <a:t> Code“, „Client </a:t>
            </a:r>
            <a:r>
              <a:rPr lang="de-DE" dirty="0" err="1"/>
              <a:t>Credentials</a:t>
            </a:r>
            <a:r>
              <a:rPr lang="de-DE" dirty="0"/>
              <a:t>“ etc.), mit dem Token ausgestellt wird</a:t>
            </a:r>
          </a:p>
          <a:p>
            <a:r>
              <a:rPr lang="de-DE" b="1" dirty="0"/>
              <a:t>Access Token</a:t>
            </a:r>
            <a:br>
              <a:rPr lang="de-DE" b="1" dirty="0"/>
            </a:br>
            <a:r>
              <a:rPr lang="de-DE" dirty="0"/>
              <a:t>– kurzfristiges Berechtigungs­dokument für API-Aufrufe</a:t>
            </a:r>
          </a:p>
          <a:p>
            <a:r>
              <a:rPr lang="de-DE" b="1" dirty="0"/>
              <a:t>Refresh Token</a:t>
            </a:r>
            <a:br>
              <a:rPr lang="de-DE" b="1" dirty="0"/>
            </a:br>
            <a:r>
              <a:rPr lang="de-DE" dirty="0"/>
              <a:t>– längeres Token, um ein neues Access Token zu beziehen</a:t>
            </a:r>
          </a:p>
          <a:p>
            <a:r>
              <a:rPr lang="de-DE" b="1" dirty="0" err="1"/>
              <a:t>Scope</a:t>
            </a:r>
            <a:br>
              <a:rPr lang="de-DE" b="1" dirty="0"/>
            </a:br>
            <a:r>
              <a:rPr lang="de-DE" dirty="0"/>
              <a:t>– Feingranulare Berechtigungen (z. B. </a:t>
            </a:r>
            <a:r>
              <a:rPr lang="de-DE" dirty="0" err="1"/>
              <a:t>movies.read</a:t>
            </a:r>
            <a:r>
              <a:rPr lang="de-DE" dirty="0"/>
              <a:t>, </a:t>
            </a:r>
            <a:r>
              <a:rPr lang="de-DE" dirty="0" err="1"/>
              <a:t>rents.write</a:t>
            </a:r>
            <a:r>
              <a:rPr lang="de-DE" dirty="0"/>
              <a:t>)</a:t>
            </a:r>
          </a:p>
          <a:p>
            <a:r>
              <a:rPr lang="de-DE" b="1" dirty="0"/>
              <a:t>Redirect URI </a:t>
            </a:r>
            <a:br>
              <a:rPr lang="de-DE" b="1" dirty="0"/>
            </a:br>
            <a:r>
              <a:rPr lang="de-DE" dirty="0"/>
              <a:t>– sichere Rücksprung-Adresse, an die der Auth-Server das „Code“-Token sendet</a:t>
            </a:r>
          </a:p>
        </p:txBody>
      </p:sp>
      <p:sp>
        <p:nvSpPr>
          <p:cNvPr id="4" name="Inhaltsplatzhalter 2">
            <a:extLst>
              <a:ext uri="{FF2B5EF4-FFF2-40B4-BE49-F238E27FC236}">
                <a16:creationId xmlns:a16="http://schemas.microsoft.com/office/drawing/2014/main" id="{AFB2E8C3-AE8D-9919-7AFE-E79B171DD6C7}"/>
              </a:ext>
            </a:extLst>
          </p:cNvPr>
          <p:cNvSpPr txBox="1">
            <a:spLocks/>
          </p:cNvSpPr>
          <p:nvPr/>
        </p:nvSpPr>
        <p:spPr>
          <a:xfrm>
            <a:off x="804334" y="1779589"/>
            <a:ext cx="3678766"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DE" b="1" dirty="0"/>
              <a:t>Rollen</a:t>
            </a:r>
            <a:endParaRPr lang="de-DE" dirty="0"/>
          </a:p>
          <a:p>
            <a:r>
              <a:rPr lang="de-DE" b="1" dirty="0" err="1"/>
              <a:t>Resource</a:t>
            </a:r>
            <a:r>
              <a:rPr lang="de-DE" b="1" dirty="0"/>
              <a:t> </a:t>
            </a:r>
            <a:r>
              <a:rPr lang="de-DE" b="1" dirty="0" err="1"/>
              <a:t>Owner</a:t>
            </a:r>
            <a:br>
              <a:rPr lang="de-DE" dirty="0"/>
            </a:br>
            <a:r>
              <a:rPr lang="de-DE" dirty="0"/>
              <a:t>– der End-User, dem die Daten gehören</a:t>
            </a:r>
          </a:p>
          <a:p>
            <a:r>
              <a:rPr lang="de-DE" b="1" dirty="0"/>
              <a:t>Client</a:t>
            </a:r>
            <a:br>
              <a:rPr lang="de-DE" dirty="0"/>
            </a:br>
            <a:r>
              <a:rPr lang="de-DE" dirty="0"/>
              <a:t>– die Anwendung, die im Namen des Users handeln möchte</a:t>
            </a:r>
          </a:p>
          <a:p>
            <a:r>
              <a:rPr lang="de-DE" b="1" dirty="0" err="1"/>
              <a:t>Authorization</a:t>
            </a:r>
            <a:r>
              <a:rPr lang="de-DE" b="1" dirty="0"/>
              <a:t> Server</a:t>
            </a:r>
            <a:br>
              <a:rPr lang="de-DE" dirty="0"/>
            </a:br>
            <a:r>
              <a:rPr lang="de-DE" dirty="0"/>
              <a:t>– stellt Access- und Refresh-Tokens aus, führt Login/</a:t>
            </a:r>
            <a:r>
              <a:rPr lang="de-DE" dirty="0" err="1"/>
              <a:t>Consent</a:t>
            </a:r>
            <a:r>
              <a:rPr lang="de-DE" dirty="0"/>
              <a:t> durch</a:t>
            </a:r>
          </a:p>
          <a:p>
            <a:r>
              <a:rPr lang="de-DE" b="1" dirty="0" err="1"/>
              <a:t>Resource</a:t>
            </a:r>
            <a:r>
              <a:rPr lang="de-DE" b="1" dirty="0"/>
              <a:t> Server</a:t>
            </a:r>
            <a:br>
              <a:rPr lang="de-DE" dirty="0"/>
            </a:br>
            <a:r>
              <a:rPr lang="de-DE" dirty="0"/>
              <a:t>– die geschützte API, die Ressourcen anhand des Tokens freigibt</a:t>
            </a:r>
          </a:p>
          <a:p>
            <a:endParaRPr lang="de-DE" dirty="0"/>
          </a:p>
        </p:txBody>
      </p:sp>
    </p:spTree>
    <p:extLst>
      <p:ext uri="{BB962C8B-B14F-4D97-AF65-F5344CB8AC3E}">
        <p14:creationId xmlns:p14="http://schemas.microsoft.com/office/powerpoint/2010/main" val="1502415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EE876-4D2E-BCA8-3060-16A2E9C69E33}"/>
              </a:ext>
            </a:extLst>
          </p:cNvPr>
          <p:cNvSpPr>
            <a:spLocks noGrp="1"/>
          </p:cNvSpPr>
          <p:nvPr>
            <p:ph type="title"/>
          </p:nvPr>
        </p:nvSpPr>
        <p:spPr/>
        <p:txBody>
          <a:bodyPr/>
          <a:lstStyle/>
          <a:p>
            <a:r>
              <a:rPr lang="de-DE" dirty="0"/>
              <a:t>Grant </a:t>
            </a:r>
            <a:r>
              <a:rPr lang="de-DE" dirty="0" err="1"/>
              <a:t>Types</a:t>
            </a:r>
            <a:r>
              <a:rPr lang="de-DE" dirty="0"/>
              <a:t> im Überblick</a:t>
            </a:r>
          </a:p>
        </p:txBody>
      </p:sp>
      <p:sp>
        <p:nvSpPr>
          <p:cNvPr id="3" name="Inhaltsplatzhalter 2">
            <a:extLst>
              <a:ext uri="{FF2B5EF4-FFF2-40B4-BE49-F238E27FC236}">
                <a16:creationId xmlns:a16="http://schemas.microsoft.com/office/drawing/2014/main" id="{74620869-65ED-C4C6-35B3-6312F2C7D9E0}"/>
              </a:ext>
            </a:extLst>
          </p:cNvPr>
          <p:cNvSpPr>
            <a:spLocks noGrp="1"/>
          </p:cNvSpPr>
          <p:nvPr>
            <p:ph idx="1"/>
          </p:nvPr>
        </p:nvSpPr>
        <p:spPr/>
        <p:txBody>
          <a:bodyPr/>
          <a:lstStyle/>
          <a:p>
            <a:r>
              <a:rPr lang="de-DE" b="1" dirty="0" err="1"/>
              <a:t>Authorization</a:t>
            </a:r>
            <a:r>
              <a:rPr lang="de-DE" b="1" dirty="0"/>
              <a:t> Code</a:t>
            </a:r>
            <a:br>
              <a:rPr lang="de-DE" dirty="0"/>
            </a:br>
            <a:r>
              <a:rPr lang="de-DE" dirty="0"/>
              <a:t>– Gold-Standard für Web-Apps und SPAs</a:t>
            </a:r>
            <a:br>
              <a:rPr lang="de-DE" dirty="0"/>
            </a:br>
            <a:r>
              <a:rPr lang="de-DE" dirty="0"/>
              <a:t>– sicherer Redirect-Flow, mit/ohne PKCE</a:t>
            </a:r>
          </a:p>
          <a:p>
            <a:r>
              <a:rPr lang="de-DE" b="1" dirty="0"/>
              <a:t>Client </a:t>
            </a:r>
            <a:r>
              <a:rPr lang="de-DE" b="1" dirty="0" err="1"/>
              <a:t>Credentials</a:t>
            </a:r>
            <a:br>
              <a:rPr lang="de-DE" dirty="0"/>
            </a:br>
            <a:r>
              <a:rPr lang="de-DE" dirty="0"/>
              <a:t>– </a:t>
            </a:r>
            <a:r>
              <a:rPr lang="de-DE" dirty="0" err="1"/>
              <a:t>Machine-to-Machine</a:t>
            </a:r>
            <a:r>
              <a:rPr lang="de-DE" dirty="0"/>
              <a:t>: kein User-Kontext, nur Client-ID/Secret</a:t>
            </a:r>
          </a:p>
          <a:p>
            <a:r>
              <a:rPr lang="de-DE" b="1" dirty="0" err="1"/>
              <a:t>Resource</a:t>
            </a:r>
            <a:r>
              <a:rPr lang="de-DE" b="1" dirty="0"/>
              <a:t> </a:t>
            </a:r>
            <a:r>
              <a:rPr lang="de-DE" b="1" dirty="0" err="1"/>
              <a:t>Owner</a:t>
            </a:r>
            <a:r>
              <a:rPr lang="de-DE" b="1" dirty="0"/>
              <a:t> Password </a:t>
            </a:r>
            <a:r>
              <a:rPr lang="de-DE" b="1" dirty="0" err="1"/>
              <a:t>Credentials</a:t>
            </a:r>
            <a:r>
              <a:rPr lang="de-DE" b="1" dirty="0"/>
              <a:t> (</a:t>
            </a:r>
            <a:r>
              <a:rPr lang="de-DE" b="1" i="1" dirty="0"/>
              <a:t>meist </a:t>
            </a:r>
            <a:r>
              <a:rPr lang="de-DE" b="1" i="1" dirty="0" err="1"/>
              <a:t>deprecated</a:t>
            </a:r>
            <a:r>
              <a:rPr lang="de-DE" b="1" dirty="0"/>
              <a:t>)</a:t>
            </a:r>
            <a:br>
              <a:rPr lang="de-DE" b="1" dirty="0"/>
            </a:br>
            <a:r>
              <a:rPr lang="de-DE" dirty="0"/>
              <a:t>– User gibt Passwort direkt an Client, heute aus Security-Gründen selten empfohlen</a:t>
            </a:r>
          </a:p>
          <a:p>
            <a:r>
              <a:rPr lang="de-DE" b="1" dirty="0"/>
              <a:t>Refresh Token</a:t>
            </a:r>
            <a:br>
              <a:rPr lang="de-DE" dirty="0"/>
            </a:br>
            <a:r>
              <a:rPr lang="de-DE" dirty="0"/>
              <a:t>– kein erneuter User-Login nötig, erneuert Access Token im Hintergrund</a:t>
            </a:r>
          </a:p>
        </p:txBody>
      </p:sp>
    </p:spTree>
    <p:extLst>
      <p:ext uri="{BB962C8B-B14F-4D97-AF65-F5344CB8AC3E}">
        <p14:creationId xmlns:p14="http://schemas.microsoft.com/office/powerpoint/2010/main" val="3874376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B1E6-02D2-8646-26B9-49C428B2C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324DCD-E050-20CE-602F-B456E0B8B802}"/>
              </a:ext>
            </a:extLst>
          </p:cNvPr>
          <p:cNvSpPr>
            <a:spLocks noGrp="1"/>
          </p:cNvSpPr>
          <p:nvPr>
            <p:ph type="title"/>
          </p:nvPr>
        </p:nvSpPr>
        <p:spPr/>
        <p:txBody>
          <a:bodyPr/>
          <a:lstStyle/>
          <a:p>
            <a:r>
              <a:rPr lang="de-DE" dirty="0"/>
              <a:t>OAUTH 2 – Ablauf (</a:t>
            </a:r>
            <a:r>
              <a:rPr lang="de-DE" dirty="0" err="1"/>
              <a:t>Authorization</a:t>
            </a:r>
            <a:r>
              <a:rPr lang="de-DE" dirty="0"/>
              <a:t> Grant Type)</a:t>
            </a:r>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3ED00FB4-B399-6E94-BF7E-005A9B656681}"/>
              </a:ext>
            </a:extLst>
          </p:cNvPr>
          <p:cNvPicPr>
            <a:picLocks noChangeAspect="1"/>
          </p:cNvPicPr>
          <p:nvPr/>
        </p:nvPicPr>
        <p:blipFill>
          <a:blip r:embed="rId2"/>
          <a:stretch>
            <a:fillRect/>
          </a:stretch>
        </p:blipFill>
        <p:spPr>
          <a:xfrm>
            <a:off x="918885" y="1930400"/>
            <a:ext cx="6386155" cy="4479007"/>
          </a:xfrm>
          <a:prstGeom prst="rect">
            <a:avLst/>
          </a:prstGeom>
        </p:spPr>
      </p:pic>
    </p:spTree>
    <p:extLst>
      <p:ext uri="{BB962C8B-B14F-4D97-AF65-F5344CB8AC3E}">
        <p14:creationId xmlns:p14="http://schemas.microsoft.com/office/powerpoint/2010/main" val="12165846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A933-ED2A-5F95-C14C-B9A204E961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AF4F57-8165-73AF-4AA5-A33B088B86DC}"/>
              </a:ext>
            </a:extLst>
          </p:cNvPr>
          <p:cNvSpPr>
            <a:spLocks noGrp="1"/>
          </p:cNvSpPr>
          <p:nvPr>
            <p:ph type="title"/>
          </p:nvPr>
        </p:nvSpPr>
        <p:spPr/>
        <p:txBody>
          <a:bodyPr/>
          <a:lstStyle/>
          <a:p>
            <a:r>
              <a:rPr lang="de-DE" dirty="0"/>
              <a:t>OAUTH 2 – Ablauf (Client </a:t>
            </a:r>
            <a:r>
              <a:rPr lang="de-DE" dirty="0" err="1"/>
              <a:t>Credentials</a:t>
            </a:r>
            <a:r>
              <a:rPr lang="de-DE" dirty="0"/>
              <a:t> Grant Type)</a:t>
            </a:r>
          </a:p>
        </p:txBody>
      </p:sp>
      <p:pic>
        <p:nvPicPr>
          <p:cNvPr id="5" name="Grafik 4" descr="Ein Bild, das Text, Screenshot, Diagramm, Schrift enthält.&#10;&#10;KI-generierte Inhalte können fehlerhaft sein.">
            <a:extLst>
              <a:ext uri="{FF2B5EF4-FFF2-40B4-BE49-F238E27FC236}">
                <a16:creationId xmlns:a16="http://schemas.microsoft.com/office/drawing/2014/main" id="{D93DC882-37A7-5C79-A0F5-0CEC9699E417}"/>
              </a:ext>
            </a:extLst>
          </p:cNvPr>
          <p:cNvPicPr>
            <a:picLocks noChangeAspect="1"/>
          </p:cNvPicPr>
          <p:nvPr/>
        </p:nvPicPr>
        <p:blipFill>
          <a:blip r:embed="rId2"/>
          <a:stretch>
            <a:fillRect/>
          </a:stretch>
        </p:blipFill>
        <p:spPr>
          <a:xfrm>
            <a:off x="834698" y="1924139"/>
            <a:ext cx="5982961" cy="4324261"/>
          </a:xfrm>
          <a:prstGeom prst="rect">
            <a:avLst/>
          </a:prstGeom>
        </p:spPr>
      </p:pic>
    </p:spTree>
    <p:extLst>
      <p:ext uri="{BB962C8B-B14F-4D97-AF65-F5344CB8AC3E}">
        <p14:creationId xmlns:p14="http://schemas.microsoft.com/office/powerpoint/2010/main" val="20277047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02F55-CA0A-538D-9444-619D215FE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6D7A4B-2AAA-210A-0AC6-5D19BAEAEDFA}"/>
              </a:ext>
            </a:extLst>
          </p:cNvPr>
          <p:cNvSpPr>
            <a:spLocks noGrp="1"/>
          </p:cNvSpPr>
          <p:nvPr>
            <p:ph type="title"/>
          </p:nvPr>
        </p:nvSpPr>
        <p:spPr/>
        <p:txBody>
          <a:bodyPr/>
          <a:lstStyle/>
          <a:p>
            <a:r>
              <a:rPr lang="de-DE" dirty="0"/>
              <a:t>OAUTH 2 – Ablauf (Password Grant Type)</a:t>
            </a:r>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89E6A54B-997A-3674-7124-5C118D0FF6BA}"/>
              </a:ext>
            </a:extLst>
          </p:cNvPr>
          <p:cNvPicPr>
            <a:picLocks noChangeAspect="1"/>
          </p:cNvPicPr>
          <p:nvPr/>
        </p:nvPicPr>
        <p:blipFill>
          <a:blip r:embed="rId2"/>
          <a:stretch>
            <a:fillRect/>
          </a:stretch>
        </p:blipFill>
        <p:spPr>
          <a:xfrm>
            <a:off x="1526685" y="1525161"/>
            <a:ext cx="6784762" cy="4723239"/>
          </a:xfrm>
          <a:prstGeom prst="rect">
            <a:avLst/>
          </a:prstGeom>
        </p:spPr>
      </p:pic>
    </p:spTree>
    <p:extLst>
      <p:ext uri="{BB962C8B-B14F-4D97-AF65-F5344CB8AC3E}">
        <p14:creationId xmlns:p14="http://schemas.microsoft.com/office/powerpoint/2010/main" val="280233225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2DE7-7444-F60E-703E-85063E9E9C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D17264C-7F88-7F62-2C32-69F12FD90662}"/>
              </a:ext>
            </a:extLst>
          </p:cNvPr>
          <p:cNvSpPr>
            <a:spLocks noGrp="1"/>
          </p:cNvSpPr>
          <p:nvPr>
            <p:ph type="title"/>
          </p:nvPr>
        </p:nvSpPr>
        <p:spPr/>
        <p:txBody>
          <a:bodyPr/>
          <a:lstStyle/>
          <a:p>
            <a:r>
              <a:rPr lang="de-DE" dirty="0"/>
              <a:t>OAUTH 2 – Ablauf (Refresh Token Grant Type)</a:t>
            </a:r>
          </a:p>
        </p:txBody>
      </p:sp>
      <p:pic>
        <p:nvPicPr>
          <p:cNvPr id="5" name="Grafik 4" descr="Ein Bild, das Text, Screenshot, Schrift, Diagramm enthält.&#10;&#10;KI-generierte Inhalte können fehlerhaft sein.">
            <a:extLst>
              <a:ext uri="{FF2B5EF4-FFF2-40B4-BE49-F238E27FC236}">
                <a16:creationId xmlns:a16="http://schemas.microsoft.com/office/drawing/2014/main" id="{C4852A8C-CC01-36C7-0BE7-CFD8516EEBD7}"/>
              </a:ext>
            </a:extLst>
          </p:cNvPr>
          <p:cNvPicPr>
            <a:picLocks noChangeAspect="1"/>
          </p:cNvPicPr>
          <p:nvPr/>
        </p:nvPicPr>
        <p:blipFill>
          <a:blip r:embed="rId2"/>
          <a:stretch>
            <a:fillRect/>
          </a:stretch>
        </p:blipFill>
        <p:spPr>
          <a:xfrm>
            <a:off x="904624" y="1865373"/>
            <a:ext cx="6323170" cy="4049670"/>
          </a:xfrm>
          <a:prstGeom prst="rect">
            <a:avLst/>
          </a:prstGeom>
        </p:spPr>
      </p:pic>
    </p:spTree>
    <p:extLst>
      <p:ext uri="{BB962C8B-B14F-4D97-AF65-F5344CB8AC3E}">
        <p14:creationId xmlns:p14="http://schemas.microsoft.com/office/powerpoint/2010/main" val="3740400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C7FEB-9BE2-1547-3256-6CA042AC95FE}"/>
              </a:ext>
            </a:extLst>
          </p:cNvPr>
          <p:cNvSpPr>
            <a:spLocks noGrp="1"/>
          </p:cNvSpPr>
          <p:nvPr>
            <p:ph type="title"/>
          </p:nvPr>
        </p:nvSpPr>
        <p:spPr/>
        <p:txBody>
          <a:bodyPr/>
          <a:lstStyle/>
          <a:p>
            <a:r>
              <a:rPr lang="de-DE" dirty="0"/>
              <a:t>CIA-Trias (CIA-Triade)</a:t>
            </a:r>
          </a:p>
        </p:txBody>
      </p:sp>
      <p:pic>
        <p:nvPicPr>
          <p:cNvPr id="5" name="Grafik 4">
            <a:extLst>
              <a:ext uri="{FF2B5EF4-FFF2-40B4-BE49-F238E27FC236}">
                <a16:creationId xmlns:a16="http://schemas.microsoft.com/office/drawing/2014/main" id="{9D2004A8-0626-69FE-C660-0B49685399B5}"/>
              </a:ext>
            </a:extLst>
          </p:cNvPr>
          <p:cNvPicPr>
            <a:picLocks noChangeAspect="1"/>
          </p:cNvPicPr>
          <p:nvPr/>
        </p:nvPicPr>
        <p:blipFill>
          <a:blip r:embed="rId2"/>
          <a:stretch>
            <a:fillRect/>
          </a:stretch>
        </p:blipFill>
        <p:spPr>
          <a:xfrm>
            <a:off x="677334" y="1930400"/>
            <a:ext cx="4391412" cy="3592974"/>
          </a:xfrm>
          <a:prstGeom prst="rect">
            <a:avLst/>
          </a:prstGeom>
        </p:spPr>
      </p:pic>
      <p:sp>
        <p:nvSpPr>
          <p:cNvPr id="9" name="Textfeld 8">
            <a:extLst>
              <a:ext uri="{FF2B5EF4-FFF2-40B4-BE49-F238E27FC236}">
                <a16:creationId xmlns:a16="http://schemas.microsoft.com/office/drawing/2014/main" id="{BF8243AB-D50A-93A0-5564-21FBF44B67E9}"/>
              </a:ext>
            </a:extLst>
          </p:cNvPr>
          <p:cNvSpPr txBox="1"/>
          <p:nvPr/>
        </p:nvSpPr>
        <p:spPr>
          <a:xfrm>
            <a:off x="4692863" y="2711224"/>
            <a:ext cx="5689591" cy="2031325"/>
          </a:xfrm>
          <a:prstGeom prst="rect">
            <a:avLst/>
          </a:prstGeom>
          <a:noFill/>
        </p:spPr>
        <p:txBody>
          <a:bodyPr wrap="square">
            <a:spAutoFit/>
          </a:bodyPr>
          <a:lstStyle/>
          <a:p>
            <a:pPr marL="285750" indent="-285750">
              <a:buFont typeface="Arial" panose="020B0604020202020204" pitchFamily="34" charset="0"/>
              <a:buChar char="•"/>
            </a:pPr>
            <a:r>
              <a:rPr lang="de-DE" dirty="0" err="1"/>
              <a:t>Confidentiality</a:t>
            </a:r>
            <a:r>
              <a:rPr lang="de-DE" dirty="0"/>
              <a:t> (Vertraulichkeit): </a:t>
            </a:r>
          </a:p>
          <a:p>
            <a:pPr marL="742950" lvl="1" indent="-285750">
              <a:buFont typeface="Arial" panose="020B0604020202020204" pitchFamily="34" charset="0"/>
              <a:buChar char="•"/>
            </a:pPr>
            <a:r>
              <a:rPr lang="de-DE" dirty="0"/>
              <a:t>Schutz von Daten vor unbefugtem Zugriff</a:t>
            </a:r>
          </a:p>
          <a:p>
            <a:pPr marL="285750" indent="-285750">
              <a:buFont typeface="Arial" panose="020B0604020202020204" pitchFamily="34" charset="0"/>
              <a:buChar char="•"/>
            </a:pPr>
            <a:r>
              <a:rPr lang="de-DE" dirty="0"/>
              <a:t>Integrity (Integrität):</a:t>
            </a:r>
          </a:p>
          <a:p>
            <a:pPr marL="742950" lvl="1" indent="-285750">
              <a:buFont typeface="Arial" panose="020B0604020202020204" pitchFamily="34" charset="0"/>
              <a:buChar char="•"/>
            </a:pPr>
            <a:r>
              <a:rPr lang="de-DE" dirty="0"/>
              <a:t> Schutz vor Manipulation oder Verfälschung</a:t>
            </a:r>
          </a:p>
          <a:p>
            <a:pPr marL="285750" indent="-285750">
              <a:buFont typeface="Arial" panose="020B0604020202020204" pitchFamily="34" charset="0"/>
              <a:buChar char="•"/>
            </a:pPr>
            <a:r>
              <a:rPr lang="de-DE" dirty="0" err="1"/>
              <a:t>Availability</a:t>
            </a:r>
            <a:r>
              <a:rPr lang="de-DE" dirty="0"/>
              <a:t> (Verfügbarkeit): </a:t>
            </a:r>
          </a:p>
          <a:p>
            <a:pPr marL="742950" lvl="1" indent="-285750">
              <a:buFont typeface="Arial" panose="020B0604020202020204" pitchFamily="34" charset="0"/>
              <a:buChar char="•"/>
            </a:pPr>
            <a:r>
              <a:rPr lang="de-DE" dirty="0"/>
              <a:t>Sicherstellen der Verfügbarkeit von Systemen und Daten</a:t>
            </a:r>
          </a:p>
        </p:txBody>
      </p:sp>
      <p:sp>
        <p:nvSpPr>
          <p:cNvPr id="10" name="Textfeld 9">
            <a:extLst>
              <a:ext uri="{FF2B5EF4-FFF2-40B4-BE49-F238E27FC236}">
                <a16:creationId xmlns:a16="http://schemas.microsoft.com/office/drawing/2014/main" id="{F9A13F05-240C-29B0-A9E6-19236D178373}"/>
              </a:ext>
            </a:extLst>
          </p:cNvPr>
          <p:cNvSpPr txBox="1"/>
          <p:nvPr/>
        </p:nvSpPr>
        <p:spPr>
          <a:xfrm>
            <a:off x="1216058" y="6108569"/>
            <a:ext cx="7286919" cy="246221"/>
          </a:xfrm>
          <a:prstGeom prst="rect">
            <a:avLst/>
          </a:prstGeom>
          <a:noFill/>
        </p:spPr>
        <p:txBody>
          <a:bodyPr wrap="square" rtlCol="0">
            <a:spAutoFit/>
          </a:bodyPr>
          <a:lstStyle/>
          <a:p>
            <a:r>
              <a:rPr lang="de-DE" sz="1000" dirty="0"/>
              <a:t>https://www.itgovernance.co.uk/blog/what-is-the-cia-triad-and-why-is-it-important</a:t>
            </a:r>
          </a:p>
        </p:txBody>
      </p:sp>
    </p:spTree>
    <p:extLst>
      <p:ext uri="{BB962C8B-B14F-4D97-AF65-F5344CB8AC3E}">
        <p14:creationId xmlns:p14="http://schemas.microsoft.com/office/powerpoint/2010/main" val="19557387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08022-FC1E-D927-D6C3-FFC5ECAFC9E9}"/>
              </a:ext>
            </a:extLst>
          </p:cNvPr>
          <p:cNvSpPr>
            <a:spLocks noGrp="1"/>
          </p:cNvSpPr>
          <p:nvPr>
            <p:ph type="title"/>
          </p:nvPr>
        </p:nvSpPr>
        <p:spPr/>
        <p:txBody>
          <a:bodyPr/>
          <a:lstStyle/>
          <a:p>
            <a:r>
              <a:rPr lang="en-US" dirty="0"/>
              <a:t>PKCE (Proof Key for Code Exchange)</a:t>
            </a:r>
            <a:endParaRPr lang="de-DE" dirty="0"/>
          </a:p>
        </p:txBody>
      </p:sp>
      <p:sp>
        <p:nvSpPr>
          <p:cNvPr id="3" name="Inhaltsplatzhalter 2">
            <a:extLst>
              <a:ext uri="{FF2B5EF4-FFF2-40B4-BE49-F238E27FC236}">
                <a16:creationId xmlns:a16="http://schemas.microsoft.com/office/drawing/2014/main" id="{90E4EA1D-60FF-3F10-AF36-D059E90D6517}"/>
              </a:ext>
            </a:extLst>
          </p:cNvPr>
          <p:cNvSpPr>
            <a:spLocks noGrp="1"/>
          </p:cNvSpPr>
          <p:nvPr>
            <p:ph idx="1"/>
          </p:nvPr>
        </p:nvSpPr>
        <p:spPr/>
        <p:txBody>
          <a:bodyPr/>
          <a:lstStyle/>
          <a:p>
            <a:r>
              <a:rPr lang="de-DE" dirty="0"/>
              <a:t>Problem: </a:t>
            </a:r>
            <a:r>
              <a:rPr lang="de-DE" dirty="0" err="1"/>
              <a:t>Authorization</a:t>
            </a:r>
            <a:r>
              <a:rPr lang="de-DE" dirty="0"/>
              <a:t> Code Flow ohne Client Secret (z. B. SPAs/Mobile) ist anfällig für Code-Interception–Angriffe</a:t>
            </a:r>
          </a:p>
          <a:p>
            <a:r>
              <a:rPr lang="de-DE" dirty="0"/>
              <a:t>Lösung: Zusätzlicher Geheimnis-Schritt mit</a:t>
            </a:r>
          </a:p>
          <a:p>
            <a:pPr lvl="1"/>
            <a:r>
              <a:rPr lang="de-DE" dirty="0"/>
              <a:t>Code </a:t>
            </a:r>
            <a:r>
              <a:rPr lang="de-DE" dirty="0" err="1"/>
              <a:t>Verifier</a:t>
            </a:r>
            <a:r>
              <a:rPr lang="de-DE" dirty="0"/>
              <a:t>: zufälliger String, nur dem Client bekannt</a:t>
            </a:r>
          </a:p>
          <a:p>
            <a:pPr lvl="1"/>
            <a:r>
              <a:rPr lang="de-DE" dirty="0"/>
              <a:t>Code Challenge: Hash(</a:t>
            </a:r>
            <a:r>
              <a:rPr lang="de-DE" dirty="0" err="1"/>
              <a:t>Verifier</a:t>
            </a:r>
            <a:r>
              <a:rPr lang="de-DE" dirty="0"/>
              <a:t>) → im </a:t>
            </a:r>
            <a:r>
              <a:rPr lang="de-DE" dirty="0" err="1"/>
              <a:t>Authorize</a:t>
            </a:r>
            <a:r>
              <a:rPr lang="de-DE" dirty="0"/>
              <a:t>-Request übermittelt</a:t>
            </a:r>
          </a:p>
          <a:p>
            <a:r>
              <a:rPr lang="de-DE" dirty="0"/>
              <a:t>Vorteil: Selbst wenn ein Angreifer den </a:t>
            </a:r>
            <a:r>
              <a:rPr lang="de-DE" dirty="0" err="1"/>
              <a:t>Authorization</a:t>
            </a:r>
            <a:r>
              <a:rPr lang="de-DE" dirty="0"/>
              <a:t> Code abfängt, kann er ohne den geheimen </a:t>
            </a:r>
            <a:r>
              <a:rPr lang="de-DE" dirty="0" err="1"/>
              <a:t>Verifier</a:t>
            </a:r>
            <a:r>
              <a:rPr lang="de-DE" dirty="0"/>
              <a:t> kein Token tauschen</a:t>
            </a:r>
          </a:p>
          <a:p>
            <a:r>
              <a:rPr lang="de-DE" dirty="0"/>
              <a:t>Empfehlung: Bei allen Public Clients verpflichtend (OAuth 2.1)</a:t>
            </a:r>
          </a:p>
        </p:txBody>
      </p:sp>
    </p:spTree>
    <p:extLst>
      <p:ext uri="{BB962C8B-B14F-4D97-AF65-F5344CB8AC3E}">
        <p14:creationId xmlns:p14="http://schemas.microsoft.com/office/powerpoint/2010/main" val="8154163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3568B-5490-1F6C-0FB6-E8F8BB6F779C}"/>
              </a:ext>
            </a:extLst>
          </p:cNvPr>
          <p:cNvSpPr>
            <a:spLocks noGrp="1"/>
          </p:cNvSpPr>
          <p:nvPr>
            <p:ph type="title"/>
          </p:nvPr>
        </p:nvSpPr>
        <p:spPr/>
        <p:txBody>
          <a:bodyPr/>
          <a:lstStyle/>
          <a:p>
            <a:r>
              <a:rPr lang="de-DE" dirty="0"/>
              <a:t>PKCE-Flow</a:t>
            </a:r>
          </a:p>
        </p:txBody>
      </p:sp>
      <p:pic>
        <p:nvPicPr>
          <p:cNvPr id="5" name="Inhaltsplatzhalter 4" descr="Ein Bild, das Text, Diagramm, Screenshot, parallel enthält.&#10;&#10;KI-generierte Inhalte können fehlerhaft sein.">
            <a:extLst>
              <a:ext uri="{FF2B5EF4-FFF2-40B4-BE49-F238E27FC236}">
                <a16:creationId xmlns:a16="http://schemas.microsoft.com/office/drawing/2014/main" id="{6CF30CFE-010D-7671-ABA4-C75AD41A6DA4}"/>
              </a:ext>
            </a:extLst>
          </p:cNvPr>
          <p:cNvPicPr>
            <a:picLocks noGrp="1" noChangeAspect="1"/>
          </p:cNvPicPr>
          <p:nvPr>
            <p:ph idx="1"/>
          </p:nvPr>
        </p:nvPicPr>
        <p:blipFill>
          <a:blip r:embed="rId3"/>
          <a:stretch>
            <a:fillRect/>
          </a:stretch>
        </p:blipFill>
        <p:spPr>
          <a:xfrm>
            <a:off x="1355020" y="1420999"/>
            <a:ext cx="6457721" cy="4950110"/>
          </a:xfrm>
        </p:spPr>
      </p:pic>
      <p:sp>
        <p:nvSpPr>
          <p:cNvPr id="6" name="Rechteck 5">
            <a:extLst>
              <a:ext uri="{FF2B5EF4-FFF2-40B4-BE49-F238E27FC236}">
                <a16:creationId xmlns:a16="http://schemas.microsoft.com/office/drawing/2014/main" id="{C5BDB492-2599-2719-831F-99D306465B43}"/>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spTree>
    <p:extLst>
      <p:ext uri="{BB962C8B-B14F-4D97-AF65-F5344CB8AC3E}">
        <p14:creationId xmlns:p14="http://schemas.microsoft.com/office/powerpoint/2010/main" val="19255098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FCDE-17EA-32D4-4174-5EC4A6763C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D459BD3-195F-6A53-6E48-3772CB2FEE1A}"/>
              </a:ext>
            </a:extLst>
          </p:cNvPr>
          <p:cNvSpPr>
            <a:spLocks noGrp="1"/>
          </p:cNvSpPr>
          <p:nvPr>
            <p:ph type="title"/>
          </p:nvPr>
        </p:nvSpPr>
        <p:spPr/>
        <p:txBody>
          <a:bodyPr/>
          <a:lstStyle/>
          <a:p>
            <a:r>
              <a:rPr lang="de-DE" dirty="0"/>
              <a:t>PKCE – verhindert Angriff</a:t>
            </a:r>
          </a:p>
        </p:txBody>
      </p:sp>
      <p:sp>
        <p:nvSpPr>
          <p:cNvPr id="6" name="Rechteck 5">
            <a:extLst>
              <a:ext uri="{FF2B5EF4-FFF2-40B4-BE49-F238E27FC236}">
                <a16:creationId xmlns:a16="http://schemas.microsoft.com/office/drawing/2014/main" id="{BB73C3CB-6BDE-C70E-CF7D-77CAF536DBFB}"/>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pic>
        <p:nvPicPr>
          <p:cNvPr id="8" name="Grafik 7" descr="Ein Bild, das Text, Diagramm, Screenshot, parallel enthält.&#10;&#10;KI-generierte Inhalte können fehlerhaft sein.">
            <a:extLst>
              <a:ext uri="{FF2B5EF4-FFF2-40B4-BE49-F238E27FC236}">
                <a16:creationId xmlns:a16="http://schemas.microsoft.com/office/drawing/2014/main" id="{CC9EB988-5F7A-BD63-2699-96DA25297B2E}"/>
              </a:ext>
            </a:extLst>
          </p:cNvPr>
          <p:cNvPicPr>
            <a:picLocks noChangeAspect="1"/>
          </p:cNvPicPr>
          <p:nvPr/>
        </p:nvPicPr>
        <p:blipFill>
          <a:blip r:embed="rId3"/>
          <a:stretch>
            <a:fillRect/>
          </a:stretch>
        </p:blipFill>
        <p:spPr>
          <a:xfrm>
            <a:off x="806823" y="1270000"/>
            <a:ext cx="6540778" cy="4700492"/>
          </a:xfrm>
          <a:prstGeom prst="rect">
            <a:avLst/>
          </a:prstGeom>
        </p:spPr>
      </p:pic>
    </p:spTree>
    <p:extLst>
      <p:ext uri="{BB962C8B-B14F-4D97-AF65-F5344CB8AC3E}">
        <p14:creationId xmlns:p14="http://schemas.microsoft.com/office/powerpoint/2010/main" val="20232508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78D1E-0F43-B176-29CD-C42579938865}"/>
              </a:ext>
            </a:extLst>
          </p:cNvPr>
          <p:cNvSpPr>
            <a:spLocks noGrp="1"/>
          </p:cNvSpPr>
          <p:nvPr>
            <p:ph type="title"/>
          </p:nvPr>
        </p:nvSpPr>
        <p:spPr/>
        <p:txBody>
          <a:bodyPr/>
          <a:lstStyle/>
          <a:p>
            <a:r>
              <a:rPr lang="de-DE" dirty="0"/>
              <a:t>Token-Typen &amp; Inhalte</a:t>
            </a:r>
          </a:p>
        </p:txBody>
      </p:sp>
      <p:sp>
        <p:nvSpPr>
          <p:cNvPr id="3" name="Inhaltsplatzhalter 2">
            <a:extLst>
              <a:ext uri="{FF2B5EF4-FFF2-40B4-BE49-F238E27FC236}">
                <a16:creationId xmlns:a16="http://schemas.microsoft.com/office/drawing/2014/main" id="{3F1A2E53-7CF0-F4DB-4053-47B25D4E4E03}"/>
              </a:ext>
            </a:extLst>
          </p:cNvPr>
          <p:cNvSpPr>
            <a:spLocks noGrp="1"/>
          </p:cNvSpPr>
          <p:nvPr>
            <p:ph idx="1"/>
          </p:nvPr>
        </p:nvSpPr>
        <p:spPr/>
        <p:txBody>
          <a:bodyPr/>
          <a:lstStyle/>
          <a:p>
            <a:r>
              <a:rPr lang="de-DE" dirty="0"/>
              <a:t>Access Token vs. Refresh Token</a:t>
            </a:r>
          </a:p>
          <a:p>
            <a:r>
              <a:rPr lang="de-DE" dirty="0" err="1"/>
              <a:t>Opaque</a:t>
            </a:r>
            <a:r>
              <a:rPr lang="de-DE" dirty="0"/>
              <a:t> Token</a:t>
            </a:r>
            <a:br>
              <a:rPr lang="de-DE" dirty="0"/>
            </a:br>
            <a:r>
              <a:rPr lang="de-DE" dirty="0"/>
              <a:t>– rein serverseitig geprüft, kein Einblick im Client</a:t>
            </a:r>
          </a:p>
          <a:p>
            <a:r>
              <a:rPr lang="de-DE" dirty="0"/>
              <a:t>JWT (JSON Web Token)</a:t>
            </a:r>
            <a:br>
              <a:rPr lang="de-DE" dirty="0"/>
            </a:br>
            <a:r>
              <a:rPr lang="de-DE" dirty="0"/>
              <a:t>– selbst-beschreibend: enthielt Claims wie iss, </a:t>
            </a:r>
            <a:r>
              <a:rPr lang="de-DE" dirty="0" err="1"/>
              <a:t>sub</a:t>
            </a:r>
            <a:r>
              <a:rPr lang="de-DE" dirty="0"/>
              <a:t>, </a:t>
            </a:r>
            <a:r>
              <a:rPr lang="de-DE" dirty="0" err="1"/>
              <a:t>aud</a:t>
            </a:r>
            <a:r>
              <a:rPr lang="de-DE" dirty="0"/>
              <a:t>, </a:t>
            </a:r>
            <a:r>
              <a:rPr lang="de-DE" dirty="0" err="1"/>
              <a:t>exp</a:t>
            </a:r>
            <a:r>
              <a:rPr lang="de-DE" dirty="0"/>
              <a:t>, </a:t>
            </a:r>
            <a:r>
              <a:rPr lang="de-DE" dirty="0" err="1"/>
              <a:t>scope</a:t>
            </a:r>
            <a:endParaRPr lang="de-DE" dirty="0"/>
          </a:p>
          <a:p>
            <a:r>
              <a:rPr lang="de-DE" dirty="0"/>
              <a:t>JWKs</a:t>
            </a:r>
            <a:br>
              <a:rPr lang="de-DE" dirty="0"/>
            </a:br>
            <a:r>
              <a:rPr lang="de-DE" dirty="0"/>
              <a:t>– </a:t>
            </a:r>
            <a:r>
              <a:rPr lang="de-DE" dirty="0" err="1"/>
              <a:t>Endpoint</a:t>
            </a:r>
            <a:r>
              <a:rPr lang="de-DE" dirty="0"/>
              <a:t> /oauth2/</a:t>
            </a:r>
            <a:r>
              <a:rPr lang="de-DE" dirty="0" err="1"/>
              <a:t>jwks</a:t>
            </a:r>
            <a:r>
              <a:rPr lang="de-DE" dirty="0"/>
              <a:t> liefert Public Keys, mit denen </a:t>
            </a:r>
            <a:r>
              <a:rPr lang="de-DE" dirty="0" err="1"/>
              <a:t>Resource</a:t>
            </a:r>
            <a:r>
              <a:rPr lang="de-DE" dirty="0"/>
              <a:t> Server JWT-Signaturen verifizieren</a:t>
            </a:r>
          </a:p>
        </p:txBody>
      </p:sp>
    </p:spTree>
    <p:extLst>
      <p:ext uri="{BB962C8B-B14F-4D97-AF65-F5344CB8AC3E}">
        <p14:creationId xmlns:p14="http://schemas.microsoft.com/office/powerpoint/2010/main" val="30648110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AFD07-A211-0243-275A-8A25F89F7A82}"/>
              </a:ext>
            </a:extLst>
          </p:cNvPr>
          <p:cNvSpPr>
            <a:spLocks noGrp="1"/>
          </p:cNvSpPr>
          <p:nvPr>
            <p:ph type="title"/>
          </p:nvPr>
        </p:nvSpPr>
        <p:spPr/>
        <p:txBody>
          <a:bodyPr/>
          <a:lstStyle/>
          <a:p>
            <a:r>
              <a:rPr lang="de-DE" dirty="0"/>
              <a:t>JWT und </a:t>
            </a:r>
            <a:r>
              <a:rPr lang="de-DE" dirty="0" err="1"/>
              <a:t>kyptographische</a:t>
            </a:r>
            <a:r>
              <a:rPr lang="de-DE" dirty="0"/>
              <a:t> Signaturen</a:t>
            </a:r>
          </a:p>
        </p:txBody>
      </p:sp>
      <p:sp>
        <p:nvSpPr>
          <p:cNvPr id="3" name="Inhaltsplatzhalter 2">
            <a:extLst>
              <a:ext uri="{FF2B5EF4-FFF2-40B4-BE49-F238E27FC236}">
                <a16:creationId xmlns:a16="http://schemas.microsoft.com/office/drawing/2014/main" id="{E6714C54-5368-7D41-D179-29E7EE4843D2}"/>
              </a:ext>
            </a:extLst>
          </p:cNvPr>
          <p:cNvSpPr>
            <a:spLocks noGrp="1"/>
          </p:cNvSpPr>
          <p:nvPr>
            <p:ph idx="1"/>
          </p:nvPr>
        </p:nvSpPr>
        <p:spPr/>
        <p:txBody>
          <a:bodyPr/>
          <a:lstStyle/>
          <a:p>
            <a:pPr marL="0" indent="0">
              <a:buNone/>
            </a:pPr>
            <a:r>
              <a:rPr lang="de-DE" dirty="0"/>
              <a:t>Der Ressource Server muss vom </a:t>
            </a:r>
            <a:r>
              <a:rPr lang="de-DE" dirty="0" err="1"/>
              <a:t>Authorization</a:t>
            </a:r>
            <a:r>
              <a:rPr lang="de-DE" dirty="0"/>
              <a:t> Server aus gegebene Tokens validieren. Dazu gibt es prinzipiell 3 Wege:</a:t>
            </a:r>
          </a:p>
          <a:p>
            <a:r>
              <a:rPr lang="de-DE" dirty="0"/>
              <a:t>Direkte Aufrufe zwischen dem Ressourcenserver und dem Autorisierungsserver</a:t>
            </a:r>
          </a:p>
          <a:p>
            <a:r>
              <a:rPr lang="de-DE" dirty="0"/>
              <a:t>Verwendung einer gemeinsamen Datenbank zum Speichern der Token</a:t>
            </a:r>
          </a:p>
          <a:p>
            <a:r>
              <a:rPr lang="de-DE" dirty="0"/>
              <a:t>Verwendung kryptografischer Signaturen, was </a:t>
            </a:r>
            <a:r>
              <a:rPr lang="de-DE" dirty="0" err="1"/>
              <a:t>state</a:t>
            </a:r>
            <a:r>
              <a:rPr lang="de-DE" dirty="0"/>
              <a:t> </a:t>
            </a:r>
            <a:r>
              <a:rPr lang="de-DE" dirty="0" err="1"/>
              <a:t>of</a:t>
            </a:r>
            <a:r>
              <a:rPr lang="de-DE" dirty="0"/>
              <a:t> </a:t>
            </a:r>
            <a:r>
              <a:rPr lang="de-DE" dirty="0" err="1"/>
              <a:t>the</a:t>
            </a:r>
            <a:r>
              <a:rPr lang="de-DE" dirty="0"/>
              <a:t> </a:t>
            </a:r>
            <a:r>
              <a:rPr lang="de-DE" dirty="0" err="1"/>
              <a:t>art</a:t>
            </a:r>
            <a:r>
              <a:rPr lang="de-DE" dirty="0"/>
              <a:t> ist, da der RS das ohne den AS kann</a:t>
            </a:r>
          </a:p>
        </p:txBody>
      </p:sp>
    </p:spTree>
    <p:extLst>
      <p:ext uri="{BB962C8B-B14F-4D97-AF65-F5344CB8AC3E}">
        <p14:creationId xmlns:p14="http://schemas.microsoft.com/office/powerpoint/2010/main" val="557393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B9BE2-B294-DFCF-AF24-6AFD7644E9E9}"/>
              </a:ext>
            </a:extLst>
          </p:cNvPr>
          <p:cNvSpPr>
            <a:spLocks noGrp="1"/>
          </p:cNvSpPr>
          <p:nvPr>
            <p:ph type="title"/>
          </p:nvPr>
        </p:nvSpPr>
        <p:spPr/>
        <p:txBody>
          <a:bodyPr/>
          <a:lstStyle/>
          <a:p>
            <a:r>
              <a:rPr lang="de-DE" dirty="0"/>
              <a:t>JWT</a:t>
            </a:r>
          </a:p>
        </p:txBody>
      </p:sp>
      <p:sp>
        <p:nvSpPr>
          <p:cNvPr id="3" name="Inhaltsplatzhalter 2">
            <a:extLst>
              <a:ext uri="{FF2B5EF4-FFF2-40B4-BE49-F238E27FC236}">
                <a16:creationId xmlns:a16="http://schemas.microsoft.com/office/drawing/2014/main" id="{B34886C7-49A5-7399-AFDD-69FA364D67E0}"/>
              </a:ext>
            </a:extLst>
          </p:cNvPr>
          <p:cNvSpPr>
            <a:spLocks noGrp="1"/>
          </p:cNvSpPr>
          <p:nvPr>
            <p:ph idx="1"/>
          </p:nvPr>
        </p:nvSpPr>
        <p:spPr/>
        <p:txBody>
          <a:bodyPr>
            <a:normAutofit fontScale="92500"/>
          </a:bodyPr>
          <a:lstStyle/>
          <a:p>
            <a:r>
              <a:rPr lang="de-DE" dirty="0"/>
              <a:t>Ein </a:t>
            </a:r>
            <a:r>
              <a:rPr lang="de-DE" b="1" dirty="0"/>
              <a:t>JWT</a:t>
            </a:r>
            <a:r>
              <a:rPr lang="de-DE" dirty="0"/>
              <a:t> (JSON Web Token) ist ein kompakter, URL-sicherer Token-Standard, mit dem man Claims (Ansprüche) in einem JSON-Struktur‐Format zwischen zwei Parteien übertragen und kryptographisch absichern kann.</a:t>
            </a:r>
          </a:p>
          <a:p>
            <a:r>
              <a:rPr lang="de-DE" dirty="0"/>
              <a:t>Ein JWT besteht immer aus drei Base64URL-kodierten Teilen, durch Punkte getrennt: &lt;</a:t>
            </a:r>
            <a:r>
              <a:rPr lang="de-DE" dirty="0" err="1"/>
              <a:t>header</a:t>
            </a:r>
            <a:r>
              <a:rPr lang="de-DE" dirty="0"/>
              <a:t>&gt;.&lt;</a:t>
            </a:r>
            <a:r>
              <a:rPr lang="de-DE" dirty="0" err="1"/>
              <a:t>payload</a:t>
            </a:r>
            <a:r>
              <a:rPr lang="de-DE" dirty="0"/>
              <a:t>&gt;.&lt;</a:t>
            </a:r>
            <a:r>
              <a:rPr lang="de-DE" dirty="0" err="1"/>
              <a:t>signature</a:t>
            </a:r>
            <a:r>
              <a:rPr lang="de-DE" dirty="0"/>
              <a:t>&gt;</a:t>
            </a:r>
          </a:p>
          <a:p>
            <a:r>
              <a:rPr lang="de-DE" dirty="0"/>
              <a:t>Selbst-enthaltend: Alle nötigen Claims stecken im Token, kein zusätzlicher Datenbank-Lookup erforderlich.</a:t>
            </a:r>
          </a:p>
          <a:p>
            <a:r>
              <a:rPr lang="de-DE" dirty="0"/>
              <a:t>Dezentrale Verifikation: </a:t>
            </a:r>
            <a:r>
              <a:rPr lang="de-DE" dirty="0" err="1"/>
              <a:t>Resource</a:t>
            </a:r>
            <a:r>
              <a:rPr lang="de-DE" dirty="0"/>
              <a:t> Server kann mittels Public Key (bei RSA/ECDSA) oder </a:t>
            </a:r>
            <a:r>
              <a:rPr lang="de-DE" dirty="0" err="1"/>
              <a:t>Shared</a:t>
            </a:r>
            <a:r>
              <a:rPr lang="de-DE" dirty="0"/>
              <a:t> Secret (bei HMAC) offline prüfen.</a:t>
            </a:r>
          </a:p>
          <a:p>
            <a:r>
              <a:rPr lang="de-DE" dirty="0"/>
              <a:t>Standardisiert: Viele Bibliotheken in allen Sprachen unterstützen JWT aus der Box.</a:t>
            </a:r>
          </a:p>
          <a:p>
            <a:r>
              <a:rPr lang="de-DE" dirty="0"/>
              <a:t>Flexibel: Eigene Claims lassen sich beliebig hinzufügen (z. B. Rollen, Organisations-ID).</a:t>
            </a:r>
          </a:p>
        </p:txBody>
      </p:sp>
    </p:spTree>
    <p:extLst>
      <p:ext uri="{BB962C8B-B14F-4D97-AF65-F5344CB8AC3E}">
        <p14:creationId xmlns:p14="http://schemas.microsoft.com/office/powerpoint/2010/main" val="17019720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AA519-E696-1D55-1DD3-8BD16648DC28}"/>
              </a:ext>
            </a:extLst>
          </p:cNvPr>
          <p:cNvSpPr>
            <a:spLocks noGrp="1"/>
          </p:cNvSpPr>
          <p:nvPr>
            <p:ph type="title"/>
          </p:nvPr>
        </p:nvSpPr>
        <p:spPr/>
        <p:txBody>
          <a:bodyPr/>
          <a:lstStyle/>
          <a:p>
            <a:r>
              <a:rPr lang="de-DE" dirty="0"/>
              <a:t>Scopes, Claims &amp; Autorisierung</a:t>
            </a:r>
          </a:p>
        </p:txBody>
      </p:sp>
      <p:sp>
        <p:nvSpPr>
          <p:cNvPr id="3" name="Inhaltsplatzhalter 2">
            <a:extLst>
              <a:ext uri="{FF2B5EF4-FFF2-40B4-BE49-F238E27FC236}">
                <a16:creationId xmlns:a16="http://schemas.microsoft.com/office/drawing/2014/main" id="{0DF963B5-543B-F645-E628-0B3A41A99751}"/>
              </a:ext>
            </a:extLst>
          </p:cNvPr>
          <p:cNvSpPr>
            <a:spLocks noGrp="1"/>
          </p:cNvSpPr>
          <p:nvPr>
            <p:ph idx="1"/>
          </p:nvPr>
        </p:nvSpPr>
        <p:spPr/>
        <p:txBody>
          <a:bodyPr/>
          <a:lstStyle/>
          <a:p>
            <a:r>
              <a:rPr lang="de-DE" dirty="0"/>
              <a:t>Scopes</a:t>
            </a:r>
            <a:br>
              <a:rPr lang="de-DE" dirty="0"/>
            </a:br>
            <a:r>
              <a:rPr lang="de-DE" dirty="0"/>
              <a:t>– dienen als minimale Berechtigungen (</a:t>
            </a:r>
            <a:r>
              <a:rPr lang="de-DE" dirty="0" err="1"/>
              <a:t>movies.read</a:t>
            </a:r>
            <a:r>
              <a:rPr lang="de-DE" dirty="0"/>
              <a:t>, </a:t>
            </a:r>
            <a:r>
              <a:rPr lang="de-DE" dirty="0" err="1"/>
              <a:t>rents.write</a:t>
            </a:r>
            <a:r>
              <a:rPr lang="de-DE" dirty="0"/>
              <a:t>)</a:t>
            </a:r>
          </a:p>
          <a:p>
            <a:r>
              <a:rPr lang="de-DE" dirty="0"/>
              <a:t>Standard-Claims</a:t>
            </a:r>
            <a:br>
              <a:rPr lang="de-DE" dirty="0"/>
            </a:br>
            <a:r>
              <a:rPr lang="de-DE" dirty="0"/>
              <a:t>– iss, </a:t>
            </a:r>
            <a:r>
              <a:rPr lang="de-DE" dirty="0" err="1"/>
              <a:t>sub</a:t>
            </a:r>
            <a:r>
              <a:rPr lang="de-DE" dirty="0"/>
              <a:t>, </a:t>
            </a:r>
            <a:r>
              <a:rPr lang="de-DE" dirty="0" err="1"/>
              <a:t>aud</a:t>
            </a:r>
            <a:r>
              <a:rPr lang="de-DE" dirty="0"/>
              <a:t>, </a:t>
            </a:r>
            <a:r>
              <a:rPr lang="de-DE" dirty="0" err="1"/>
              <a:t>exp</a:t>
            </a:r>
            <a:r>
              <a:rPr lang="de-DE" dirty="0"/>
              <a:t>, </a:t>
            </a:r>
            <a:r>
              <a:rPr lang="de-DE" dirty="0" err="1"/>
              <a:t>iat</a:t>
            </a:r>
            <a:r>
              <a:rPr lang="de-DE" dirty="0"/>
              <a:t>, </a:t>
            </a:r>
            <a:r>
              <a:rPr lang="de-DE" dirty="0" err="1"/>
              <a:t>scope</a:t>
            </a:r>
            <a:endParaRPr lang="de-DE" dirty="0"/>
          </a:p>
          <a:p>
            <a:r>
              <a:rPr lang="de-DE" dirty="0"/>
              <a:t>Custom Claims</a:t>
            </a:r>
            <a:br>
              <a:rPr lang="de-DE" dirty="0"/>
            </a:br>
            <a:r>
              <a:rPr lang="de-DE" dirty="0"/>
              <a:t>– z. B. Rollen, Benutzerattribute</a:t>
            </a:r>
          </a:p>
          <a:p>
            <a:r>
              <a:rPr lang="de-DE" dirty="0"/>
              <a:t>Feingranulare Autorisierung</a:t>
            </a:r>
            <a:br>
              <a:rPr lang="de-DE" dirty="0"/>
            </a:br>
            <a:r>
              <a:rPr lang="de-DE" dirty="0"/>
              <a:t>– </a:t>
            </a:r>
            <a:r>
              <a:rPr lang="de-DE" dirty="0" err="1"/>
              <a:t>Resource</a:t>
            </a:r>
            <a:r>
              <a:rPr lang="de-DE" dirty="0"/>
              <a:t> Server verwendet z. B. @PreAuthorize("hasAuthority('SCOPE_movies.read')")</a:t>
            </a:r>
          </a:p>
        </p:txBody>
      </p:sp>
    </p:spTree>
    <p:extLst>
      <p:ext uri="{BB962C8B-B14F-4D97-AF65-F5344CB8AC3E}">
        <p14:creationId xmlns:p14="http://schemas.microsoft.com/office/powerpoint/2010/main" val="22086230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5D819-2E8F-8244-B630-87A9AA065148}"/>
              </a:ext>
            </a:extLst>
          </p:cNvPr>
          <p:cNvSpPr>
            <a:spLocks noGrp="1"/>
          </p:cNvSpPr>
          <p:nvPr>
            <p:ph type="title"/>
          </p:nvPr>
        </p:nvSpPr>
        <p:spPr/>
        <p:txBody>
          <a:bodyPr/>
          <a:lstStyle/>
          <a:p>
            <a:r>
              <a:rPr lang="de-DE" dirty="0"/>
              <a:t>Sicherheit &amp; Best Practices</a:t>
            </a:r>
          </a:p>
        </p:txBody>
      </p:sp>
      <p:sp>
        <p:nvSpPr>
          <p:cNvPr id="3" name="Inhaltsplatzhalter 2">
            <a:extLst>
              <a:ext uri="{FF2B5EF4-FFF2-40B4-BE49-F238E27FC236}">
                <a16:creationId xmlns:a16="http://schemas.microsoft.com/office/drawing/2014/main" id="{8755B8AB-71B7-2EF4-212F-3BC09BC0D303}"/>
              </a:ext>
            </a:extLst>
          </p:cNvPr>
          <p:cNvSpPr>
            <a:spLocks noGrp="1"/>
          </p:cNvSpPr>
          <p:nvPr>
            <p:ph idx="1"/>
          </p:nvPr>
        </p:nvSpPr>
        <p:spPr/>
        <p:txBody>
          <a:bodyPr/>
          <a:lstStyle/>
          <a:p>
            <a:r>
              <a:rPr lang="de-DE" dirty="0"/>
              <a:t>TLS zwingend (kein unverschlüsseltes HTTP)</a:t>
            </a:r>
          </a:p>
          <a:p>
            <a:r>
              <a:rPr lang="de-DE" dirty="0"/>
              <a:t>PKCE für öffentliche Clients (SPAs, Mobile)</a:t>
            </a:r>
          </a:p>
          <a:p>
            <a:r>
              <a:rPr lang="de-DE" dirty="0"/>
              <a:t>Client Secrets sicher verwahren (z. B. </a:t>
            </a:r>
            <a:r>
              <a:rPr lang="de-DE" dirty="0" err="1"/>
              <a:t>Vault</a:t>
            </a:r>
            <a:r>
              <a:rPr lang="de-DE" dirty="0"/>
              <a:t>)</a:t>
            </a:r>
          </a:p>
          <a:p>
            <a:r>
              <a:rPr lang="de-DE" dirty="0"/>
              <a:t>Token </a:t>
            </a:r>
            <a:r>
              <a:rPr lang="de-DE" dirty="0" err="1"/>
              <a:t>Revocation</a:t>
            </a:r>
            <a:r>
              <a:rPr lang="de-DE" dirty="0"/>
              <a:t> &amp; </a:t>
            </a:r>
            <a:r>
              <a:rPr lang="de-DE" dirty="0" err="1"/>
              <a:t>Introspection</a:t>
            </a:r>
            <a:endParaRPr lang="de-DE" dirty="0"/>
          </a:p>
          <a:p>
            <a:r>
              <a:rPr lang="de-DE" dirty="0"/>
              <a:t>Refresh-Token Rotation</a:t>
            </a:r>
          </a:p>
          <a:p>
            <a:r>
              <a:rPr lang="de-DE" dirty="0"/>
              <a:t>CSP, CORS, CSRF weiterhin beachten</a:t>
            </a:r>
          </a:p>
        </p:txBody>
      </p:sp>
    </p:spTree>
    <p:extLst>
      <p:ext uri="{BB962C8B-B14F-4D97-AF65-F5344CB8AC3E}">
        <p14:creationId xmlns:p14="http://schemas.microsoft.com/office/powerpoint/2010/main" val="30161214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2C60C-82D0-7C3C-2757-298B29BC2DF8}"/>
              </a:ext>
            </a:extLst>
          </p:cNvPr>
          <p:cNvSpPr>
            <a:spLocks noGrp="1"/>
          </p:cNvSpPr>
          <p:nvPr>
            <p:ph type="title"/>
          </p:nvPr>
        </p:nvSpPr>
        <p:spPr/>
        <p:txBody>
          <a:bodyPr/>
          <a:lstStyle/>
          <a:p>
            <a:r>
              <a:rPr lang="de-DE" dirty="0"/>
              <a:t>Wohin mit den </a:t>
            </a:r>
            <a:r>
              <a:rPr lang="de-DE" dirty="0" err="1"/>
              <a:t>client</a:t>
            </a:r>
            <a:r>
              <a:rPr lang="de-DE" dirty="0"/>
              <a:t> </a:t>
            </a:r>
            <a:r>
              <a:rPr lang="de-DE" dirty="0" err="1"/>
              <a:t>secrets</a:t>
            </a:r>
            <a:r>
              <a:rPr lang="de-DE" dirty="0"/>
              <a:t> - </a:t>
            </a:r>
            <a:r>
              <a:rPr lang="de-DE" dirty="0" err="1"/>
              <a:t>Vault</a:t>
            </a:r>
            <a:endParaRPr lang="de-DE" dirty="0"/>
          </a:p>
        </p:txBody>
      </p:sp>
      <p:pic>
        <p:nvPicPr>
          <p:cNvPr id="7" name="Grafik 6">
            <a:extLst>
              <a:ext uri="{FF2B5EF4-FFF2-40B4-BE49-F238E27FC236}">
                <a16:creationId xmlns:a16="http://schemas.microsoft.com/office/drawing/2014/main" id="{2442C424-81A0-EE79-89AB-74B5CBB44E02}"/>
              </a:ext>
            </a:extLst>
          </p:cNvPr>
          <p:cNvPicPr>
            <a:picLocks noChangeAspect="1"/>
          </p:cNvPicPr>
          <p:nvPr/>
        </p:nvPicPr>
        <p:blipFill>
          <a:blip r:embed="rId2"/>
          <a:srcRect r="45187"/>
          <a:stretch>
            <a:fillRect/>
          </a:stretch>
        </p:blipFill>
        <p:spPr>
          <a:xfrm>
            <a:off x="1331538" y="2168292"/>
            <a:ext cx="7425559" cy="3347844"/>
          </a:xfrm>
          <a:prstGeom prst="rect">
            <a:avLst/>
          </a:prstGeom>
        </p:spPr>
      </p:pic>
    </p:spTree>
    <p:extLst>
      <p:ext uri="{BB962C8B-B14F-4D97-AF65-F5344CB8AC3E}">
        <p14:creationId xmlns:p14="http://schemas.microsoft.com/office/powerpoint/2010/main" val="27833891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72189-A979-9C6E-A463-3135FD263B0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84C2464-432F-9A1A-B4D2-CE41F3245B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12D3C11-3869-3686-591B-F964FAA62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94D8F986-F0D4-1C57-170B-5AE2371332A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b="1"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98745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BD25-DC74-1B0C-F608-90B30327334D}"/>
              </a:ext>
            </a:extLst>
          </p:cNvPr>
          <p:cNvSpPr>
            <a:spLocks noGrp="1"/>
          </p:cNvSpPr>
          <p:nvPr>
            <p:ph type="title"/>
          </p:nvPr>
        </p:nvSpPr>
        <p:spPr/>
        <p:txBody>
          <a:bodyPr/>
          <a:lstStyle/>
          <a:p>
            <a:r>
              <a:rPr lang="de-DE" dirty="0"/>
              <a:t>Das Least Privilege </a:t>
            </a:r>
            <a:r>
              <a:rPr lang="de-DE" dirty="0" err="1"/>
              <a:t>Principle</a:t>
            </a:r>
            <a:r>
              <a:rPr lang="de-DE" dirty="0"/>
              <a:t> </a:t>
            </a:r>
          </a:p>
        </p:txBody>
      </p:sp>
      <p:pic>
        <p:nvPicPr>
          <p:cNvPr id="5" name="Grafik 4">
            <a:extLst>
              <a:ext uri="{FF2B5EF4-FFF2-40B4-BE49-F238E27FC236}">
                <a16:creationId xmlns:a16="http://schemas.microsoft.com/office/drawing/2014/main" id="{F11580FD-D3E7-B3B5-F4D8-CAFDDAF44677}"/>
              </a:ext>
            </a:extLst>
          </p:cNvPr>
          <p:cNvPicPr>
            <a:picLocks noChangeAspect="1"/>
          </p:cNvPicPr>
          <p:nvPr/>
        </p:nvPicPr>
        <p:blipFill>
          <a:blip r:embed="rId2"/>
          <a:stretch>
            <a:fillRect/>
          </a:stretch>
        </p:blipFill>
        <p:spPr>
          <a:xfrm>
            <a:off x="907390" y="1730326"/>
            <a:ext cx="8225164" cy="3756073"/>
          </a:xfrm>
          <a:prstGeom prst="rect">
            <a:avLst/>
          </a:prstGeom>
        </p:spPr>
      </p:pic>
      <p:sp>
        <p:nvSpPr>
          <p:cNvPr id="6" name="Textfeld 5">
            <a:extLst>
              <a:ext uri="{FF2B5EF4-FFF2-40B4-BE49-F238E27FC236}">
                <a16:creationId xmlns:a16="http://schemas.microsoft.com/office/drawing/2014/main" id="{F7D25443-6C34-7214-E1A6-9388BF756823}"/>
              </a:ext>
            </a:extLst>
          </p:cNvPr>
          <p:cNvSpPr txBox="1"/>
          <p:nvPr/>
        </p:nvSpPr>
        <p:spPr>
          <a:xfrm>
            <a:off x="1216058" y="6108569"/>
            <a:ext cx="7286919" cy="246221"/>
          </a:xfrm>
          <a:prstGeom prst="rect">
            <a:avLst/>
          </a:prstGeom>
          <a:noFill/>
        </p:spPr>
        <p:txBody>
          <a:bodyPr wrap="square" rtlCol="0">
            <a:spAutoFit/>
          </a:bodyPr>
          <a:lstStyle/>
          <a:p>
            <a:r>
              <a:rPr lang="de-DE" sz="1000" dirty="0"/>
              <a:t>https://bigid.com/blog/principle-of-least-privilege-access/</a:t>
            </a:r>
          </a:p>
        </p:txBody>
      </p:sp>
    </p:spTree>
    <p:extLst>
      <p:ext uri="{BB962C8B-B14F-4D97-AF65-F5344CB8AC3E}">
        <p14:creationId xmlns:p14="http://schemas.microsoft.com/office/powerpoint/2010/main" val="3487564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7AFC0-9FEB-B31D-DF79-A17529AA3CDB}"/>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9F4626F7-CFC1-9EFC-F90A-B051CB6DDAB4}"/>
              </a:ext>
            </a:extLst>
          </p:cNvPr>
          <p:cNvSpPr>
            <a:spLocks noGrp="1"/>
          </p:cNvSpPr>
          <p:nvPr>
            <p:ph idx="1"/>
          </p:nvPr>
        </p:nvSpPr>
        <p:spPr>
          <a:xfrm>
            <a:off x="677334" y="1647265"/>
            <a:ext cx="8596668" cy="4394097"/>
          </a:xfrm>
        </p:spPr>
        <p:txBody>
          <a:bodyPr>
            <a:normAutofit fontScale="70000" lnSpcReduction="20000"/>
          </a:bodyPr>
          <a:lstStyle/>
          <a:p>
            <a:pPr marL="0" indent="0">
              <a:buNone/>
            </a:pPr>
            <a:r>
              <a:rPr lang="de-DE" dirty="0"/>
              <a:t>Warum OIDC?</a:t>
            </a:r>
          </a:p>
          <a:p>
            <a:r>
              <a:rPr lang="de-DE" dirty="0"/>
              <a:t>OAuth 2.0 regelt nur die Autorisierung (wer darf was), liefert aber keine standardisierten Informationen darüber, wer der eingeloggte User ist.</a:t>
            </a:r>
          </a:p>
          <a:p>
            <a:r>
              <a:rPr lang="de-DE" dirty="0"/>
              <a:t>OIDC ergänzt OAuth 2.0 um einen Identity-Layer, sodass Clients auf einfache Weise</a:t>
            </a:r>
          </a:p>
          <a:p>
            <a:pPr lvl="1"/>
            <a:r>
              <a:rPr lang="de-DE" dirty="0"/>
              <a:t>die User-Identität (Name, E-Mail, Rollen) sicher ermitteln</a:t>
            </a:r>
          </a:p>
          <a:p>
            <a:pPr lvl="1"/>
            <a:r>
              <a:rPr lang="de-DE" dirty="0"/>
              <a:t>Single </a:t>
            </a:r>
            <a:r>
              <a:rPr lang="de-DE" dirty="0" err="1"/>
              <a:t>Sign</a:t>
            </a:r>
            <a:r>
              <a:rPr lang="de-DE" dirty="0"/>
              <a:t>-On (SSO) über mehrere Anwendungen hinweg realisieren können</a:t>
            </a:r>
          </a:p>
          <a:p>
            <a:pPr marL="0" indent="0">
              <a:buNone/>
            </a:pPr>
            <a:r>
              <a:rPr lang="de-DE" dirty="0"/>
              <a:t>Was bringt OIDC konkret?</a:t>
            </a:r>
          </a:p>
          <a:p>
            <a:r>
              <a:rPr lang="de-DE" dirty="0" err="1"/>
              <a:t>id_token</a:t>
            </a:r>
            <a:r>
              <a:rPr lang="de-DE" dirty="0"/>
              <a:t> (JWT)</a:t>
            </a:r>
          </a:p>
          <a:p>
            <a:pPr lvl="1"/>
            <a:r>
              <a:rPr lang="de-DE" dirty="0"/>
              <a:t>Enthält standardisierte Claims (</a:t>
            </a:r>
            <a:r>
              <a:rPr lang="de-DE" dirty="0" err="1"/>
              <a:t>sub</a:t>
            </a:r>
            <a:r>
              <a:rPr lang="de-DE" dirty="0"/>
              <a:t>, </a:t>
            </a:r>
            <a:r>
              <a:rPr lang="de-DE" dirty="0" err="1"/>
              <a:t>name</a:t>
            </a:r>
            <a:r>
              <a:rPr lang="de-DE" dirty="0"/>
              <a:t>, email, </a:t>
            </a:r>
            <a:r>
              <a:rPr lang="de-DE" dirty="0" err="1"/>
              <a:t>iat</a:t>
            </a:r>
            <a:r>
              <a:rPr lang="de-DE" dirty="0"/>
              <a:t>, </a:t>
            </a:r>
            <a:r>
              <a:rPr lang="de-DE" dirty="0" err="1"/>
              <a:t>exp</a:t>
            </a:r>
            <a:r>
              <a:rPr lang="de-DE" dirty="0"/>
              <a:t>)</a:t>
            </a:r>
          </a:p>
          <a:p>
            <a:pPr lvl="1"/>
            <a:r>
              <a:rPr lang="de-DE" dirty="0"/>
              <a:t>Signiert vom Auth-Server, direkt im Client verifizierbar</a:t>
            </a:r>
          </a:p>
          <a:p>
            <a:r>
              <a:rPr lang="de-DE" dirty="0" err="1"/>
              <a:t>UserInfo-Endpoint</a:t>
            </a:r>
            <a:endParaRPr lang="de-DE" dirty="0"/>
          </a:p>
          <a:p>
            <a:pPr lvl="1"/>
            <a:r>
              <a:rPr lang="de-DE" dirty="0"/>
              <a:t>Zusätzliche Profil-Daten (z. B. Adresse, Foto) abrufbar</a:t>
            </a:r>
          </a:p>
          <a:p>
            <a:pPr lvl="1"/>
            <a:r>
              <a:rPr lang="de-DE" dirty="0"/>
              <a:t>Einheitliches API über /</a:t>
            </a:r>
            <a:r>
              <a:rPr lang="de-DE" dirty="0" err="1"/>
              <a:t>userinfo</a:t>
            </a:r>
            <a:endParaRPr lang="de-DE" dirty="0"/>
          </a:p>
          <a:p>
            <a:r>
              <a:rPr lang="de-DE" dirty="0"/>
              <a:t>Discovery &amp; </a:t>
            </a:r>
            <a:r>
              <a:rPr lang="de-DE" dirty="0" err="1"/>
              <a:t>Metadata</a:t>
            </a:r>
            <a:endParaRPr lang="de-DE" dirty="0"/>
          </a:p>
          <a:p>
            <a:pPr lvl="1"/>
            <a:r>
              <a:rPr lang="de-DE" dirty="0"/>
              <a:t>Automatische Konfiguration via /.well-</a:t>
            </a:r>
            <a:r>
              <a:rPr lang="de-DE" dirty="0" err="1"/>
              <a:t>known</a:t>
            </a:r>
            <a:r>
              <a:rPr lang="de-DE" dirty="0"/>
              <a:t>/</a:t>
            </a:r>
            <a:r>
              <a:rPr lang="de-DE" dirty="0" err="1"/>
              <a:t>openid-configuration</a:t>
            </a:r>
            <a:endParaRPr lang="de-DE" dirty="0"/>
          </a:p>
          <a:p>
            <a:pPr lvl="1"/>
            <a:r>
              <a:rPr lang="de-DE" dirty="0"/>
              <a:t>Clients finden Endpoints (</a:t>
            </a:r>
            <a:r>
              <a:rPr lang="de-DE" dirty="0" err="1"/>
              <a:t>Authorize</a:t>
            </a:r>
            <a:r>
              <a:rPr lang="de-DE" dirty="0"/>
              <a:t>, Token, JWKs) dynamisch</a:t>
            </a:r>
          </a:p>
        </p:txBody>
      </p:sp>
    </p:spTree>
    <p:extLst>
      <p:ext uri="{BB962C8B-B14F-4D97-AF65-F5344CB8AC3E}">
        <p14:creationId xmlns:p14="http://schemas.microsoft.com/office/powerpoint/2010/main" val="41440172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F412-FEED-0534-B877-440FCC7BB465}"/>
              </a:ext>
            </a:extLst>
          </p:cNvPr>
          <p:cNvSpPr>
            <a:spLocks noGrp="1"/>
          </p:cNvSpPr>
          <p:nvPr>
            <p:ph type="title"/>
          </p:nvPr>
        </p:nvSpPr>
        <p:spPr/>
        <p:txBody>
          <a:bodyPr/>
          <a:lstStyle/>
          <a:p>
            <a:r>
              <a:rPr lang="de-DE" dirty="0"/>
              <a:t>OIDC – Use </a:t>
            </a:r>
            <a:r>
              <a:rPr lang="de-DE" dirty="0" err="1"/>
              <a:t>cases</a:t>
            </a:r>
            <a:endParaRPr lang="de-DE" dirty="0"/>
          </a:p>
        </p:txBody>
      </p:sp>
      <p:sp>
        <p:nvSpPr>
          <p:cNvPr id="3" name="Inhaltsplatzhalter 2">
            <a:extLst>
              <a:ext uri="{FF2B5EF4-FFF2-40B4-BE49-F238E27FC236}">
                <a16:creationId xmlns:a16="http://schemas.microsoft.com/office/drawing/2014/main" id="{718A051D-E99A-9316-07D6-304AC5DCBB2A}"/>
              </a:ext>
            </a:extLst>
          </p:cNvPr>
          <p:cNvSpPr>
            <a:spLocks noGrp="1"/>
          </p:cNvSpPr>
          <p:nvPr>
            <p:ph idx="1"/>
          </p:nvPr>
        </p:nvSpPr>
        <p:spPr/>
        <p:txBody>
          <a:bodyPr/>
          <a:lstStyle/>
          <a:p>
            <a:r>
              <a:rPr lang="de-DE" dirty="0"/>
              <a:t>Single </a:t>
            </a:r>
            <a:r>
              <a:rPr lang="de-DE" dirty="0" err="1"/>
              <a:t>Sign</a:t>
            </a:r>
            <a:r>
              <a:rPr lang="de-DE" dirty="0"/>
              <a:t>-On:</a:t>
            </a:r>
          </a:p>
          <a:p>
            <a:pPr lvl="1"/>
            <a:r>
              <a:rPr lang="de-DE" dirty="0"/>
              <a:t>Nutzer loggt sich einmal am Auth-Server ein, alle Netzfilm-Subs-Apps erkennen das automatisch </a:t>
            </a:r>
          </a:p>
          <a:p>
            <a:r>
              <a:rPr lang="de-DE" dirty="0"/>
              <a:t>Identity </a:t>
            </a:r>
            <a:r>
              <a:rPr lang="de-DE" dirty="0" err="1"/>
              <a:t>Federation</a:t>
            </a:r>
            <a:r>
              <a:rPr lang="de-DE" dirty="0"/>
              <a:t>:</a:t>
            </a:r>
          </a:p>
          <a:p>
            <a:pPr lvl="1"/>
            <a:r>
              <a:rPr lang="de-DE" dirty="0"/>
              <a:t>Leichter Austausch von Login-Daten zwischen unabhängig entwickelten Diensten.</a:t>
            </a:r>
          </a:p>
          <a:p>
            <a:r>
              <a:rPr lang="de-DE" dirty="0"/>
              <a:t>Standardisierung:</a:t>
            </a:r>
          </a:p>
          <a:p>
            <a:pPr lvl="1"/>
            <a:r>
              <a:rPr lang="de-DE" dirty="0"/>
              <a:t>Einheitliches Format und Endpunkte in allen OIDC-basierten Systemen – kein eigenes User-API nötig.</a:t>
            </a:r>
          </a:p>
        </p:txBody>
      </p:sp>
    </p:spTree>
    <p:extLst>
      <p:ext uri="{BB962C8B-B14F-4D97-AF65-F5344CB8AC3E}">
        <p14:creationId xmlns:p14="http://schemas.microsoft.com/office/powerpoint/2010/main" val="33831180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0ABFF-53C8-F710-8ACB-53232C300341}"/>
              </a:ext>
            </a:extLst>
          </p:cNvPr>
          <p:cNvSpPr>
            <a:spLocks noGrp="1"/>
          </p:cNvSpPr>
          <p:nvPr>
            <p:ph type="title"/>
          </p:nvPr>
        </p:nvSpPr>
        <p:spPr/>
        <p:txBody>
          <a:bodyPr/>
          <a:lstStyle/>
          <a:p>
            <a:r>
              <a:rPr lang="de-DE" dirty="0"/>
              <a:t>OIDC Flows &amp; </a:t>
            </a:r>
            <a:r>
              <a:rPr lang="de-DE" dirty="0" err="1"/>
              <a:t>Nonce</a:t>
            </a:r>
            <a:endParaRPr lang="de-DE" dirty="0"/>
          </a:p>
        </p:txBody>
      </p:sp>
      <p:sp>
        <p:nvSpPr>
          <p:cNvPr id="3" name="Inhaltsplatzhalter 2">
            <a:extLst>
              <a:ext uri="{FF2B5EF4-FFF2-40B4-BE49-F238E27FC236}">
                <a16:creationId xmlns:a16="http://schemas.microsoft.com/office/drawing/2014/main" id="{1EA5E599-B94F-1390-DA1C-AC3CC84B006B}"/>
              </a:ext>
            </a:extLst>
          </p:cNvPr>
          <p:cNvSpPr>
            <a:spLocks noGrp="1"/>
          </p:cNvSpPr>
          <p:nvPr>
            <p:ph idx="1"/>
          </p:nvPr>
        </p:nvSpPr>
        <p:spPr/>
        <p:txBody>
          <a:bodyPr/>
          <a:lstStyle/>
          <a:p>
            <a:r>
              <a:rPr lang="de-DE" dirty="0" err="1"/>
              <a:t>Authorization</a:t>
            </a:r>
            <a:r>
              <a:rPr lang="de-DE" dirty="0"/>
              <a:t> Code </a:t>
            </a:r>
            <a:r>
              <a:rPr lang="de-DE" dirty="0" err="1"/>
              <a:t>with</a:t>
            </a:r>
            <a:r>
              <a:rPr lang="de-DE" dirty="0"/>
              <a:t> PKCE</a:t>
            </a:r>
            <a:br>
              <a:rPr lang="de-DE" dirty="0"/>
            </a:br>
            <a:r>
              <a:rPr lang="de-DE" dirty="0"/>
              <a:t>– empfohlen für SPAs &amp; öffentliche Clients</a:t>
            </a:r>
          </a:p>
          <a:p>
            <a:r>
              <a:rPr lang="de-DE" dirty="0" err="1"/>
              <a:t>Nonce</a:t>
            </a:r>
            <a:br>
              <a:rPr lang="de-DE" dirty="0"/>
            </a:br>
            <a:r>
              <a:rPr lang="de-DE" dirty="0"/>
              <a:t>– zufälliger Wert im Auth-Request, um Replay-Angriffe zu verhindern</a:t>
            </a:r>
          </a:p>
          <a:p>
            <a:r>
              <a:rPr lang="de-DE" dirty="0" err="1"/>
              <a:t>Implicit</a:t>
            </a:r>
            <a:r>
              <a:rPr lang="de-DE" dirty="0"/>
              <a:t> &amp; Hybrid Flows</a:t>
            </a:r>
            <a:br>
              <a:rPr lang="de-DE" dirty="0"/>
            </a:br>
            <a:r>
              <a:rPr lang="de-DE" dirty="0"/>
              <a:t>– historisch, heute meist nicht mehr nutzen</a:t>
            </a:r>
          </a:p>
        </p:txBody>
      </p:sp>
    </p:spTree>
    <p:extLst>
      <p:ext uri="{BB962C8B-B14F-4D97-AF65-F5344CB8AC3E}">
        <p14:creationId xmlns:p14="http://schemas.microsoft.com/office/powerpoint/2010/main" val="21725185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30E49-CD38-0226-6F9A-7BD5A77FE1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9FBB70-9C22-3E0A-CC89-FBA0C9F1C8D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59E2AF-F721-CFBF-DF15-387A1FAB377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AF250F-B41A-C3FB-BD24-291ABDB1F2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b="1" dirty="0"/>
              <a:t>Spring </a:t>
            </a:r>
            <a:r>
              <a:rPr lang="de-DE" b="1" dirty="0" err="1"/>
              <a:t>Authorization</a:t>
            </a:r>
            <a:r>
              <a:rPr lang="de-DE" b="1" dirty="0"/>
              <a:t> Server</a:t>
            </a:r>
          </a:p>
          <a:p>
            <a:r>
              <a:rPr lang="de-DE" dirty="0"/>
              <a:t>Spring Security Best Practices</a:t>
            </a:r>
          </a:p>
        </p:txBody>
      </p:sp>
    </p:spTree>
    <p:extLst>
      <p:ext uri="{BB962C8B-B14F-4D97-AF65-F5344CB8AC3E}">
        <p14:creationId xmlns:p14="http://schemas.microsoft.com/office/powerpoint/2010/main" val="7119197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C6DD-290A-CAD5-5C9F-54A5A80DEC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CA9E8-5865-54F6-4752-B16F83AFBF1D}"/>
              </a:ext>
            </a:extLst>
          </p:cNvPr>
          <p:cNvSpPr>
            <a:spLocks noGrp="1"/>
          </p:cNvSpPr>
          <p:nvPr>
            <p:ph type="title"/>
          </p:nvPr>
        </p:nvSpPr>
        <p:spPr/>
        <p:txBody>
          <a:bodyPr/>
          <a:lstStyle/>
          <a:p>
            <a:r>
              <a:rPr lang="de-DE" dirty="0"/>
              <a:t>Spring </a:t>
            </a:r>
            <a:r>
              <a:rPr lang="de-DE" dirty="0" err="1"/>
              <a:t>Authorization</a:t>
            </a:r>
            <a:r>
              <a:rPr lang="de-DE" dirty="0"/>
              <a:t> Server Überblick</a:t>
            </a:r>
          </a:p>
        </p:txBody>
      </p:sp>
      <p:sp>
        <p:nvSpPr>
          <p:cNvPr id="3" name="Inhaltsplatzhalter 2">
            <a:extLst>
              <a:ext uri="{FF2B5EF4-FFF2-40B4-BE49-F238E27FC236}">
                <a16:creationId xmlns:a16="http://schemas.microsoft.com/office/drawing/2014/main" id="{8E7FE418-A310-3E8B-A8B4-51F9800CE338}"/>
              </a:ext>
            </a:extLst>
          </p:cNvPr>
          <p:cNvSpPr>
            <a:spLocks noGrp="1"/>
          </p:cNvSpPr>
          <p:nvPr>
            <p:ph idx="1"/>
          </p:nvPr>
        </p:nvSpPr>
        <p:spPr/>
        <p:txBody>
          <a:bodyPr/>
          <a:lstStyle/>
          <a:p>
            <a:r>
              <a:rPr lang="de-DE" dirty="0"/>
              <a:t>Spring Security Core liefert nur OAuth 2.0–Client und OIDC-Client, aber keinen fertigen </a:t>
            </a:r>
            <a:r>
              <a:rPr lang="de-DE" dirty="0" err="1"/>
              <a:t>Authorization</a:t>
            </a:r>
            <a:r>
              <a:rPr lang="de-DE" dirty="0"/>
              <a:t> Server</a:t>
            </a:r>
          </a:p>
          <a:p>
            <a:r>
              <a:rPr lang="de-DE" dirty="0"/>
              <a:t>Mit Spring </a:t>
            </a:r>
            <a:r>
              <a:rPr lang="de-DE" dirty="0" err="1"/>
              <a:t>Authorization</a:t>
            </a:r>
            <a:r>
              <a:rPr lang="de-DE" dirty="0"/>
              <a:t> Server kann man sich selber einen bauen – für Produktion sollte man sich ggf. über Produkte wie </a:t>
            </a:r>
            <a:r>
              <a:rPr lang="de-DE" dirty="0" err="1"/>
              <a:t>keycloak</a:t>
            </a:r>
            <a:r>
              <a:rPr lang="de-DE" dirty="0"/>
              <a:t> oder auth0 informieren</a:t>
            </a:r>
          </a:p>
          <a:p>
            <a:r>
              <a:rPr lang="de-DE" dirty="0"/>
              <a:t>Wenn man spezielle Szenarien hat, die durch </a:t>
            </a:r>
            <a:r>
              <a:rPr lang="de-DE" dirty="0" err="1"/>
              <a:t>keycloak</a:t>
            </a:r>
            <a:r>
              <a:rPr lang="de-DE" dirty="0"/>
              <a:t> et al nicht geliefert werden oder wenn man ganz </a:t>
            </a:r>
            <a:r>
              <a:rPr lang="de-DE" dirty="0" err="1"/>
              <a:t>basic</a:t>
            </a:r>
            <a:r>
              <a:rPr lang="de-DE" dirty="0"/>
              <a:t> unterwegs ist, ist Spring </a:t>
            </a:r>
            <a:r>
              <a:rPr lang="de-DE" dirty="0" err="1"/>
              <a:t>Authorization</a:t>
            </a:r>
            <a:r>
              <a:rPr lang="de-DE" dirty="0"/>
              <a:t> Server eine gute Wahl</a:t>
            </a:r>
          </a:p>
          <a:p>
            <a:r>
              <a:rPr lang="de-DE" dirty="0"/>
              <a:t>Achtung! Man braucht erfahrene OAuth/OIDC/Spring – Entwickler, um diesen selber aufzusetzen</a:t>
            </a:r>
          </a:p>
          <a:p>
            <a:endParaRPr lang="de-DE" dirty="0"/>
          </a:p>
        </p:txBody>
      </p:sp>
    </p:spTree>
    <p:extLst>
      <p:ext uri="{BB962C8B-B14F-4D97-AF65-F5344CB8AC3E}">
        <p14:creationId xmlns:p14="http://schemas.microsoft.com/office/powerpoint/2010/main" val="129866463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F983C-7C86-E364-30ED-3815EC42C918}"/>
              </a:ext>
            </a:extLst>
          </p:cNvPr>
          <p:cNvSpPr>
            <a:spLocks noGrp="1"/>
          </p:cNvSpPr>
          <p:nvPr>
            <p:ph type="title"/>
          </p:nvPr>
        </p:nvSpPr>
        <p:spPr/>
        <p:txBody>
          <a:bodyPr/>
          <a:lstStyle/>
          <a:p>
            <a:r>
              <a:rPr lang="de-DE" dirty="0"/>
              <a:t>Spring </a:t>
            </a:r>
            <a:r>
              <a:rPr lang="de-DE" dirty="0" err="1"/>
              <a:t>Authorization</a:t>
            </a:r>
            <a:r>
              <a:rPr lang="de-DE" dirty="0"/>
              <a:t> Server Ziel</a:t>
            </a:r>
          </a:p>
        </p:txBody>
      </p:sp>
      <p:sp>
        <p:nvSpPr>
          <p:cNvPr id="3" name="Inhaltsplatzhalter 2">
            <a:extLst>
              <a:ext uri="{FF2B5EF4-FFF2-40B4-BE49-F238E27FC236}">
                <a16:creationId xmlns:a16="http://schemas.microsoft.com/office/drawing/2014/main" id="{0F324E5E-A319-F4FC-CDC2-830E88C1F612}"/>
              </a:ext>
            </a:extLst>
          </p:cNvPr>
          <p:cNvSpPr>
            <a:spLocks noGrp="1"/>
          </p:cNvSpPr>
          <p:nvPr>
            <p:ph idx="1"/>
          </p:nvPr>
        </p:nvSpPr>
        <p:spPr/>
        <p:txBody>
          <a:bodyPr/>
          <a:lstStyle/>
          <a:p>
            <a:pPr marL="0" indent="0">
              <a:buNone/>
            </a:pPr>
            <a:r>
              <a:rPr lang="de-DE" dirty="0"/>
              <a:t>Zentrale Identity- und Token-Instanz</a:t>
            </a:r>
          </a:p>
          <a:p>
            <a:r>
              <a:rPr lang="de-DE" dirty="0"/>
              <a:t>Single </a:t>
            </a:r>
            <a:r>
              <a:rPr lang="de-DE" dirty="0" err="1"/>
              <a:t>Sign</a:t>
            </a:r>
            <a:r>
              <a:rPr lang="de-DE" dirty="0"/>
              <a:t>-On (SSO) für alle </a:t>
            </a:r>
            <a:r>
              <a:rPr lang="de-DE" dirty="0" err="1"/>
              <a:t>frontends</a:t>
            </a:r>
            <a:r>
              <a:rPr lang="de-DE" dirty="0"/>
              <a:t> </a:t>
            </a:r>
          </a:p>
          <a:p>
            <a:r>
              <a:rPr lang="de-DE" dirty="0" err="1"/>
              <a:t>Machine</a:t>
            </a:r>
            <a:r>
              <a:rPr lang="de-DE" dirty="0"/>
              <a:t>-</a:t>
            </a:r>
            <a:r>
              <a:rPr lang="de-DE" dirty="0" err="1"/>
              <a:t>to</a:t>
            </a:r>
            <a:r>
              <a:rPr lang="de-DE" dirty="0"/>
              <a:t>-</a:t>
            </a:r>
            <a:r>
              <a:rPr lang="de-DE" dirty="0" err="1"/>
              <a:t>Machine</a:t>
            </a:r>
            <a:r>
              <a:rPr lang="de-DE" dirty="0"/>
              <a:t>-Auth (Client-</a:t>
            </a:r>
            <a:r>
              <a:rPr lang="de-DE" dirty="0" err="1"/>
              <a:t>Credentials</a:t>
            </a:r>
            <a:r>
              <a:rPr lang="de-DE" dirty="0"/>
              <a:t>) für Hintergrund-Jobs und Batches</a:t>
            </a:r>
          </a:p>
          <a:p>
            <a:r>
              <a:rPr lang="de-DE" dirty="0"/>
              <a:t>Föderation: Integration externer Identity-Provider (z. B. via SAML oder </a:t>
            </a:r>
            <a:r>
              <a:rPr lang="de-DE" dirty="0" err="1"/>
              <a:t>Social</a:t>
            </a:r>
            <a:r>
              <a:rPr lang="de-DE" dirty="0"/>
              <a:t> Login)</a:t>
            </a:r>
          </a:p>
          <a:p>
            <a:r>
              <a:rPr lang="de-DE" dirty="0"/>
              <a:t>Feingranulare </a:t>
            </a:r>
            <a:r>
              <a:rPr lang="de-DE" dirty="0" err="1"/>
              <a:t>Policies</a:t>
            </a:r>
            <a:r>
              <a:rPr lang="de-DE" dirty="0"/>
              <a:t>: eigene Claims, Rollen ➔ zentrale Verwaltung</a:t>
            </a:r>
          </a:p>
        </p:txBody>
      </p:sp>
    </p:spTree>
    <p:extLst>
      <p:ext uri="{BB962C8B-B14F-4D97-AF65-F5344CB8AC3E}">
        <p14:creationId xmlns:p14="http://schemas.microsoft.com/office/powerpoint/2010/main" val="4063008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AC6E8-2EC2-A0E1-A648-FF382226FECE}"/>
              </a:ext>
            </a:extLst>
          </p:cNvPr>
          <p:cNvSpPr>
            <a:spLocks noGrp="1"/>
          </p:cNvSpPr>
          <p:nvPr>
            <p:ph type="title"/>
          </p:nvPr>
        </p:nvSpPr>
        <p:spPr/>
        <p:txBody>
          <a:bodyPr/>
          <a:lstStyle/>
          <a:p>
            <a:r>
              <a:rPr lang="de-DE" dirty="0"/>
              <a:t>Spring </a:t>
            </a:r>
            <a:r>
              <a:rPr lang="de-DE" dirty="0" err="1"/>
              <a:t>Authorization</a:t>
            </a:r>
            <a:r>
              <a:rPr lang="de-DE" dirty="0"/>
              <a:t> Server - Samples</a:t>
            </a:r>
          </a:p>
        </p:txBody>
      </p:sp>
      <p:sp>
        <p:nvSpPr>
          <p:cNvPr id="3" name="Inhaltsplatzhalter 2">
            <a:extLst>
              <a:ext uri="{FF2B5EF4-FFF2-40B4-BE49-F238E27FC236}">
                <a16:creationId xmlns:a16="http://schemas.microsoft.com/office/drawing/2014/main" id="{14B92B51-85E8-5B7E-91CB-E63703BFB476}"/>
              </a:ext>
            </a:extLst>
          </p:cNvPr>
          <p:cNvSpPr>
            <a:spLocks noGrp="1"/>
          </p:cNvSpPr>
          <p:nvPr>
            <p:ph idx="1"/>
          </p:nvPr>
        </p:nvSpPr>
        <p:spPr/>
        <p:txBody>
          <a:bodyPr/>
          <a:lstStyle/>
          <a:p>
            <a:r>
              <a:rPr lang="de-DE" dirty="0"/>
              <a:t>Wir klonen: </a:t>
            </a:r>
            <a:r>
              <a:rPr lang="de-DE" dirty="0">
                <a:hlinkClick r:id="rId2"/>
              </a:rPr>
              <a:t>https://github.com/spring-projects/spring-authorization-server.git</a:t>
            </a:r>
            <a:endParaRPr lang="de-DE" dirty="0"/>
          </a:p>
          <a:p>
            <a:r>
              <a:rPr lang="de-DE" dirty="0"/>
              <a:t>Und schauen und die Samples an</a:t>
            </a:r>
          </a:p>
          <a:p>
            <a:endParaRPr lang="de-DE" dirty="0"/>
          </a:p>
        </p:txBody>
      </p:sp>
    </p:spTree>
    <p:extLst>
      <p:ext uri="{BB962C8B-B14F-4D97-AF65-F5344CB8AC3E}">
        <p14:creationId xmlns:p14="http://schemas.microsoft.com/office/powerpoint/2010/main" val="14527826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02C9B-E0E8-411D-ADCA-C0712F9EDA2D}"/>
              </a:ext>
            </a:extLst>
          </p:cNvPr>
          <p:cNvSpPr>
            <a:spLocks noGrp="1"/>
          </p:cNvSpPr>
          <p:nvPr>
            <p:ph type="title"/>
          </p:nvPr>
        </p:nvSpPr>
        <p:spPr/>
        <p:txBody>
          <a:bodyPr/>
          <a:lstStyle/>
          <a:p>
            <a:r>
              <a:rPr lang="de-DE" dirty="0"/>
              <a:t>Identitätsmanagement (IDM) – Verwaltung von Benutzern und Rollen</a:t>
            </a:r>
          </a:p>
        </p:txBody>
      </p:sp>
      <p:sp>
        <p:nvSpPr>
          <p:cNvPr id="3" name="Inhaltsplatzhalter 2">
            <a:extLst>
              <a:ext uri="{FF2B5EF4-FFF2-40B4-BE49-F238E27FC236}">
                <a16:creationId xmlns:a16="http://schemas.microsoft.com/office/drawing/2014/main" id="{48F5A954-C909-8072-C96A-FC655362A82E}"/>
              </a:ext>
            </a:extLst>
          </p:cNvPr>
          <p:cNvSpPr>
            <a:spLocks noGrp="1"/>
          </p:cNvSpPr>
          <p:nvPr>
            <p:ph idx="1"/>
          </p:nvPr>
        </p:nvSpPr>
        <p:spPr/>
        <p:txBody>
          <a:bodyPr>
            <a:normAutofit lnSpcReduction="10000"/>
          </a:bodyPr>
          <a:lstStyle/>
          <a:p>
            <a:r>
              <a:rPr lang="de-DE" b="1" dirty="0"/>
              <a:t>Benutzerverwaltung</a:t>
            </a:r>
          </a:p>
          <a:p>
            <a:pPr lvl="1"/>
            <a:r>
              <a:rPr lang="de-DE" dirty="0"/>
              <a:t>Anlegen, Ändern, Löschen von Accounts (CRUD).</a:t>
            </a:r>
          </a:p>
          <a:p>
            <a:pPr lvl="1"/>
            <a:r>
              <a:rPr lang="de-DE" dirty="0"/>
              <a:t>Self-Service-Portale für </a:t>
            </a:r>
            <a:r>
              <a:rPr lang="de-DE" dirty="0" err="1"/>
              <a:t>Passwortreset</a:t>
            </a:r>
            <a:r>
              <a:rPr lang="de-DE" dirty="0"/>
              <a:t> &amp; Profilpflege.</a:t>
            </a:r>
          </a:p>
          <a:p>
            <a:r>
              <a:rPr lang="de-DE" b="1" dirty="0"/>
              <a:t>Rollen &amp; Gruppen</a:t>
            </a:r>
          </a:p>
          <a:p>
            <a:pPr lvl="1"/>
            <a:r>
              <a:rPr lang="de-DE" dirty="0"/>
              <a:t>Hierarchien (z.B. Admin &gt; Manager &gt; User).</a:t>
            </a:r>
          </a:p>
          <a:p>
            <a:pPr lvl="1"/>
            <a:r>
              <a:rPr lang="de-DE" dirty="0"/>
              <a:t>Delegation von Berechtigungen.</a:t>
            </a:r>
          </a:p>
          <a:p>
            <a:r>
              <a:rPr lang="de-DE" b="1" dirty="0"/>
              <a:t>Zentrale Lösungen</a:t>
            </a:r>
          </a:p>
          <a:p>
            <a:pPr lvl="1"/>
            <a:r>
              <a:rPr lang="de-DE" dirty="0"/>
              <a:t>LDAP, </a:t>
            </a:r>
            <a:r>
              <a:rPr lang="de-DE" dirty="0" err="1"/>
              <a:t>Active</a:t>
            </a:r>
            <a:r>
              <a:rPr lang="de-DE" dirty="0"/>
              <a:t> Directory, </a:t>
            </a:r>
            <a:r>
              <a:rPr lang="de-DE" dirty="0" err="1"/>
              <a:t>Keycloak</a:t>
            </a:r>
            <a:r>
              <a:rPr lang="de-DE" dirty="0"/>
              <a:t>, Auth0: Zentralisierte Identitäts- und Zugriffsverwaltung.</a:t>
            </a:r>
          </a:p>
          <a:p>
            <a:r>
              <a:rPr lang="de-DE" b="1" dirty="0"/>
              <a:t>Single </a:t>
            </a:r>
            <a:r>
              <a:rPr lang="de-DE" b="1" dirty="0" err="1"/>
              <a:t>Sign</a:t>
            </a:r>
            <a:r>
              <a:rPr lang="de-DE" b="1" dirty="0"/>
              <a:t>-On (SSO)</a:t>
            </a:r>
          </a:p>
          <a:p>
            <a:pPr lvl="1"/>
            <a:r>
              <a:rPr lang="de-DE" dirty="0"/>
              <a:t>Einmaliges Einloggen für mehrere Anwendungen (z.B. SAML, OAuth2/OIDC).</a:t>
            </a:r>
          </a:p>
        </p:txBody>
      </p:sp>
    </p:spTree>
    <p:extLst>
      <p:ext uri="{BB962C8B-B14F-4D97-AF65-F5344CB8AC3E}">
        <p14:creationId xmlns:p14="http://schemas.microsoft.com/office/powerpoint/2010/main" val="29364686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C89425-3A0D-38A8-5B9A-B3E4B79182E6}"/>
              </a:ext>
            </a:extLst>
          </p:cNvPr>
          <p:cNvSpPr>
            <a:spLocks noGrp="1"/>
          </p:cNvSpPr>
          <p:nvPr>
            <p:ph type="title"/>
          </p:nvPr>
        </p:nvSpPr>
        <p:spPr/>
        <p:txBody>
          <a:bodyPr/>
          <a:lstStyle/>
          <a:p>
            <a:r>
              <a:rPr lang="de-DE" dirty="0"/>
              <a:t>Zusammenspiel</a:t>
            </a:r>
          </a:p>
        </p:txBody>
      </p:sp>
      <p:sp>
        <p:nvSpPr>
          <p:cNvPr id="3" name="Inhaltsplatzhalter 2">
            <a:extLst>
              <a:ext uri="{FF2B5EF4-FFF2-40B4-BE49-F238E27FC236}">
                <a16:creationId xmlns:a16="http://schemas.microsoft.com/office/drawing/2014/main" id="{5102DB04-DEF2-547E-3093-0A474CE8E05C}"/>
              </a:ext>
            </a:extLst>
          </p:cNvPr>
          <p:cNvSpPr>
            <a:spLocks noGrp="1"/>
          </p:cNvSpPr>
          <p:nvPr>
            <p:ph idx="1"/>
          </p:nvPr>
        </p:nvSpPr>
        <p:spPr/>
        <p:txBody>
          <a:bodyPr/>
          <a:lstStyle/>
          <a:p>
            <a:r>
              <a:rPr lang="de-DE" dirty="0"/>
              <a:t>Benutzer meldet sich an (Authentifizierung)</a:t>
            </a:r>
          </a:p>
          <a:p>
            <a:r>
              <a:rPr lang="de-DE" dirty="0"/>
              <a:t>System prüft Identität (Passwort, Token, …)</a:t>
            </a:r>
          </a:p>
          <a:p>
            <a:r>
              <a:rPr lang="de-DE" dirty="0"/>
              <a:t>System lädt Rollen/Rechte (aus dem IDM oder Datenbank)</a:t>
            </a:r>
          </a:p>
          <a:p>
            <a:r>
              <a:rPr lang="de-DE" dirty="0"/>
              <a:t>Nutzer führt Aktion durch (Autorisierung wird geprüft)</a:t>
            </a:r>
          </a:p>
          <a:p>
            <a:r>
              <a:rPr lang="de-DE" dirty="0"/>
              <a:t>Aktion erlaubt oder abgewiesen</a:t>
            </a:r>
          </a:p>
        </p:txBody>
      </p:sp>
    </p:spTree>
    <p:extLst>
      <p:ext uri="{BB962C8B-B14F-4D97-AF65-F5344CB8AC3E}">
        <p14:creationId xmlns:p14="http://schemas.microsoft.com/office/powerpoint/2010/main" val="12601474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997D-1F78-96DD-F047-0A5C8DE50B3A}"/>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A6712E0-B669-972F-E3AE-C6A4F91C2BA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5EE78C-E49F-D8A3-84CE-BFB2E20BD75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E8D8B0C-D6EA-4801-D5E6-1C84FD1501F9}"/>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b="1" dirty="0"/>
              <a:t>Spring Security Best Practices</a:t>
            </a:r>
          </a:p>
        </p:txBody>
      </p:sp>
    </p:spTree>
    <p:extLst>
      <p:ext uri="{BB962C8B-B14F-4D97-AF65-F5344CB8AC3E}">
        <p14:creationId xmlns:p14="http://schemas.microsoft.com/office/powerpoint/2010/main" val="44821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1C133-E0B6-E8B9-6399-E689FBFE9D8A}"/>
              </a:ext>
            </a:extLst>
          </p:cNvPr>
          <p:cNvSpPr>
            <a:spLocks noGrp="1"/>
          </p:cNvSpPr>
          <p:nvPr>
            <p:ph type="title"/>
          </p:nvPr>
        </p:nvSpPr>
        <p:spPr/>
        <p:txBody>
          <a:bodyPr/>
          <a:lstStyle/>
          <a:p>
            <a:r>
              <a:rPr lang="de-DE" dirty="0"/>
              <a:t>Defense in </a:t>
            </a:r>
            <a:r>
              <a:rPr lang="de-DE" dirty="0" err="1"/>
              <a:t>depth</a:t>
            </a:r>
            <a:endParaRPr lang="de-DE" dirty="0"/>
          </a:p>
        </p:txBody>
      </p:sp>
      <p:pic>
        <p:nvPicPr>
          <p:cNvPr id="5" name="Grafik 4">
            <a:extLst>
              <a:ext uri="{FF2B5EF4-FFF2-40B4-BE49-F238E27FC236}">
                <a16:creationId xmlns:a16="http://schemas.microsoft.com/office/drawing/2014/main" id="{171DB1CE-DDE1-8DA9-4991-06C3009C6746}"/>
              </a:ext>
            </a:extLst>
          </p:cNvPr>
          <p:cNvPicPr>
            <a:picLocks noChangeAspect="1"/>
          </p:cNvPicPr>
          <p:nvPr/>
        </p:nvPicPr>
        <p:blipFill>
          <a:blip r:embed="rId2"/>
          <a:stretch>
            <a:fillRect/>
          </a:stretch>
        </p:blipFill>
        <p:spPr>
          <a:xfrm>
            <a:off x="1233647" y="2273712"/>
            <a:ext cx="7570988" cy="4090437"/>
          </a:xfrm>
          <a:prstGeom prst="rect">
            <a:avLst/>
          </a:prstGeom>
        </p:spPr>
      </p:pic>
      <p:grpSp>
        <p:nvGrpSpPr>
          <p:cNvPr id="14" name="Gruppieren 13">
            <a:extLst>
              <a:ext uri="{FF2B5EF4-FFF2-40B4-BE49-F238E27FC236}">
                <a16:creationId xmlns:a16="http://schemas.microsoft.com/office/drawing/2014/main" id="{115A3B98-D4A8-31D5-3F38-B15BF1780A0F}"/>
              </a:ext>
            </a:extLst>
          </p:cNvPr>
          <p:cNvGrpSpPr/>
          <p:nvPr/>
        </p:nvGrpSpPr>
        <p:grpSpPr>
          <a:xfrm>
            <a:off x="7579151" y="2782669"/>
            <a:ext cx="2262431" cy="1536261"/>
            <a:chOff x="7579151" y="2782669"/>
            <a:chExt cx="2262431" cy="1536261"/>
          </a:xfrm>
        </p:grpSpPr>
        <p:cxnSp>
          <p:nvCxnSpPr>
            <p:cNvPr id="9" name="Gerade Verbindung mit Pfeil 8">
              <a:extLst>
                <a:ext uri="{FF2B5EF4-FFF2-40B4-BE49-F238E27FC236}">
                  <a16:creationId xmlns:a16="http://schemas.microsoft.com/office/drawing/2014/main" id="{5297146B-0AD9-5A52-ECE0-B8F5DE484FE1}"/>
                </a:ext>
              </a:extLst>
            </p:cNvPr>
            <p:cNvCxnSpPr>
              <a:cxnSpLocks/>
            </p:cNvCxnSpPr>
            <p:nvPr/>
          </p:nvCxnSpPr>
          <p:spPr>
            <a:xfrm flipH="1">
              <a:off x="7579151" y="3497344"/>
              <a:ext cx="631595" cy="821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E2DDAFC-25DA-4EEF-CB06-CEDFE0ECDAB9}"/>
                </a:ext>
              </a:extLst>
            </p:cNvPr>
            <p:cNvSpPr txBox="1"/>
            <p:nvPr/>
          </p:nvSpPr>
          <p:spPr>
            <a:xfrm>
              <a:off x="7579151" y="2782669"/>
              <a:ext cx="2262431" cy="646331"/>
            </a:xfrm>
            <a:prstGeom prst="rect">
              <a:avLst/>
            </a:prstGeom>
            <a:noFill/>
          </p:spPr>
          <p:txBody>
            <a:bodyPr wrap="square" rtlCol="0">
              <a:spAutoFit/>
            </a:bodyPr>
            <a:lstStyle/>
            <a:p>
              <a:r>
                <a:rPr lang="de-DE" dirty="0"/>
                <a:t>Hier kommen wir erst ins Spiel</a:t>
              </a:r>
            </a:p>
          </p:txBody>
        </p:sp>
      </p:grpSp>
      <p:sp>
        <p:nvSpPr>
          <p:cNvPr id="15" name="Textfeld 14">
            <a:extLst>
              <a:ext uri="{FF2B5EF4-FFF2-40B4-BE49-F238E27FC236}">
                <a16:creationId xmlns:a16="http://schemas.microsoft.com/office/drawing/2014/main" id="{2998A6AC-60F6-2232-5429-89E8882B80BA}"/>
              </a:ext>
            </a:extLst>
          </p:cNvPr>
          <p:cNvSpPr txBox="1"/>
          <p:nvPr/>
        </p:nvSpPr>
        <p:spPr>
          <a:xfrm>
            <a:off x="1216058" y="6108569"/>
            <a:ext cx="7286919" cy="246221"/>
          </a:xfrm>
          <a:prstGeom prst="rect">
            <a:avLst/>
          </a:prstGeom>
          <a:noFill/>
        </p:spPr>
        <p:txBody>
          <a:bodyPr wrap="square" rtlCol="0">
            <a:spAutoFit/>
          </a:bodyPr>
          <a:lstStyle/>
          <a:p>
            <a:r>
              <a:rPr lang="de-DE" sz="1000" dirty="0"/>
              <a:t>https://www.wiz.io/academy/defense-in-depth</a:t>
            </a:r>
          </a:p>
        </p:txBody>
      </p:sp>
    </p:spTree>
    <p:extLst>
      <p:ext uri="{BB962C8B-B14F-4D97-AF65-F5344CB8AC3E}">
        <p14:creationId xmlns:p14="http://schemas.microsoft.com/office/powerpoint/2010/main" val="2126154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EDC5-439A-23F8-C562-7C77037FB61D}"/>
              </a:ext>
            </a:extLst>
          </p:cNvPr>
          <p:cNvSpPr>
            <a:spLocks noGrp="1"/>
          </p:cNvSpPr>
          <p:nvPr>
            <p:ph type="title"/>
          </p:nvPr>
        </p:nvSpPr>
        <p:spPr/>
        <p:txBody>
          <a:bodyPr/>
          <a:lstStyle/>
          <a:p>
            <a:r>
              <a:rPr lang="de-DE" dirty="0"/>
              <a:t>Best Practices für sichere Webanwendungen - Passwörter</a:t>
            </a:r>
          </a:p>
        </p:txBody>
      </p:sp>
      <p:sp>
        <p:nvSpPr>
          <p:cNvPr id="5" name="Inhaltsplatzhalter 4">
            <a:extLst>
              <a:ext uri="{FF2B5EF4-FFF2-40B4-BE49-F238E27FC236}">
                <a16:creationId xmlns:a16="http://schemas.microsoft.com/office/drawing/2014/main" id="{100B0195-0DDB-6FEB-31AF-78CE724FF4D4}"/>
              </a:ext>
            </a:extLst>
          </p:cNvPr>
          <p:cNvSpPr>
            <a:spLocks noGrp="1"/>
          </p:cNvSpPr>
          <p:nvPr>
            <p:ph idx="1"/>
          </p:nvPr>
        </p:nvSpPr>
        <p:spPr/>
        <p:txBody>
          <a:bodyPr>
            <a:normAutofit/>
          </a:bodyPr>
          <a:lstStyle/>
          <a:p>
            <a:r>
              <a:rPr lang="de-DE" dirty="0"/>
              <a:t>Starke Passwortrichtlinien &amp; Hash-Verfahren</a:t>
            </a:r>
          </a:p>
          <a:p>
            <a:pPr lvl="1"/>
            <a:r>
              <a:rPr lang="de-DE" dirty="0"/>
              <a:t>Passwörter nicht im Klartext speichern, sondern mit </a:t>
            </a:r>
            <a:r>
              <a:rPr lang="de-DE" dirty="0" err="1"/>
              <a:t>BCrypt</a:t>
            </a:r>
            <a:r>
              <a:rPr lang="de-DE" dirty="0"/>
              <a:t>/PBKDF2/Argon2.</a:t>
            </a:r>
          </a:p>
          <a:p>
            <a:r>
              <a:rPr lang="de-DE" dirty="0"/>
              <a:t>Geheimnisse aus dem Code verbannen</a:t>
            </a:r>
          </a:p>
          <a:p>
            <a:pPr lvl="1"/>
            <a:r>
              <a:rPr lang="de-DE" dirty="0"/>
              <a:t>Spring Cloud </a:t>
            </a:r>
            <a:r>
              <a:rPr lang="de-DE" dirty="0" err="1"/>
              <a:t>Vault</a:t>
            </a:r>
            <a:r>
              <a:rPr lang="de-DE" dirty="0"/>
              <a:t>/Spring </a:t>
            </a:r>
            <a:r>
              <a:rPr lang="de-DE" dirty="0" err="1"/>
              <a:t>Config</a:t>
            </a:r>
            <a:r>
              <a:rPr lang="de-DE" dirty="0"/>
              <a:t> Server einbinden; Rotation automatisieren</a:t>
            </a:r>
          </a:p>
          <a:p>
            <a:r>
              <a:rPr lang="de-DE" dirty="0"/>
              <a:t>Regelmäßige Reviews &amp; Updates</a:t>
            </a:r>
          </a:p>
          <a:p>
            <a:pPr lvl="1"/>
            <a:r>
              <a:rPr lang="de-DE" dirty="0"/>
              <a:t>Passwortablauf, Rollen-Überprüfung (z.B. </a:t>
            </a:r>
            <a:r>
              <a:rPr lang="de-DE" dirty="0" err="1"/>
              <a:t>Offboarding</a:t>
            </a:r>
            <a:r>
              <a:rPr lang="de-DE" dirty="0"/>
              <a:t> von Mitarbeitern).</a:t>
            </a:r>
          </a:p>
          <a:p>
            <a:r>
              <a:rPr lang="de-DE" dirty="0"/>
              <a:t>Multi-Faktor-Authentifizierung (MFA)</a:t>
            </a:r>
          </a:p>
          <a:p>
            <a:pPr lvl="1"/>
            <a:r>
              <a:rPr lang="de-DE" dirty="0"/>
              <a:t>Wann immer möglich – reduziert stark das Risiko bei kompromittierten Passwörtern.</a:t>
            </a:r>
          </a:p>
        </p:txBody>
      </p:sp>
    </p:spTree>
    <p:extLst>
      <p:ext uri="{BB962C8B-B14F-4D97-AF65-F5344CB8AC3E}">
        <p14:creationId xmlns:p14="http://schemas.microsoft.com/office/powerpoint/2010/main" val="19848477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F067-1313-E841-F25F-C9A4D0F577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0C8779-CCE8-0BD8-3447-40097A50B25E}"/>
              </a:ext>
            </a:extLst>
          </p:cNvPr>
          <p:cNvSpPr>
            <a:spLocks noGrp="1"/>
          </p:cNvSpPr>
          <p:nvPr>
            <p:ph type="title"/>
          </p:nvPr>
        </p:nvSpPr>
        <p:spPr/>
        <p:txBody>
          <a:bodyPr/>
          <a:lstStyle/>
          <a:p>
            <a:r>
              <a:rPr lang="de-DE" dirty="0"/>
              <a:t>Best Practices für sichere Webanwendungen - Rechte</a:t>
            </a:r>
          </a:p>
        </p:txBody>
      </p:sp>
      <p:sp>
        <p:nvSpPr>
          <p:cNvPr id="5" name="Inhaltsplatzhalter 4">
            <a:extLst>
              <a:ext uri="{FF2B5EF4-FFF2-40B4-BE49-F238E27FC236}">
                <a16:creationId xmlns:a16="http://schemas.microsoft.com/office/drawing/2014/main" id="{3C4655A7-1748-1597-1651-23C178400E20}"/>
              </a:ext>
            </a:extLst>
          </p:cNvPr>
          <p:cNvSpPr>
            <a:spLocks noGrp="1"/>
          </p:cNvSpPr>
          <p:nvPr>
            <p:ph idx="1"/>
          </p:nvPr>
        </p:nvSpPr>
        <p:spPr/>
        <p:txBody>
          <a:bodyPr>
            <a:normAutofit/>
          </a:bodyPr>
          <a:lstStyle/>
          <a:p>
            <a:r>
              <a:rPr lang="de-DE" dirty="0"/>
              <a:t>Least Privilege </a:t>
            </a:r>
            <a:r>
              <a:rPr lang="de-DE" dirty="0" err="1"/>
              <a:t>Principle</a:t>
            </a:r>
            <a:endParaRPr lang="de-DE" dirty="0"/>
          </a:p>
          <a:p>
            <a:pPr lvl="1"/>
            <a:r>
              <a:rPr lang="de-DE" dirty="0"/>
              <a:t>Nutzer und Dienste erhalten nur die Rechte, die sie wirklich brauchen.</a:t>
            </a:r>
          </a:p>
          <a:p>
            <a:r>
              <a:rPr lang="de-DE" dirty="0"/>
              <a:t>Browser-APIs gezielt freigeben</a:t>
            </a:r>
          </a:p>
          <a:p>
            <a:pPr lvl="1"/>
            <a:r>
              <a:rPr lang="de-DE" dirty="0"/>
              <a:t>Mikrofon, Kamera, Geo-Location aus wenn nicht benötigt</a:t>
            </a:r>
          </a:p>
          <a:p>
            <a:r>
              <a:rPr lang="de-DE" dirty="0"/>
              <a:t>Session-Fixation verhindern, Timeouts setzen</a:t>
            </a:r>
          </a:p>
          <a:p>
            <a:pPr lvl="1"/>
            <a:r>
              <a:rPr lang="de-DE" dirty="0"/>
              <a:t>Spring hat </a:t>
            </a:r>
            <a:r>
              <a:rPr lang="de-DE" dirty="0" err="1"/>
              <a:t>ChangeSessionIdAuthenticationStrategy</a:t>
            </a:r>
            <a:r>
              <a:rPr lang="de-DE" dirty="0"/>
              <a:t> standardmäßig aktiv.- </a:t>
            </a:r>
            <a:r>
              <a:rPr lang="de-DE" dirty="0" err="1"/>
              <a:t>server.servlet.session.timeout</a:t>
            </a:r>
            <a:r>
              <a:rPr lang="de-DE" dirty="0"/>
              <a:t> </a:t>
            </a:r>
            <a:r>
              <a:rPr lang="de-DE" dirty="0" err="1"/>
              <a:t>und„Remember</a:t>
            </a:r>
            <a:r>
              <a:rPr lang="de-DE" dirty="0"/>
              <a:t> Me“ bewusst entscheiden.</a:t>
            </a:r>
          </a:p>
          <a:p>
            <a:r>
              <a:rPr lang="de-DE" dirty="0"/>
              <a:t>Cookies</a:t>
            </a:r>
          </a:p>
          <a:p>
            <a:pPr lvl="1"/>
            <a:r>
              <a:rPr lang="de-DE" dirty="0" err="1"/>
              <a:t>SameSite</a:t>
            </a:r>
            <a:r>
              <a:rPr lang="de-DE" dirty="0"/>
              <a:t>, Secure, </a:t>
            </a:r>
            <a:r>
              <a:rPr lang="de-DE" dirty="0" err="1"/>
              <a:t>HttpOnly</a:t>
            </a:r>
            <a:r>
              <a:rPr lang="de-DE" dirty="0"/>
              <a:t> konsistent</a:t>
            </a:r>
          </a:p>
        </p:txBody>
      </p:sp>
    </p:spTree>
    <p:extLst>
      <p:ext uri="{BB962C8B-B14F-4D97-AF65-F5344CB8AC3E}">
        <p14:creationId xmlns:p14="http://schemas.microsoft.com/office/powerpoint/2010/main" val="2148680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98C2-960E-5DE2-CD69-D3E09108A6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0B1397-2FF8-D5DF-97CE-80DEA75C6800}"/>
              </a:ext>
            </a:extLst>
          </p:cNvPr>
          <p:cNvSpPr>
            <a:spLocks noGrp="1"/>
          </p:cNvSpPr>
          <p:nvPr>
            <p:ph type="title"/>
          </p:nvPr>
        </p:nvSpPr>
        <p:spPr/>
        <p:txBody>
          <a:bodyPr/>
          <a:lstStyle/>
          <a:p>
            <a:r>
              <a:rPr lang="de-DE" dirty="0"/>
              <a:t>Best Practices für sichere Webanwendungen – Web Basics</a:t>
            </a:r>
          </a:p>
        </p:txBody>
      </p:sp>
      <p:sp>
        <p:nvSpPr>
          <p:cNvPr id="5" name="Inhaltsplatzhalter 4">
            <a:extLst>
              <a:ext uri="{FF2B5EF4-FFF2-40B4-BE49-F238E27FC236}">
                <a16:creationId xmlns:a16="http://schemas.microsoft.com/office/drawing/2014/main" id="{930D7833-8270-3D9A-CA5B-5E46879C1B81}"/>
              </a:ext>
            </a:extLst>
          </p:cNvPr>
          <p:cNvSpPr>
            <a:spLocks noGrp="1"/>
          </p:cNvSpPr>
          <p:nvPr>
            <p:ph idx="1"/>
          </p:nvPr>
        </p:nvSpPr>
        <p:spPr/>
        <p:txBody>
          <a:bodyPr>
            <a:normAutofit/>
          </a:bodyPr>
          <a:lstStyle/>
          <a:p>
            <a:r>
              <a:rPr lang="de-DE" dirty="0"/>
              <a:t>Eingabevalidierung</a:t>
            </a:r>
          </a:p>
          <a:p>
            <a:pPr lvl="1"/>
            <a:r>
              <a:rPr lang="de-DE" dirty="0"/>
              <a:t>Bean Validation (@NotBlank, @Pattern, @Min) VOR DB-Zugriff.</a:t>
            </a:r>
          </a:p>
          <a:p>
            <a:pPr lvl="1"/>
            <a:r>
              <a:rPr lang="de-DE" dirty="0" err="1"/>
              <a:t>Thymeleaf</a:t>
            </a:r>
            <a:r>
              <a:rPr lang="de-DE" dirty="0"/>
              <a:t>/Spring </a:t>
            </a:r>
            <a:r>
              <a:rPr lang="de-DE" dirty="0" err="1"/>
              <a:t>WebMvc</a:t>
            </a:r>
            <a:r>
              <a:rPr lang="de-DE" dirty="0"/>
              <a:t> </a:t>
            </a:r>
            <a:r>
              <a:rPr lang="de-DE" dirty="0" err="1"/>
              <a:t>encoden</a:t>
            </a:r>
            <a:r>
              <a:rPr lang="de-DE" dirty="0"/>
              <a:t> automatisch – nicht abschalten</a:t>
            </a:r>
          </a:p>
          <a:p>
            <a:r>
              <a:rPr lang="de-DE" dirty="0"/>
              <a:t>Content Security Policy</a:t>
            </a:r>
          </a:p>
          <a:p>
            <a:pPr lvl="1"/>
            <a:r>
              <a:rPr lang="de-DE" dirty="0"/>
              <a:t>CSP „</a:t>
            </a:r>
            <a:r>
              <a:rPr lang="de-DE" dirty="0" err="1"/>
              <a:t>default-src</a:t>
            </a:r>
            <a:r>
              <a:rPr lang="de-DE" dirty="0"/>
              <a:t> '</a:t>
            </a:r>
            <a:r>
              <a:rPr lang="de-DE" dirty="0" err="1"/>
              <a:t>self</a:t>
            </a:r>
            <a:r>
              <a:rPr lang="de-DE" dirty="0"/>
              <a:t>'“ + </a:t>
            </a:r>
            <a:r>
              <a:rPr lang="de-DE" dirty="0" err="1"/>
              <a:t>Nonces</a:t>
            </a:r>
            <a:endParaRPr lang="de-DE" dirty="0"/>
          </a:p>
          <a:p>
            <a:r>
              <a:rPr lang="de-DE" dirty="0"/>
              <a:t>CORS-Härtung</a:t>
            </a:r>
          </a:p>
          <a:p>
            <a:pPr lvl="1"/>
            <a:r>
              <a:rPr lang="de-DE" dirty="0"/>
              <a:t>Nur explizite Origins + Methoden</a:t>
            </a:r>
          </a:p>
          <a:p>
            <a:r>
              <a:rPr lang="de-DE" dirty="0"/>
              <a:t>Brute-Force-Schutz auf Endpoints</a:t>
            </a:r>
          </a:p>
          <a:p>
            <a:pPr lvl="1"/>
            <a:r>
              <a:rPr lang="en-US" dirty="0"/>
              <a:t>Resilience4j-RateLimiter</a:t>
            </a:r>
            <a:endParaRPr lang="de-DE" dirty="0"/>
          </a:p>
        </p:txBody>
      </p:sp>
    </p:spTree>
    <p:extLst>
      <p:ext uri="{BB962C8B-B14F-4D97-AF65-F5344CB8AC3E}">
        <p14:creationId xmlns:p14="http://schemas.microsoft.com/office/powerpoint/2010/main" val="13159179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3B17A-70C6-8239-46F5-1C8257EEA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DAE91C-9289-835B-0B9C-F77E658B3591}"/>
              </a:ext>
            </a:extLst>
          </p:cNvPr>
          <p:cNvSpPr>
            <a:spLocks noGrp="1"/>
          </p:cNvSpPr>
          <p:nvPr>
            <p:ph type="title"/>
          </p:nvPr>
        </p:nvSpPr>
        <p:spPr/>
        <p:txBody>
          <a:bodyPr/>
          <a:lstStyle/>
          <a:p>
            <a:r>
              <a:rPr lang="de-DE" dirty="0"/>
              <a:t>Best Practices für sichere Webanwendungen – Prozesse</a:t>
            </a:r>
          </a:p>
        </p:txBody>
      </p:sp>
      <p:sp>
        <p:nvSpPr>
          <p:cNvPr id="5" name="Inhaltsplatzhalter 4">
            <a:extLst>
              <a:ext uri="{FF2B5EF4-FFF2-40B4-BE49-F238E27FC236}">
                <a16:creationId xmlns:a16="http://schemas.microsoft.com/office/drawing/2014/main" id="{4D642509-DF1D-FB63-E612-D0F0BDF92EE7}"/>
              </a:ext>
            </a:extLst>
          </p:cNvPr>
          <p:cNvSpPr>
            <a:spLocks noGrp="1"/>
          </p:cNvSpPr>
          <p:nvPr>
            <p:ph idx="1"/>
          </p:nvPr>
        </p:nvSpPr>
        <p:spPr/>
        <p:txBody>
          <a:bodyPr>
            <a:normAutofit/>
          </a:bodyPr>
          <a:lstStyle/>
          <a:p>
            <a:r>
              <a:rPr lang="de-DE" dirty="0" err="1"/>
              <a:t>Dependency</a:t>
            </a:r>
            <a:r>
              <a:rPr lang="de-DE" dirty="0"/>
              <a:t>-Scanning</a:t>
            </a:r>
          </a:p>
          <a:p>
            <a:pPr lvl="1"/>
            <a:r>
              <a:rPr lang="en-US" dirty="0"/>
              <a:t>Z.B. ./</a:t>
            </a:r>
            <a:r>
              <a:rPr lang="en-US" dirty="0" err="1"/>
              <a:t>mvnw</a:t>
            </a:r>
            <a:r>
              <a:rPr lang="en-US" dirty="0"/>
              <a:t> </a:t>
            </a:r>
            <a:r>
              <a:rPr lang="en-US" dirty="0" err="1"/>
              <a:t>org.owasp:dependency-check-maven:check</a:t>
            </a:r>
            <a:r>
              <a:rPr lang="en-US" dirty="0"/>
              <a:t> in die CI.</a:t>
            </a:r>
            <a:endParaRPr lang="de-DE" dirty="0"/>
          </a:p>
          <a:p>
            <a:pPr lvl="1"/>
            <a:r>
              <a:rPr lang="de-DE" dirty="0"/>
              <a:t>Patches zeitnah einspielen (CVE-Alarme).</a:t>
            </a:r>
          </a:p>
          <a:p>
            <a:r>
              <a:rPr lang="de-DE" dirty="0"/>
              <a:t>Security-Events zentral sammeln</a:t>
            </a:r>
          </a:p>
          <a:p>
            <a:pPr lvl="1"/>
            <a:r>
              <a:rPr lang="de-DE" dirty="0"/>
              <a:t>Spring Security Auditing ⟶ ELK/Splunk/</a:t>
            </a:r>
            <a:r>
              <a:rPr lang="de-DE" dirty="0" err="1"/>
              <a:t>Grafana</a:t>
            </a:r>
            <a:r>
              <a:rPr lang="de-DE" dirty="0"/>
              <a:t>…</a:t>
            </a:r>
          </a:p>
          <a:p>
            <a:r>
              <a:rPr lang="de-DE" dirty="0"/>
              <a:t>Pen-</a:t>
            </a:r>
            <a:r>
              <a:rPr lang="de-DE" dirty="0" err="1"/>
              <a:t>Testing</a:t>
            </a:r>
            <a:r>
              <a:rPr lang="de-DE" dirty="0"/>
              <a:t> im CI</a:t>
            </a:r>
          </a:p>
          <a:p>
            <a:pPr lvl="1"/>
            <a:r>
              <a:rPr lang="de-DE" dirty="0"/>
              <a:t>Docker-ZAP </a:t>
            </a:r>
            <a:r>
              <a:rPr lang="de-DE" dirty="0" err="1"/>
              <a:t>baseline</a:t>
            </a:r>
            <a:r>
              <a:rPr lang="de-DE" dirty="0"/>
              <a:t>-Scan gegen</a:t>
            </a:r>
          </a:p>
          <a:p>
            <a:r>
              <a:rPr lang="de-DE" dirty="0" err="1"/>
              <a:t>Threat</a:t>
            </a:r>
            <a:r>
              <a:rPr lang="de-DE" dirty="0"/>
              <a:t> Modeling</a:t>
            </a:r>
          </a:p>
          <a:p>
            <a:pPr lvl="1"/>
            <a:r>
              <a:rPr lang="de-DE" dirty="0"/>
              <a:t>Früh &amp; wiederholt (STRIDE, PASTA)</a:t>
            </a:r>
          </a:p>
        </p:txBody>
      </p:sp>
    </p:spTree>
    <p:extLst>
      <p:ext uri="{BB962C8B-B14F-4D97-AF65-F5344CB8AC3E}">
        <p14:creationId xmlns:p14="http://schemas.microsoft.com/office/powerpoint/2010/main" val="111592263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C949-23AD-7A12-1BA0-CEDD284A37A3}"/>
              </a:ext>
            </a:extLst>
          </p:cNvPr>
          <p:cNvSpPr>
            <a:spLocks noGrp="1"/>
          </p:cNvSpPr>
          <p:nvPr>
            <p:ph type="title"/>
          </p:nvPr>
        </p:nvSpPr>
        <p:spPr/>
        <p:txBody>
          <a:bodyPr/>
          <a:lstStyle/>
          <a:p>
            <a:r>
              <a:rPr lang="de-DE" dirty="0"/>
              <a:t>Security </a:t>
            </a:r>
            <a:r>
              <a:rPr lang="de-DE" dirty="0" err="1"/>
              <a:t>by</a:t>
            </a:r>
            <a:r>
              <a:rPr lang="de-DE" dirty="0"/>
              <a:t> design</a:t>
            </a:r>
          </a:p>
        </p:txBody>
      </p:sp>
      <p:pic>
        <p:nvPicPr>
          <p:cNvPr id="5" name="Grafik 4">
            <a:extLst>
              <a:ext uri="{FF2B5EF4-FFF2-40B4-BE49-F238E27FC236}">
                <a16:creationId xmlns:a16="http://schemas.microsoft.com/office/drawing/2014/main" id="{1A1D15F8-E0EA-1121-0465-707A432C9BF2}"/>
              </a:ext>
            </a:extLst>
          </p:cNvPr>
          <p:cNvPicPr>
            <a:picLocks noChangeAspect="1"/>
          </p:cNvPicPr>
          <p:nvPr/>
        </p:nvPicPr>
        <p:blipFill>
          <a:blip r:embed="rId2"/>
          <a:stretch>
            <a:fillRect/>
          </a:stretch>
        </p:blipFill>
        <p:spPr>
          <a:xfrm>
            <a:off x="981418" y="1856162"/>
            <a:ext cx="8149258" cy="3340462"/>
          </a:xfrm>
          <a:prstGeom prst="rect">
            <a:avLst/>
          </a:prstGeom>
        </p:spPr>
      </p:pic>
      <p:sp>
        <p:nvSpPr>
          <p:cNvPr id="6" name="Textfeld 5">
            <a:extLst>
              <a:ext uri="{FF2B5EF4-FFF2-40B4-BE49-F238E27FC236}">
                <a16:creationId xmlns:a16="http://schemas.microsoft.com/office/drawing/2014/main" id="{D962D83E-D2B3-8BE1-1BC4-A4CC64666401}"/>
              </a:ext>
            </a:extLst>
          </p:cNvPr>
          <p:cNvSpPr txBox="1"/>
          <p:nvPr/>
        </p:nvSpPr>
        <p:spPr>
          <a:xfrm>
            <a:off x="1216058" y="6108569"/>
            <a:ext cx="7286919" cy="246221"/>
          </a:xfrm>
          <a:prstGeom prst="rect">
            <a:avLst/>
          </a:prstGeom>
          <a:noFill/>
        </p:spPr>
        <p:txBody>
          <a:bodyPr wrap="square" rtlCol="0">
            <a:spAutoFit/>
          </a:bodyPr>
          <a:lstStyle/>
          <a:p>
            <a:r>
              <a:rPr lang="de-DE" sz="1000" dirty="0"/>
              <a:t>https://medium.com/@yfadeleke/security-by-design-principles-and-benefits-f06d0690de70</a:t>
            </a:r>
          </a:p>
        </p:txBody>
      </p:sp>
    </p:spTree>
    <p:extLst>
      <p:ext uri="{BB962C8B-B14F-4D97-AF65-F5344CB8AC3E}">
        <p14:creationId xmlns:p14="http://schemas.microsoft.com/office/powerpoint/2010/main" val="1676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3E037-C960-17DF-CB36-3CDA49CA1EB1}"/>
              </a:ext>
            </a:extLst>
          </p:cNvPr>
          <p:cNvSpPr>
            <a:spLocks noGrp="1"/>
          </p:cNvSpPr>
          <p:nvPr>
            <p:ph type="title"/>
          </p:nvPr>
        </p:nvSpPr>
        <p:spPr/>
        <p:txBody>
          <a:bodyPr/>
          <a:lstStyle/>
          <a:p>
            <a:r>
              <a:rPr lang="de-DE" b="1" dirty="0"/>
              <a:t>OWASP Top Ten (2021)</a:t>
            </a:r>
            <a:r>
              <a:rPr lang="de-DE" dirty="0"/>
              <a:t> – Übersicht</a:t>
            </a:r>
          </a:p>
        </p:txBody>
      </p:sp>
      <p:pic>
        <p:nvPicPr>
          <p:cNvPr id="6" name="Grafik 5">
            <a:extLst>
              <a:ext uri="{FF2B5EF4-FFF2-40B4-BE49-F238E27FC236}">
                <a16:creationId xmlns:a16="http://schemas.microsoft.com/office/drawing/2014/main" id="{EAF44281-D62A-7C52-8D36-C6699058A2B9}"/>
              </a:ext>
            </a:extLst>
          </p:cNvPr>
          <p:cNvPicPr>
            <a:picLocks noChangeAspect="1"/>
          </p:cNvPicPr>
          <p:nvPr/>
        </p:nvPicPr>
        <p:blipFill>
          <a:blip r:embed="rId2"/>
          <a:stretch>
            <a:fillRect/>
          </a:stretch>
        </p:blipFill>
        <p:spPr>
          <a:xfrm>
            <a:off x="1077175" y="1743319"/>
            <a:ext cx="7963130" cy="4439074"/>
          </a:xfrm>
          <a:prstGeom prst="rect">
            <a:avLst/>
          </a:prstGeom>
        </p:spPr>
      </p:pic>
      <p:sp>
        <p:nvSpPr>
          <p:cNvPr id="8" name="Textfeld 7">
            <a:extLst>
              <a:ext uri="{FF2B5EF4-FFF2-40B4-BE49-F238E27FC236}">
                <a16:creationId xmlns:a16="http://schemas.microsoft.com/office/drawing/2014/main" id="{FED43536-7C7E-0135-C0AE-06B39BE74512}"/>
              </a:ext>
            </a:extLst>
          </p:cNvPr>
          <p:cNvSpPr txBox="1"/>
          <p:nvPr/>
        </p:nvSpPr>
        <p:spPr>
          <a:xfrm>
            <a:off x="1298542" y="6063734"/>
            <a:ext cx="6103854" cy="246221"/>
          </a:xfrm>
          <a:prstGeom prst="rect">
            <a:avLst/>
          </a:prstGeom>
          <a:noFill/>
        </p:spPr>
        <p:txBody>
          <a:bodyPr wrap="square">
            <a:spAutoFit/>
          </a:bodyPr>
          <a:lstStyle/>
          <a:p>
            <a:r>
              <a:rPr lang="de-DE" sz="1000" dirty="0"/>
              <a:t>https://www.audacix.com/2024/09/owasp-top-10.html</a:t>
            </a:r>
          </a:p>
        </p:txBody>
      </p:sp>
    </p:spTree>
    <p:extLst>
      <p:ext uri="{BB962C8B-B14F-4D97-AF65-F5344CB8AC3E}">
        <p14:creationId xmlns:p14="http://schemas.microsoft.com/office/powerpoint/2010/main" val="106030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D72F8-5111-5895-07D7-DDE5DD8F1B1B}"/>
              </a:ext>
            </a:extLst>
          </p:cNvPr>
          <p:cNvSpPr>
            <a:spLocks noGrp="1"/>
          </p:cNvSpPr>
          <p:nvPr>
            <p:ph type="title"/>
          </p:nvPr>
        </p:nvSpPr>
        <p:spPr/>
        <p:txBody>
          <a:bodyPr/>
          <a:lstStyle/>
          <a:p>
            <a:r>
              <a:rPr lang="de-DE" b="1" dirty="0"/>
              <a:t>OWASP - 1</a:t>
            </a:r>
            <a:endParaRPr lang="de-DE" dirty="0"/>
          </a:p>
        </p:txBody>
      </p:sp>
      <p:sp>
        <p:nvSpPr>
          <p:cNvPr id="3" name="Inhaltsplatzhalter 2">
            <a:extLst>
              <a:ext uri="{FF2B5EF4-FFF2-40B4-BE49-F238E27FC236}">
                <a16:creationId xmlns:a16="http://schemas.microsoft.com/office/drawing/2014/main" id="{704EF496-8CAA-B5BB-3E59-63A00098ED29}"/>
              </a:ext>
            </a:extLst>
          </p:cNvPr>
          <p:cNvSpPr>
            <a:spLocks noGrp="1"/>
          </p:cNvSpPr>
          <p:nvPr>
            <p:ph idx="1"/>
          </p:nvPr>
        </p:nvSpPr>
        <p:spPr/>
        <p:txBody>
          <a:bodyPr>
            <a:normAutofit fontScale="92500" lnSpcReduction="20000"/>
          </a:bodyPr>
          <a:lstStyle/>
          <a:p>
            <a:r>
              <a:rPr lang="de-DE" b="1" dirty="0" err="1"/>
              <a:t>Broken</a:t>
            </a:r>
            <a:r>
              <a:rPr lang="de-DE" b="1" dirty="0"/>
              <a:t> Access Control</a:t>
            </a:r>
          </a:p>
          <a:p>
            <a:pPr lvl="1"/>
            <a:r>
              <a:rPr lang="de-DE" dirty="0"/>
              <a:t>Fehlende oder fehlerhafte Zugriffskontrollen ermöglichen es Angreifern, auf Daten oder Funktionen zuzugreifen, die sie eigentlich nicht sehen oder nutzen dürfen.</a:t>
            </a:r>
          </a:p>
          <a:p>
            <a:pPr lvl="1"/>
            <a:r>
              <a:rPr lang="de-DE" dirty="0"/>
              <a:t>Beispiel: Ein Angreifer kann durch einfaches Ändern einer User-ID in der URL auf fremde Benutzerkonten zugreifen.</a:t>
            </a:r>
          </a:p>
          <a:p>
            <a:r>
              <a:rPr lang="de-DE" b="1" dirty="0" err="1"/>
              <a:t>Cryptographic</a:t>
            </a:r>
            <a:r>
              <a:rPr lang="de-DE" b="1" dirty="0"/>
              <a:t> </a:t>
            </a:r>
            <a:r>
              <a:rPr lang="de-DE" b="1" dirty="0" err="1"/>
              <a:t>Failures</a:t>
            </a:r>
            <a:endParaRPr lang="de-DE" b="1" dirty="0"/>
          </a:p>
          <a:p>
            <a:pPr lvl="1"/>
            <a:r>
              <a:rPr lang="de-DE" dirty="0"/>
              <a:t>Unsichere oder falsche Implementierung von Kryptografie, z.B. schwache Verschlüsselung, unsichere Passwortspeicherung oder fehlendes TLS.</a:t>
            </a:r>
          </a:p>
          <a:p>
            <a:pPr lvl="1"/>
            <a:r>
              <a:rPr lang="de-DE" dirty="0"/>
              <a:t>Beispiel: Passwörter werden unverschlüsselt in der Datenbank gespeichert, oder ein Server kommuniziert nur über HTTP statt HTTPS.</a:t>
            </a:r>
          </a:p>
          <a:p>
            <a:r>
              <a:rPr lang="de-DE" b="1" dirty="0" err="1"/>
              <a:t>Injection</a:t>
            </a:r>
            <a:endParaRPr lang="de-DE" b="1" dirty="0"/>
          </a:p>
          <a:p>
            <a:pPr lvl="1"/>
            <a:r>
              <a:rPr lang="de-DE" dirty="0"/>
              <a:t>Fremder Code (SQL, NoSQL, OS-Befehle, LDAP usw.) wird über </a:t>
            </a:r>
            <a:r>
              <a:rPr lang="de-DE" dirty="0" err="1"/>
              <a:t>unvalidierte</a:t>
            </a:r>
            <a:r>
              <a:rPr lang="de-DE" dirty="0"/>
              <a:t> Eingaben eingeschleust. </a:t>
            </a:r>
          </a:p>
          <a:p>
            <a:pPr lvl="1"/>
            <a:r>
              <a:rPr lang="de-DE" dirty="0"/>
              <a:t>Beispiel: SQL </a:t>
            </a:r>
            <a:r>
              <a:rPr lang="de-DE" dirty="0" err="1"/>
              <a:t>Injection</a:t>
            </a:r>
            <a:r>
              <a:rPr lang="de-DE" dirty="0"/>
              <a:t>.</a:t>
            </a:r>
          </a:p>
        </p:txBody>
      </p:sp>
    </p:spTree>
    <p:extLst>
      <p:ext uri="{BB962C8B-B14F-4D97-AF65-F5344CB8AC3E}">
        <p14:creationId xmlns:p14="http://schemas.microsoft.com/office/powerpoint/2010/main" val="200983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DD3-E67C-F8FC-F349-EF6C317EC0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6FEEC2D-05F9-C10F-1A27-DC1A379B546F}"/>
              </a:ext>
            </a:extLst>
          </p:cNvPr>
          <p:cNvSpPr>
            <a:spLocks noGrp="1"/>
          </p:cNvSpPr>
          <p:nvPr>
            <p:ph type="title"/>
          </p:nvPr>
        </p:nvSpPr>
        <p:spPr/>
        <p:txBody>
          <a:bodyPr/>
          <a:lstStyle/>
          <a:p>
            <a:r>
              <a:rPr lang="de-DE" b="1" dirty="0"/>
              <a:t>OWASP - 2</a:t>
            </a:r>
            <a:endParaRPr lang="de-DE" dirty="0"/>
          </a:p>
        </p:txBody>
      </p:sp>
      <p:sp>
        <p:nvSpPr>
          <p:cNvPr id="3" name="Inhaltsplatzhalter 2">
            <a:extLst>
              <a:ext uri="{FF2B5EF4-FFF2-40B4-BE49-F238E27FC236}">
                <a16:creationId xmlns:a16="http://schemas.microsoft.com/office/drawing/2014/main" id="{F87890B0-9CBA-8533-2663-2FB6DED457F8}"/>
              </a:ext>
            </a:extLst>
          </p:cNvPr>
          <p:cNvSpPr>
            <a:spLocks noGrp="1"/>
          </p:cNvSpPr>
          <p:nvPr>
            <p:ph idx="1"/>
          </p:nvPr>
        </p:nvSpPr>
        <p:spPr>
          <a:xfrm>
            <a:off x="677334" y="2160589"/>
            <a:ext cx="8721190" cy="4087811"/>
          </a:xfrm>
        </p:spPr>
        <p:txBody>
          <a:bodyPr>
            <a:normAutofit fontScale="92500" lnSpcReduction="20000"/>
          </a:bodyPr>
          <a:lstStyle/>
          <a:p>
            <a:r>
              <a:rPr lang="de-DE" b="1" dirty="0" err="1"/>
              <a:t>Insecure</a:t>
            </a:r>
            <a:r>
              <a:rPr lang="de-DE" b="1" dirty="0"/>
              <a:t> Design</a:t>
            </a:r>
          </a:p>
          <a:p>
            <a:pPr lvl="1"/>
            <a:r>
              <a:rPr lang="de-DE" dirty="0"/>
              <a:t>Grundlegende Design- und Architekturprobleme, bei denen Sicherheitsaspekte nicht oder zu spät berücksichtigt wurden.</a:t>
            </a:r>
          </a:p>
          <a:p>
            <a:pPr lvl="1"/>
            <a:r>
              <a:rPr lang="de-DE" dirty="0"/>
              <a:t>Beispiel: Keine Bedrohungsmodellierung, fehlende Sicherheitsanforderungen in frühen Entwicklungsphasen.</a:t>
            </a:r>
          </a:p>
          <a:p>
            <a:r>
              <a:rPr lang="de-DE" b="1" dirty="0"/>
              <a:t>Security </a:t>
            </a:r>
            <a:r>
              <a:rPr lang="de-DE" b="1" dirty="0" err="1"/>
              <a:t>Misconfiguration</a:t>
            </a:r>
            <a:endParaRPr lang="de-DE" b="1" dirty="0"/>
          </a:p>
          <a:p>
            <a:pPr lvl="1"/>
            <a:r>
              <a:rPr lang="de-DE" dirty="0"/>
              <a:t>Falsch konfigurierte Server, Frameworks oder Komponenten (Default-Passwörter, unnötige Ports/Dienste, </a:t>
            </a:r>
            <a:r>
              <a:rPr lang="de-DE" dirty="0" err="1"/>
              <a:t>Debug</a:t>
            </a:r>
            <a:r>
              <a:rPr lang="de-DE" dirty="0"/>
              <a:t>-Modus, veraltete Software etc.).</a:t>
            </a:r>
          </a:p>
          <a:p>
            <a:pPr lvl="1"/>
            <a:r>
              <a:rPr lang="de-DE" dirty="0"/>
              <a:t>Beispiel: Ein </a:t>
            </a:r>
            <a:r>
              <a:rPr lang="de-DE" dirty="0" err="1"/>
              <a:t>Tomcat</a:t>
            </a:r>
            <a:r>
              <a:rPr lang="de-DE" dirty="0"/>
              <a:t>-Server läuft noch mit Standard-Admin-Kennwort und erlaubt den Zugriff auf Admin-Panels.</a:t>
            </a:r>
          </a:p>
          <a:p>
            <a:r>
              <a:rPr lang="de-DE" b="1" dirty="0"/>
              <a:t>Vulnerable and </a:t>
            </a:r>
            <a:r>
              <a:rPr lang="de-DE" b="1" dirty="0" err="1"/>
              <a:t>Outdated</a:t>
            </a:r>
            <a:r>
              <a:rPr lang="de-DE" b="1" dirty="0"/>
              <a:t> Components</a:t>
            </a:r>
          </a:p>
          <a:p>
            <a:pPr lvl="1"/>
            <a:r>
              <a:rPr lang="de-DE" dirty="0"/>
              <a:t>Nutzung von Bibliotheken oder Komponenten (z.B. Frameworks), die bekannt verwundbar oder veraltet sind.</a:t>
            </a:r>
          </a:p>
          <a:p>
            <a:pPr lvl="1"/>
            <a:r>
              <a:rPr lang="de-DE" dirty="0"/>
              <a:t>Beispiel: Verwendung einer alten Spring-Version mit einer bekannten Sicherheitslücke oder einer </a:t>
            </a:r>
            <a:r>
              <a:rPr lang="de-DE" dirty="0" err="1"/>
              <a:t>ungepatchten</a:t>
            </a:r>
            <a:r>
              <a:rPr lang="de-DE" dirty="0"/>
              <a:t> Log4j-Version.</a:t>
            </a:r>
          </a:p>
        </p:txBody>
      </p:sp>
    </p:spTree>
    <p:extLst>
      <p:ext uri="{BB962C8B-B14F-4D97-AF65-F5344CB8AC3E}">
        <p14:creationId xmlns:p14="http://schemas.microsoft.com/office/powerpoint/2010/main" val="22705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6FA6-FC1F-B72E-1B82-8B0BF131B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097FE5-D06A-0C62-FF0E-CC71B7606415}"/>
              </a:ext>
            </a:extLst>
          </p:cNvPr>
          <p:cNvSpPr>
            <a:spLocks noGrp="1"/>
          </p:cNvSpPr>
          <p:nvPr>
            <p:ph type="title"/>
          </p:nvPr>
        </p:nvSpPr>
        <p:spPr/>
        <p:txBody>
          <a:bodyPr/>
          <a:lstStyle/>
          <a:p>
            <a:r>
              <a:rPr lang="de-DE" b="1" dirty="0"/>
              <a:t>OWASP - 3</a:t>
            </a:r>
            <a:endParaRPr lang="de-DE" dirty="0"/>
          </a:p>
        </p:txBody>
      </p:sp>
      <p:sp>
        <p:nvSpPr>
          <p:cNvPr id="3" name="Inhaltsplatzhalter 2">
            <a:extLst>
              <a:ext uri="{FF2B5EF4-FFF2-40B4-BE49-F238E27FC236}">
                <a16:creationId xmlns:a16="http://schemas.microsoft.com/office/drawing/2014/main" id="{86804602-66FE-5824-9601-AB68563BDA62}"/>
              </a:ext>
            </a:extLst>
          </p:cNvPr>
          <p:cNvSpPr>
            <a:spLocks noGrp="1"/>
          </p:cNvSpPr>
          <p:nvPr>
            <p:ph idx="1"/>
          </p:nvPr>
        </p:nvSpPr>
        <p:spPr/>
        <p:txBody>
          <a:bodyPr>
            <a:normAutofit/>
          </a:bodyPr>
          <a:lstStyle/>
          <a:p>
            <a:r>
              <a:rPr lang="de-DE" dirty="0" err="1"/>
              <a:t>Identification</a:t>
            </a:r>
            <a:r>
              <a:rPr lang="de-DE" dirty="0"/>
              <a:t> and Authentication </a:t>
            </a:r>
            <a:r>
              <a:rPr lang="de-DE" dirty="0" err="1"/>
              <a:t>Failures</a:t>
            </a:r>
            <a:endParaRPr lang="de-DE" dirty="0"/>
          </a:p>
          <a:p>
            <a:pPr lvl="1"/>
            <a:r>
              <a:rPr lang="de-DE" dirty="0"/>
              <a:t>Probleme bei der Authentifizierung oder Sitzungsverwaltung, z.B. schwache Passwortrichtlinien, Session-Fixation, unsicherer Logout.</a:t>
            </a:r>
          </a:p>
          <a:p>
            <a:pPr lvl="1"/>
            <a:r>
              <a:rPr lang="de-DE" dirty="0"/>
              <a:t>Beispiel: Benutzer wird nicht ausgeloggt, wenn er das Browserfenster schließt, Session bleibt ewig gültig.</a:t>
            </a:r>
          </a:p>
          <a:p>
            <a:r>
              <a:rPr lang="de-DE" dirty="0"/>
              <a:t>Software and Data Integrity </a:t>
            </a:r>
            <a:r>
              <a:rPr lang="de-DE" dirty="0" err="1"/>
              <a:t>Failures</a:t>
            </a:r>
            <a:endParaRPr lang="de-DE" dirty="0"/>
          </a:p>
          <a:p>
            <a:pPr lvl="1"/>
            <a:r>
              <a:rPr lang="de-DE" dirty="0"/>
              <a:t>Unsicherer Umgang mit Code und Datenintegrität – zum Beispiel fehlende Signaturen für Updates, ungesicherte CI/CD-Pipelines.</a:t>
            </a:r>
          </a:p>
          <a:p>
            <a:pPr lvl="1"/>
            <a:r>
              <a:rPr lang="de-DE" dirty="0"/>
              <a:t>Beispiel: Eine Anwendung lädt Plugins/Module zur Laufzeit ohne Herkunfts- und Integritätsprüfung.</a:t>
            </a:r>
          </a:p>
        </p:txBody>
      </p:sp>
    </p:spTree>
    <p:extLst>
      <p:ext uri="{BB962C8B-B14F-4D97-AF65-F5344CB8AC3E}">
        <p14:creationId xmlns:p14="http://schemas.microsoft.com/office/powerpoint/2010/main" val="37392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9DD4-7315-ACF3-C0D8-A131332D88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FF11D4-ECCC-CE3E-F34E-D954F291378E}"/>
              </a:ext>
            </a:extLst>
          </p:cNvPr>
          <p:cNvSpPr>
            <a:spLocks noGrp="1"/>
          </p:cNvSpPr>
          <p:nvPr>
            <p:ph type="title"/>
          </p:nvPr>
        </p:nvSpPr>
        <p:spPr/>
        <p:txBody>
          <a:bodyPr/>
          <a:lstStyle/>
          <a:p>
            <a:r>
              <a:rPr lang="de-DE" b="1" dirty="0"/>
              <a:t>OWASP - 4</a:t>
            </a:r>
            <a:endParaRPr lang="de-DE" dirty="0"/>
          </a:p>
        </p:txBody>
      </p:sp>
      <p:sp>
        <p:nvSpPr>
          <p:cNvPr id="3" name="Inhaltsplatzhalter 2">
            <a:extLst>
              <a:ext uri="{FF2B5EF4-FFF2-40B4-BE49-F238E27FC236}">
                <a16:creationId xmlns:a16="http://schemas.microsoft.com/office/drawing/2014/main" id="{FAB8061B-FCCB-8A5D-1AA4-B4EF17028B4C}"/>
              </a:ext>
            </a:extLst>
          </p:cNvPr>
          <p:cNvSpPr>
            <a:spLocks noGrp="1"/>
          </p:cNvSpPr>
          <p:nvPr>
            <p:ph idx="1"/>
          </p:nvPr>
        </p:nvSpPr>
        <p:spPr/>
        <p:txBody>
          <a:bodyPr>
            <a:normAutofit/>
          </a:bodyPr>
          <a:lstStyle/>
          <a:p>
            <a:r>
              <a:rPr lang="de-DE" dirty="0"/>
              <a:t>Security </a:t>
            </a:r>
            <a:r>
              <a:rPr lang="de-DE" dirty="0" err="1"/>
              <a:t>Logging</a:t>
            </a:r>
            <a:r>
              <a:rPr lang="de-DE" dirty="0"/>
              <a:t> and Monitoring </a:t>
            </a:r>
            <a:r>
              <a:rPr lang="de-DE" dirty="0" err="1"/>
              <a:t>Failures</a:t>
            </a:r>
            <a:endParaRPr lang="de-DE" dirty="0"/>
          </a:p>
          <a:p>
            <a:pPr lvl="1"/>
            <a:r>
              <a:rPr lang="de-DE" dirty="0"/>
              <a:t>Unzureichendes oder fehlendes </a:t>
            </a:r>
            <a:r>
              <a:rPr lang="de-DE" dirty="0" err="1"/>
              <a:t>Logging</a:t>
            </a:r>
            <a:r>
              <a:rPr lang="de-DE" dirty="0"/>
              <a:t> und Monitoring, sodass Angriffe nicht erkannt und analysiert werden können.</a:t>
            </a:r>
          </a:p>
          <a:p>
            <a:pPr lvl="1"/>
            <a:r>
              <a:rPr lang="de-DE" dirty="0"/>
              <a:t>Beispiel: Bei 100 fehlgeschlagenen Login-Versuchen in kurzer Zeit wird weder Alarm ausgelöst noch geloggt.</a:t>
            </a:r>
          </a:p>
          <a:p>
            <a:r>
              <a:rPr lang="de-DE" dirty="0"/>
              <a:t>Server-Side Request </a:t>
            </a:r>
            <a:r>
              <a:rPr lang="de-DE" dirty="0" err="1"/>
              <a:t>Forgery</a:t>
            </a:r>
            <a:r>
              <a:rPr lang="de-DE" dirty="0"/>
              <a:t> (SSRF)</a:t>
            </a:r>
          </a:p>
          <a:p>
            <a:pPr lvl="1"/>
            <a:r>
              <a:rPr lang="de-DE" dirty="0"/>
              <a:t>Angreifer zwingen den Server, </a:t>
            </a:r>
            <a:r>
              <a:rPr lang="de-DE" dirty="0" err="1"/>
              <a:t>Requests</a:t>
            </a:r>
            <a:r>
              <a:rPr lang="de-DE" dirty="0"/>
              <a:t> an interne oder externe Dienste zu senden, auf die der Angreifer nicht direkt zugreifen kann.</a:t>
            </a:r>
          </a:p>
          <a:p>
            <a:pPr lvl="1"/>
            <a:r>
              <a:rPr lang="de-DE" dirty="0"/>
              <a:t>Beispiel: Eine Bild-Upload-Funktion lädt Bilder von einer angegebenen URL herunter; ein Angreifer gibt eine interne Adresse des Firmennetzes an und erhält so Zugriff auf dortige Ressourcen.</a:t>
            </a:r>
          </a:p>
        </p:txBody>
      </p:sp>
    </p:spTree>
    <p:extLst>
      <p:ext uri="{BB962C8B-B14F-4D97-AF65-F5344CB8AC3E}">
        <p14:creationId xmlns:p14="http://schemas.microsoft.com/office/powerpoint/2010/main" val="6427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D65E-7F89-676B-693E-5DEBF96F351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BEFA5A8-ED1E-B832-58AB-5263E227284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BEFA5A8-ED1E-B832-58AB-5263E22728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EA3BF0-4231-3D94-2262-0BD9F610C97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FB4364C-58D3-B1DE-3A96-5033602FB275}"/>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b="1"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18124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E503F-B724-4C84-02A9-7A36CDD6BB42}"/>
              </a:ext>
            </a:extLst>
          </p:cNvPr>
          <p:cNvSpPr>
            <a:spLocks noGrp="1"/>
          </p:cNvSpPr>
          <p:nvPr>
            <p:ph type="title"/>
          </p:nvPr>
        </p:nvSpPr>
        <p:spPr/>
        <p:txBody>
          <a:bodyPr/>
          <a:lstStyle/>
          <a:p>
            <a:r>
              <a:rPr lang="de-DE" dirty="0"/>
              <a:t>Authentifizierung</a:t>
            </a:r>
          </a:p>
        </p:txBody>
      </p:sp>
      <p:pic>
        <p:nvPicPr>
          <p:cNvPr id="7" name="Grafik 6">
            <a:extLst>
              <a:ext uri="{FF2B5EF4-FFF2-40B4-BE49-F238E27FC236}">
                <a16:creationId xmlns:a16="http://schemas.microsoft.com/office/drawing/2014/main" id="{1A80C5B4-4F14-6DCC-085E-748C2459E24E}"/>
              </a:ext>
            </a:extLst>
          </p:cNvPr>
          <p:cNvPicPr>
            <a:picLocks noChangeAspect="1"/>
          </p:cNvPicPr>
          <p:nvPr/>
        </p:nvPicPr>
        <p:blipFill>
          <a:blip r:embed="rId2"/>
          <a:srcRect r="48499"/>
          <a:stretch/>
        </p:blipFill>
        <p:spPr>
          <a:xfrm>
            <a:off x="2625265" y="1528497"/>
            <a:ext cx="4322290" cy="3801005"/>
          </a:xfrm>
          <a:prstGeom prst="rect">
            <a:avLst/>
          </a:prstGeom>
        </p:spPr>
      </p:pic>
      <p:sp>
        <p:nvSpPr>
          <p:cNvPr id="8" name="Textfeld 7">
            <a:extLst>
              <a:ext uri="{FF2B5EF4-FFF2-40B4-BE49-F238E27FC236}">
                <a16:creationId xmlns:a16="http://schemas.microsoft.com/office/drawing/2014/main" id="{880F1445-4BAE-2EEC-B0B2-493F61D31191}"/>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179707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6BB47-4BB8-7841-16F9-D400D7E1D8DC}"/>
              </a:ext>
            </a:extLst>
          </p:cNvPr>
          <p:cNvSpPr>
            <a:spLocks noGrp="1"/>
          </p:cNvSpPr>
          <p:nvPr>
            <p:ph type="title"/>
          </p:nvPr>
        </p:nvSpPr>
        <p:spPr/>
        <p:txBody>
          <a:bodyPr/>
          <a:lstStyle/>
          <a:p>
            <a:r>
              <a:rPr lang="de-DE" dirty="0"/>
              <a:t>Authentifizierung – Wer ist der Benutzer?</a:t>
            </a:r>
          </a:p>
        </p:txBody>
      </p:sp>
      <p:sp>
        <p:nvSpPr>
          <p:cNvPr id="3" name="Inhaltsplatzhalter 2">
            <a:extLst>
              <a:ext uri="{FF2B5EF4-FFF2-40B4-BE49-F238E27FC236}">
                <a16:creationId xmlns:a16="http://schemas.microsoft.com/office/drawing/2014/main" id="{8C0100C1-DD27-59E4-92D8-77D77097CCAC}"/>
              </a:ext>
            </a:extLst>
          </p:cNvPr>
          <p:cNvSpPr>
            <a:spLocks noGrp="1"/>
          </p:cNvSpPr>
          <p:nvPr>
            <p:ph idx="1"/>
          </p:nvPr>
        </p:nvSpPr>
        <p:spPr/>
        <p:txBody>
          <a:bodyPr/>
          <a:lstStyle/>
          <a:p>
            <a:r>
              <a:rPr lang="de-DE" b="1" dirty="0"/>
              <a:t>Definition</a:t>
            </a:r>
            <a:r>
              <a:rPr lang="de-DE" dirty="0"/>
              <a:t>: „Der Prozess, bei dem ein System überprüft, ob ein Benutzer tatsächlich derjenige ist, für den er sich ausgibt.“</a:t>
            </a:r>
          </a:p>
          <a:p>
            <a:r>
              <a:rPr lang="de-DE" b="1" dirty="0"/>
              <a:t>Typische Faktoren</a:t>
            </a:r>
            <a:r>
              <a:rPr lang="de-DE" dirty="0"/>
              <a:t>:</a:t>
            </a:r>
          </a:p>
          <a:p>
            <a:pPr lvl="1"/>
            <a:r>
              <a:rPr lang="de-DE" dirty="0"/>
              <a:t>Wissen (Passwörter, PIN, Sicherheitsfragen)</a:t>
            </a:r>
          </a:p>
          <a:p>
            <a:pPr lvl="1"/>
            <a:r>
              <a:rPr lang="de-DE" dirty="0"/>
              <a:t>Besitz (Token, Smartphone, Smartcard)</a:t>
            </a:r>
          </a:p>
          <a:p>
            <a:pPr lvl="1"/>
            <a:r>
              <a:rPr lang="de-DE" dirty="0"/>
              <a:t>Sein (Biometrische Merkmale wie Fingerabdruck, Gesichtserkennung)</a:t>
            </a:r>
          </a:p>
          <a:p>
            <a:r>
              <a:rPr lang="de-DE" b="1" dirty="0"/>
              <a:t>Ziel</a:t>
            </a:r>
            <a:r>
              <a:rPr lang="de-DE" dirty="0"/>
              <a:t>: Sichere Feststellung der Identität, um Missbrauch zu verhindern.</a:t>
            </a:r>
          </a:p>
        </p:txBody>
      </p:sp>
    </p:spTree>
    <p:extLst>
      <p:ext uri="{BB962C8B-B14F-4D97-AF65-F5344CB8AC3E}">
        <p14:creationId xmlns:p14="http://schemas.microsoft.com/office/powerpoint/2010/main" val="174931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E95A-00BB-F323-ACE1-6E25D183B3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A12BF1-0963-8D23-5C66-D37637A5AFFC}"/>
              </a:ext>
            </a:extLst>
          </p:cNvPr>
          <p:cNvSpPr>
            <a:spLocks noGrp="1"/>
          </p:cNvSpPr>
          <p:nvPr>
            <p:ph type="title"/>
          </p:nvPr>
        </p:nvSpPr>
        <p:spPr/>
        <p:txBody>
          <a:bodyPr/>
          <a:lstStyle/>
          <a:p>
            <a:r>
              <a:rPr lang="de-DE" dirty="0"/>
              <a:t>Authentifizierungsverfahren (Beispiele)</a:t>
            </a:r>
          </a:p>
        </p:txBody>
      </p:sp>
      <p:sp>
        <p:nvSpPr>
          <p:cNvPr id="3" name="Inhaltsplatzhalter 2">
            <a:extLst>
              <a:ext uri="{FF2B5EF4-FFF2-40B4-BE49-F238E27FC236}">
                <a16:creationId xmlns:a16="http://schemas.microsoft.com/office/drawing/2014/main" id="{0E7B6646-B2D7-6C4A-7093-3A16BDFAE7EB}"/>
              </a:ext>
            </a:extLst>
          </p:cNvPr>
          <p:cNvSpPr>
            <a:spLocks noGrp="1"/>
          </p:cNvSpPr>
          <p:nvPr>
            <p:ph idx="1"/>
          </p:nvPr>
        </p:nvSpPr>
        <p:spPr/>
        <p:txBody>
          <a:bodyPr>
            <a:normAutofit/>
          </a:bodyPr>
          <a:lstStyle/>
          <a:p>
            <a:r>
              <a:rPr lang="de-DE" b="1" dirty="0"/>
              <a:t>Benutzername/Passwort</a:t>
            </a:r>
            <a:r>
              <a:rPr lang="de-DE" dirty="0"/>
              <a:t>: Häufigstes Verfahren, aber anfällig für schwache Passwörter und </a:t>
            </a:r>
            <a:r>
              <a:rPr lang="de-DE" dirty="0" err="1"/>
              <a:t>Bruteforce</a:t>
            </a:r>
            <a:r>
              <a:rPr lang="de-DE" dirty="0"/>
              <a:t>-Angriffe.</a:t>
            </a:r>
          </a:p>
          <a:p>
            <a:r>
              <a:rPr lang="de-DE" b="1" dirty="0"/>
              <a:t>Multi-Faktor-Authentifizierung (MFA)</a:t>
            </a:r>
            <a:r>
              <a:rPr lang="de-DE" dirty="0"/>
              <a:t>: Kombination mehrerer Faktoren (z.B. Passwort + Einmalcode per App/SMS).Deutlich sicherer als nur Benutzername/Passwort. </a:t>
            </a:r>
          </a:p>
          <a:p>
            <a:r>
              <a:rPr lang="de-DE" b="1" dirty="0"/>
              <a:t>Token-basierte Authentifizierung</a:t>
            </a:r>
            <a:r>
              <a:rPr lang="de-DE" dirty="0"/>
              <a:t>: Trennung von Anmeldeprozess und weiterführenden Anfragen (z.B. JWT, OAuth2). Flexibel einsetzbar, besonders für Microservices und APIs.</a:t>
            </a:r>
          </a:p>
          <a:p>
            <a:r>
              <a:rPr lang="de-DE" b="1" dirty="0"/>
              <a:t>Biometrie</a:t>
            </a:r>
            <a:r>
              <a:rPr lang="de-DE" dirty="0"/>
              <a:t> (Fingerprint, Gesichtserkennung): Bequem, aber muss sicher implementiert werden (Datenschutz, Genauigkeit).</a:t>
            </a:r>
          </a:p>
        </p:txBody>
      </p:sp>
    </p:spTree>
    <p:extLst>
      <p:ext uri="{BB962C8B-B14F-4D97-AF65-F5344CB8AC3E}">
        <p14:creationId xmlns:p14="http://schemas.microsoft.com/office/powerpoint/2010/main" val="35295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96F76-C32A-D5F3-770E-F0E4F0B48609}"/>
              </a:ext>
            </a:extLst>
          </p:cNvPr>
          <p:cNvSpPr>
            <a:spLocks noGrp="1"/>
          </p:cNvSpPr>
          <p:nvPr>
            <p:ph type="title"/>
          </p:nvPr>
        </p:nvSpPr>
        <p:spPr/>
        <p:txBody>
          <a:bodyPr/>
          <a:lstStyle/>
          <a:p>
            <a:r>
              <a:rPr lang="de-DE" dirty="0"/>
              <a:t>Vorstellung der Anwendung </a:t>
            </a:r>
            <a:r>
              <a:rPr lang="de-DE" dirty="0" err="1"/>
              <a:t>Netzfilm</a:t>
            </a:r>
            <a:endParaRPr lang="de-DE" dirty="0"/>
          </a:p>
        </p:txBody>
      </p:sp>
      <p:sp>
        <p:nvSpPr>
          <p:cNvPr id="3" name="Inhaltsplatzhalter 2">
            <a:extLst>
              <a:ext uri="{FF2B5EF4-FFF2-40B4-BE49-F238E27FC236}">
                <a16:creationId xmlns:a16="http://schemas.microsoft.com/office/drawing/2014/main" id="{166949C5-BBFB-BBB3-E723-80DC1531B8A7}"/>
              </a:ext>
            </a:extLst>
          </p:cNvPr>
          <p:cNvSpPr>
            <a:spLocks noGrp="1"/>
          </p:cNvSpPr>
          <p:nvPr>
            <p:ph idx="1"/>
          </p:nvPr>
        </p:nvSpPr>
        <p:spPr>
          <a:xfrm>
            <a:off x="677334" y="1858537"/>
            <a:ext cx="8596668" cy="4182825"/>
          </a:xfrm>
        </p:spPr>
        <p:txBody>
          <a:bodyPr>
            <a:normAutofit fontScale="92500" lnSpcReduction="10000"/>
          </a:bodyPr>
          <a:lstStyle/>
          <a:p>
            <a:r>
              <a:rPr lang="de-DE" dirty="0"/>
              <a:t>Wir haben eine Reihe von Projekten im Repo </a:t>
            </a:r>
            <a:r>
              <a:rPr lang="de-DE" dirty="0">
                <a:hlinkClick r:id="rId2"/>
              </a:rPr>
              <a:t>https://github.com/MichaelZett/20250708_Spring_Security</a:t>
            </a:r>
            <a:endParaRPr lang="de-DE" dirty="0"/>
          </a:p>
          <a:p>
            <a:r>
              <a:rPr lang="de-DE" dirty="0"/>
              <a:t>Wir fangen an mit Projekt 01_netzfilm</a:t>
            </a:r>
          </a:p>
          <a:p>
            <a:r>
              <a:rPr lang="de-DE" dirty="0"/>
              <a:t>Fachlich</a:t>
            </a:r>
          </a:p>
          <a:p>
            <a:pPr lvl="1"/>
            <a:r>
              <a:rPr lang="de-DE" dirty="0"/>
              <a:t>Wir verleihen Filme über das Internet!</a:t>
            </a:r>
          </a:p>
          <a:p>
            <a:pPr lvl="1"/>
            <a:r>
              <a:rPr lang="de-DE" dirty="0"/>
              <a:t>Aktuell gibt es nur die Filme-</a:t>
            </a:r>
            <a:r>
              <a:rPr lang="de-DE" dirty="0" err="1"/>
              <a:t>Crud</a:t>
            </a:r>
            <a:r>
              <a:rPr lang="de-DE" dirty="0"/>
              <a:t>-UI (Movie)</a:t>
            </a:r>
          </a:p>
          <a:p>
            <a:pPr lvl="1"/>
            <a:r>
              <a:rPr lang="de-DE" dirty="0"/>
              <a:t>Dafür aber mit </a:t>
            </a:r>
            <a:r>
              <a:rPr lang="de-DE" dirty="0" err="1"/>
              <a:t>thymeleaf</a:t>
            </a:r>
            <a:r>
              <a:rPr lang="de-DE" dirty="0"/>
              <a:t>-Oberfläche als auch REST</a:t>
            </a:r>
          </a:p>
          <a:p>
            <a:r>
              <a:rPr lang="de-DE" dirty="0"/>
              <a:t>Technisch</a:t>
            </a:r>
          </a:p>
          <a:p>
            <a:pPr lvl="1"/>
            <a:r>
              <a:rPr lang="de-DE" dirty="0"/>
              <a:t>Spring Boot App mit Rest-Schnittstellen</a:t>
            </a:r>
          </a:p>
          <a:p>
            <a:pPr lvl="1"/>
            <a:r>
              <a:rPr lang="de-DE" dirty="0"/>
              <a:t>PostgreSQL DB über </a:t>
            </a:r>
            <a:r>
              <a:rPr lang="de-DE" dirty="0" err="1"/>
              <a:t>docker</a:t>
            </a:r>
            <a:r>
              <a:rPr lang="de-DE" dirty="0"/>
              <a:t>, Zugriff mit Spring Data</a:t>
            </a:r>
          </a:p>
          <a:p>
            <a:r>
              <a:rPr lang="de-DE" dirty="0"/>
              <a:t>Security</a:t>
            </a:r>
          </a:p>
          <a:p>
            <a:pPr lvl="1"/>
            <a:r>
              <a:rPr lang="de-DE" dirty="0"/>
              <a:t>Haben wir nicht!</a:t>
            </a:r>
          </a:p>
        </p:txBody>
      </p:sp>
    </p:spTree>
    <p:extLst>
      <p:ext uri="{BB962C8B-B14F-4D97-AF65-F5344CB8AC3E}">
        <p14:creationId xmlns:p14="http://schemas.microsoft.com/office/powerpoint/2010/main" val="77700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fachliche Module</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63376"/>
            <a:ext cx="5977054"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Common</a:t>
            </a:r>
          </a:p>
        </p:txBody>
      </p:sp>
      <p:sp>
        <p:nvSpPr>
          <p:cNvPr id="5" name="Rechteck 4">
            <a:extLst>
              <a:ext uri="{FF2B5EF4-FFF2-40B4-BE49-F238E27FC236}">
                <a16:creationId xmlns:a16="http://schemas.microsoft.com/office/drawing/2014/main" id="{CEF7155F-A570-7852-14E9-9CDC804A56BA}"/>
              </a:ext>
            </a:extLst>
          </p:cNvPr>
          <p:cNvSpPr/>
          <p:nvPr/>
        </p:nvSpPr>
        <p:spPr>
          <a:xfrm>
            <a:off x="7062437" y="2170770"/>
            <a:ext cx="1583473" cy="371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Configuration</a:t>
            </a:r>
            <a:endParaRPr lang="de-DE" dirty="0"/>
          </a:p>
        </p:txBody>
      </p:sp>
      <p:sp>
        <p:nvSpPr>
          <p:cNvPr id="6" name="Rechteck 5">
            <a:extLst>
              <a:ext uri="{FF2B5EF4-FFF2-40B4-BE49-F238E27FC236}">
                <a16:creationId xmlns:a16="http://schemas.microsoft.com/office/drawing/2014/main" id="{9FCFF61D-B8F4-D167-8EE3-819F29B40A41}"/>
              </a:ext>
            </a:extLst>
          </p:cNvPr>
          <p:cNvSpPr/>
          <p:nvPr/>
        </p:nvSpPr>
        <p:spPr>
          <a:xfrm>
            <a:off x="929269" y="3429000"/>
            <a:ext cx="1776760"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Movie</a:t>
            </a:r>
          </a:p>
        </p:txBody>
      </p:sp>
      <p:sp>
        <p:nvSpPr>
          <p:cNvPr id="7" name="Rechteck 6">
            <a:extLst>
              <a:ext uri="{FF2B5EF4-FFF2-40B4-BE49-F238E27FC236}">
                <a16:creationId xmlns:a16="http://schemas.microsoft.com/office/drawing/2014/main" id="{70913EBE-CA56-4A81-B87F-F250336963D9}"/>
              </a:ext>
            </a:extLst>
          </p:cNvPr>
          <p:cNvSpPr/>
          <p:nvPr/>
        </p:nvSpPr>
        <p:spPr>
          <a:xfrm>
            <a:off x="3308197" y="3429000"/>
            <a:ext cx="1717286"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Customer</a:t>
            </a:r>
          </a:p>
        </p:txBody>
      </p:sp>
      <p:sp>
        <p:nvSpPr>
          <p:cNvPr id="8" name="Rechteck 7">
            <a:extLst>
              <a:ext uri="{FF2B5EF4-FFF2-40B4-BE49-F238E27FC236}">
                <a16:creationId xmlns:a16="http://schemas.microsoft.com/office/drawing/2014/main" id="{23CEF3DA-72C1-171C-D117-F1F54F189AB0}"/>
              </a:ext>
            </a:extLst>
          </p:cNvPr>
          <p:cNvSpPr/>
          <p:nvPr/>
        </p:nvSpPr>
        <p:spPr>
          <a:xfrm>
            <a:off x="929269" y="2170771"/>
            <a:ext cx="4096214" cy="8549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Rent</a:t>
            </a:r>
            <a:endParaRPr lang="de-DE" dirty="0"/>
          </a:p>
        </p:txBody>
      </p:sp>
    </p:spTree>
    <p:extLst>
      <p:ext uri="{BB962C8B-B14F-4D97-AF65-F5344CB8AC3E}">
        <p14:creationId xmlns:p14="http://schemas.microsoft.com/office/powerpoint/2010/main" val="11308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technische Schichten</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55942"/>
            <a:ext cx="7679472"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Values</a:t>
            </a:r>
          </a:p>
        </p:txBody>
      </p:sp>
      <p:sp>
        <p:nvSpPr>
          <p:cNvPr id="6" name="Rechteck 5">
            <a:extLst>
              <a:ext uri="{FF2B5EF4-FFF2-40B4-BE49-F238E27FC236}">
                <a16:creationId xmlns:a16="http://schemas.microsoft.com/office/drawing/2014/main" id="{9FCFF61D-B8F4-D167-8EE3-819F29B40A41}"/>
              </a:ext>
            </a:extLst>
          </p:cNvPr>
          <p:cNvSpPr/>
          <p:nvPr/>
        </p:nvSpPr>
        <p:spPr>
          <a:xfrm>
            <a:off x="929269" y="4189137"/>
            <a:ext cx="6750204" cy="550127"/>
          </a:xfrm>
          <a:prstGeom prst="rect">
            <a:avLst/>
          </a:prstGeom>
          <a:solidFill>
            <a:schemeClr val="accent5"/>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Domain</a:t>
            </a:r>
          </a:p>
        </p:txBody>
      </p:sp>
      <p:sp>
        <p:nvSpPr>
          <p:cNvPr id="7" name="Rechteck 6">
            <a:extLst>
              <a:ext uri="{FF2B5EF4-FFF2-40B4-BE49-F238E27FC236}">
                <a16:creationId xmlns:a16="http://schemas.microsoft.com/office/drawing/2014/main" id="{70913EBE-CA56-4A81-B87F-F250336963D9}"/>
              </a:ext>
            </a:extLst>
          </p:cNvPr>
          <p:cNvSpPr/>
          <p:nvPr/>
        </p:nvSpPr>
        <p:spPr>
          <a:xfrm>
            <a:off x="929269" y="3207832"/>
            <a:ext cx="5166731" cy="550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Application</a:t>
            </a:r>
            <a:endParaRPr lang="de-DE" dirty="0"/>
          </a:p>
        </p:txBody>
      </p:sp>
      <p:sp>
        <p:nvSpPr>
          <p:cNvPr id="8" name="Rechteck 7">
            <a:extLst>
              <a:ext uri="{FF2B5EF4-FFF2-40B4-BE49-F238E27FC236}">
                <a16:creationId xmlns:a16="http://schemas.microsoft.com/office/drawing/2014/main" id="{23CEF3DA-72C1-171C-D117-F1F54F189AB0}"/>
              </a:ext>
            </a:extLst>
          </p:cNvPr>
          <p:cNvSpPr/>
          <p:nvPr/>
        </p:nvSpPr>
        <p:spPr>
          <a:xfrm>
            <a:off x="929269" y="2274847"/>
            <a:ext cx="4200292" cy="550127"/>
          </a:xfrm>
          <a:prstGeom prst="rect">
            <a:avLst/>
          </a:prstGeom>
          <a:solidFill>
            <a:schemeClr val="accent3"/>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Adapter</a:t>
            </a:r>
          </a:p>
        </p:txBody>
      </p:sp>
      <p:sp>
        <p:nvSpPr>
          <p:cNvPr id="3" name="Textfeld 2">
            <a:extLst>
              <a:ext uri="{FF2B5EF4-FFF2-40B4-BE49-F238E27FC236}">
                <a16:creationId xmlns:a16="http://schemas.microsoft.com/office/drawing/2014/main" id="{052B5A13-34A7-5E91-C01B-B666BAB4F0EF}"/>
              </a:ext>
            </a:extLst>
          </p:cNvPr>
          <p:cNvSpPr txBox="1"/>
          <p:nvPr/>
        </p:nvSpPr>
        <p:spPr>
          <a:xfrm>
            <a:off x="5129561" y="2332824"/>
            <a:ext cx="3123893" cy="369332"/>
          </a:xfrm>
          <a:prstGeom prst="rect">
            <a:avLst/>
          </a:prstGeom>
          <a:noFill/>
        </p:spPr>
        <p:txBody>
          <a:bodyPr wrap="square" rtlCol="0">
            <a:spAutoFit/>
          </a:bodyPr>
          <a:lstStyle/>
          <a:p>
            <a:r>
              <a:rPr lang="de-DE" dirty="0"/>
              <a:t>Schnittstellen nach Außen</a:t>
            </a:r>
          </a:p>
        </p:txBody>
      </p:sp>
      <p:cxnSp>
        <p:nvCxnSpPr>
          <p:cNvPr id="11" name="Gerade Verbindung mit Pfeil 10">
            <a:extLst>
              <a:ext uri="{FF2B5EF4-FFF2-40B4-BE49-F238E27FC236}">
                <a16:creationId xmlns:a16="http://schemas.microsoft.com/office/drawing/2014/main" id="{3A712699-B13D-9E10-03B5-1744886A0148}"/>
              </a:ext>
            </a:extLst>
          </p:cNvPr>
          <p:cNvCxnSpPr>
            <a:stCxn id="8" idx="2"/>
          </p:cNvCxnSpPr>
          <p:nvPr/>
        </p:nvCxnSpPr>
        <p:spPr>
          <a:xfrm>
            <a:off x="3029415" y="2824974"/>
            <a:ext cx="3717" cy="382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A23DE5-7E55-541A-DEE5-62709756DD3E}"/>
              </a:ext>
            </a:extLst>
          </p:cNvPr>
          <p:cNvCxnSpPr>
            <a:cxnSpLocks/>
          </p:cNvCxnSpPr>
          <p:nvPr/>
        </p:nvCxnSpPr>
        <p:spPr>
          <a:xfrm>
            <a:off x="3029415" y="3782119"/>
            <a:ext cx="0" cy="407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20C89406-E456-2A75-53C5-E1D97681BD6E}"/>
              </a:ext>
            </a:extLst>
          </p:cNvPr>
          <p:cNvCxnSpPr>
            <a:cxnSpLocks/>
          </p:cNvCxnSpPr>
          <p:nvPr/>
        </p:nvCxnSpPr>
        <p:spPr>
          <a:xfrm>
            <a:off x="3029415" y="4763424"/>
            <a:ext cx="0" cy="492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Verbinder: gewinkelt 16">
            <a:extLst>
              <a:ext uri="{FF2B5EF4-FFF2-40B4-BE49-F238E27FC236}">
                <a16:creationId xmlns:a16="http://schemas.microsoft.com/office/drawing/2014/main" id="{E8B6E8F9-120B-4074-B6B9-60CE3317527C}"/>
              </a:ext>
            </a:extLst>
          </p:cNvPr>
          <p:cNvCxnSpPr>
            <a:cxnSpLocks/>
            <a:stCxn id="7" idx="2"/>
            <a:endCxn id="4" idx="3"/>
          </p:cNvCxnSpPr>
          <p:nvPr/>
        </p:nvCxnSpPr>
        <p:spPr>
          <a:xfrm rot="16200000" flipH="1">
            <a:off x="5155580" y="2115014"/>
            <a:ext cx="1810217" cy="5096106"/>
          </a:xfrm>
          <a:prstGeom prst="bentConnector4">
            <a:avLst>
              <a:gd name="adj1" fmla="val 12320"/>
              <a:gd name="adj2" fmla="val 1044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29F34DBF-9F77-AF38-CC39-A7265AAD97C9}"/>
              </a:ext>
            </a:extLst>
          </p:cNvPr>
          <p:cNvCxnSpPr>
            <a:cxnSpLocks/>
            <a:stCxn id="8" idx="2"/>
            <a:endCxn id="4" idx="3"/>
          </p:cNvCxnSpPr>
          <p:nvPr/>
        </p:nvCxnSpPr>
        <p:spPr>
          <a:xfrm rot="16200000" flipH="1">
            <a:off x="4447477" y="1406912"/>
            <a:ext cx="2743202" cy="5579326"/>
          </a:xfrm>
          <a:prstGeom prst="bentConnector4">
            <a:avLst>
              <a:gd name="adj1" fmla="val 6256"/>
              <a:gd name="adj2" fmla="val 10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54B6545-E43E-D34E-315A-34DD9BD27D8E}"/>
              </a:ext>
            </a:extLst>
          </p:cNvPr>
          <p:cNvSpPr txBox="1"/>
          <p:nvPr/>
        </p:nvSpPr>
        <p:spPr>
          <a:xfrm>
            <a:off x="6096000" y="3281709"/>
            <a:ext cx="2416097" cy="369332"/>
          </a:xfrm>
          <a:prstGeom prst="rect">
            <a:avLst/>
          </a:prstGeom>
          <a:noFill/>
        </p:spPr>
        <p:txBody>
          <a:bodyPr wrap="square" rtlCol="0">
            <a:spAutoFit/>
          </a:bodyPr>
          <a:lstStyle/>
          <a:p>
            <a:r>
              <a:rPr lang="de-DE" dirty="0"/>
              <a:t>Übergreifende Logik</a:t>
            </a:r>
          </a:p>
        </p:txBody>
      </p:sp>
      <p:sp>
        <p:nvSpPr>
          <p:cNvPr id="29" name="Textfeld 28">
            <a:extLst>
              <a:ext uri="{FF2B5EF4-FFF2-40B4-BE49-F238E27FC236}">
                <a16:creationId xmlns:a16="http://schemas.microsoft.com/office/drawing/2014/main" id="{1AF44C2A-15F8-9126-1874-C50F6DFEBF4D}"/>
              </a:ext>
            </a:extLst>
          </p:cNvPr>
          <p:cNvSpPr txBox="1"/>
          <p:nvPr/>
        </p:nvSpPr>
        <p:spPr>
          <a:xfrm>
            <a:off x="6740665" y="4801110"/>
            <a:ext cx="1999263" cy="369332"/>
          </a:xfrm>
          <a:prstGeom prst="rect">
            <a:avLst/>
          </a:prstGeom>
          <a:noFill/>
        </p:spPr>
        <p:txBody>
          <a:bodyPr wrap="square" rtlCol="0">
            <a:spAutoFit/>
          </a:bodyPr>
          <a:lstStyle/>
          <a:p>
            <a:r>
              <a:rPr lang="de-DE" dirty="0" err="1"/>
              <a:t>Entities</a:t>
            </a:r>
            <a:r>
              <a:rPr lang="de-DE" dirty="0"/>
              <a:t>, Logik</a:t>
            </a:r>
          </a:p>
        </p:txBody>
      </p:sp>
      <p:sp>
        <p:nvSpPr>
          <p:cNvPr id="30" name="Textfeld 29">
            <a:extLst>
              <a:ext uri="{FF2B5EF4-FFF2-40B4-BE49-F238E27FC236}">
                <a16:creationId xmlns:a16="http://schemas.microsoft.com/office/drawing/2014/main" id="{527D9923-4D6E-C95A-92A4-C712CA6F9567}"/>
              </a:ext>
            </a:extLst>
          </p:cNvPr>
          <p:cNvSpPr txBox="1"/>
          <p:nvPr/>
        </p:nvSpPr>
        <p:spPr>
          <a:xfrm>
            <a:off x="6603102" y="5950794"/>
            <a:ext cx="2136826" cy="369332"/>
          </a:xfrm>
          <a:prstGeom prst="rect">
            <a:avLst/>
          </a:prstGeom>
          <a:noFill/>
        </p:spPr>
        <p:txBody>
          <a:bodyPr wrap="square" rtlCol="0">
            <a:spAutoFit/>
          </a:bodyPr>
          <a:lstStyle/>
          <a:p>
            <a:r>
              <a:rPr lang="de-DE" dirty="0" err="1"/>
              <a:t>Exceptions</a:t>
            </a:r>
            <a:r>
              <a:rPr lang="de-DE" dirty="0"/>
              <a:t>, DTOs</a:t>
            </a:r>
          </a:p>
        </p:txBody>
      </p:sp>
    </p:spTree>
    <p:extLst>
      <p:ext uri="{BB962C8B-B14F-4D97-AF65-F5344CB8AC3E}">
        <p14:creationId xmlns:p14="http://schemas.microsoft.com/office/powerpoint/2010/main" val="23619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Domain</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Entities</a:t>
            </a:r>
            <a:r>
              <a:rPr lang="de-DE" dirty="0"/>
              <a:t> mit Meta-Informationen für Hibernate</a:t>
            </a:r>
          </a:p>
          <a:p>
            <a:r>
              <a:rPr lang="de-DE" dirty="0"/>
              <a:t>Spring Data </a:t>
            </a:r>
            <a:r>
              <a:rPr lang="de-DE" dirty="0" err="1"/>
              <a:t>Repositories</a:t>
            </a:r>
            <a:endParaRPr lang="de-DE" dirty="0"/>
          </a:p>
          <a:p>
            <a:r>
              <a:rPr lang="de-DE" dirty="0"/>
              <a:t>Wir nutzen Hibernate, um uns das Schema erzeugen zu lassen, sowie </a:t>
            </a:r>
            <a:r>
              <a:rPr lang="de-DE" dirty="0" err="1"/>
              <a:t>data.sql</a:t>
            </a:r>
            <a:r>
              <a:rPr lang="de-DE" dirty="0"/>
              <a:t>, um uns initial Daten anzulegen</a:t>
            </a:r>
          </a:p>
          <a:p>
            <a:pPr lvl="1"/>
            <a:r>
              <a:rPr lang="de-DE" dirty="0"/>
              <a:t>Für produktive Anwendungen sollte man </a:t>
            </a:r>
            <a:r>
              <a:rPr lang="de-DE" dirty="0" err="1"/>
              <a:t>Liquibase</a:t>
            </a:r>
            <a:r>
              <a:rPr lang="de-DE" dirty="0"/>
              <a:t> oder </a:t>
            </a:r>
            <a:r>
              <a:rPr lang="de-DE" dirty="0" err="1"/>
              <a:t>Flyway</a:t>
            </a:r>
            <a:r>
              <a:rPr lang="de-DE" dirty="0"/>
              <a:t> verwenden!</a:t>
            </a:r>
          </a:p>
          <a:p>
            <a:r>
              <a:rPr lang="de-DE" dirty="0"/>
              <a:t>Lombok</a:t>
            </a:r>
          </a:p>
        </p:txBody>
      </p:sp>
    </p:spTree>
    <p:extLst>
      <p:ext uri="{BB962C8B-B14F-4D97-AF65-F5344CB8AC3E}">
        <p14:creationId xmlns:p14="http://schemas.microsoft.com/office/powerpoint/2010/main" val="110698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7E3F-15ED-4E6A-A793-152B9592B28E}"/>
              </a:ext>
            </a:extLst>
          </p:cNvPr>
          <p:cNvSpPr>
            <a:spLocks noGrp="1"/>
          </p:cNvSpPr>
          <p:nvPr>
            <p:ph type="title"/>
          </p:nvPr>
        </p:nvSpPr>
        <p:spPr/>
        <p:txBody>
          <a:bodyPr/>
          <a:lstStyle/>
          <a:p>
            <a:r>
              <a:rPr lang="de-DE" dirty="0"/>
              <a:t>Exkurs: </a:t>
            </a:r>
            <a:r>
              <a:rPr lang="de-DE" dirty="0" err="1"/>
              <a:t>lombok</a:t>
            </a:r>
            <a:endParaRPr lang="de-DE" dirty="0"/>
          </a:p>
        </p:txBody>
      </p:sp>
      <p:sp>
        <p:nvSpPr>
          <p:cNvPr id="3" name="Inhaltsplatzhalter 2">
            <a:extLst>
              <a:ext uri="{FF2B5EF4-FFF2-40B4-BE49-F238E27FC236}">
                <a16:creationId xmlns:a16="http://schemas.microsoft.com/office/drawing/2014/main" id="{FD10520F-6B2B-4346-AF89-EEF8D542ECEC}"/>
              </a:ext>
            </a:extLst>
          </p:cNvPr>
          <p:cNvSpPr>
            <a:spLocks noGrp="1"/>
          </p:cNvSpPr>
          <p:nvPr>
            <p:ph idx="1"/>
          </p:nvPr>
        </p:nvSpPr>
        <p:spPr>
          <a:xfrm>
            <a:off x="677334" y="1717289"/>
            <a:ext cx="8596668" cy="4324074"/>
          </a:xfrm>
        </p:spPr>
        <p:txBody>
          <a:bodyPr/>
          <a:lstStyle/>
          <a:p>
            <a:r>
              <a:rPr lang="de-DE" dirty="0"/>
              <a:t>„</a:t>
            </a:r>
            <a:r>
              <a:rPr lang="en-US" dirty="0"/>
              <a:t>Project Lombok is a java library that automatically plugs into your editor and build tools, spicing up your java.</a:t>
            </a:r>
            <a:br>
              <a:rPr lang="en-US" dirty="0"/>
            </a:br>
            <a:r>
              <a:rPr lang="en-US" dirty="0"/>
              <a:t>Never write another getter or equals method again, with one annotation your class has a fully featured builder, Automate your logging variables, and much more.” (</a:t>
            </a:r>
            <a:r>
              <a:rPr lang="en-US" dirty="0">
                <a:hlinkClick r:id="rId2">
                  <a:extLst>
                    <a:ext uri="{A12FA001-AC4F-418D-AE19-62706E023703}">
                      <ahyp:hlinkClr xmlns:ahyp="http://schemas.microsoft.com/office/drawing/2018/hyperlinkcolor" val="tx"/>
                    </a:ext>
                  </a:extLst>
                </a:hlinkClick>
              </a:rPr>
              <a:t>https://projectlombok.org/</a:t>
            </a:r>
            <a:r>
              <a:rPr lang="en-US" dirty="0"/>
              <a:t>)</a:t>
            </a:r>
          </a:p>
          <a:p>
            <a:pPr lvl="1"/>
            <a:r>
              <a:rPr lang="de-DE" sz="1800" dirty="0"/>
              <a:t>Projekt Lombok ist eine Java-Bibliothek, die sich automatisch in Ihren Editor und Ihre </a:t>
            </a:r>
            <a:r>
              <a:rPr lang="de-DE" sz="1800" dirty="0" err="1"/>
              <a:t>Build</a:t>
            </a:r>
            <a:r>
              <a:rPr lang="de-DE" sz="1800" dirty="0"/>
              <a:t>-Tools einfügt und Ihr Java aufpeppt. Schreiben Sie nie wieder eine Getter- oder Equals-Methode, mit einer Annotation hat Ihre Klasse einen vollwertigen </a:t>
            </a:r>
            <a:r>
              <a:rPr lang="de-DE" sz="1800" dirty="0" err="1"/>
              <a:t>Builder</a:t>
            </a:r>
            <a:r>
              <a:rPr lang="de-DE" sz="1800" dirty="0"/>
              <a:t>, automatisieren Sie Ihre </a:t>
            </a:r>
            <a:r>
              <a:rPr lang="de-DE" sz="1800" dirty="0" err="1"/>
              <a:t>Logging</a:t>
            </a:r>
            <a:r>
              <a:rPr lang="de-DE" sz="1800" dirty="0"/>
              <a:t>-Variablen, und vieles mehr</a:t>
            </a:r>
            <a:endParaRPr lang="en-US" sz="1800" dirty="0"/>
          </a:p>
          <a:p>
            <a:r>
              <a:rPr lang="en-US" dirty="0" err="1"/>
              <a:t>Lombok.config</a:t>
            </a:r>
            <a:r>
              <a:rPr lang="en-US" dirty="0"/>
              <a:t> um die log variable </a:t>
            </a:r>
            <a:r>
              <a:rPr lang="en-US" dirty="0" err="1"/>
              <a:t>umzubenennen</a:t>
            </a:r>
            <a:endParaRPr lang="en-US" dirty="0"/>
          </a:p>
          <a:p>
            <a:r>
              <a:rPr lang="en-US" dirty="0"/>
              <a:t>@Value </a:t>
            </a:r>
            <a:r>
              <a:rPr lang="en-US" dirty="0" err="1"/>
              <a:t>mittlerweile</a:t>
            </a:r>
            <a:r>
              <a:rPr lang="en-US" dirty="0"/>
              <a:t> (Java 17) </a:t>
            </a:r>
            <a:r>
              <a:rPr lang="en-US" dirty="0" err="1"/>
              <a:t>durch</a:t>
            </a:r>
            <a:r>
              <a:rPr lang="en-US" dirty="0"/>
              <a:t> Records </a:t>
            </a:r>
            <a:r>
              <a:rPr lang="en-US" dirty="0" err="1"/>
              <a:t>ersetzbar</a:t>
            </a:r>
            <a:r>
              <a:rPr lang="en-US" dirty="0"/>
              <a:t> (</a:t>
            </a:r>
            <a:r>
              <a:rPr lang="en-US" dirty="0" err="1"/>
              <a:t>außer</a:t>
            </a:r>
            <a:r>
              <a:rPr lang="en-US" dirty="0"/>
              <a:t> </a:t>
            </a:r>
            <a:r>
              <a:rPr lang="en-US" dirty="0" err="1"/>
              <a:t>bei</a:t>
            </a:r>
            <a:r>
              <a:rPr lang="en-US" dirty="0"/>
              <a:t> </a:t>
            </a:r>
            <a:r>
              <a:rPr lang="en-US" dirty="0" err="1"/>
              <a:t>einigen</a:t>
            </a:r>
            <a:r>
              <a:rPr lang="en-US" dirty="0"/>
              <a:t> Frameworks, die JavaBean </a:t>
            </a:r>
            <a:r>
              <a:rPr lang="en-US" dirty="0" err="1"/>
              <a:t>Konvention</a:t>
            </a:r>
            <a:r>
              <a:rPr lang="en-US" dirty="0"/>
              <a:t> </a:t>
            </a:r>
            <a:r>
              <a:rPr lang="en-US" dirty="0" err="1"/>
              <a:t>erwarten</a:t>
            </a:r>
            <a:r>
              <a:rPr lang="en-US" dirty="0"/>
              <a:t>)</a:t>
            </a:r>
            <a:endParaRPr lang="de-DE" dirty="0"/>
          </a:p>
        </p:txBody>
      </p:sp>
    </p:spTree>
    <p:extLst>
      <p:ext uri="{BB962C8B-B14F-4D97-AF65-F5344CB8AC3E}">
        <p14:creationId xmlns:p14="http://schemas.microsoft.com/office/powerpoint/2010/main" val="2715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DE5-B660-8FFF-802F-822850CDC4D1}"/>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A289372-A593-4893-55B4-C88DFD3CEBEE}"/>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34E0D4A-61F6-F2CF-945D-A9BD5E60F2DC}"/>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C9A3363-F7C2-97BE-CED5-4D8872CDA754}"/>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sz="2000" b="1" dirty="0"/>
              <a:t>Einleitung</a:t>
            </a:r>
          </a:p>
          <a:p>
            <a:r>
              <a:rPr lang="de-DE" sz="2000" dirty="0"/>
              <a:t>Grundlagen Security</a:t>
            </a:r>
          </a:p>
          <a:p>
            <a:r>
              <a:rPr lang="de-DE" sz="2000" dirty="0"/>
              <a:t>Authentifizierung</a:t>
            </a:r>
          </a:p>
          <a:p>
            <a:r>
              <a:rPr lang="de-DE" sz="2000" dirty="0" err="1"/>
              <a:t>AutorisierungCSRF</a:t>
            </a:r>
            <a:r>
              <a:rPr lang="de-DE" sz="2000" dirty="0"/>
              <a:t> &amp; CORS</a:t>
            </a:r>
          </a:p>
          <a:p>
            <a:r>
              <a:rPr lang="de-DE" sz="2000" dirty="0"/>
              <a:t>Method Level Security</a:t>
            </a:r>
          </a:p>
          <a:p>
            <a:r>
              <a:rPr lang="de-DE" sz="2000" dirty="0"/>
              <a:t>HTTPS</a:t>
            </a:r>
          </a:p>
          <a:p>
            <a:r>
              <a:rPr lang="de-DE" sz="2000" dirty="0"/>
              <a:t>Security Header</a:t>
            </a:r>
          </a:p>
          <a:p>
            <a:r>
              <a:rPr lang="de-DE" sz="2000" dirty="0"/>
              <a:t>OAUTH 2.0</a:t>
            </a:r>
          </a:p>
          <a:p>
            <a:r>
              <a:rPr lang="de-DE" sz="2000" dirty="0"/>
              <a:t>OIDC</a:t>
            </a:r>
          </a:p>
          <a:p>
            <a:r>
              <a:rPr lang="de-DE" sz="2000" dirty="0"/>
              <a:t>Spring </a:t>
            </a:r>
            <a:r>
              <a:rPr lang="de-DE" sz="2000" dirty="0" err="1"/>
              <a:t>Authorization</a:t>
            </a:r>
            <a:r>
              <a:rPr lang="de-DE" sz="2000"/>
              <a:t> Server</a:t>
            </a:r>
          </a:p>
          <a:p>
            <a:r>
              <a:rPr lang="de-DE" sz="2000"/>
              <a:t>Spring </a:t>
            </a:r>
            <a:r>
              <a:rPr lang="de-DE" sz="2000" dirty="0"/>
              <a:t>Security Best Practices</a:t>
            </a:r>
          </a:p>
        </p:txBody>
      </p:sp>
    </p:spTree>
    <p:extLst>
      <p:ext uri="{BB962C8B-B14F-4D97-AF65-F5344CB8AC3E}">
        <p14:creationId xmlns:p14="http://schemas.microsoft.com/office/powerpoint/2010/main" val="305394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Values</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Exceptions</a:t>
            </a:r>
            <a:endParaRPr lang="de-DE" dirty="0"/>
          </a:p>
          <a:p>
            <a:r>
              <a:rPr lang="de-DE" dirty="0"/>
              <a:t>DTOs sind Records</a:t>
            </a:r>
          </a:p>
          <a:p>
            <a:r>
              <a:rPr lang="de-DE" dirty="0"/>
              <a:t>Open-</a:t>
            </a:r>
            <a:r>
              <a:rPr lang="de-DE" dirty="0" err="1"/>
              <a:t>Api</a:t>
            </a:r>
            <a:r>
              <a:rPr lang="de-DE" dirty="0"/>
              <a:t> Annotationen</a:t>
            </a:r>
          </a:p>
        </p:txBody>
      </p:sp>
    </p:spTree>
    <p:extLst>
      <p:ext uri="{BB962C8B-B14F-4D97-AF65-F5344CB8AC3E}">
        <p14:creationId xmlns:p14="http://schemas.microsoft.com/office/powerpoint/2010/main" val="77004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p:txBody>
      </p:sp>
    </p:spTree>
    <p:extLst>
      <p:ext uri="{BB962C8B-B14F-4D97-AF65-F5344CB8AC3E}">
        <p14:creationId xmlns:p14="http://schemas.microsoft.com/office/powerpoint/2010/main" val="13457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application</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Service</a:t>
            </a:r>
          </a:p>
          <a:p>
            <a:pPr lvl="1"/>
            <a:r>
              <a:rPr lang="de-DE" dirty="0"/>
              <a:t>Immer als Kombination Interface + Implementation umgesetzt</a:t>
            </a:r>
          </a:p>
          <a:p>
            <a:pPr lvl="1"/>
            <a:r>
              <a:rPr lang="de-DE" dirty="0"/>
              <a:t>Heutzutage bringt das keine Vorteile, ist aber immer noch </a:t>
            </a:r>
            <a:r>
              <a:rPr lang="de-DE" dirty="0" err="1"/>
              <a:t>best</a:t>
            </a:r>
            <a:r>
              <a:rPr lang="de-DE" dirty="0"/>
              <a:t> </a:t>
            </a:r>
            <a:r>
              <a:rPr lang="de-DE" dirty="0" err="1"/>
              <a:t>practice</a:t>
            </a:r>
            <a:endParaRPr lang="de-DE" dirty="0"/>
          </a:p>
          <a:p>
            <a:pPr lvl="1"/>
            <a:r>
              <a:rPr lang="de-DE" dirty="0"/>
              <a:t>Ausnutzen des Hibernate Version </a:t>
            </a:r>
            <a:r>
              <a:rPr lang="de-DE" dirty="0" err="1"/>
              <a:t>features</a:t>
            </a:r>
            <a:endParaRPr lang="de-DE" dirty="0"/>
          </a:p>
        </p:txBody>
      </p:sp>
    </p:spTree>
    <p:extLst>
      <p:ext uri="{BB962C8B-B14F-4D97-AF65-F5344CB8AC3E}">
        <p14:creationId xmlns:p14="http://schemas.microsoft.com/office/powerpoint/2010/main" val="296938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adapter</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Rest Controller</a:t>
            </a:r>
          </a:p>
          <a:p>
            <a:pPr lvl="1"/>
            <a:r>
              <a:rPr lang="de-DE" dirty="0"/>
              <a:t>Rest Level 2</a:t>
            </a:r>
          </a:p>
          <a:p>
            <a:pPr lvl="1"/>
            <a:r>
              <a:rPr lang="de-DE" dirty="0"/>
              <a:t>Open </a:t>
            </a:r>
            <a:r>
              <a:rPr lang="de-DE" dirty="0" err="1"/>
              <a:t>Api</a:t>
            </a:r>
            <a:r>
              <a:rPr lang="de-DE" dirty="0"/>
              <a:t> Annotationen</a:t>
            </a:r>
          </a:p>
        </p:txBody>
      </p:sp>
    </p:spTree>
    <p:extLst>
      <p:ext uri="{BB962C8B-B14F-4D97-AF65-F5344CB8AC3E}">
        <p14:creationId xmlns:p14="http://schemas.microsoft.com/office/powerpoint/2010/main" val="192439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D92B-5931-322D-0553-B0D55C477D3D}"/>
              </a:ext>
            </a:extLst>
          </p:cNvPr>
          <p:cNvSpPr>
            <a:spLocks noGrp="1"/>
          </p:cNvSpPr>
          <p:nvPr>
            <p:ph type="title"/>
          </p:nvPr>
        </p:nvSpPr>
        <p:spPr/>
        <p:txBody>
          <a:bodyPr/>
          <a:lstStyle/>
          <a:p>
            <a:r>
              <a:rPr lang="de-DE" dirty="0"/>
              <a:t>Common und </a:t>
            </a:r>
            <a:r>
              <a:rPr lang="de-DE" dirty="0" err="1"/>
              <a:t>Configuration</a:t>
            </a:r>
            <a:endParaRPr lang="de-DE" dirty="0"/>
          </a:p>
        </p:txBody>
      </p:sp>
      <p:sp>
        <p:nvSpPr>
          <p:cNvPr id="3" name="Inhaltsplatzhalter 2">
            <a:extLst>
              <a:ext uri="{FF2B5EF4-FFF2-40B4-BE49-F238E27FC236}">
                <a16:creationId xmlns:a16="http://schemas.microsoft.com/office/drawing/2014/main" id="{9EFA0DCA-FD35-3D01-D15D-9D2A9AEE817A}"/>
              </a:ext>
            </a:extLst>
          </p:cNvPr>
          <p:cNvSpPr>
            <a:spLocks noGrp="1"/>
          </p:cNvSpPr>
          <p:nvPr>
            <p:ph idx="1"/>
          </p:nvPr>
        </p:nvSpPr>
        <p:spPr/>
        <p:txBody>
          <a:bodyPr/>
          <a:lstStyle/>
          <a:p>
            <a:r>
              <a:rPr lang="de-DE" dirty="0" err="1"/>
              <a:t>OpenApiConfig</a:t>
            </a:r>
            <a:endParaRPr lang="de-DE" dirty="0"/>
          </a:p>
          <a:p>
            <a:pPr lvl="1"/>
            <a:r>
              <a:rPr lang="de-DE" dirty="0"/>
              <a:t>Ein paar Metadaten für die Swagger-UI</a:t>
            </a:r>
          </a:p>
        </p:txBody>
      </p:sp>
    </p:spTree>
    <p:extLst>
      <p:ext uri="{BB962C8B-B14F-4D97-AF65-F5344CB8AC3E}">
        <p14:creationId xmlns:p14="http://schemas.microsoft.com/office/powerpoint/2010/main" val="325096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3F1BE-1763-B9DA-862F-D8A7320B88F4}"/>
              </a:ext>
            </a:extLst>
          </p:cNvPr>
          <p:cNvSpPr>
            <a:spLocks noGrp="1"/>
          </p:cNvSpPr>
          <p:nvPr>
            <p:ph type="title"/>
          </p:nvPr>
        </p:nvSpPr>
        <p:spPr/>
        <p:txBody>
          <a:bodyPr/>
          <a:lstStyle/>
          <a:p>
            <a:r>
              <a:rPr lang="de-DE" dirty="0"/>
              <a:t>Docker-</a:t>
            </a:r>
            <a:r>
              <a:rPr lang="de-DE" dirty="0" err="1"/>
              <a:t>compose</a:t>
            </a:r>
            <a:endParaRPr lang="de-DE" dirty="0"/>
          </a:p>
        </p:txBody>
      </p:sp>
      <p:sp>
        <p:nvSpPr>
          <p:cNvPr id="3" name="Inhaltsplatzhalter 2">
            <a:extLst>
              <a:ext uri="{FF2B5EF4-FFF2-40B4-BE49-F238E27FC236}">
                <a16:creationId xmlns:a16="http://schemas.microsoft.com/office/drawing/2014/main" id="{448B6A7D-C4EE-0CD7-F020-97E72CCE82D6}"/>
              </a:ext>
            </a:extLst>
          </p:cNvPr>
          <p:cNvSpPr>
            <a:spLocks noGrp="1"/>
          </p:cNvSpPr>
          <p:nvPr>
            <p:ph idx="1"/>
          </p:nvPr>
        </p:nvSpPr>
        <p:spPr>
          <a:xfrm>
            <a:off x="677334" y="1597285"/>
            <a:ext cx="8596668" cy="4444077"/>
          </a:xfrm>
        </p:spPr>
        <p:txBody>
          <a:bodyPr/>
          <a:lstStyle/>
          <a:p>
            <a:r>
              <a:rPr lang="de-DE" dirty="0" err="1"/>
              <a:t>PostgresQl</a:t>
            </a:r>
            <a:r>
              <a:rPr lang="de-DE" dirty="0"/>
              <a:t> DB, DB Browser einrichten:</a:t>
            </a:r>
          </a:p>
          <a:p>
            <a:pPr marL="457200" lvl="1" indent="0">
              <a:buNone/>
            </a:pPr>
            <a:r>
              <a:rPr lang="de-DE" dirty="0"/>
              <a:t> </a:t>
            </a:r>
          </a:p>
        </p:txBody>
      </p:sp>
      <p:pic>
        <p:nvPicPr>
          <p:cNvPr id="5" name="Grafik 4">
            <a:extLst>
              <a:ext uri="{FF2B5EF4-FFF2-40B4-BE49-F238E27FC236}">
                <a16:creationId xmlns:a16="http://schemas.microsoft.com/office/drawing/2014/main" id="{02ABDA62-E6FC-3084-84A3-104DA17284EC}"/>
              </a:ext>
            </a:extLst>
          </p:cNvPr>
          <p:cNvPicPr>
            <a:picLocks noChangeAspect="1"/>
          </p:cNvPicPr>
          <p:nvPr/>
        </p:nvPicPr>
        <p:blipFill>
          <a:blip r:embed="rId2"/>
          <a:stretch>
            <a:fillRect/>
          </a:stretch>
        </p:blipFill>
        <p:spPr>
          <a:xfrm>
            <a:off x="2298138" y="1930400"/>
            <a:ext cx="5644775" cy="4444077"/>
          </a:xfrm>
          <a:prstGeom prst="rect">
            <a:avLst/>
          </a:prstGeom>
        </p:spPr>
      </p:pic>
    </p:spTree>
    <p:extLst>
      <p:ext uri="{BB962C8B-B14F-4D97-AF65-F5344CB8AC3E}">
        <p14:creationId xmlns:p14="http://schemas.microsoft.com/office/powerpoint/2010/main" val="2572669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A62B8-7F2D-D58E-D492-2AED549E3623}"/>
              </a:ext>
            </a:extLst>
          </p:cNvPr>
          <p:cNvSpPr>
            <a:spLocks noGrp="1"/>
          </p:cNvSpPr>
          <p:nvPr>
            <p:ph type="title"/>
          </p:nvPr>
        </p:nvSpPr>
        <p:spPr/>
        <p:txBody>
          <a:bodyPr/>
          <a:lstStyle/>
          <a:p>
            <a:r>
              <a:rPr lang="de-DE" dirty="0"/>
              <a:t>Einstieg – erste Authentifizierung</a:t>
            </a:r>
          </a:p>
        </p:txBody>
      </p:sp>
      <p:sp>
        <p:nvSpPr>
          <p:cNvPr id="3" name="Inhaltsplatzhalter 2">
            <a:extLst>
              <a:ext uri="{FF2B5EF4-FFF2-40B4-BE49-F238E27FC236}">
                <a16:creationId xmlns:a16="http://schemas.microsoft.com/office/drawing/2014/main" id="{F012512F-22B8-6283-FAB2-CA9D8B653B31}"/>
              </a:ext>
            </a:extLst>
          </p:cNvPr>
          <p:cNvSpPr>
            <a:spLocks noGrp="1"/>
          </p:cNvSpPr>
          <p:nvPr>
            <p:ph idx="1"/>
          </p:nvPr>
        </p:nvSpPr>
        <p:spPr>
          <a:xfrm>
            <a:off x="677334" y="1810966"/>
            <a:ext cx="8596668" cy="4166251"/>
          </a:xfrm>
        </p:spPr>
        <p:txBody>
          <a:bodyPr>
            <a:normAutofit/>
          </a:bodyPr>
          <a:lstStyle/>
          <a:p>
            <a:r>
              <a:rPr lang="de-DE" dirty="0"/>
              <a:t>Wir fügen die </a:t>
            </a:r>
            <a:r>
              <a:rPr lang="de-DE" dirty="0" err="1"/>
              <a:t>dependency</a:t>
            </a:r>
            <a:r>
              <a:rPr lang="de-DE" dirty="0"/>
              <a:t> spring-boot-starter-</a:t>
            </a:r>
            <a:r>
              <a:rPr lang="de-DE" dirty="0" err="1"/>
              <a:t>security</a:t>
            </a:r>
            <a:r>
              <a:rPr lang="de-DE" dirty="0"/>
              <a:t> hinzu</a:t>
            </a:r>
          </a:p>
          <a:p>
            <a:pPr lvl="1"/>
            <a:r>
              <a:rPr lang="de-DE" dirty="0"/>
              <a:t>Security ist per </a:t>
            </a:r>
            <a:r>
              <a:rPr lang="de-DE" dirty="0" err="1"/>
              <a:t>default</a:t>
            </a:r>
            <a:r>
              <a:rPr lang="de-DE" dirty="0"/>
              <a:t> an</a:t>
            </a:r>
          </a:p>
          <a:p>
            <a:pPr lvl="1"/>
            <a:r>
              <a:rPr lang="de-DE" dirty="0"/>
              <a:t>Passwort für „</a:t>
            </a:r>
            <a:r>
              <a:rPr lang="de-DE" dirty="0" err="1"/>
              <a:t>user</a:t>
            </a:r>
            <a:r>
              <a:rPr lang="de-DE" dirty="0"/>
              <a:t>“ findet man im log</a:t>
            </a:r>
          </a:p>
          <a:p>
            <a:pPr lvl="1"/>
            <a:endParaRPr lang="de-DE" dirty="0"/>
          </a:p>
          <a:p>
            <a:pPr marL="457200" lvl="1" indent="0">
              <a:buNone/>
            </a:pPr>
            <a:endParaRPr lang="de-DE" dirty="0"/>
          </a:p>
          <a:p>
            <a:r>
              <a:rPr lang="de-DE" dirty="0"/>
              <a:t>Folgendes wird dadurch konfiguriert:</a:t>
            </a:r>
          </a:p>
          <a:p>
            <a:pPr lvl="1"/>
            <a:r>
              <a:rPr lang="de-DE" dirty="0"/>
              <a:t>In-Memory-</a:t>
            </a:r>
            <a:r>
              <a:rPr lang="de-DE" dirty="0" err="1"/>
              <a:t>UserDetails</a:t>
            </a:r>
            <a:r>
              <a:rPr lang="de-DE" dirty="0"/>
              <a:t> (Benutzer „</a:t>
            </a:r>
            <a:r>
              <a:rPr lang="de-DE" dirty="0" err="1"/>
              <a:t>user</a:t>
            </a:r>
            <a:r>
              <a:rPr lang="de-DE" dirty="0"/>
              <a:t>“, zufälliges Passwort)</a:t>
            </a:r>
          </a:p>
          <a:p>
            <a:pPr lvl="1"/>
            <a:r>
              <a:rPr lang="de-DE" dirty="0" err="1"/>
              <a:t>FormLogin</a:t>
            </a:r>
            <a:r>
              <a:rPr lang="de-DE" dirty="0"/>
              <a:t> für Web-Zugriffe</a:t>
            </a:r>
          </a:p>
          <a:p>
            <a:pPr lvl="1"/>
            <a:r>
              <a:rPr lang="de-DE" dirty="0"/>
              <a:t>HTTP Basic für REST-Zugriffe</a:t>
            </a:r>
          </a:p>
        </p:txBody>
      </p:sp>
      <p:sp>
        <p:nvSpPr>
          <p:cNvPr id="4" name="Rectangle 1">
            <a:extLst>
              <a:ext uri="{FF2B5EF4-FFF2-40B4-BE49-F238E27FC236}">
                <a16:creationId xmlns:a16="http://schemas.microsoft.com/office/drawing/2014/main" id="{C9C2D3ED-F82D-ADF5-C648-0B776CA928F7}"/>
              </a:ext>
            </a:extLst>
          </p:cNvPr>
          <p:cNvSpPr>
            <a:spLocks noChangeArrowheads="1"/>
          </p:cNvSpPr>
          <p:nvPr/>
        </p:nvSpPr>
        <p:spPr bwMode="auto">
          <a:xfrm>
            <a:off x="5469848" y="2470046"/>
            <a:ext cx="40237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org.springframework.boot</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&gt;spring-boot-starter-</a:t>
            </a:r>
            <a:r>
              <a:rPr kumimoji="0" lang="de-DE" altLang="de-DE" sz="1000" b="0" i="0" u="none" strike="noStrike" cap="none" normalizeH="0" baseline="0" dirty="0" err="1">
                <a:ln>
                  <a:noFill/>
                </a:ln>
                <a:solidFill>
                  <a:srgbClr val="080808"/>
                </a:solidFill>
                <a:effectLst/>
                <a:latin typeface="JetBrains Mono"/>
              </a:rPr>
              <a:t>security</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org.thymeleaf.extras</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&gt;thymeleaf-extras-springsecurity6&lt;/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1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500E-A4E6-3BD0-2D5E-652C3FA0EFF7}"/>
              </a:ext>
            </a:extLst>
          </p:cNvPr>
          <p:cNvSpPr>
            <a:spLocks noGrp="1"/>
          </p:cNvSpPr>
          <p:nvPr>
            <p:ph type="title"/>
          </p:nvPr>
        </p:nvSpPr>
        <p:spPr/>
        <p:txBody>
          <a:bodyPr/>
          <a:lstStyle/>
          <a:p>
            <a:r>
              <a:rPr lang="de-DE" dirty="0" err="1"/>
              <a:t>FormLogin</a:t>
            </a:r>
            <a:r>
              <a:rPr lang="de-DE" dirty="0"/>
              <a:t> für das Web</a:t>
            </a:r>
          </a:p>
        </p:txBody>
      </p:sp>
      <p:sp>
        <p:nvSpPr>
          <p:cNvPr id="3" name="Inhaltsplatzhalter 2">
            <a:extLst>
              <a:ext uri="{FF2B5EF4-FFF2-40B4-BE49-F238E27FC236}">
                <a16:creationId xmlns:a16="http://schemas.microsoft.com/office/drawing/2014/main" id="{7D5E88E0-4647-25C1-80AC-08F669752FF5}"/>
              </a:ext>
            </a:extLst>
          </p:cNvPr>
          <p:cNvSpPr>
            <a:spLocks noGrp="1"/>
          </p:cNvSpPr>
          <p:nvPr>
            <p:ph idx="1"/>
          </p:nvPr>
        </p:nvSpPr>
        <p:spPr>
          <a:xfrm>
            <a:off x="677334" y="4863830"/>
            <a:ext cx="8596668" cy="1177532"/>
          </a:xfrm>
        </p:spPr>
        <p:txBody>
          <a:bodyPr/>
          <a:lstStyle/>
          <a:p>
            <a:r>
              <a:rPr lang="de-DE" dirty="0"/>
              <a:t>Username und Passwort werden im </a:t>
            </a:r>
            <a:r>
              <a:rPr lang="de-DE" dirty="0" err="1"/>
              <a:t>RequestBody</a:t>
            </a:r>
            <a:r>
              <a:rPr lang="de-DE" dirty="0"/>
              <a:t> beim Login übermittelt</a:t>
            </a:r>
          </a:p>
        </p:txBody>
      </p:sp>
      <p:pic>
        <p:nvPicPr>
          <p:cNvPr id="5" name="Grafik 4">
            <a:extLst>
              <a:ext uri="{FF2B5EF4-FFF2-40B4-BE49-F238E27FC236}">
                <a16:creationId xmlns:a16="http://schemas.microsoft.com/office/drawing/2014/main" id="{89D500E8-D47C-182A-A235-266406B9AE61}"/>
              </a:ext>
            </a:extLst>
          </p:cNvPr>
          <p:cNvPicPr>
            <a:picLocks noChangeAspect="1"/>
          </p:cNvPicPr>
          <p:nvPr/>
        </p:nvPicPr>
        <p:blipFill>
          <a:blip r:embed="rId2"/>
          <a:srcRect r="39312" b="15849"/>
          <a:stretch/>
        </p:blipFill>
        <p:spPr>
          <a:xfrm>
            <a:off x="5356098" y="2139950"/>
            <a:ext cx="4189978" cy="2372056"/>
          </a:xfrm>
          <a:prstGeom prst="rect">
            <a:avLst/>
          </a:prstGeom>
        </p:spPr>
      </p:pic>
      <p:pic>
        <p:nvPicPr>
          <p:cNvPr id="6" name="Grafik 5">
            <a:extLst>
              <a:ext uri="{FF2B5EF4-FFF2-40B4-BE49-F238E27FC236}">
                <a16:creationId xmlns:a16="http://schemas.microsoft.com/office/drawing/2014/main" id="{D719203D-592F-9B24-E1A3-BB5FF4DB4538}"/>
              </a:ext>
            </a:extLst>
          </p:cNvPr>
          <p:cNvPicPr>
            <a:picLocks noChangeAspect="1"/>
          </p:cNvPicPr>
          <p:nvPr/>
        </p:nvPicPr>
        <p:blipFill>
          <a:blip r:embed="rId3"/>
          <a:stretch>
            <a:fillRect/>
          </a:stretch>
        </p:blipFill>
        <p:spPr>
          <a:xfrm>
            <a:off x="677334" y="2139950"/>
            <a:ext cx="3715268" cy="2372056"/>
          </a:xfrm>
          <a:prstGeom prst="rect">
            <a:avLst/>
          </a:prstGeom>
        </p:spPr>
      </p:pic>
    </p:spTree>
    <p:extLst>
      <p:ext uri="{BB962C8B-B14F-4D97-AF65-F5344CB8AC3E}">
        <p14:creationId xmlns:p14="http://schemas.microsoft.com/office/powerpoint/2010/main" val="302300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3FF6-A603-5ADD-B236-8EEA041575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86C6C88-E0D2-79B9-62CA-DA6F547C8608}"/>
              </a:ext>
            </a:extLst>
          </p:cNvPr>
          <p:cNvSpPr>
            <a:spLocks noGrp="1"/>
          </p:cNvSpPr>
          <p:nvPr>
            <p:ph type="title"/>
          </p:nvPr>
        </p:nvSpPr>
        <p:spPr/>
        <p:txBody>
          <a:bodyPr/>
          <a:lstStyle/>
          <a:p>
            <a:r>
              <a:rPr lang="de-DE" dirty="0" err="1"/>
              <a:t>FormLogin</a:t>
            </a:r>
            <a:endParaRPr lang="de-DE" dirty="0"/>
          </a:p>
        </p:txBody>
      </p:sp>
      <p:sp>
        <p:nvSpPr>
          <p:cNvPr id="3" name="Inhaltsplatzhalter 2">
            <a:extLst>
              <a:ext uri="{FF2B5EF4-FFF2-40B4-BE49-F238E27FC236}">
                <a16:creationId xmlns:a16="http://schemas.microsoft.com/office/drawing/2014/main" id="{BCC4E4DD-DF0B-3A62-F6B9-6042D52CEAD0}"/>
              </a:ext>
            </a:extLst>
          </p:cNvPr>
          <p:cNvSpPr>
            <a:spLocks noGrp="1"/>
          </p:cNvSpPr>
          <p:nvPr>
            <p:ph idx="1"/>
          </p:nvPr>
        </p:nvSpPr>
        <p:spPr/>
        <p:txBody>
          <a:bodyPr/>
          <a:lstStyle/>
          <a:p>
            <a:r>
              <a:rPr lang="de-DE" dirty="0"/>
              <a:t>Webformular (HTML &lt;form&gt;), in das der Benutzer Login-Daten (Username, Passwort) eingibt.</a:t>
            </a:r>
          </a:p>
          <a:p>
            <a:r>
              <a:rPr lang="de-DE" dirty="0"/>
              <a:t>Server prüft Daten und legt anschließend i. d. R. eine Session an (Cookie-basierte Sitzung).</a:t>
            </a:r>
          </a:p>
          <a:p>
            <a:r>
              <a:rPr lang="de-DE" dirty="0"/>
              <a:t>User bleibt eingeloggt, solange die Session gültig ist (kein erneuter Passwort-</a:t>
            </a:r>
            <a:r>
              <a:rPr lang="de-DE" dirty="0" err="1"/>
              <a:t>Submit</a:t>
            </a:r>
            <a:r>
              <a:rPr lang="de-DE" dirty="0"/>
              <a:t> bei jedem Request sondern nur die </a:t>
            </a:r>
            <a:r>
              <a:rPr lang="de-DE" dirty="0" err="1"/>
              <a:t>jSessionId</a:t>
            </a:r>
            <a:r>
              <a:rPr lang="de-DE" dirty="0"/>
              <a:t>).</a:t>
            </a:r>
          </a:p>
          <a:p>
            <a:r>
              <a:rPr lang="de-DE" dirty="0"/>
              <a:t>Aussehen (Layout) kann frei gestaltet werden</a:t>
            </a:r>
          </a:p>
          <a:p>
            <a:r>
              <a:rPr lang="de-DE" dirty="0"/>
              <a:t>Nur sicher über TLS (Transport Layer Security): </a:t>
            </a:r>
            <a:r>
              <a:rPr lang="de-DE" dirty="0" err="1"/>
              <a:t>Credentials</a:t>
            </a:r>
            <a:r>
              <a:rPr lang="de-DE" dirty="0"/>
              <a:t> sind im Body einsehbar</a:t>
            </a:r>
          </a:p>
        </p:txBody>
      </p:sp>
    </p:spTree>
    <p:extLst>
      <p:ext uri="{BB962C8B-B14F-4D97-AF65-F5344CB8AC3E}">
        <p14:creationId xmlns:p14="http://schemas.microsoft.com/office/powerpoint/2010/main" val="30424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DF1AC0-BAAF-3335-17F9-B360C44C73BD}"/>
              </a:ext>
            </a:extLst>
          </p:cNvPr>
          <p:cNvSpPr>
            <a:spLocks noGrp="1"/>
          </p:cNvSpPr>
          <p:nvPr>
            <p:ph type="title"/>
          </p:nvPr>
        </p:nvSpPr>
        <p:spPr/>
        <p:txBody>
          <a:bodyPr/>
          <a:lstStyle/>
          <a:p>
            <a:r>
              <a:rPr lang="de-DE" dirty="0"/>
              <a:t>Basic Auth für Rest-Calls</a:t>
            </a:r>
          </a:p>
        </p:txBody>
      </p:sp>
      <p:pic>
        <p:nvPicPr>
          <p:cNvPr id="7" name="Inhaltsplatzhalter 6">
            <a:extLst>
              <a:ext uri="{FF2B5EF4-FFF2-40B4-BE49-F238E27FC236}">
                <a16:creationId xmlns:a16="http://schemas.microsoft.com/office/drawing/2014/main" id="{5354787F-EEF6-8CF9-1F30-4AFC9264C367}"/>
              </a:ext>
            </a:extLst>
          </p:cNvPr>
          <p:cNvPicPr>
            <a:picLocks noGrp="1" noChangeAspect="1"/>
          </p:cNvPicPr>
          <p:nvPr>
            <p:ph idx="1"/>
          </p:nvPr>
        </p:nvPicPr>
        <p:blipFill>
          <a:blip r:embed="rId2"/>
          <a:stretch>
            <a:fillRect/>
          </a:stretch>
        </p:blipFill>
        <p:spPr>
          <a:xfrm>
            <a:off x="773880" y="2062086"/>
            <a:ext cx="5538332" cy="1456199"/>
          </a:xfrm>
        </p:spPr>
      </p:pic>
      <p:pic>
        <p:nvPicPr>
          <p:cNvPr id="5" name="Grafik 4">
            <a:extLst>
              <a:ext uri="{FF2B5EF4-FFF2-40B4-BE49-F238E27FC236}">
                <a16:creationId xmlns:a16="http://schemas.microsoft.com/office/drawing/2014/main" id="{DDE238A3-CC6B-3072-D48C-1548B8A91B7B}"/>
              </a:ext>
            </a:extLst>
          </p:cNvPr>
          <p:cNvPicPr>
            <a:picLocks noChangeAspect="1"/>
          </p:cNvPicPr>
          <p:nvPr/>
        </p:nvPicPr>
        <p:blipFill>
          <a:blip r:embed="rId3"/>
          <a:stretch>
            <a:fillRect/>
          </a:stretch>
        </p:blipFill>
        <p:spPr>
          <a:xfrm>
            <a:off x="773880" y="3649971"/>
            <a:ext cx="8020870" cy="1619804"/>
          </a:xfrm>
          <a:prstGeom prst="rect">
            <a:avLst/>
          </a:prstGeom>
        </p:spPr>
      </p:pic>
      <p:sp>
        <p:nvSpPr>
          <p:cNvPr id="8" name="Inhaltsplatzhalter 2">
            <a:extLst>
              <a:ext uri="{FF2B5EF4-FFF2-40B4-BE49-F238E27FC236}">
                <a16:creationId xmlns:a16="http://schemas.microsoft.com/office/drawing/2014/main" id="{5C8EACA9-19C1-7698-ECCF-CC7C478FBBEA}"/>
              </a:ext>
            </a:extLst>
          </p:cNvPr>
          <p:cNvSpPr txBox="1">
            <a:spLocks/>
          </p:cNvSpPr>
          <p:nvPr/>
        </p:nvSpPr>
        <p:spPr>
          <a:xfrm>
            <a:off x="6496362" y="2510155"/>
            <a:ext cx="4212166" cy="798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Username und Passwort werden als </a:t>
            </a:r>
            <a:r>
              <a:rPr lang="de-DE" dirty="0" err="1"/>
              <a:t>Authorization</a:t>
            </a:r>
            <a:r>
              <a:rPr lang="de-DE" dirty="0"/>
              <a:t>-Header gesendet</a:t>
            </a:r>
          </a:p>
        </p:txBody>
      </p:sp>
    </p:spTree>
    <p:extLst>
      <p:ext uri="{BB962C8B-B14F-4D97-AF65-F5344CB8AC3E}">
        <p14:creationId xmlns:p14="http://schemas.microsoft.com/office/powerpoint/2010/main" val="27244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C7D95-8ADC-7423-7154-37DF44D8621D}"/>
              </a:ext>
            </a:extLst>
          </p:cNvPr>
          <p:cNvSpPr>
            <a:spLocks noGrp="1"/>
          </p:cNvSpPr>
          <p:nvPr>
            <p:ph type="title"/>
          </p:nvPr>
        </p:nvSpPr>
        <p:spPr/>
        <p:txBody>
          <a:bodyPr/>
          <a:lstStyle/>
          <a:p>
            <a:r>
              <a:rPr lang="de-DE" dirty="0"/>
              <a:t>Basic Auth</a:t>
            </a:r>
          </a:p>
        </p:txBody>
      </p:sp>
      <p:sp>
        <p:nvSpPr>
          <p:cNvPr id="3" name="Inhaltsplatzhalter 2">
            <a:extLst>
              <a:ext uri="{FF2B5EF4-FFF2-40B4-BE49-F238E27FC236}">
                <a16:creationId xmlns:a16="http://schemas.microsoft.com/office/drawing/2014/main" id="{E72307FF-8A29-1821-6AD6-20F77E33E6A3}"/>
              </a:ext>
            </a:extLst>
          </p:cNvPr>
          <p:cNvSpPr>
            <a:spLocks noGrp="1"/>
          </p:cNvSpPr>
          <p:nvPr>
            <p:ph idx="1"/>
          </p:nvPr>
        </p:nvSpPr>
        <p:spPr/>
        <p:txBody>
          <a:bodyPr/>
          <a:lstStyle/>
          <a:p>
            <a:r>
              <a:rPr lang="de-DE" dirty="0"/>
              <a:t>Definition: Benutzername + Passwort werden Base64-codiert im </a:t>
            </a:r>
            <a:r>
              <a:rPr lang="de-DE" dirty="0" err="1"/>
              <a:t>Authorization</a:t>
            </a:r>
            <a:r>
              <a:rPr lang="de-DE" dirty="0"/>
              <a:t>-Header übertragen (in jeder Anfrage)</a:t>
            </a:r>
          </a:p>
          <a:p>
            <a:r>
              <a:rPr lang="de-DE" dirty="0"/>
              <a:t>Sehr einfach und standardisiert, Browser und Tools (Postman, </a:t>
            </a:r>
            <a:r>
              <a:rPr lang="de-DE" dirty="0" err="1"/>
              <a:t>curl</a:t>
            </a:r>
            <a:r>
              <a:rPr lang="de-DE" dirty="0"/>
              <a:t>) unterstützen es von Haus aus.</a:t>
            </a:r>
          </a:p>
          <a:p>
            <a:r>
              <a:rPr lang="de-DE" dirty="0"/>
              <a:t>Nur sicher über TLS: </a:t>
            </a:r>
            <a:r>
              <a:rPr lang="de-DE" dirty="0" err="1"/>
              <a:t>Credentials</a:t>
            </a:r>
            <a:r>
              <a:rPr lang="de-DE" dirty="0"/>
              <a:t> erscheinen in jeder Anfrage.</a:t>
            </a:r>
          </a:p>
        </p:txBody>
      </p:sp>
    </p:spTree>
    <p:extLst>
      <p:ext uri="{BB962C8B-B14F-4D97-AF65-F5344CB8AC3E}">
        <p14:creationId xmlns:p14="http://schemas.microsoft.com/office/powerpoint/2010/main" val="403405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CD881CC4-10D1-4B68-969A-14A617C91747}"/>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a:t>
            </a:r>
          </a:p>
        </p:txBody>
      </p:sp>
      <p:sp>
        <p:nvSpPr>
          <p:cNvPr id="3" name="Inhaltsplatzhalter 2">
            <a:extLst>
              <a:ext uri="{FF2B5EF4-FFF2-40B4-BE49-F238E27FC236}">
                <a16:creationId xmlns:a16="http://schemas.microsoft.com/office/drawing/2014/main" id="{4AB48473-42B1-4574-BF81-85C4CBB5FDB2}"/>
              </a:ext>
            </a:extLst>
          </p:cNvPr>
          <p:cNvSpPr>
            <a:spLocks noGrp="1"/>
          </p:cNvSpPr>
          <p:nvPr>
            <p:ph idx="1"/>
          </p:nvPr>
        </p:nvSpPr>
        <p:spPr>
          <a:xfrm>
            <a:off x="673754" y="2160590"/>
            <a:ext cx="3973943" cy="3440110"/>
          </a:xfrm>
        </p:spPr>
        <p:txBody>
          <a:bodyPr>
            <a:normAutofit/>
          </a:bodyPr>
          <a:lstStyle/>
          <a:p>
            <a:pPr>
              <a:lnSpc>
                <a:spcPct val="90000"/>
              </a:lnSpc>
            </a:pPr>
            <a:r>
              <a:rPr lang="de-DE" dirty="0">
                <a:solidFill>
                  <a:schemeClr val="bg1"/>
                </a:solidFill>
              </a:rPr>
              <a:t>Spring Security hieß früher </a:t>
            </a:r>
            <a:r>
              <a:rPr lang="de-DE" dirty="0" err="1">
                <a:solidFill>
                  <a:schemeClr val="bg1"/>
                </a:solidFill>
              </a:rPr>
              <a:t>Acegi</a:t>
            </a:r>
            <a:r>
              <a:rPr lang="de-DE" dirty="0">
                <a:solidFill>
                  <a:schemeClr val="bg1"/>
                </a:solidFill>
              </a:rPr>
              <a:t> und läuft als Projekt immer noch „neben“ dem Hauptframework</a:t>
            </a:r>
          </a:p>
          <a:p>
            <a:pPr>
              <a:lnSpc>
                <a:spcPct val="90000"/>
              </a:lnSpc>
            </a:pPr>
            <a:r>
              <a:rPr lang="de-DE" dirty="0">
                <a:solidFill>
                  <a:schemeClr val="bg1"/>
                </a:solidFill>
              </a:rPr>
              <a:t>Seit Version 5 wird neben dem klassischen Servlet-Stack auch der Spring </a:t>
            </a:r>
            <a:r>
              <a:rPr lang="de-DE" dirty="0" err="1">
                <a:solidFill>
                  <a:schemeClr val="bg1"/>
                </a:solidFill>
              </a:rPr>
              <a:t>Reactive</a:t>
            </a:r>
            <a:r>
              <a:rPr lang="de-DE" dirty="0">
                <a:solidFill>
                  <a:schemeClr val="bg1"/>
                </a:solidFill>
              </a:rPr>
              <a:t>-Stack </a:t>
            </a:r>
            <a:r>
              <a:rPr lang="de-DE" dirty="0" err="1">
                <a:solidFill>
                  <a:schemeClr val="bg1"/>
                </a:solidFill>
              </a:rPr>
              <a:t>untersützt</a:t>
            </a:r>
            <a:endParaRPr lang="de-DE" dirty="0">
              <a:solidFill>
                <a:schemeClr val="bg1"/>
              </a:solidFill>
            </a:endParaRPr>
          </a:p>
          <a:p>
            <a:pPr>
              <a:lnSpc>
                <a:spcPct val="90000"/>
              </a:lnSpc>
            </a:pPr>
            <a:r>
              <a:rPr lang="de-DE" dirty="0">
                <a:solidFill>
                  <a:schemeClr val="bg1"/>
                </a:solidFill>
              </a:rPr>
              <a:t>Wir benutzen nur den Servlet-Stack</a:t>
            </a:r>
          </a:p>
          <a:p>
            <a:pPr>
              <a:lnSpc>
                <a:spcPct val="90000"/>
              </a:lnSpc>
            </a:pPr>
            <a:r>
              <a:rPr lang="de-DE" dirty="0">
                <a:solidFill>
                  <a:schemeClr val="bg1"/>
                </a:solidFill>
              </a:rPr>
              <a:t>Dieser setzt auf Filter, um die Security sicherzustellen</a:t>
            </a:r>
          </a:p>
        </p:txBody>
      </p:sp>
      <p:pic>
        <p:nvPicPr>
          <p:cNvPr id="6" name="Grafik 5">
            <a:extLst>
              <a:ext uri="{FF2B5EF4-FFF2-40B4-BE49-F238E27FC236}">
                <a16:creationId xmlns:a16="http://schemas.microsoft.com/office/drawing/2014/main" id="{87711DE1-A197-8AE3-AF93-259D81C10744}"/>
              </a:ext>
            </a:extLst>
          </p:cNvPr>
          <p:cNvPicPr>
            <a:picLocks noChangeAspect="1"/>
          </p:cNvPicPr>
          <p:nvPr/>
        </p:nvPicPr>
        <p:blipFill>
          <a:blip r:embed="rId2"/>
          <a:stretch>
            <a:fillRect/>
          </a:stretch>
        </p:blipFill>
        <p:spPr>
          <a:xfrm>
            <a:off x="6885278" y="972608"/>
            <a:ext cx="3564945"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5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7E0A4-3C24-ADD4-FFAD-45C0E68C249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A6CA30F2-B962-C9EC-3574-C327EFAC1C00}"/>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 Filter Chain</a:t>
            </a:r>
          </a:p>
        </p:txBody>
      </p:sp>
      <p:sp>
        <p:nvSpPr>
          <p:cNvPr id="3" name="Inhaltsplatzhalter 2">
            <a:extLst>
              <a:ext uri="{FF2B5EF4-FFF2-40B4-BE49-F238E27FC236}">
                <a16:creationId xmlns:a16="http://schemas.microsoft.com/office/drawing/2014/main" id="{8B5A31DC-6FF2-1EC1-31B6-15CF739BECFB}"/>
              </a:ext>
            </a:extLst>
          </p:cNvPr>
          <p:cNvSpPr>
            <a:spLocks noGrp="1"/>
          </p:cNvSpPr>
          <p:nvPr>
            <p:ph idx="1"/>
          </p:nvPr>
        </p:nvSpPr>
        <p:spPr>
          <a:xfrm>
            <a:off x="673754" y="2160590"/>
            <a:ext cx="3973943" cy="3440110"/>
          </a:xfrm>
        </p:spPr>
        <p:txBody>
          <a:bodyPr>
            <a:normAutofit/>
          </a:bodyPr>
          <a:lstStyle/>
          <a:p>
            <a:r>
              <a:rPr lang="de-DE" dirty="0">
                <a:solidFill>
                  <a:schemeClr val="bg1"/>
                </a:solidFill>
              </a:rPr>
              <a:t>Spring Security hängt sich da rein und man hat die Möglichkeit verschiedene Security Filter zu konfigurieren</a:t>
            </a:r>
          </a:p>
          <a:p>
            <a:r>
              <a:rPr lang="de-DE" dirty="0">
                <a:solidFill>
                  <a:schemeClr val="bg1"/>
                </a:solidFill>
              </a:rPr>
              <a:t>Diese Filter konfiguriert man in einer Spring </a:t>
            </a:r>
            <a:r>
              <a:rPr lang="de-DE" dirty="0" err="1">
                <a:solidFill>
                  <a:schemeClr val="bg1"/>
                </a:solidFill>
              </a:rPr>
              <a:t>Configuration</a:t>
            </a:r>
            <a:r>
              <a:rPr lang="de-DE" dirty="0">
                <a:solidFill>
                  <a:schemeClr val="bg1"/>
                </a:solidFill>
              </a:rPr>
              <a:t> Klasse</a:t>
            </a:r>
          </a:p>
          <a:p>
            <a:r>
              <a:rPr lang="de-DE" dirty="0">
                <a:solidFill>
                  <a:schemeClr val="bg1"/>
                </a:solidFill>
              </a:rPr>
              <a:t>Jeder Filter erledigt normalerweise eine Sache (Design Pattern: Chain </a:t>
            </a:r>
            <a:r>
              <a:rPr lang="de-DE" dirty="0" err="1">
                <a:solidFill>
                  <a:schemeClr val="bg1"/>
                </a:solidFill>
              </a:rPr>
              <a:t>of</a:t>
            </a:r>
            <a:r>
              <a:rPr lang="de-DE" dirty="0">
                <a:solidFill>
                  <a:schemeClr val="bg1"/>
                </a:solidFill>
              </a:rPr>
              <a:t> </a:t>
            </a:r>
            <a:r>
              <a:rPr lang="de-DE" dirty="0" err="1">
                <a:solidFill>
                  <a:schemeClr val="bg1"/>
                </a:solidFill>
              </a:rPr>
              <a:t>command</a:t>
            </a:r>
            <a:r>
              <a:rPr lang="de-DE" dirty="0">
                <a:solidFill>
                  <a:schemeClr val="bg1"/>
                </a:solidFill>
              </a:rPr>
              <a:t>)</a:t>
            </a:r>
          </a:p>
          <a:p>
            <a:endParaRPr lang="de-DE" dirty="0">
              <a:solidFill>
                <a:schemeClr val="bg1"/>
              </a:solidFill>
            </a:endParaRPr>
          </a:p>
        </p:txBody>
      </p:sp>
      <p:pic>
        <p:nvPicPr>
          <p:cNvPr id="4" name="Grafik 3">
            <a:extLst>
              <a:ext uri="{FF2B5EF4-FFF2-40B4-BE49-F238E27FC236}">
                <a16:creationId xmlns:a16="http://schemas.microsoft.com/office/drawing/2014/main" id="{575A710D-C2AB-2B27-EBE6-701FCBA33ED3}"/>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031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495ACF64-1261-7065-11D1-DAF9D801356C}"/>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Default Config</a:t>
            </a:r>
          </a:p>
        </p:txBody>
      </p:sp>
      <p:sp>
        <p:nvSpPr>
          <p:cNvPr id="3" name="Inhaltsplatzhalter 2">
            <a:extLst>
              <a:ext uri="{FF2B5EF4-FFF2-40B4-BE49-F238E27FC236}">
                <a16:creationId xmlns:a16="http://schemas.microsoft.com/office/drawing/2014/main" id="{A9ABD2E3-0E4C-1F6B-3921-31793149C117}"/>
              </a:ext>
            </a:extLst>
          </p:cNvPr>
          <p:cNvSpPr>
            <a:spLocks noGrp="1"/>
          </p:cNvSpPr>
          <p:nvPr>
            <p:ph idx="1"/>
          </p:nvPr>
        </p:nvSpPr>
        <p:spPr>
          <a:xfrm>
            <a:off x="673754" y="2160590"/>
            <a:ext cx="4576976" cy="2753767"/>
          </a:xfrm>
        </p:spPr>
        <p:txBody>
          <a:bodyPr>
            <a:normAutofit/>
          </a:bodyPr>
          <a:lstStyle/>
          <a:p>
            <a:r>
              <a:rPr lang="de-DE" dirty="0">
                <a:solidFill>
                  <a:schemeClr val="bg1"/>
                </a:solidFill>
              </a:rPr>
              <a:t>So ähnlich sieht unsere </a:t>
            </a:r>
            <a:r>
              <a:rPr lang="de-DE" dirty="0" err="1">
                <a:solidFill>
                  <a:schemeClr val="bg1"/>
                </a:solidFill>
              </a:rPr>
              <a:t>default</a:t>
            </a:r>
            <a:r>
              <a:rPr lang="de-DE" dirty="0">
                <a:solidFill>
                  <a:schemeClr val="bg1"/>
                </a:solidFill>
              </a:rPr>
              <a:t> </a:t>
            </a:r>
            <a:r>
              <a:rPr lang="de-DE" dirty="0" err="1">
                <a:solidFill>
                  <a:schemeClr val="bg1"/>
                </a:solidFill>
              </a:rPr>
              <a:t>config</a:t>
            </a:r>
            <a:r>
              <a:rPr lang="de-DE" dirty="0">
                <a:solidFill>
                  <a:schemeClr val="bg1"/>
                </a:solidFill>
              </a:rPr>
              <a:t> aus:</a:t>
            </a:r>
          </a:p>
          <a:p>
            <a:r>
              <a:rPr lang="de-DE" dirty="0">
                <a:solidFill>
                  <a:schemeClr val="bg1"/>
                </a:solidFill>
              </a:rPr>
              <a:t>Welche Filter es genau sind, könnte man sich durch Setzen des richtigen Loggers auf </a:t>
            </a:r>
            <a:r>
              <a:rPr lang="de-DE" dirty="0" err="1">
                <a:solidFill>
                  <a:schemeClr val="bg1"/>
                </a:solidFill>
              </a:rPr>
              <a:t>debug</a:t>
            </a:r>
            <a:r>
              <a:rPr lang="de-DE" dirty="0">
                <a:solidFill>
                  <a:schemeClr val="bg1"/>
                </a:solidFill>
              </a:rPr>
              <a:t> anzeigen lassen</a:t>
            </a:r>
          </a:p>
          <a:p>
            <a:r>
              <a:rPr lang="en-US" b="0" i="0" dirty="0">
                <a:solidFill>
                  <a:srgbClr val="7BCC72"/>
                </a:solidFill>
                <a:effectLst/>
                <a:latin typeface="SFMono-Regular"/>
              </a:rPr>
              <a:t>&lt;logger </a:t>
            </a:r>
            <a:r>
              <a:rPr lang="en-US" b="0" i="0" dirty="0">
                <a:solidFill>
                  <a:srgbClr val="B392F0"/>
                </a:solidFill>
                <a:effectLst/>
                <a:latin typeface="SFMono-Regular"/>
              </a:rPr>
              <a:t>name</a:t>
            </a:r>
            <a:r>
              <a:rPr lang="en-US" b="0" i="0" dirty="0">
                <a:solidFill>
                  <a:srgbClr val="7BCC72"/>
                </a:solidFill>
                <a:effectLst/>
                <a:latin typeface="SFMono-Regular"/>
              </a:rPr>
              <a:t>=</a:t>
            </a:r>
            <a:r>
              <a:rPr lang="en-US" b="0" i="0" dirty="0">
                <a:solidFill>
                  <a:srgbClr val="79B8FF"/>
                </a:solidFill>
                <a:effectLst/>
                <a:latin typeface="SFMono-Regular"/>
              </a:rPr>
              <a:t>"</a:t>
            </a:r>
            <a:r>
              <a:rPr lang="en-US" b="0" i="0" dirty="0" err="1">
                <a:solidFill>
                  <a:srgbClr val="79B8FF"/>
                </a:solidFill>
                <a:effectLst/>
                <a:latin typeface="SFMono-Regular"/>
              </a:rPr>
              <a:t>org.springframework.security</a:t>
            </a:r>
            <a:r>
              <a:rPr lang="en-US" b="0" i="0" dirty="0">
                <a:solidFill>
                  <a:srgbClr val="79B8FF"/>
                </a:solidFill>
                <a:effectLst/>
                <a:latin typeface="SFMono-Regular"/>
              </a:rPr>
              <a:t>"</a:t>
            </a:r>
            <a:r>
              <a:rPr lang="en-US" b="0" i="0" dirty="0">
                <a:solidFill>
                  <a:srgbClr val="7BCC72"/>
                </a:solidFill>
                <a:effectLst/>
                <a:latin typeface="SFMono-Regular"/>
              </a:rPr>
              <a:t> </a:t>
            </a:r>
            <a:r>
              <a:rPr lang="en-US" b="0" i="0" dirty="0">
                <a:solidFill>
                  <a:srgbClr val="B392F0"/>
                </a:solidFill>
                <a:effectLst/>
                <a:latin typeface="SFMono-Regular"/>
              </a:rPr>
              <a:t>level</a:t>
            </a:r>
            <a:r>
              <a:rPr lang="en-US" b="0" i="0" dirty="0">
                <a:solidFill>
                  <a:srgbClr val="7BCC72"/>
                </a:solidFill>
                <a:effectLst/>
                <a:latin typeface="SFMono-Regular"/>
              </a:rPr>
              <a:t>=</a:t>
            </a:r>
            <a:r>
              <a:rPr lang="en-US" b="0" i="0" dirty="0">
                <a:solidFill>
                  <a:srgbClr val="79B8FF"/>
                </a:solidFill>
                <a:effectLst/>
                <a:latin typeface="SFMono-Regular"/>
              </a:rPr>
              <a:t>“debug”</a:t>
            </a:r>
            <a:r>
              <a:rPr lang="en-US" b="0" i="0" dirty="0">
                <a:solidFill>
                  <a:srgbClr val="7BCC72"/>
                </a:solidFill>
                <a:effectLst/>
                <a:latin typeface="SFMono-Regular"/>
              </a:rPr>
              <a:t>/&gt;</a:t>
            </a:r>
          </a:p>
          <a:p>
            <a:pPr marL="0" indent="0">
              <a:buNone/>
            </a:pPr>
            <a:endParaRPr lang="de-DE" dirty="0">
              <a:solidFill>
                <a:schemeClr val="bg1"/>
              </a:solidFill>
            </a:endParaRPr>
          </a:p>
        </p:txBody>
      </p:sp>
      <p:pic>
        <p:nvPicPr>
          <p:cNvPr id="5" name="Grafik 4">
            <a:extLst>
              <a:ext uri="{FF2B5EF4-FFF2-40B4-BE49-F238E27FC236}">
                <a16:creationId xmlns:a16="http://schemas.microsoft.com/office/drawing/2014/main" id="{D39F2261-31EA-9E45-D406-1DAF95B67F6D}"/>
              </a:ext>
            </a:extLst>
          </p:cNvPr>
          <p:cNvPicPr>
            <a:picLocks noChangeAspect="1"/>
          </p:cNvPicPr>
          <p:nvPr/>
        </p:nvPicPr>
        <p:blipFill>
          <a:blip r:embed="rId2"/>
          <a:stretch>
            <a:fillRect/>
          </a:stretch>
        </p:blipFill>
        <p:spPr>
          <a:xfrm>
            <a:off x="6096001" y="1931128"/>
            <a:ext cx="5143500" cy="298322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019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52FC-BAF8-4985-99DB-84740653E19F}"/>
              </a:ext>
            </a:extLst>
          </p:cNvPr>
          <p:cNvSpPr>
            <a:spLocks noGrp="1"/>
          </p:cNvSpPr>
          <p:nvPr>
            <p:ph type="title"/>
          </p:nvPr>
        </p:nvSpPr>
        <p:spPr>
          <a:xfrm>
            <a:off x="677334" y="609600"/>
            <a:ext cx="8596668" cy="552573"/>
          </a:xfrm>
        </p:spPr>
        <p:txBody>
          <a:bodyPr>
            <a:normAutofit fontScale="90000"/>
          </a:bodyPr>
          <a:lstStyle/>
          <a:p>
            <a:r>
              <a:rPr lang="de-DE" dirty="0"/>
              <a:t>Authentication Management</a:t>
            </a:r>
          </a:p>
        </p:txBody>
      </p:sp>
      <p:pic>
        <p:nvPicPr>
          <p:cNvPr id="7" name="Grafik 6">
            <a:extLst>
              <a:ext uri="{FF2B5EF4-FFF2-40B4-BE49-F238E27FC236}">
                <a16:creationId xmlns:a16="http://schemas.microsoft.com/office/drawing/2014/main" id="{7AF4051A-964D-ABC5-CB0F-6BDAE119CFA0}"/>
              </a:ext>
            </a:extLst>
          </p:cNvPr>
          <p:cNvPicPr>
            <a:picLocks noChangeAspect="1"/>
          </p:cNvPicPr>
          <p:nvPr/>
        </p:nvPicPr>
        <p:blipFill>
          <a:blip r:embed="rId2"/>
          <a:stretch>
            <a:fillRect/>
          </a:stretch>
        </p:blipFill>
        <p:spPr>
          <a:xfrm>
            <a:off x="6504495" y="1586701"/>
            <a:ext cx="3116511" cy="1140643"/>
          </a:xfrm>
          <a:prstGeom prst="rect">
            <a:avLst/>
          </a:prstGeom>
        </p:spPr>
      </p:pic>
      <p:sp>
        <p:nvSpPr>
          <p:cNvPr id="11" name="Inhaltsplatzhalter 2">
            <a:extLst>
              <a:ext uri="{FF2B5EF4-FFF2-40B4-BE49-F238E27FC236}">
                <a16:creationId xmlns:a16="http://schemas.microsoft.com/office/drawing/2014/main" id="{916E6813-CAD1-9B0D-D5A9-8FE79E04E4B5}"/>
              </a:ext>
            </a:extLst>
          </p:cNvPr>
          <p:cNvSpPr txBox="1">
            <a:spLocks/>
          </p:cNvSpPr>
          <p:nvPr/>
        </p:nvSpPr>
        <p:spPr>
          <a:xfrm>
            <a:off x="6419654" y="3000230"/>
            <a:ext cx="3393649" cy="178750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principal – </a:t>
            </a:r>
            <a:r>
              <a:rPr lang="en-US" dirty="0" err="1"/>
              <a:t>identifiziert</a:t>
            </a:r>
            <a:r>
              <a:rPr lang="en-US" dirty="0"/>
              <a:t> den </a:t>
            </a:r>
            <a:r>
              <a:rPr lang="en-US" dirty="0" err="1"/>
              <a:t>Nutzer</a:t>
            </a:r>
            <a:r>
              <a:rPr lang="en-US" dirty="0"/>
              <a:t>. Oft </a:t>
            </a:r>
            <a:r>
              <a:rPr lang="en-US" dirty="0" err="1"/>
              <a:t>eine</a:t>
            </a:r>
            <a:r>
              <a:rPr lang="en-US" dirty="0"/>
              <a:t> </a:t>
            </a:r>
            <a:r>
              <a:rPr lang="en-US" dirty="0" err="1"/>
              <a:t>Instanz</a:t>
            </a:r>
            <a:r>
              <a:rPr lang="en-US" dirty="0"/>
              <a:t> von </a:t>
            </a:r>
            <a:r>
              <a:rPr lang="en-US" dirty="0" err="1"/>
              <a:t>UserDetails</a:t>
            </a:r>
            <a:r>
              <a:rPr lang="en-US" dirty="0"/>
              <a:t>.</a:t>
            </a:r>
          </a:p>
          <a:p>
            <a:r>
              <a:rPr lang="en-US" dirty="0"/>
              <a:t>credentials – Z.B. </a:t>
            </a:r>
            <a:r>
              <a:rPr lang="en-US" dirty="0" err="1"/>
              <a:t>ein</a:t>
            </a:r>
            <a:r>
              <a:rPr lang="en-US" dirty="0"/>
              <a:t> </a:t>
            </a:r>
            <a:r>
              <a:rPr lang="en-US" dirty="0" err="1"/>
              <a:t>Passwort</a:t>
            </a:r>
            <a:r>
              <a:rPr lang="en-US" dirty="0"/>
              <a:t>.</a:t>
            </a:r>
          </a:p>
          <a:p>
            <a:r>
              <a:rPr lang="en-US" dirty="0"/>
              <a:t>authorities - </a:t>
            </a:r>
            <a:r>
              <a:rPr lang="en-US" dirty="0" err="1"/>
              <a:t>GrantedAuthoritys</a:t>
            </a:r>
            <a:r>
              <a:rPr lang="en-US" dirty="0"/>
              <a:t> </a:t>
            </a:r>
            <a:r>
              <a:rPr lang="en-US" dirty="0" err="1"/>
              <a:t>sind</a:t>
            </a:r>
            <a:r>
              <a:rPr lang="en-US" dirty="0"/>
              <a:t> </a:t>
            </a:r>
            <a:r>
              <a:rPr lang="en-US" dirty="0" err="1"/>
              <a:t>Genehmigungen</a:t>
            </a:r>
            <a:r>
              <a:rPr lang="en-US" dirty="0"/>
              <a:t> </a:t>
            </a:r>
            <a:r>
              <a:rPr lang="en-US" dirty="0" err="1"/>
              <a:t>eines</a:t>
            </a:r>
            <a:r>
              <a:rPr lang="en-US" dirty="0"/>
              <a:t> </a:t>
            </a:r>
            <a:r>
              <a:rPr lang="en-US" dirty="0" err="1"/>
              <a:t>Nutzers</a:t>
            </a:r>
            <a:r>
              <a:rPr lang="en-US" dirty="0"/>
              <a:t>, </a:t>
            </a:r>
            <a:r>
              <a:rPr lang="en-US" dirty="0" err="1"/>
              <a:t>z.B.</a:t>
            </a:r>
            <a:r>
              <a:rPr lang="en-US" dirty="0"/>
              <a:t> die Rolle.</a:t>
            </a:r>
            <a:endParaRPr lang="de-DE" dirty="0">
              <a:solidFill>
                <a:srgbClr val="4D5156"/>
              </a:solidFill>
              <a:latin typeface="arial" panose="020B0604020202020204" pitchFamily="34" charset="0"/>
            </a:endParaRPr>
          </a:p>
        </p:txBody>
      </p:sp>
      <p:pic>
        <p:nvPicPr>
          <p:cNvPr id="5" name="Grafik 4" descr="Ein Bild, das Text, Diagramm, Screenshot, Schrift enthält.&#10;&#10;KI-generierte Inhalte können fehlerhaft sein.">
            <a:extLst>
              <a:ext uri="{FF2B5EF4-FFF2-40B4-BE49-F238E27FC236}">
                <a16:creationId xmlns:a16="http://schemas.microsoft.com/office/drawing/2014/main" id="{2839DEED-E803-2477-F5B4-4A335933CBE0}"/>
              </a:ext>
            </a:extLst>
          </p:cNvPr>
          <p:cNvPicPr>
            <a:picLocks noChangeAspect="1"/>
          </p:cNvPicPr>
          <p:nvPr/>
        </p:nvPicPr>
        <p:blipFill>
          <a:blip r:embed="rId3"/>
          <a:stretch>
            <a:fillRect/>
          </a:stretch>
        </p:blipFill>
        <p:spPr>
          <a:xfrm>
            <a:off x="677334" y="1497191"/>
            <a:ext cx="5596908" cy="4285043"/>
          </a:xfrm>
          <a:prstGeom prst="rect">
            <a:avLst/>
          </a:prstGeom>
        </p:spPr>
      </p:pic>
    </p:spTree>
    <p:extLst>
      <p:ext uri="{BB962C8B-B14F-4D97-AF65-F5344CB8AC3E}">
        <p14:creationId xmlns:p14="http://schemas.microsoft.com/office/powerpoint/2010/main" val="2586780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C954F-46C5-E29A-05E7-D02B734147F9}"/>
              </a:ext>
            </a:extLst>
          </p:cNvPr>
          <p:cNvSpPr>
            <a:spLocks noGrp="1"/>
          </p:cNvSpPr>
          <p:nvPr>
            <p:ph type="title"/>
          </p:nvPr>
        </p:nvSpPr>
        <p:spPr/>
        <p:txBody>
          <a:bodyPr/>
          <a:lstStyle/>
          <a:p>
            <a:r>
              <a:rPr lang="de-DE" dirty="0"/>
              <a:t>Username/Passwort Authentifizierung</a:t>
            </a:r>
          </a:p>
        </p:txBody>
      </p:sp>
      <p:sp>
        <p:nvSpPr>
          <p:cNvPr id="3" name="Inhaltsplatzhalter 2">
            <a:extLst>
              <a:ext uri="{FF2B5EF4-FFF2-40B4-BE49-F238E27FC236}">
                <a16:creationId xmlns:a16="http://schemas.microsoft.com/office/drawing/2014/main" id="{715F5C89-E80C-BDB8-7824-068FF8A5E40C}"/>
              </a:ext>
            </a:extLst>
          </p:cNvPr>
          <p:cNvSpPr>
            <a:spLocks noGrp="1"/>
          </p:cNvSpPr>
          <p:nvPr>
            <p:ph idx="1"/>
          </p:nvPr>
        </p:nvSpPr>
        <p:spPr>
          <a:xfrm>
            <a:off x="677334" y="2160589"/>
            <a:ext cx="3848804" cy="3880773"/>
          </a:xfrm>
        </p:spPr>
        <p:txBody>
          <a:bodyPr/>
          <a:lstStyle/>
          <a:p>
            <a:r>
              <a:rPr lang="de-DE" dirty="0"/>
              <a:t>02_Netzfilm</a:t>
            </a:r>
          </a:p>
          <a:p>
            <a:pPr lvl="1"/>
            <a:r>
              <a:rPr lang="de-DE" dirty="0"/>
              <a:t>Wir legen uns eine eigene </a:t>
            </a:r>
            <a:r>
              <a:rPr lang="de-DE" dirty="0" err="1"/>
              <a:t>SecurityConfiguration</a:t>
            </a:r>
            <a:r>
              <a:rPr lang="de-DE" dirty="0"/>
              <a:t> samt User an</a:t>
            </a:r>
          </a:p>
          <a:p>
            <a:pPr lvl="1"/>
            <a:r>
              <a:rPr lang="de-DE" dirty="0"/>
              <a:t>Um die User kümmert sich eine Ausprägung des </a:t>
            </a:r>
            <a:r>
              <a:rPr lang="de-DE" dirty="0" err="1"/>
              <a:t>UserDetailServices</a:t>
            </a:r>
            <a:endParaRPr lang="de-DE" dirty="0"/>
          </a:p>
          <a:p>
            <a:pPr lvl="1"/>
            <a:r>
              <a:rPr lang="de-DE" dirty="0"/>
              <a:t>In unserem Fall erstmal wie im Default eine </a:t>
            </a:r>
            <a:r>
              <a:rPr lang="de-DE" dirty="0" err="1"/>
              <a:t>InMemory</a:t>
            </a:r>
            <a:r>
              <a:rPr lang="de-DE" dirty="0"/>
              <a:t>-Lösung, die nur für Testzwecke geeignet ist</a:t>
            </a:r>
          </a:p>
          <a:p>
            <a:pPr lvl="1"/>
            <a:r>
              <a:rPr lang="de-DE" dirty="0"/>
              <a:t>Immerhin haben wir nun Kontrolle über das Passwort</a:t>
            </a:r>
          </a:p>
        </p:txBody>
      </p:sp>
      <p:pic>
        <p:nvPicPr>
          <p:cNvPr id="5" name="Grafik 4">
            <a:extLst>
              <a:ext uri="{FF2B5EF4-FFF2-40B4-BE49-F238E27FC236}">
                <a16:creationId xmlns:a16="http://schemas.microsoft.com/office/drawing/2014/main" id="{4B532558-D72B-FDC2-03A1-BA95557CFF0E}"/>
              </a:ext>
            </a:extLst>
          </p:cNvPr>
          <p:cNvPicPr>
            <a:picLocks noChangeAspect="1"/>
          </p:cNvPicPr>
          <p:nvPr/>
        </p:nvPicPr>
        <p:blipFill>
          <a:blip r:embed="rId2"/>
          <a:stretch>
            <a:fillRect/>
          </a:stretch>
        </p:blipFill>
        <p:spPr>
          <a:xfrm>
            <a:off x="4620267" y="2235441"/>
            <a:ext cx="5027997" cy="3601226"/>
          </a:xfrm>
          <a:prstGeom prst="rect">
            <a:avLst/>
          </a:prstGeom>
        </p:spPr>
      </p:pic>
    </p:spTree>
    <p:extLst>
      <p:ext uri="{BB962C8B-B14F-4D97-AF65-F5344CB8AC3E}">
        <p14:creationId xmlns:p14="http://schemas.microsoft.com/office/powerpoint/2010/main" val="315697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44E1-F96D-3787-5737-D5CD110E28AB}"/>
              </a:ext>
            </a:extLst>
          </p:cNvPr>
          <p:cNvSpPr>
            <a:spLocks noGrp="1"/>
          </p:cNvSpPr>
          <p:nvPr>
            <p:ph type="title"/>
          </p:nvPr>
        </p:nvSpPr>
        <p:spPr/>
        <p:txBody>
          <a:bodyPr/>
          <a:lstStyle/>
          <a:p>
            <a:r>
              <a:rPr lang="de-DE" dirty="0"/>
              <a:t>Schön und gut – jetzt sind die Tests kaputt</a:t>
            </a:r>
          </a:p>
        </p:txBody>
      </p:sp>
      <p:sp>
        <p:nvSpPr>
          <p:cNvPr id="3" name="Inhaltsplatzhalter 2">
            <a:extLst>
              <a:ext uri="{FF2B5EF4-FFF2-40B4-BE49-F238E27FC236}">
                <a16:creationId xmlns:a16="http://schemas.microsoft.com/office/drawing/2014/main" id="{B7F55905-1905-996B-976C-495B1801082D}"/>
              </a:ext>
            </a:extLst>
          </p:cNvPr>
          <p:cNvSpPr>
            <a:spLocks noGrp="1"/>
          </p:cNvSpPr>
          <p:nvPr>
            <p:ph idx="1"/>
          </p:nvPr>
        </p:nvSpPr>
        <p:spPr>
          <a:xfrm>
            <a:off x="677334" y="2160589"/>
            <a:ext cx="8596668" cy="1110511"/>
          </a:xfrm>
        </p:spPr>
        <p:txBody>
          <a:bodyPr/>
          <a:lstStyle/>
          <a:p>
            <a:r>
              <a:rPr lang="de-DE" dirty="0"/>
              <a:t>Die </a:t>
            </a:r>
            <a:r>
              <a:rPr lang="de-DE" dirty="0" err="1"/>
              <a:t>TestSlices</a:t>
            </a:r>
            <a:r>
              <a:rPr lang="de-DE" dirty="0"/>
              <a:t>, die hochgefahren werden, haben nun auch </a:t>
            </a:r>
            <a:r>
              <a:rPr lang="de-DE" dirty="0" err="1"/>
              <a:t>security</a:t>
            </a:r>
            <a:r>
              <a:rPr lang="de-DE" dirty="0"/>
              <a:t> und ohne weitere Maßnahmen scheitern die Tests mit 401/403</a:t>
            </a:r>
          </a:p>
          <a:p>
            <a:r>
              <a:rPr lang="de-DE" dirty="0"/>
              <a:t>spring-</a:t>
            </a:r>
            <a:r>
              <a:rPr lang="de-DE" dirty="0" err="1"/>
              <a:t>security</a:t>
            </a:r>
            <a:r>
              <a:rPr lang="de-DE" dirty="0"/>
              <a:t>-test hilft!</a:t>
            </a:r>
          </a:p>
        </p:txBody>
      </p:sp>
      <p:pic>
        <p:nvPicPr>
          <p:cNvPr id="5" name="Grafik 4">
            <a:extLst>
              <a:ext uri="{FF2B5EF4-FFF2-40B4-BE49-F238E27FC236}">
                <a16:creationId xmlns:a16="http://schemas.microsoft.com/office/drawing/2014/main" id="{8DAEB871-F7BE-8BCA-9042-2DC7D03BED36}"/>
              </a:ext>
            </a:extLst>
          </p:cNvPr>
          <p:cNvPicPr>
            <a:picLocks noChangeAspect="1"/>
          </p:cNvPicPr>
          <p:nvPr/>
        </p:nvPicPr>
        <p:blipFill>
          <a:blip r:embed="rId2"/>
          <a:stretch>
            <a:fillRect/>
          </a:stretch>
        </p:blipFill>
        <p:spPr>
          <a:xfrm>
            <a:off x="677334" y="3429000"/>
            <a:ext cx="3391373" cy="695422"/>
          </a:xfrm>
          <a:prstGeom prst="rect">
            <a:avLst/>
          </a:prstGeom>
        </p:spPr>
      </p:pic>
      <p:sp>
        <p:nvSpPr>
          <p:cNvPr id="6" name="Textfeld 5">
            <a:extLst>
              <a:ext uri="{FF2B5EF4-FFF2-40B4-BE49-F238E27FC236}">
                <a16:creationId xmlns:a16="http://schemas.microsoft.com/office/drawing/2014/main" id="{D462A4D8-01E7-422F-8A4D-5A2DC58933ED}"/>
              </a:ext>
            </a:extLst>
          </p:cNvPr>
          <p:cNvSpPr txBox="1"/>
          <p:nvPr/>
        </p:nvSpPr>
        <p:spPr>
          <a:xfrm>
            <a:off x="4975668" y="3601039"/>
            <a:ext cx="4677379" cy="3139321"/>
          </a:xfrm>
          <a:prstGeom prst="rect">
            <a:avLst/>
          </a:prstGeom>
          <a:noFill/>
        </p:spPr>
        <p:txBody>
          <a:bodyPr wrap="square" rtlCol="0">
            <a:spAutoFit/>
          </a:bodyPr>
          <a:lstStyle/>
          <a:p>
            <a:r>
              <a:rPr lang="de-DE" dirty="0"/>
              <a:t>Gaukelt dem Request vor, dass (im </a:t>
            </a:r>
            <a:r>
              <a:rPr lang="de-DE" dirty="0" err="1"/>
              <a:t>default</a:t>
            </a:r>
            <a:r>
              <a:rPr lang="de-DE" dirty="0"/>
              <a:t>) der User „</a:t>
            </a:r>
            <a:r>
              <a:rPr lang="de-DE" dirty="0" err="1"/>
              <a:t>user</a:t>
            </a:r>
            <a:r>
              <a:rPr lang="de-DE" dirty="0"/>
              <a:t>“ bereits </a:t>
            </a:r>
            <a:r>
              <a:rPr lang="de-DE" dirty="0" err="1"/>
              <a:t>eingelogged</a:t>
            </a:r>
            <a:r>
              <a:rPr lang="de-DE" dirty="0"/>
              <a:t> ist.</a:t>
            </a:r>
          </a:p>
          <a:p>
            <a:endParaRPr lang="de-DE" dirty="0"/>
          </a:p>
          <a:p>
            <a:r>
              <a:rPr lang="de-DE" dirty="0"/>
              <a:t>Der User kann auch geändert werden, er ist aber immer authentifiziert.</a:t>
            </a:r>
          </a:p>
          <a:p>
            <a:endParaRPr lang="de-DE" dirty="0"/>
          </a:p>
          <a:p>
            <a:endParaRPr lang="de-DE" dirty="0"/>
          </a:p>
          <a:p>
            <a:endParaRPr lang="de-DE" dirty="0"/>
          </a:p>
          <a:p>
            <a:r>
              <a:rPr lang="de-DE" dirty="0"/>
              <a:t>Alternativ kann diese Methode genutzt werden</a:t>
            </a:r>
          </a:p>
          <a:p>
            <a:endParaRPr lang="de-DE" dirty="0"/>
          </a:p>
        </p:txBody>
      </p:sp>
      <p:cxnSp>
        <p:nvCxnSpPr>
          <p:cNvPr id="8" name="Gerade Verbindung mit Pfeil 7">
            <a:extLst>
              <a:ext uri="{FF2B5EF4-FFF2-40B4-BE49-F238E27FC236}">
                <a16:creationId xmlns:a16="http://schemas.microsoft.com/office/drawing/2014/main" id="{D6B60398-7E7C-96D9-521D-523ACC1FEB5F}"/>
              </a:ext>
            </a:extLst>
          </p:cNvPr>
          <p:cNvCxnSpPr>
            <a:cxnSpLocks/>
          </p:cNvCxnSpPr>
          <p:nvPr/>
        </p:nvCxnSpPr>
        <p:spPr>
          <a:xfrm>
            <a:off x="1960775" y="3817856"/>
            <a:ext cx="30148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B113526A-1D34-D631-2AA7-A87E59776316}"/>
              </a:ext>
            </a:extLst>
          </p:cNvPr>
          <p:cNvPicPr>
            <a:picLocks noChangeAspect="1"/>
          </p:cNvPicPr>
          <p:nvPr/>
        </p:nvPicPr>
        <p:blipFill>
          <a:blip r:embed="rId3"/>
          <a:stretch>
            <a:fillRect/>
          </a:stretch>
        </p:blipFill>
        <p:spPr>
          <a:xfrm>
            <a:off x="819532" y="4279770"/>
            <a:ext cx="3315163" cy="657317"/>
          </a:xfrm>
          <a:prstGeom prst="rect">
            <a:avLst/>
          </a:prstGeom>
        </p:spPr>
      </p:pic>
      <p:cxnSp>
        <p:nvCxnSpPr>
          <p:cNvPr id="12" name="Gerade Verbindung mit Pfeil 11">
            <a:extLst>
              <a:ext uri="{FF2B5EF4-FFF2-40B4-BE49-F238E27FC236}">
                <a16:creationId xmlns:a16="http://schemas.microsoft.com/office/drawing/2014/main" id="{0CB9D6A6-BB46-8107-5709-767F2C277F5E}"/>
              </a:ext>
            </a:extLst>
          </p:cNvPr>
          <p:cNvCxnSpPr>
            <a:cxnSpLocks/>
          </p:cNvCxnSpPr>
          <p:nvPr/>
        </p:nvCxnSpPr>
        <p:spPr>
          <a:xfrm>
            <a:off x="3468221" y="4609999"/>
            <a:ext cx="150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EBB3512C-AD4B-9D36-AF8A-C13B9D37500F}"/>
              </a:ext>
            </a:extLst>
          </p:cNvPr>
          <p:cNvPicPr>
            <a:picLocks noChangeAspect="1"/>
          </p:cNvPicPr>
          <p:nvPr/>
        </p:nvPicPr>
        <p:blipFill>
          <a:blip r:embed="rId4"/>
          <a:stretch>
            <a:fillRect/>
          </a:stretch>
        </p:blipFill>
        <p:spPr>
          <a:xfrm>
            <a:off x="885521" y="5088113"/>
            <a:ext cx="7297168" cy="619211"/>
          </a:xfrm>
          <a:prstGeom prst="rect">
            <a:avLst/>
          </a:prstGeom>
        </p:spPr>
      </p:pic>
    </p:spTree>
    <p:extLst>
      <p:ext uri="{BB962C8B-B14F-4D97-AF65-F5344CB8AC3E}">
        <p14:creationId xmlns:p14="http://schemas.microsoft.com/office/powerpoint/2010/main" val="342369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A7A6BE-6A9B-4EB7-72CD-8E4A1BF33A32}"/>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7DA0E1C-4738-CDD2-E029-EA7A4CD1C890}"/>
              </a:ext>
            </a:extLst>
          </p:cNvPr>
          <p:cNvSpPr>
            <a:spLocks noGrp="1"/>
          </p:cNvSpPr>
          <p:nvPr>
            <p:ph idx="1"/>
          </p:nvPr>
        </p:nvSpPr>
        <p:spPr/>
        <p:txBody>
          <a:bodyPr/>
          <a:lstStyle/>
          <a:p>
            <a:r>
              <a:rPr lang="de-DE" dirty="0"/>
              <a:t>Der PO möchte zu Werbungszwecken ein paar Endpunkte öffentlich machen. Im ersten Schritt sollen dort all unsere Filme aufgeführt werden. Es sollen aber zukünftig vielleicht weitere folgen.</a:t>
            </a:r>
          </a:p>
          <a:p>
            <a:endParaRPr lang="de-DE" dirty="0"/>
          </a:p>
          <a:p>
            <a:endParaRPr lang="de-DE" dirty="0"/>
          </a:p>
          <a:p>
            <a:r>
              <a:rPr lang="de-DE" dirty="0"/>
              <a:t>Schreibt dazu einen weiteren Rest-Endpunkt, der eine Liste unserer Filme zurückgibt. Dieser soll unter localhost:10000/</a:t>
            </a:r>
            <a:r>
              <a:rPr lang="de-DE" dirty="0" err="1"/>
              <a:t>public</a:t>
            </a:r>
            <a:r>
              <a:rPr lang="de-DE" dirty="0"/>
              <a:t>/</a:t>
            </a:r>
            <a:r>
              <a:rPr lang="de-DE" dirty="0" err="1"/>
              <a:t>movies</a:t>
            </a:r>
            <a:r>
              <a:rPr lang="de-DE" dirty="0"/>
              <a:t>  ohne Anmeldung erreichbar sein.</a:t>
            </a:r>
          </a:p>
          <a:p>
            <a:r>
              <a:rPr lang="de-DE" dirty="0"/>
              <a:t>Natürlich mit einem</a:t>
            </a:r>
          </a:p>
        </p:txBody>
      </p:sp>
    </p:spTree>
    <p:extLst>
      <p:ext uri="{BB962C8B-B14F-4D97-AF65-F5344CB8AC3E}">
        <p14:creationId xmlns:p14="http://schemas.microsoft.com/office/powerpoint/2010/main" val="2640231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4854A-BC14-4D9A-A207-A9A2DD454050}"/>
              </a:ext>
            </a:extLst>
          </p:cNvPr>
          <p:cNvSpPr>
            <a:spLocks noGrp="1"/>
          </p:cNvSpPr>
          <p:nvPr>
            <p:ph type="title"/>
          </p:nvPr>
        </p:nvSpPr>
        <p:spPr>
          <a:xfrm>
            <a:off x="677334" y="609600"/>
            <a:ext cx="8596668" cy="818044"/>
          </a:xfrm>
        </p:spPr>
        <p:txBody>
          <a:bodyPr/>
          <a:lstStyle/>
          <a:p>
            <a:r>
              <a:rPr lang="de-DE" dirty="0"/>
              <a:t>Login und Datenspeicher</a:t>
            </a:r>
          </a:p>
        </p:txBody>
      </p:sp>
      <p:sp>
        <p:nvSpPr>
          <p:cNvPr id="6" name="Inhaltsplatzhalter 2">
            <a:extLst>
              <a:ext uri="{FF2B5EF4-FFF2-40B4-BE49-F238E27FC236}">
                <a16:creationId xmlns:a16="http://schemas.microsoft.com/office/drawing/2014/main" id="{625758B2-9AC6-4666-A032-1CED6423F235}"/>
              </a:ext>
            </a:extLst>
          </p:cNvPr>
          <p:cNvSpPr txBox="1">
            <a:spLocks/>
          </p:cNvSpPr>
          <p:nvPr/>
        </p:nvSpPr>
        <p:spPr>
          <a:xfrm>
            <a:off x="677334" y="1749717"/>
            <a:ext cx="8596668" cy="41742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Folgende</a:t>
            </a:r>
            <a:r>
              <a:rPr lang="en-US" dirty="0"/>
              <a:t> in Spring </a:t>
            </a:r>
            <a:r>
              <a:rPr lang="en-US" dirty="0" err="1"/>
              <a:t>eingebaute</a:t>
            </a:r>
            <a:r>
              <a:rPr lang="en-US" dirty="0"/>
              <a:t> Login-</a:t>
            </a:r>
            <a:r>
              <a:rPr lang="en-US" dirty="0" err="1"/>
              <a:t>Möglichkeiten</a:t>
            </a:r>
            <a:r>
              <a:rPr lang="en-US" dirty="0"/>
              <a:t> </a:t>
            </a:r>
            <a:r>
              <a:rPr lang="en-US" dirty="0" err="1"/>
              <a:t>gibt</a:t>
            </a:r>
            <a:r>
              <a:rPr lang="en-US" dirty="0"/>
              <a:t> es:</a:t>
            </a:r>
          </a:p>
          <a:p>
            <a:r>
              <a:rPr lang="en-US" dirty="0"/>
              <a:t>Form Login</a:t>
            </a:r>
          </a:p>
          <a:p>
            <a:r>
              <a:rPr lang="en-US" dirty="0"/>
              <a:t>Basic Authentication</a:t>
            </a:r>
          </a:p>
          <a:p>
            <a:r>
              <a:rPr lang="en-US" dirty="0"/>
              <a:t>Digest Authentication (discouraged)</a:t>
            </a:r>
          </a:p>
          <a:p>
            <a:endParaRPr lang="en-US" dirty="0"/>
          </a:p>
          <a:p>
            <a:pPr marL="0" indent="0">
              <a:buNone/>
            </a:pPr>
            <a:r>
              <a:rPr lang="en-US" dirty="0" err="1"/>
              <a:t>Diese</a:t>
            </a:r>
            <a:r>
              <a:rPr lang="en-US" dirty="0"/>
              <a:t> </a:t>
            </a:r>
            <a:r>
              <a:rPr lang="en-US" dirty="0" err="1"/>
              <a:t>können</a:t>
            </a:r>
            <a:r>
              <a:rPr lang="en-US" dirty="0"/>
              <a:t> </a:t>
            </a:r>
            <a:r>
              <a:rPr lang="en-US" dirty="0" err="1"/>
              <a:t>mit</a:t>
            </a:r>
            <a:r>
              <a:rPr lang="en-US" dirty="0"/>
              <a:t> </a:t>
            </a:r>
            <a:r>
              <a:rPr lang="en-US" dirty="0" err="1"/>
              <a:t>unterschiedlichen</a:t>
            </a:r>
            <a:r>
              <a:rPr lang="en-US" dirty="0"/>
              <a:t> </a:t>
            </a:r>
            <a:r>
              <a:rPr lang="en-US" dirty="0" err="1"/>
              <a:t>Datenspeichern</a:t>
            </a:r>
            <a:r>
              <a:rPr lang="en-US" dirty="0"/>
              <a:t> </a:t>
            </a:r>
            <a:r>
              <a:rPr lang="en-US" dirty="0" err="1"/>
              <a:t>arbeiten</a:t>
            </a:r>
            <a:r>
              <a:rPr lang="en-US" dirty="0"/>
              <a:t>:</a:t>
            </a:r>
          </a:p>
          <a:p>
            <a:r>
              <a:rPr lang="en-US" dirty="0"/>
              <a:t>Simple Storage </a:t>
            </a:r>
            <a:r>
              <a:rPr lang="en-US" dirty="0" err="1"/>
              <a:t>mit</a:t>
            </a:r>
            <a:r>
              <a:rPr lang="en-US" dirty="0"/>
              <a:t> In-Memory Authentication</a:t>
            </a:r>
          </a:p>
          <a:p>
            <a:r>
              <a:rPr lang="en-US" dirty="0"/>
              <a:t>Relational Databases </a:t>
            </a:r>
            <a:r>
              <a:rPr lang="en-US" dirty="0" err="1"/>
              <a:t>mit</a:t>
            </a:r>
            <a:r>
              <a:rPr lang="en-US" dirty="0"/>
              <a:t> JDBC Authentication</a:t>
            </a:r>
          </a:p>
          <a:p>
            <a:r>
              <a:rPr lang="en-US" dirty="0"/>
              <a:t>Custom data stores </a:t>
            </a:r>
            <a:r>
              <a:rPr lang="en-US" dirty="0" err="1"/>
              <a:t>mit</a:t>
            </a:r>
            <a:r>
              <a:rPr lang="en-US" dirty="0"/>
              <a:t> </a:t>
            </a:r>
            <a:r>
              <a:rPr lang="en-US" dirty="0" err="1"/>
              <a:t>UserDetailsService</a:t>
            </a:r>
            <a:endParaRPr lang="en-US" dirty="0"/>
          </a:p>
          <a:p>
            <a:r>
              <a:rPr lang="en-US" dirty="0"/>
              <a:t>LDAP storage </a:t>
            </a:r>
            <a:r>
              <a:rPr lang="en-US" dirty="0" err="1"/>
              <a:t>mit</a:t>
            </a:r>
            <a:r>
              <a:rPr lang="en-US" dirty="0"/>
              <a:t> LDAP Authentication</a:t>
            </a:r>
            <a:endParaRPr lang="de-DE" dirty="0"/>
          </a:p>
        </p:txBody>
      </p:sp>
    </p:spTree>
    <p:extLst>
      <p:ext uri="{BB962C8B-B14F-4D97-AF65-F5344CB8AC3E}">
        <p14:creationId xmlns:p14="http://schemas.microsoft.com/office/powerpoint/2010/main" val="929710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13B8F-F1D7-2A9C-4D0F-D75CC30195AF}"/>
              </a:ext>
            </a:extLst>
          </p:cNvPr>
          <p:cNvSpPr>
            <a:spLocks noGrp="1"/>
          </p:cNvSpPr>
          <p:nvPr>
            <p:ph type="title"/>
          </p:nvPr>
        </p:nvSpPr>
        <p:spPr/>
        <p:txBody>
          <a:bodyPr/>
          <a:lstStyle/>
          <a:p>
            <a:r>
              <a:rPr lang="de-DE" dirty="0"/>
              <a:t>Passwörter und </a:t>
            </a:r>
            <a:r>
              <a:rPr lang="de-DE" dirty="0" err="1"/>
              <a:t>Hashing</a:t>
            </a:r>
            <a:endParaRPr lang="de-DE" dirty="0"/>
          </a:p>
        </p:txBody>
      </p:sp>
      <p:sp>
        <p:nvSpPr>
          <p:cNvPr id="3" name="Inhaltsplatzhalter 2">
            <a:extLst>
              <a:ext uri="{FF2B5EF4-FFF2-40B4-BE49-F238E27FC236}">
                <a16:creationId xmlns:a16="http://schemas.microsoft.com/office/drawing/2014/main" id="{61BBC45E-08AE-C3CA-CA2D-0BC9D388B07E}"/>
              </a:ext>
            </a:extLst>
          </p:cNvPr>
          <p:cNvSpPr>
            <a:spLocks noGrp="1"/>
          </p:cNvSpPr>
          <p:nvPr>
            <p:ph idx="1"/>
          </p:nvPr>
        </p:nvSpPr>
        <p:spPr/>
        <p:txBody>
          <a:bodyPr/>
          <a:lstStyle/>
          <a:p>
            <a:r>
              <a:rPr lang="de-DE" dirty="0"/>
              <a:t>Passwörter sollten niemals offen gespeichert werden</a:t>
            </a:r>
          </a:p>
          <a:p>
            <a:r>
              <a:rPr lang="de-DE" dirty="0"/>
              <a:t>Der Standard ist Passwörter (mindestens) zu </a:t>
            </a:r>
            <a:r>
              <a:rPr lang="de-DE" dirty="0" err="1"/>
              <a:t>hashen</a:t>
            </a:r>
            <a:endParaRPr lang="de-DE" dirty="0"/>
          </a:p>
          <a:p>
            <a:pPr lvl="1"/>
            <a:r>
              <a:rPr lang="de-DE" dirty="0"/>
              <a:t>Einwegfunktion: Aus Klartext wird Hash, nicht umkehrbar</a:t>
            </a:r>
          </a:p>
          <a:p>
            <a:pPr lvl="1"/>
            <a:r>
              <a:rPr lang="de-DE" dirty="0"/>
              <a:t>Deterministisch: Gleicher Input → gleicher Output</a:t>
            </a:r>
          </a:p>
          <a:p>
            <a:pPr lvl="1"/>
            <a:r>
              <a:rPr lang="de-DE" dirty="0"/>
              <a:t>Avalanche‑Effekt: Kleine Änderung im Input → großer Unterschied im Hash</a:t>
            </a:r>
          </a:p>
          <a:p>
            <a:pPr lvl="1"/>
            <a:r>
              <a:rPr lang="de-DE" dirty="0"/>
              <a:t>Feste Ausgabe‑Länge: Unabhängig von Input-Größe</a:t>
            </a:r>
          </a:p>
          <a:p>
            <a:r>
              <a:rPr lang="de-DE" dirty="0"/>
              <a:t>Man kann nur mit großem Aufwand aus dem Hash das Passwort errechnen</a:t>
            </a:r>
          </a:p>
          <a:p>
            <a:r>
              <a:rPr lang="de-DE" dirty="0"/>
              <a:t>Man kann aber sehr einfach überprüfen, ob ein Klartext einem Hash entspricht</a:t>
            </a:r>
          </a:p>
        </p:txBody>
      </p:sp>
    </p:spTree>
    <p:extLst>
      <p:ext uri="{BB962C8B-B14F-4D97-AF65-F5344CB8AC3E}">
        <p14:creationId xmlns:p14="http://schemas.microsoft.com/office/powerpoint/2010/main" val="53220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endParaRPr lang="de-DE" dirty="0"/>
          </a:p>
        </p:txBody>
      </p:sp>
      <p:pic>
        <p:nvPicPr>
          <p:cNvPr id="4" name="Grafik 3">
            <a:extLst>
              <a:ext uri="{FF2B5EF4-FFF2-40B4-BE49-F238E27FC236}">
                <a16:creationId xmlns:a16="http://schemas.microsoft.com/office/drawing/2014/main" id="{7FCD2550-DD8E-4CCF-BEDF-12D168E6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32" y="1462927"/>
            <a:ext cx="6907538" cy="4785473"/>
          </a:xfrm>
          <a:prstGeom prst="rect">
            <a:avLst/>
          </a:prstGeom>
        </p:spPr>
      </p:pic>
    </p:spTree>
    <p:extLst>
      <p:ext uri="{BB962C8B-B14F-4D97-AF65-F5344CB8AC3E}">
        <p14:creationId xmlns:p14="http://schemas.microsoft.com/office/powerpoint/2010/main" val="149576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24B33-08BE-75C8-B1D2-F3913C5079F3}"/>
              </a:ext>
            </a:extLst>
          </p:cNvPr>
          <p:cNvSpPr>
            <a:spLocks noGrp="1"/>
          </p:cNvSpPr>
          <p:nvPr>
            <p:ph type="title"/>
          </p:nvPr>
        </p:nvSpPr>
        <p:spPr/>
        <p:txBody>
          <a:bodyPr/>
          <a:lstStyle/>
          <a:p>
            <a:r>
              <a:rPr lang="de-DE" dirty="0"/>
              <a:t>Eigenschaften guter Hash‑Funktionen</a:t>
            </a:r>
          </a:p>
        </p:txBody>
      </p:sp>
      <p:sp>
        <p:nvSpPr>
          <p:cNvPr id="3" name="Inhaltsplatzhalter 2">
            <a:extLst>
              <a:ext uri="{FF2B5EF4-FFF2-40B4-BE49-F238E27FC236}">
                <a16:creationId xmlns:a16="http://schemas.microsoft.com/office/drawing/2014/main" id="{171E889C-AD61-8738-E108-9C85A3319F52}"/>
              </a:ext>
            </a:extLst>
          </p:cNvPr>
          <p:cNvSpPr>
            <a:spLocks noGrp="1"/>
          </p:cNvSpPr>
          <p:nvPr>
            <p:ph idx="1"/>
          </p:nvPr>
        </p:nvSpPr>
        <p:spPr/>
        <p:txBody>
          <a:bodyPr/>
          <a:lstStyle/>
          <a:p>
            <a:r>
              <a:rPr lang="de-DE" dirty="0"/>
              <a:t>Kollisionsresistenz: Schwer, zwei verschiedene Inputs mit gleichem Hash zu finden</a:t>
            </a:r>
          </a:p>
          <a:p>
            <a:r>
              <a:rPr lang="de-DE" dirty="0" err="1"/>
              <a:t>Preimage</a:t>
            </a:r>
            <a:r>
              <a:rPr lang="de-DE" dirty="0"/>
              <a:t>‑Resistenz: Schwer, zu einem gegebenen Hash, den Original‑Input zu finden</a:t>
            </a:r>
          </a:p>
          <a:p>
            <a:r>
              <a:rPr lang="de-DE" dirty="0"/>
              <a:t>2nd‑Preimage‑Resistenz: Schwer, zu einem gegebenen Input einen anderen mit gleichem Hash zu finden</a:t>
            </a:r>
          </a:p>
          <a:p>
            <a:r>
              <a:rPr lang="de-DE" dirty="0"/>
              <a:t>Performance: Nicht zu schnell beim Passwort‑</a:t>
            </a:r>
            <a:r>
              <a:rPr lang="de-DE" dirty="0" err="1"/>
              <a:t>Hashing</a:t>
            </a:r>
            <a:r>
              <a:rPr lang="de-DE" dirty="0"/>
              <a:t> (Verlangsamung gewünscht)</a:t>
            </a:r>
          </a:p>
        </p:txBody>
      </p:sp>
    </p:spTree>
    <p:extLst>
      <p:ext uri="{BB962C8B-B14F-4D97-AF65-F5344CB8AC3E}">
        <p14:creationId xmlns:p14="http://schemas.microsoft.com/office/powerpoint/2010/main" val="3727849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4B70-02F5-B76C-3B52-60A9D8CDB8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02483E-7EB8-ED3F-81F8-3D0EFA8CDB48}"/>
              </a:ext>
            </a:extLst>
          </p:cNvPr>
          <p:cNvSpPr>
            <a:spLocks noGrp="1"/>
          </p:cNvSpPr>
          <p:nvPr>
            <p:ph type="title"/>
          </p:nvPr>
        </p:nvSpPr>
        <p:spPr/>
        <p:txBody>
          <a:bodyPr/>
          <a:lstStyle/>
          <a:p>
            <a:r>
              <a:rPr lang="de-DE" dirty="0" err="1"/>
              <a:t>Salting</a:t>
            </a:r>
            <a:endParaRPr lang="de-DE" dirty="0"/>
          </a:p>
        </p:txBody>
      </p:sp>
      <p:sp>
        <p:nvSpPr>
          <p:cNvPr id="3" name="Inhaltsplatzhalter 2">
            <a:extLst>
              <a:ext uri="{FF2B5EF4-FFF2-40B4-BE49-F238E27FC236}">
                <a16:creationId xmlns:a16="http://schemas.microsoft.com/office/drawing/2014/main" id="{6239D969-1891-BC91-A5F5-52DEA62FE71A}"/>
              </a:ext>
            </a:extLst>
          </p:cNvPr>
          <p:cNvSpPr>
            <a:spLocks noGrp="1"/>
          </p:cNvSpPr>
          <p:nvPr>
            <p:ph idx="1"/>
          </p:nvPr>
        </p:nvSpPr>
        <p:spPr/>
        <p:txBody>
          <a:bodyPr/>
          <a:lstStyle/>
          <a:p>
            <a:r>
              <a:rPr lang="de-DE" dirty="0"/>
              <a:t>Salt: Zufallswert, der zu jedem Passwort hinzugefügt wird</a:t>
            </a:r>
          </a:p>
          <a:p>
            <a:r>
              <a:rPr lang="de-DE" dirty="0"/>
              <a:t>Zweck:</a:t>
            </a:r>
          </a:p>
          <a:p>
            <a:pPr lvl="1"/>
            <a:r>
              <a:rPr lang="de-DE" dirty="0"/>
              <a:t>Verhindert Rainbow‑Table‑Angriffe</a:t>
            </a:r>
          </a:p>
          <a:p>
            <a:pPr lvl="1"/>
            <a:r>
              <a:rPr lang="de-DE" dirty="0"/>
              <a:t>Jeder Hash sieht anders aus, selbst bei gleichem Passwort</a:t>
            </a:r>
          </a:p>
          <a:p>
            <a:r>
              <a:rPr lang="de-DE" dirty="0"/>
              <a:t>Umsetzung:</a:t>
            </a:r>
          </a:p>
          <a:p>
            <a:pPr lvl="1"/>
            <a:r>
              <a:rPr lang="de-DE" dirty="0"/>
              <a:t>Pro Benutzer einmaligen Salt generieren (z.B. 16 Bytes)</a:t>
            </a:r>
          </a:p>
          <a:p>
            <a:pPr lvl="1"/>
            <a:r>
              <a:rPr lang="de-DE" dirty="0"/>
              <a:t>Salt + Passwort → Hash</a:t>
            </a:r>
          </a:p>
          <a:p>
            <a:pPr lvl="1"/>
            <a:r>
              <a:rPr lang="de-DE" dirty="0"/>
              <a:t>Salt zusammen mit dem Hash speichern</a:t>
            </a:r>
          </a:p>
        </p:txBody>
      </p:sp>
    </p:spTree>
    <p:extLst>
      <p:ext uri="{BB962C8B-B14F-4D97-AF65-F5344CB8AC3E}">
        <p14:creationId xmlns:p14="http://schemas.microsoft.com/office/powerpoint/2010/main" val="73793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2538A-C7BF-1F2F-D5F5-44FCDA5E5F4E}"/>
              </a:ext>
            </a:extLst>
          </p:cNvPr>
          <p:cNvSpPr>
            <a:spLocks noGrp="1"/>
          </p:cNvSpPr>
          <p:nvPr>
            <p:ph type="title"/>
          </p:nvPr>
        </p:nvSpPr>
        <p:spPr/>
        <p:txBody>
          <a:bodyPr/>
          <a:lstStyle/>
          <a:p>
            <a:r>
              <a:rPr lang="de-DE" dirty="0"/>
              <a:t>Überblick </a:t>
            </a:r>
            <a:r>
              <a:rPr lang="de-DE" dirty="0" err="1"/>
              <a:t>Hashing</a:t>
            </a:r>
            <a:r>
              <a:rPr lang="de-DE" dirty="0"/>
              <a:t> </a:t>
            </a:r>
            <a:r>
              <a:rPr lang="de-DE" dirty="0" err="1"/>
              <a:t>algorithms</a:t>
            </a:r>
            <a:endParaRPr lang="de-DE" dirty="0"/>
          </a:p>
        </p:txBody>
      </p:sp>
      <p:pic>
        <p:nvPicPr>
          <p:cNvPr id="5" name="Inhaltsplatzhalter 4">
            <a:extLst>
              <a:ext uri="{FF2B5EF4-FFF2-40B4-BE49-F238E27FC236}">
                <a16:creationId xmlns:a16="http://schemas.microsoft.com/office/drawing/2014/main" id="{ADF9ED69-1E8E-C2EC-AFF2-75E285BC30A7}"/>
              </a:ext>
            </a:extLst>
          </p:cNvPr>
          <p:cNvPicPr>
            <a:picLocks noGrp="1" noChangeAspect="1"/>
          </p:cNvPicPr>
          <p:nvPr>
            <p:ph idx="1"/>
          </p:nvPr>
        </p:nvPicPr>
        <p:blipFill>
          <a:blip r:embed="rId2"/>
          <a:stretch>
            <a:fillRect/>
          </a:stretch>
        </p:blipFill>
        <p:spPr>
          <a:xfrm>
            <a:off x="1013718" y="2160588"/>
            <a:ext cx="7924601" cy="3881437"/>
          </a:xfrm>
        </p:spPr>
      </p:pic>
    </p:spTree>
    <p:extLst>
      <p:ext uri="{BB962C8B-B14F-4D97-AF65-F5344CB8AC3E}">
        <p14:creationId xmlns:p14="http://schemas.microsoft.com/office/powerpoint/2010/main" val="3355019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87F03-E502-9871-D568-DA605E598168}"/>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4748D79A-040C-6245-0EF3-A3897AB91CDD}"/>
              </a:ext>
            </a:extLst>
          </p:cNvPr>
          <p:cNvSpPr>
            <a:spLocks noGrp="1"/>
          </p:cNvSpPr>
          <p:nvPr>
            <p:ph idx="1"/>
          </p:nvPr>
        </p:nvSpPr>
        <p:spPr/>
        <p:txBody>
          <a:bodyPr/>
          <a:lstStyle/>
          <a:p>
            <a:r>
              <a:rPr lang="de-DE" dirty="0"/>
              <a:t>Umstieg von </a:t>
            </a:r>
            <a:r>
              <a:rPr lang="de-DE" dirty="0" err="1"/>
              <a:t>InMemory</a:t>
            </a:r>
            <a:r>
              <a:rPr lang="de-DE" dirty="0"/>
              <a:t> auf Datenbank als „User-Speicher“</a:t>
            </a:r>
          </a:p>
          <a:p>
            <a:pPr lvl="1"/>
            <a:r>
              <a:rPr lang="de-DE" dirty="0"/>
              <a:t>Users-Tabelle</a:t>
            </a:r>
          </a:p>
          <a:p>
            <a:pPr lvl="1"/>
            <a:r>
              <a:rPr lang="de-DE" dirty="0" err="1"/>
              <a:t>BaseUser</a:t>
            </a:r>
            <a:r>
              <a:rPr lang="de-DE" dirty="0"/>
              <a:t> -&gt; </a:t>
            </a:r>
            <a:r>
              <a:rPr lang="de-DE" dirty="0" err="1"/>
              <a:t>StaffMember</a:t>
            </a:r>
            <a:r>
              <a:rPr lang="de-DE" dirty="0"/>
              <a:t>, später Customer</a:t>
            </a:r>
          </a:p>
          <a:p>
            <a:pPr lvl="1"/>
            <a:r>
              <a:rPr lang="de-DE" dirty="0" err="1"/>
              <a:t>SecurityConfig</a:t>
            </a:r>
            <a:r>
              <a:rPr lang="de-DE" dirty="0"/>
              <a:t> mit </a:t>
            </a:r>
            <a:r>
              <a:rPr lang="de-DE" dirty="0" err="1"/>
              <a:t>UserDetailsService</a:t>
            </a:r>
            <a:r>
              <a:rPr lang="de-DE" dirty="0"/>
              <a:t> </a:t>
            </a:r>
          </a:p>
          <a:p>
            <a:r>
              <a:rPr lang="de-DE" dirty="0"/>
              <a:t>Passwörter </a:t>
            </a:r>
            <a:r>
              <a:rPr lang="de-DE" dirty="0" err="1"/>
              <a:t>hashen</a:t>
            </a:r>
            <a:r>
              <a:rPr lang="de-DE" dirty="0"/>
              <a:t> (hier: </a:t>
            </a:r>
            <a:r>
              <a:rPr lang="de-DE" dirty="0" err="1"/>
              <a:t>Bcrypt</a:t>
            </a:r>
            <a:r>
              <a:rPr lang="de-DE" dirty="0"/>
              <a:t>)</a:t>
            </a:r>
          </a:p>
          <a:p>
            <a:pPr lvl="1"/>
            <a:r>
              <a:rPr lang="de-DE" dirty="0"/>
              <a:t>Spring bietet aber auch andere Verfahren: </a:t>
            </a:r>
            <a:r>
              <a:rPr lang="de-DE" dirty="0" err="1"/>
              <a:t>HashingUtil</a:t>
            </a:r>
            <a:r>
              <a:rPr lang="de-DE" dirty="0"/>
              <a:t> zum Ausprobieren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03_netzfilm</a:t>
            </a:r>
            <a:endParaRPr lang="de-DE" dirty="0"/>
          </a:p>
        </p:txBody>
      </p:sp>
    </p:spTree>
    <p:extLst>
      <p:ext uri="{BB962C8B-B14F-4D97-AF65-F5344CB8AC3E}">
        <p14:creationId xmlns:p14="http://schemas.microsoft.com/office/powerpoint/2010/main" val="2373238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8CFFB-95DF-38F8-417A-13FCAB48B3F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682C2128-587F-4F6A-C526-1FB2D4C69932}"/>
              </a:ext>
            </a:extLst>
          </p:cNvPr>
          <p:cNvSpPr>
            <a:spLocks noGrp="1"/>
          </p:cNvSpPr>
          <p:nvPr>
            <p:ph idx="1"/>
          </p:nvPr>
        </p:nvSpPr>
        <p:spPr/>
        <p:txBody>
          <a:bodyPr/>
          <a:lstStyle/>
          <a:p>
            <a:r>
              <a:rPr lang="de-DE" dirty="0"/>
              <a:t>Der PO hat leider unsere Folien gesehen und ist außer sich, dass seine Passwörter nur mit </a:t>
            </a:r>
            <a:r>
              <a:rPr lang="de-DE" dirty="0" err="1"/>
              <a:t>Bcrypt</a:t>
            </a:r>
            <a:r>
              <a:rPr lang="de-DE" dirty="0"/>
              <a:t> </a:t>
            </a:r>
            <a:r>
              <a:rPr lang="de-DE" dirty="0" err="1"/>
              <a:t>gehashed</a:t>
            </a:r>
            <a:r>
              <a:rPr lang="de-DE" dirty="0"/>
              <a:t> sind. Er möchte unverzüglich den Gold-Standard Argon2.</a:t>
            </a:r>
          </a:p>
        </p:txBody>
      </p:sp>
    </p:spTree>
    <p:extLst>
      <p:ext uri="{BB962C8B-B14F-4D97-AF65-F5344CB8AC3E}">
        <p14:creationId xmlns:p14="http://schemas.microsoft.com/office/powerpoint/2010/main" val="336762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b="1"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098798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7798-0FF6-F43D-94CA-13CF4828BE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7BADE-D16E-0704-5942-9534B16E04BF}"/>
              </a:ext>
            </a:extLst>
          </p:cNvPr>
          <p:cNvSpPr>
            <a:spLocks noGrp="1"/>
          </p:cNvSpPr>
          <p:nvPr>
            <p:ph type="title"/>
          </p:nvPr>
        </p:nvSpPr>
        <p:spPr/>
        <p:txBody>
          <a:bodyPr/>
          <a:lstStyle/>
          <a:p>
            <a:r>
              <a:rPr lang="de-DE" dirty="0"/>
              <a:t>Autorisierung</a:t>
            </a:r>
          </a:p>
        </p:txBody>
      </p:sp>
      <p:pic>
        <p:nvPicPr>
          <p:cNvPr id="7" name="Grafik 6">
            <a:extLst>
              <a:ext uri="{FF2B5EF4-FFF2-40B4-BE49-F238E27FC236}">
                <a16:creationId xmlns:a16="http://schemas.microsoft.com/office/drawing/2014/main" id="{7DCFA724-1A52-CDE8-74DE-676DDB926EA0}"/>
              </a:ext>
            </a:extLst>
          </p:cNvPr>
          <p:cNvPicPr>
            <a:picLocks noChangeAspect="1"/>
          </p:cNvPicPr>
          <p:nvPr/>
        </p:nvPicPr>
        <p:blipFill>
          <a:blip r:embed="rId2"/>
          <a:srcRect l="51164"/>
          <a:stretch/>
        </p:blipFill>
        <p:spPr>
          <a:xfrm>
            <a:off x="2648930" y="1528497"/>
            <a:ext cx="4098687" cy="3801005"/>
          </a:xfrm>
          <a:prstGeom prst="rect">
            <a:avLst/>
          </a:prstGeom>
        </p:spPr>
      </p:pic>
      <p:sp>
        <p:nvSpPr>
          <p:cNvPr id="8" name="Textfeld 7">
            <a:extLst>
              <a:ext uri="{FF2B5EF4-FFF2-40B4-BE49-F238E27FC236}">
                <a16:creationId xmlns:a16="http://schemas.microsoft.com/office/drawing/2014/main" id="{BC9254A1-7668-2165-A7A4-2578207544DB}"/>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2354626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63A4-2FF2-C59B-051E-F421637C09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F809A3-44AA-413F-8355-53370D6EF709}"/>
              </a:ext>
            </a:extLst>
          </p:cNvPr>
          <p:cNvSpPr>
            <a:spLocks noGrp="1"/>
          </p:cNvSpPr>
          <p:nvPr>
            <p:ph type="title"/>
          </p:nvPr>
        </p:nvSpPr>
        <p:spPr/>
        <p:txBody>
          <a:bodyPr/>
          <a:lstStyle/>
          <a:p>
            <a:r>
              <a:rPr lang="de-DE" dirty="0"/>
              <a:t>Autorisierung – Welche Aktionen darf ein Benutzer ausführen?</a:t>
            </a:r>
          </a:p>
        </p:txBody>
      </p:sp>
      <p:sp>
        <p:nvSpPr>
          <p:cNvPr id="3" name="Inhaltsplatzhalter 2">
            <a:extLst>
              <a:ext uri="{FF2B5EF4-FFF2-40B4-BE49-F238E27FC236}">
                <a16:creationId xmlns:a16="http://schemas.microsoft.com/office/drawing/2014/main" id="{990FCFB2-B833-C202-1698-A518251A5432}"/>
              </a:ext>
            </a:extLst>
          </p:cNvPr>
          <p:cNvSpPr>
            <a:spLocks noGrp="1"/>
          </p:cNvSpPr>
          <p:nvPr>
            <p:ph idx="1"/>
          </p:nvPr>
        </p:nvSpPr>
        <p:spPr/>
        <p:txBody>
          <a:bodyPr>
            <a:normAutofit/>
          </a:bodyPr>
          <a:lstStyle/>
          <a:p>
            <a:r>
              <a:rPr lang="de-DE" b="1" dirty="0"/>
              <a:t>Definition: </a:t>
            </a:r>
            <a:r>
              <a:rPr lang="de-DE" dirty="0"/>
              <a:t>„Der Prozess, der nach erfolgreicher Authentifizierung festlegt, über welche Rechte oder Rollen ein Benutzer verfügt.“</a:t>
            </a:r>
          </a:p>
          <a:p>
            <a:r>
              <a:rPr lang="de-DE" b="1" dirty="0"/>
              <a:t>Zwei gängige Modelle:</a:t>
            </a:r>
          </a:p>
          <a:p>
            <a:pPr lvl="1"/>
            <a:r>
              <a:rPr lang="de-DE" dirty="0" err="1"/>
              <a:t>Role-Based</a:t>
            </a:r>
            <a:r>
              <a:rPr lang="de-DE" dirty="0"/>
              <a:t> Access Control (RBAC): Rollen wie Admin, User, Manager etc.</a:t>
            </a:r>
          </a:p>
          <a:p>
            <a:pPr lvl="1"/>
            <a:r>
              <a:rPr lang="de-DE" dirty="0"/>
              <a:t>Attribute-</a:t>
            </a:r>
            <a:r>
              <a:rPr lang="de-DE" dirty="0" err="1"/>
              <a:t>Based</a:t>
            </a:r>
            <a:r>
              <a:rPr lang="de-DE" dirty="0"/>
              <a:t> Access Control (ABAC): Entscheidungsfindung basierend auf Attributen (z.B. Zeit, Ort, Benutzergruppe).</a:t>
            </a:r>
          </a:p>
          <a:p>
            <a:r>
              <a:rPr lang="de-DE" b="1" dirty="0"/>
              <a:t>Ziel: </a:t>
            </a:r>
            <a:r>
              <a:rPr lang="de-DE" dirty="0"/>
              <a:t>Nur befugte Zugriffe zulassen und Missbrauch verhindern.</a:t>
            </a:r>
          </a:p>
        </p:txBody>
      </p:sp>
    </p:spTree>
    <p:extLst>
      <p:ext uri="{BB962C8B-B14F-4D97-AF65-F5344CB8AC3E}">
        <p14:creationId xmlns:p14="http://schemas.microsoft.com/office/powerpoint/2010/main" val="3199708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248BF-B103-236C-46EF-2CFFCC4127CF}"/>
              </a:ext>
            </a:extLst>
          </p:cNvPr>
          <p:cNvSpPr>
            <a:spLocks noGrp="1"/>
          </p:cNvSpPr>
          <p:nvPr>
            <p:ph type="title"/>
          </p:nvPr>
        </p:nvSpPr>
        <p:spPr/>
        <p:txBody>
          <a:bodyPr/>
          <a:lstStyle/>
          <a:p>
            <a:r>
              <a:rPr lang="de-DE" dirty="0"/>
              <a:t>Spring </a:t>
            </a:r>
            <a:r>
              <a:rPr lang="de-DE" dirty="0" err="1"/>
              <a:t>Authorization</a:t>
            </a:r>
            <a:r>
              <a:rPr lang="de-DE" dirty="0"/>
              <a:t> Filter</a:t>
            </a:r>
          </a:p>
        </p:txBody>
      </p:sp>
      <p:pic>
        <p:nvPicPr>
          <p:cNvPr id="5" name="Inhaltsplatzhalter 4" descr="Ein Bild, das Text, Diagramm, Schrift, Screenshot enthält.&#10;&#10;KI-generierte Inhalte können fehlerhaft sein.">
            <a:extLst>
              <a:ext uri="{FF2B5EF4-FFF2-40B4-BE49-F238E27FC236}">
                <a16:creationId xmlns:a16="http://schemas.microsoft.com/office/drawing/2014/main" id="{B1BB9613-6561-1490-534B-3E4F97F32B32}"/>
              </a:ext>
            </a:extLst>
          </p:cNvPr>
          <p:cNvPicPr>
            <a:picLocks noGrp="1" noChangeAspect="1"/>
          </p:cNvPicPr>
          <p:nvPr>
            <p:ph idx="1"/>
          </p:nvPr>
        </p:nvPicPr>
        <p:blipFill>
          <a:blip r:embed="rId2"/>
          <a:stretch>
            <a:fillRect/>
          </a:stretch>
        </p:blipFill>
        <p:spPr>
          <a:xfrm>
            <a:off x="1041942" y="2141527"/>
            <a:ext cx="6804417" cy="4157513"/>
          </a:xfrm>
        </p:spPr>
      </p:pic>
    </p:spTree>
    <p:extLst>
      <p:ext uri="{BB962C8B-B14F-4D97-AF65-F5344CB8AC3E}">
        <p14:creationId xmlns:p14="http://schemas.microsoft.com/office/powerpoint/2010/main" val="3941723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6D37E-181B-4D5A-A861-6D8C5408142A}"/>
              </a:ext>
            </a:extLst>
          </p:cNvPr>
          <p:cNvSpPr>
            <a:spLocks noGrp="1"/>
          </p:cNvSpPr>
          <p:nvPr>
            <p:ph type="title"/>
          </p:nvPr>
        </p:nvSpPr>
        <p:spPr/>
        <p:txBody>
          <a:bodyPr/>
          <a:lstStyle/>
          <a:p>
            <a:r>
              <a:rPr lang="de-DE" dirty="0"/>
              <a:t>Spring </a:t>
            </a:r>
            <a:r>
              <a:rPr lang="de-DE" dirty="0" err="1"/>
              <a:t>Authorization</a:t>
            </a:r>
            <a:r>
              <a:rPr lang="de-DE" dirty="0"/>
              <a:t> </a:t>
            </a:r>
            <a:r>
              <a:rPr lang="de-DE" dirty="0" err="1"/>
              <a:t>Matcher</a:t>
            </a:r>
            <a:endParaRPr lang="de-DE" dirty="0"/>
          </a:p>
        </p:txBody>
      </p:sp>
      <p:sp>
        <p:nvSpPr>
          <p:cNvPr id="3" name="Inhaltsplatzhalter 2">
            <a:extLst>
              <a:ext uri="{FF2B5EF4-FFF2-40B4-BE49-F238E27FC236}">
                <a16:creationId xmlns:a16="http://schemas.microsoft.com/office/drawing/2014/main" id="{616CA7D8-08D0-4DF9-49A4-353727754F13}"/>
              </a:ext>
            </a:extLst>
          </p:cNvPr>
          <p:cNvSpPr>
            <a:spLocks noGrp="1"/>
          </p:cNvSpPr>
          <p:nvPr>
            <p:ph idx="1"/>
          </p:nvPr>
        </p:nvSpPr>
        <p:spPr>
          <a:xfrm>
            <a:off x="677334" y="1828801"/>
            <a:ext cx="8596668" cy="4212562"/>
          </a:xfrm>
        </p:spPr>
        <p:txBody>
          <a:bodyPr/>
          <a:lstStyle/>
          <a:p>
            <a:pPr marL="0" indent="0">
              <a:buNone/>
            </a:pPr>
            <a:r>
              <a:rPr lang="de-DE" dirty="0"/>
              <a:t>Version 5:</a:t>
            </a:r>
          </a:p>
          <a:p>
            <a:r>
              <a:rPr lang="de-DE" dirty="0"/>
              <a:t>MVC-</a:t>
            </a:r>
            <a:r>
              <a:rPr lang="de-DE" dirty="0" err="1"/>
              <a:t>Matcher</a:t>
            </a:r>
            <a:r>
              <a:rPr lang="de-DE" dirty="0"/>
              <a:t> – Sie verwenden Spring MVC-Ausdrücke für Pfade, um Endpunkte auszuwählen.</a:t>
            </a:r>
          </a:p>
          <a:p>
            <a:r>
              <a:rPr lang="de-DE" dirty="0"/>
              <a:t>Ant-</a:t>
            </a:r>
            <a:r>
              <a:rPr lang="de-DE" dirty="0" err="1"/>
              <a:t>Matcher</a:t>
            </a:r>
            <a:r>
              <a:rPr lang="de-DE" dirty="0"/>
              <a:t> – Sie verwenden Ant-Ausdrücke für Pfade, um Endpunkte auszuwählen.</a:t>
            </a:r>
          </a:p>
          <a:p>
            <a:r>
              <a:rPr lang="de-DE" dirty="0" err="1"/>
              <a:t>Regex-Matcher</a:t>
            </a:r>
            <a:r>
              <a:rPr lang="de-DE" dirty="0"/>
              <a:t> – Sie verwenden reguläre Ausdrücke (</a:t>
            </a:r>
            <a:r>
              <a:rPr lang="de-DE" dirty="0" err="1"/>
              <a:t>Regex</a:t>
            </a:r>
            <a:r>
              <a:rPr lang="de-DE" dirty="0"/>
              <a:t>) für Pfade, um Endpunkte auszuwählen.</a:t>
            </a:r>
          </a:p>
          <a:p>
            <a:pPr marL="0" indent="0">
              <a:buNone/>
            </a:pPr>
            <a:r>
              <a:rPr lang="de-DE" dirty="0"/>
              <a:t>Version 6:</a:t>
            </a:r>
          </a:p>
          <a:p>
            <a:r>
              <a:rPr lang="de-DE" dirty="0" err="1"/>
              <a:t>requestMatcher</a:t>
            </a:r>
            <a:r>
              <a:rPr lang="de-DE" dirty="0"/>
              <a:t> verwenden – intern wird die richtige Variante verwendet</a:t>
            </a:r>
          </a:p>
          <a:p>
            <a:endParaRPr lang="de-DE" dirty="0"/>
          </a:p>
        </p:txBody>
      </p:sp>
    </p:spTree>
    <p:extLst>
      <p:ext uri="{BB962C8B-B14F-4D97-AF65-F5344CB8AC3E}">
        <p14:creationId xmlns:p14="http://schemas.microsoft.com/office/powerpoint/2010/main" val="284576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r>
              <a:rPr lang="de-DE" dirty="0"/>
              <a:t> 2</a:t>
            </a:r>
          </a:p>
        </p:txBody>
      </p:sp>
      <p:sp>
        <p:nvSpPr>
          <p:cNvPr id="6" name="Inhaltsplatzhalter 2">
            <a:extLst>
              <a:ext uri="{FF2B5EF4-FFF2-40B4-BE49-F238E27FC236}">
                <a16:creationId xmlns:a16="http://schemas.microsoft.com/office/drawing/2014/main" id="{EF0FBE83-503F-4570-A274-7303A66319DC}"/>
              </a:ext>
            </a:extLst>
          </p:cNvPr>
          <p:cNvSpPr>
            <a:spLocks noGrp="1"/>
          </p:cNvSpPr>
          <p:nvPr>
            <p:ph idx="1"/>
          </p:nvPr>
        </p:nvSpPr>
        <p:spPr>
          <a:xfrm>
            <a:off x="743255" y="1862960"/>
            <a:ext cx="8703915" cy="4284168"/>
          </a:xfrm>
        </p:spPr>
        <p:txBody>
          <a:bodyPr>
            <a:normAutofit fontScale="92500" lnSpcReduction="10000"/>
          </a:bodyPr>
          <a:lstStyle/>
          <a:p>
            <a:r>
              <a:rPr lang="en-US" dirty="0" err="1"/>
              <a:t>Vom</a:t>
            </a:r>
            <a:r>
              <a:rPr lang="en-US" dirty="0"/>
              <a:t> „Macher“ von Linux: Linus Torvalds</a:t>
            </a:r>
          </a:p>
          <a:p>
            <a:r>
              <a:rPr lang="en-US" dirty="0" err="1"/>
              <a:t>Jeder</a:t>
            </a:r>
            <a:r>
              <a:rPr lang="en-US" dirty="0"/>
              <a:t> hat das </a:t>
            </a:r>
            <a:r>
              <a:rPr lang="en-US" dirty="0" err="1"/>
              <a:t>komplette</a:t>
            </a:r>
            <a:r>
              <a:rPr lang="en-US" dirty="0"/>
              <a:t> Repo </a:t>
            </a:r>
            <a:r>
              <a:rPr lang="en-US" dirty="0" err="1"/>
              <a:t>samt</a:t>
            </a:r>
            <a:r>
              <a:rPr lang="en-US" dirty="0"/>
              <a:t> History </a:t>
            </a:r>
            <a:r>
              <a:rPr lang="en-US" dirty="0" err="1"/>
              <a:t>lokal</a:t>
            </a:r>
            <a:r>
              <a:rPr lang="en-US" dirty="0"/>
              <a:t> </a:t>
            </a:r>
            <a:r>
              <a:rPr lang="en-US" dirty="0" err="1"/>
              <a:t>verfügbar</a:t>
            </a:r>
            <a:endParaRPr lang="en-US" dirty="0"/>
          </a:p>
          <a:p>
            <a:r>
              <a:rPr lang="en-US" dirty="0"/>
              <a:t>Sehr </a:t>
            </a:r>
            <a:r>
              <a:rPr lang="en-US" dirty="0" err="1"/>
              <a:t>effiziente</a:t>
            </a:r>
            <a:r>
              <a:rPr lang="en-US" dirty="0"/>
              <a:t> </a:t>
            </a:r>
            <a:r>
              <a:rPr lang="en-US" dirty="0" err="1"/>
              <a:t>Speicherung</a:t>
            </a:r>
            <a:r>
              <a:rPr lang="en-US" dirty="0"/>
              <a:t> der </a:t>
            </a:r>
            <a:r>
              <a:rPr lang="en-US" dirty="0" err="1"/>
              <a:t>Daten</a:t>
            </a:r>
            <a:endParaRPr lang="en-US" dirty="0"/>
          </a:p>
          <a:p>
            <a:r>
              <a:rPr lang="en-US" dirty="0"/>
              <a:t>Branch und Merge </a:t>
            </a:r>
            <a:r>
              <a:rPr lang="en-US" dirty="0" err="1"/>
              <a:t>integraler</a:t>
            </a:r>
            <a:r>
              <a:rPr lang="en-US" dirty="0"/>
              <a:t> </a:t>
            </a:r>
            <a:r>
              <a:rPr lang="en-US" dirty="0" err="1"/>
              <a:t>Bestandteil</a:t>
            </a:r>
            <a:r>
              <a:rPr lang="en-US" dirty="0"/>
              <a:t> des </a:t>
            </a:r>
            <a:r>
              <a:rPr lang="en-US" dirty="0" err="1"/>
              <a:t>Werkzeugs</a:t>
            </a:r>
            <a:endParaRPr lang="en-US" dirty="0"/>
          </a:p>
          <a:p>
            <a:r>
              <a:rPr lang="en-US" dirty="0" err="1"/>
              <a:t>Wichtigste</a:t>
            </a:r>
            <a:r>
              <a:rPr lang="en-US" dirty="0"/>
              <a:t> </a:t>
            </a:r>
            <a:r>
              <a:rPr lang="en-US" dirty="0" err="1"/>
              <a:t>Befehle</a:t>
            </a:r>
            <a:r>
              <a:rPr lang="en-US" dirty="0"/>
              <a:t>:</a:t>
            </a:r>
          </a:p>
          <a:p>
            <a:pPr lvl="1"/>
            <a:r>
              <a:rPr lang="en-US" dirty="0"/>
              <a:t>Clone: (Remote-)</a:t>
            </a:r>
            <a:r>
              <a:rPr lang="en-US" dirty="0" err="1"/>
              <a:t>Projekt</a:t>
            </a:r>
            <a:r>
              <a:rPr lang="en-US" dirty="0"/>
              <a:t> </a:t>
            </a:r>
            <a:r>
              <a:rPr lang="en-US" dirty="0" err="1"/>
              <a:t>auschecken</a:t>
            </a:r>
            <a:endParaRPr lang="en-US" dirty="0"/>
          </a:p>
          <a:p>
            <a:pPr lvl="1"/>
            <a:r>
              <a:rPr lang="en-US" dirty="0"/>
              <a:t>Status: </a:t>
            </a:r>
            <a:r>
              <a:rPr lang="en-US" dirty="0" err="1"/>
              <a:t>Unterschied</a:t>
            </a:r>
            <a:r>
              <a:rPr lang="en-US" dirty="0"/>
              <a:t> </a:t>
            </a:r>
            <a:r>
              <a:rPr lang="en-US" dirty="0" err="1"/>
              <a:t>zwischen</a:t>
            </a:r>
            <a:r>
              <a:rPr lang="en-US" dirty="0"/>
              <a:t> </a:t>
            </a:r>
            <a:r>
              <a:rPr lang="en-US" dirty="0" err="1"/>
              <a:t>lokal</a:t>
            </a:r>
            <a:r>
              <a:rPr lang="en-US" dirty="0"/>
              <a:t> und remote </a:t>
            </a:r>
            <a:r>
              <a:rPr lang="en-US" dirty="0" err="1"/>
              <a:t>feststellen</a:t>
            </a:r>
            <a:endParaRPr lang="en-US" dirty="0"/>
          </a:p>
          <a:p>
            <a:pPr lvl="1"/>
            <a:r>
              <a:rPr lang="en-US" dirty="0"/>
              <a:t>Fetch: </a:t>
            </a:r>
            <a:r>
              <a:rPr lang="en-US" dirty="0" err="1"/>
              <a:t>Änderungen</a:t>
            </a:r>
            <a:r>
              <a:rPr lang="en-US" dirty="0"/>
              <a:t> von remote </a:t>
            </a:r>
            <a:r>
              <a:rPr lang="en-US" dirty="0" err="1"/>
              <a:t>holen</a:t>
            </a:r>
            <a:r>
              <a:rPr lang="en-US" dirty="0"/>
              <a:t> </a:t>
            </a:r>
            <a:r>
              <a:rPr lang="en-US" dirty="0" err="1"/>
              <a:t>ohne</a:t>
            </a:r>
            <a:r>
              <a:rPr lang="en-US" dirty="0"/>
              <a:t> </a:t>
            </a:r>
            <a:r>
              <a:rPr lang="en-US" dirty="0" err="1"/>
              <a:t>Verarbeitung</a:t>
            </a:r>
            <a:endParaRPr lang="en-US" dirty="0"/>
          </a:p>
          <a:p>
            <a:pPr lvl="1"/>
            <a:r>
              <a:rPr lang="en-US" dirty="0"/>
              <a:t>Pull/Rebase: </a:t>
            </a:r>
            <a:r>
              <a:rPr lang="en-US" dirty="0" err="1"/>
              <a:t>Aktualisieren</a:t>
            </a:r>
            <a:r>
              <a:rPr lang="en-US" dirty="0"/>
              <a:t> des </a:t>
            </a:r>
            <a:r>
              <a:rPr lang="en-US" dirty="0" err="1"/>
              <a:t>lokalen</a:t>
            </a:r>
            <a:r>
              <a:rPr lang="en-US" dirty="0"/>
              <a:t> repos von remote</a:t>
            </a:r>
          </a:p>
          <a:p>
            <a:pPr lvl="1"/>
            <a:r>
              <a:rPr lang="en-US" dirty="0"/>
              <a:t>Add: </a:t>
            </a:r>
            <a:r>
              <a:rPr lang="en-US" dirty="0" err="1"/>
              <a:t>markieren</a:t>
            </a:r>
            <a:r>
              <a:rPr lang="en-US" dirty="0"/>
              <a:t> von </a:t>
            </a:r>
            <a:r>
              <a:rPr lang="en-US" dirty="0" err="1"/>
              <a:t>Änderungen</a:t>
            </a:r>
            <a:r>
              <a:rPr lang="en-US" dirty="0"/>
              <a:t> </a:t>
            </a:r>
            <a:r>
              <a:rPr lang="en-US" dirty="0" err="1"/>
              <a:t>für</a:t>
            </a:r>
            <a:r>
              <a:rPr lang="en-US" dirty="0"/>
              <a:t> das commit</a:t>
            </a:r>
          </a:p>
          <a:p>
            <a:pPr lvl="1"/>
            <a:r>
              <a:rPr lang="en-US" dirty="0"/>
              <a:t>Commit: </a:t>
            </a:r>
            <a:r>
              <a:rPr lang="en-US" dirty="0" err="1"/>
              <a:t>Einchecken</a:t>
            </a:r>
            <a:r>
              <a:rPr lang="en-US" dirty="0"/>
              <a:t> ins </a:t>
            </a:r>
            <a:r>
              <a:rPr lang="en-US" dirty="0" err="1"/>
              <a:t>lokale</a:t>
            </a:r>
            <a:r>
              <a:rPr lang="en-US" dirty="0"/>
              <a:t> repo</a:t>
            </a:r>
          </a:p>
          <a:p>
            <a:pPr lvl="1"/>
            <a:r>
              <a:rPr lang="en-US" dirty="0"/>
              <a:t>Push: </a:t>
            </a:r>
            <a:r>
              <a:rPr lang="en-US" dirty="0" err="1"/>
              <a:t>Hochladen</a:t>
            </a:r>
            <a:r>
              <a:rPr lang="en-US" dirty="0"/>
              <a:t> ins remote repo</a:t>
            </a:r>
          </a:p>
        </p:txBody>
      </p:sp>
    </p:spTree>
    <p:extLst>
      <p:ext uri="{BB962C8B-B14F-4D97-AF65-F5344CB8AC3E}">
        <p14:creationId xmlns:p14="http://schemas.microsoft.com/office/powerpoint/2010/main" val="242642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9B0CD-80EA-A779-39E5-3CD33CD520DB}"/>
              </a:ext>
            </a:extLst>
          </p:cNvPr>
          <p:cNvSpPr>
            <a:spLocks noGrp="1"/>
          </p:cNvSpPr>
          <p:nvPr>
            <p:ph type="title"/>
          </p:nvPr>
        </p:nvSpPr>
        <p:spPr/>
        <p:txBody>
          <a:bodyPr/>
          <a:lstStyle/>
          <a:p>
            <a:r>
              <a:rPr lang="de-DE" dirty="0"/>
              <a:t>Beispiel für </a:t>
            </a:r>
            <a:r>
              <a:rPr lang="de-DE" dirty="0" err="1"/>
              <a:t>requestMatcher</a:t>
            </a:r>
            <a:endParaRPr lang="de-DE" dirty="0"/>
          </a:p>
        </p:txBody>
      </p:sp>
      <p:pic>
        <p:nvPicPr>
          <p:cNvPr id="5" name="Grafik 4">
            <a:extLst>
              <a:ext uri="{FF2B5EF4-FFF2-40B4-BE49-F238E27FC236}">
                <a16:creationId xmlns:a16="http://schemas.microsoft.com/office/drawing/2014/main" id="{7675E619-D537-35C0-2395-DD7056A2244A}"/>
              </a:ext>
            </a:extLst>
          </p:cNvPr>
          <p:cNvPicPr>
            <a:picLocks noChangeAspect="1"/>
          </p:cNvPicPr>
          <p:nvPr/>
        </p:nvPicPr>
        <p:blipFill>
          <a:blip r:embed="rId2"/>
          <a:stretch>
            <a:fillRect/>
          </a:stretch>
        </p:blipFill>
        <p:spPr>
          <a:xfrm>
            <a:off x="769384" y="2282974"/>
            <a:ext cx="6592220" cy="3219899"/>
          </a:xfrm>
          <a:prstGeom prst="rect">
            <a:avLst/>
          </a:prstGeom>
        </p:spPr>
      </p:pic>
    </p:spTree>
    <p:extLst>
      <p:ext uri="{BB962C8B-B14F-4D97-AF65-F5344CB8AC3E}">
        <p14:creationId xmlns:p14="http://schemas.microsoft.com/office/powerpoint/2010/main" val="2280029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7BDCB-636D-AB83-B29C-F2EFEB2153FF}"/>
              </a:ext>
            </a:extLst>
          </p:cNvPr>
          <p:cNvSpPr>
            <a:spLocks noGrp="1"/>
          </p:cNvSpPr>
          <p:nvPr>
            <p:ph type="title"/>
          </p:nvPr>
        </p:nvSpPr>
        <p:spPr/>
        <p:txBody>
          <a:bodyPr/>
          <a:lstStyle/>
          <a:p>
            <a:r>
              <a:rPr lang="de-DE" dirty="0" err="1"/>
              <a:t>Matchers</a:t>
            </a:r>
            <a:r>
              <a:rPr lang="de-DE" dirty="0"/>
              <a:t> Wildcards etc.</a:t>
            </a:r>
          </a:p>
        </p:txBody>
      </p:sp>
      <p:graphicFrame>
        <p:nvGraphicFramePr>
          <p:cNvPr id="5" name="Tabelle 4">
            <a:extLst>
              <a:ext uri="{FF2B5EF4-FFF2-40B4-BE49-F238E27FC236}">
                <a16:creationId xmlns:a16="http://schemas.microsoft.com/office/drawing/2014/main" id="{F09EE74F-DE06-5793-404D-6B275FEBD05C}"/>
              </a:ext>
            </a:extLst>
          </p:cNvPr>
          <p:cNvGraphicFramePr>
            <a:graphicFrameLocks noGrp="1"/>
          </p:cNvGraphicFramePr>
          <p:nvPr>
            <p:extLst>
              <p:ext uri="{D42A27DB-BD31-4B8C-83A1-F6EECF244321}">
                <p14:modId xmlns:p14="http://schemas.microsoft.com/office/powerpoint/2010/main" val="757157251"/>
              </p:ext>
            </p:extLst>
          </p:nvPr>
        </p:nvGraphicFramePr>
        <p:xfrm>
          <a:off x="677333" y="2171700"/>
          <a:ext cx="8654926" cy="4063398"/>
        </p:xfrm>
        <a:graphic>
          <a:graphicData uri="http://schemas.openxmlformats.org/drawingml/2006/table">
            <a:tbl>
              <a:tblPr firstRow="1" bandRow="1">
                <a:tableStyleId>{5C22544A-7EE6-4342-B048-85BDC9FD1C3A}</a:tableStyleId>
              </a:tblPr>
              <a:tblGrid>
                <a:gridCol w="2247402">
                  <a:extLst>
                    <a:ext uri="{9D8B030D-6E8A-4147-A177-3AD203B41FA5}">
                      <a16:colId xmlns:a16="http://schemas.microsoft.com/office/drawing/2014/main" val="3668415640"/>
                    </a:ext>
                  </a:extLst>
                </a:gridCol>
                <a:gridCol w="6407524">
                  <a:extLst>
                    <a:ext uri="{9D8B030D-6E8A-4147-A177-3AD203B41FA5}">
                      <a16:colId xmlns:a16="http://schemas.microsoft.com/office/drawing/2014/main" val="3098583994"/>
                    </a:ext>
                  </a:extLst>
                </a:gridCol>
              </a:tblGrid>
              <a:tr h="343502">
                <a:tc>
                  <a:txBody>
                    <a:bodyPr/>
                    <a:lstStyle/>
                    <a:p>
                      <a:pPr>
                        <a:lnSpc>
                          <a:spcPts val="2250"/>
                        </a:lnSpc>
                        <a:buNone/>
                      </a:pPr>
                      <a:r>
                        <a:rPr lang="de-DE" sz="1600" b="1" dirty="0">
                          <a:effectLst/>
                          <a:latin typeface="inherit"/>
                        </a:rPr>
                        <a:t>Expression</a:t>
                      </a:r>
                    </a:p>
                  </a:txBody>
                  <a:tcPr anchor="ctr"/>
                </a:tc>
                <a:tc>
                  <a:txBody>
                    <a:bodyPr/>
                    <a:lstStyle/>
                    <a:p>
                      <a:pPr>
                        <a:lnSpc>
                          <a:spcPts val="2250"/>
                        </a:lnSpc>
                        <a:buNone/>
                      </a:pPr>
                      <a:r>
                        <a:rPr lang="de-DE" sz="1600" b="1" dirty="0">
                          <a:effectLst/>
                          <a:latin typeface="inherit"/>
                        </a:rPr>
                        <a:t>Description</a:t>
                      </a:r>
                    </a:p>
                  </a:txBody>
                  <a:tcPr anchor="ctr"/>
                </a:tc>
                <a:extLst>
                  <a:ext uri="{0D108BD9-81ED-4DB2-BD59-A6C34878D82A}">
                    <a16:rowId xmlns:a16="http://schemas.microsoft.com/office/drawing/2014/main" val="4077130970"/>
                  </a:ext>
                </a:extLst>
              </a:tr>
              <a:tr h="34350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de-DE" sz="1600" b="0">
                          <a:effectLst/>
                          <a:latin typeface="inherit"/>
                        </a:rPr>
                        <a:t>Only path /a.</a:t>
                      </a:r>
                    </a:p>
                  </a:txBody>
                  <a:tcPr anchor="ctr"/>
                </a:tc>
                <a:extLst>
                  <a:ext uri="{0D108BD9-81ED-4DB2-BD59-A6C34878D82A}">
                    <a16:rowId xmlns:a16="http://schemas.microsoft.com/office/drawing/2014/main" val="3003034478"/>
                  </a:ext>
                </a:extLst>
              </a:tr>
              <a:tr h="714493">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one pathname. In this case, it matches /a/b or /a/c, but not /a/b/c.</a:t>
                      </a:r>
                    </a:p>
                  </a:txBody>
                  <a:tcPr anchor="ctr"/>
                </a:tc>
                <a:extLst>
                  <a:ext uri="{0D108BD9-81ED-4DB2-BD59-A6C34878D82A}">
                    <a16:rowId xmlns:a16="http://schemas.microsoft.com/office/drawing/2014/main" val="3600319511"/>
                  </a:ext>
                </a:extLst>
              </a:tr>
              <a:tr h="93302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multiple pathnames. In this case, /a as well as /a/b and /a/b/c are a match for this expression.</a:t>
                      </a:r>
                    </a:p>
                  </a:txBody>
                  <a:tcPr anchor="ctr"/>
                </a:tc>
                <a:extLst>
                  <a:ext uri="{0D108BD9-81ED-4DB2-BD59-A6C34878D82A}">
                    <a16:rowId xmlns:a16="http://schemas.microsoft.com/office/drawing/2014/main" val="2312912404"/>
                  </a:ext>
                </a:extLst>
              </a:tr>
              <a:tr h="583914">
                <a:tc>
                  <a:txBody>
                    <a:bodyPr/>
                    <a:lstStyle/>
                    <a:p>
                      <a:pPr>
                        <a:lnSpc>
                          <a:spcPts val="2250"/>
                        </a:lnSpc>
                        <a:buNone/>
                      </a:pPr>
                      <a:r>
                        <a:rPr lang="de-DE" sz="1600" b="0">
                          <a:effectLst/>
                          <a:latin typeface="inherit"/>
                        </a:rPr>
                        <a:t>/a/{param}</a:t>
                      </a:r>
                    </a:p>
                  </a:txBody>
                  <a:tcPr anchor="ctr"/>
                </a:tc>
                <a:tc>
                  <a:txBody>
                    <a:bodyPr/>
                    <a:lstStyle/>
                    <a:p>
                      <a:pPr>
                        <a:lnSpc>
                          <a:spcPts val="2250"/>
                        </a:lnSpc>
                        <a:buNone/>
                      </a:pPr>
                      <a:r>
                        <a:rPr lang="en-US" sz="1600" b="0">
                          <a:effectLst/>
                          <a:latin typeface="inherit"/>
                        </a:rPr>
                        <a:t>This expression applies to the path /a with a given path parameter.</a:t>
                      </a:r>
                    </a:p>
                  </a:txBody>
                  <a:tcPr anchor="ctr"/>
                </a:tc>
                <a:extLst>
                  <a:ext uri="{0D108BD9-81ED-4DB2-BD59-A6C34878D82A}">
                    <a16:rowId xmlns:a16="http://schemas.microsoft.com/office/drawing/2014/main" val="3012473772"/>
                  </a:ext>
                </a:extLst>
              </a:tr>
              <a:tr h="1103751">
                <a:tc>
                  <a:txBody>
                    <a:bodyPr/>
                    <a:lstStyle/>
                    <a:p>
                      <a:pPr>
                        <a:lnSpc>
                          <a:spcPts val="2250"/>
                        </a:lnSpc>
                        <a:buNone/>
                      </a:pPr>
                      <a:r>
                        <a:rPr lang="de-DE" sz="1600" b="0">
                          <a:effectLst/>
                          <a:latin typeface="inherit"/>
                        </a:rPr>
                        <a:t>/a/{param:regex}</a:t>
                      </a:r>
                    </a:p>
                  </a:txBody>
                  <a:tcPr anchor="ctr"/>
                </a:tc>
                <a:tc>
                  <a:txBody>
                    <a:bodyPr/>
                    <a:lstStyle/>
                    <a:p>
                      <a:pPr>
                        <a:lnSpc>
                          <a:spcPts val="2250"/>
                        </a:lnSpc>
                        <a:buNone/>
                      </a:pPr>
                      <a:r>
                        <a:rPr lang="en-US" sz="1600" b="0" dirty="0">
                          <a:effectLst/>
                          <a:latin typeface="inherit"/>
                        </a:rPr>
                        <a:t>This expression applies to the path /a with a given path parameter only when the value of the parameter matches the given regular expression.</a:t>
                      </a:r>
                    </a:p>
                  </a:txBody>
                  <a:tcPr anchor="ctr"/>
                </a:tc>
                <a:extLst>
                  <a:ext uri="{0D108BD9-81ED-4DB2-BD59-A6C34878D82A}">
                    <a16:rowId xmlns:a16="http://schemas.microsoft.com/office/drawing/2014/main" val="628261325"/>
                  </a:ext>
                </a:extLst>
              </a:tr>
            </a:tbl>
          </a:graphicData>
        </a:graphic>
      </p:graphicFrame>
    </p:spTree>
    <p:extLst>
      <p:ext uri="{BB962C8B-B14F-4D97-AF65-F5344CB8AC3E}">
        <p14:creationId xmlns:p14="http://schemas.microsoft.com/office/powerpoint/2010/main" val="628337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26D95-4313-F9F6-F45D-D89DF67EA3F2}"/>
              </a:ext>
            </a:extLst>
          </p:cNvPr>
          <p:cNvSpPr>
            <a:spLocks noGrp="1"/>
          </p:cNvSpPr>
          <p:nvPr>
            <p:ph type="title"/>
          </p:nvPr>
        </p:nvSpPr>
        <p:spPr/>
        <p:txBody>
          <a:bodyPr/>
          <a:lstStyle/>
          <a:p>
            <a:r>
              <a:rPr lang="de-DE" dirty="0"/>
              <a:t>Feingranulare Steuerung für http-Methoden</a:t>
            </a:r>
          </a:p>
        </p:txBody>
      </p:sp>
      <p:sp>
        <p:nvSpPr>
          <p:cNvPr id="3" name="Inhaltsplatzhalter 2">
            <a:extLst>
              <a:ext uri="{FF2B5EF4-FFF2-40B4-BE49-F238E27FC236}">
                <a16:creationId xmlns:a16="http://schemas.microsoft.com/office/drawing/2014/main" id="{2ABDC630-D1FF-9572-0FD0-0AAA3816CDB2}"/>
              </a:ext>
            </a:extLst>
          </p:cNvPr>
          <p:cNvSpPr>
            <a:spLocks noGrp="1"/>
          </p:cNvSpPr>
          <p:nvPr>
            <p:ph idx="1"/>
          </p:nvPr>
        </p:nvSpPr>
        <p:spPr/>
        <p:txBody>
          <a:bodyPr/>
          <a:lstStyle/>
          <a:p>
            <a:r>
              <a:rPr lang="de-DE" dirty="0"/>
              <a:t>Manchmal hat man die Anforderung, dass unterschiedliche Rollen z.B. alle, bestimmte Daten sehen (GET) können sollen, aber nur spezielle Rollen, diese auch verändern (POST,PUT,DELETE) können sollen</a:t>
            </a:r>
          </a:p>
          <a:p>
            <a:r>
              <a:rPr lang="de-DE" dirty="0"/>
              <a:t>Auch das ist kein Problem, neben der </a:t>
            </a:r>
            <a:r>
              <a:rPr lang="de-DE" dirty="0" err="1"/>
              <a:t>requestMatcher</a:t>
            </a:r>
            <a:r>
              <a:rPr lang="de-DE" dirty="0"/>
              <a:t>(„</a:t>
            </a:r>
            <a:r>
              <a:rPr lang="de-DE" dirty="0" err="1"/>
              <a:t>uri</a:t>
            </a:r>
            <a:r>
              <a:rPr lang="de-DE" dirty="0"/>
              <a:t>“)-Methode, gibt es auch </a:t>
            </a:r>
            <a:r>
              <a:rPr lang="de-DE" dirty="0" err="1"/>
              <a:t>requestMatcher</a:t>
            </a:r>
            <a:r>
              <a:rPr lang="de-DE" dirty="0"/>
              <a:t>(„</a:t>
            </a:r>
            <a:r>
              <a:rPr lang="de-DE" dirty="0" err="1"/>
              <a:t>HttpMethod</a:t>
            </a:r>
            <a:r>
              <a:rPr lang="de-DE" dirty="0"/>
              <a:t>“, „</a:t>
            </a:r>
            <a:r>
              <a:rPr lang="de-DE" dirty="0" err="1"/>
              <a:t>uri</a:t>
            </a:r>
            <a:r>
              <a:rPr lang="de-DE" dirty="0"/>
              <a:t>“)-Überladungen, so dass man fein steuern kann.</a:t>
            </a:r>
          </a:p>
          <a:p>
            <a:endParaRPr lang="de-DE" dirty="0"/>
          </a:p>
          <a:p>
            <a:endParaRPr lang="de-DE" dirty="0"/>
          </a:p>
        </p:txBody>
      </p:sp>
    </p:spTree>
    <p:extLst>
      <p:ext uri="{BB962C8B-B14F-4D97-AF65-F5344CB8AC3E}">
        <p14:creationId xmlns:p14="http://schemas.microsoft.com/office/powerpoint/2010/main" val="3104064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92488-1ACC-03AB-CE62-B1F23D13C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56EF57-B328-1F20-ECE8-EA105E56BB99}"/>
              </a:ext>
            </a:extLst>
          </p:cNvPr>
          <p:cNvSpPr>
            <a:spLocks noGrp="1"/>
          </p:cNvSpPr>
          <p:nvPr>
            <p:ph type="title"/>
          </p:nvPr>
        </p:nvSpPr>
        <p:spPr/>
        <p:txBody>
          <a:bodyPr/>
          <a:lstStyle/>
          <a:p>
            <a:r>
              <a:rPr lang="de-DE" dirty="0" err="1"/>
              <a:t>Authorization</a:t>
            </a:r>
            <a:r>
              <a:rPr lang="de-DE" dirty="0"/>
              <a:t> - </a:t>
            </a:r>
            <a:r>
              <a:rPr lang="de-DE" dirty="0" err="1"/>
              <a:t>Pitfall</a:t>
            </a:r>
            <a:endParaRPr lang="de-DE" dirty="0"/>
          </a:p>
        </p:txBody>
      </p:sp>
      <p:sp>
        <p:nvSpPr>
          <p:cNvPr id="3" name="Inhaltsplatzhalter 2">
            <a:extLst>
              <a:ext uri="{FF2B5EF4-FFF2-40B4-BE49-F238E27FC236}">
                <a16:creationId xmlns:a16="http://schemas.microsoft.com/office/drawing/2014/main" id="{386BB50C-4E12-CA13-E92B-2A5A3D634551}"/>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1. Versuch:</a:t>
            </a:r>
          </a:p>
        </p:txBody>
      </p:sp>
      <p:pic>
        <p:nvPicPr>
          <p:cNvPr id="5" name="Grafik 4">
            <a:extLst>
              <a:ext uri="{FF2B5EF4-FFF2-40B4-BE49-F238E27FC236}">
                <a16:creationId xmlns:a16="http://schemas.microsoft.com/office/drawing/2014/main" id="{A5151056-5128-BFDF-B084-52376FEA9587}"/>
              </a:ext>
            </a:extLst>
          </p:cNvPr>
          <p:cNvPicPr>
            <a:picLocks noChangeAspect="1"/>
          </p:cNvPicPr>
          <p:nvPr/>
        </p:nvPicPr>
        <p:blipFill>
          <a:blip r:embed="rId2"/>
          <a:stretch>
            <a:fillRect/>
          </a:stretch>
        </p:blipFill>
        <p:spPr>
          <a:xfrm>
            <a:off x="1703163" y="3172502"/>
            <a:ext cx="6853658" cy="2851779"/>
          </a:xfrm>
          <a:prstGeom prst="rect">
            <a:avLst/>
          </a:prstGeom>
        </p:spPr>
      </p:pic>
    </p:spTree>
    <p:extLst>
      <p:ext uri="{BB962C8B-B14F-4D97-AF65-F5344CB8AC3E}">
        <p14:creationId xmlns:p14="http://schemas.microsoft.com/office/powerpoint/2010/main" val="4157568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2253-43CB-0229-CE46-833BBD621C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017160-E5A1-9E11-F787-56DD08B9037F}"/>
              </a:ext>
            </a:extLst>
          </p:cNvPr>
          <p:cNvSpPr>
            <a:spLocks noGrp="1"/>
          </p:cNvSpPr>
          <p:nvPr>
            <p:ph type="title"/>
          </p:nvPr>
        </p:nvSpPr>
        <p:spPr/>
        <p:txBody>
          <a:bodyPr/>
          <a:lstStyle/>
          <a:p>
            <a:r>
              <a:rPr lang="de-DE" dirty="0" err="1"/>
              <a:t>Authorization</a:t>
            </a:r>
            <a:r>
              <a:rPr lang="de-DE" dirty="0"/>
              <a:t> – Top-Down-Auswertung</a:t>
            </a:r>
          </a:p>
        </p:txBody>
      </p:sp>
      <p:sp>
        <p:nvSpPr>
          <p:cNvPr id="3" name="Inhaltsplatzhalter 2">
            <a:extLst>
              <a:ext uri="{FF2B5EF4-FFF2-40B4-BE49-F238E27FC236}">
                <a16:creationId xmlns:a16="http://schemas.microsoft.com/office/drawing/2014/main" id="{8A16F6E9-9751-A730-8B5F-881A6FFF665E}"/>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Richtig – da top-down ausgewertet wird:</a:t>
            </a:r>
          </a:p>
        </p:txBody>
      </p:sp>
      <p:pic>
        <p:nvPicPr>
          <p:cNvPr id="6" name="Grafik 5">
            <a:extLst>
              <a:ext uri="{FF2B5EF4-FFF2-40B4-BE49-F238E27FC236}">
                <a16:creationId xmlns:a16="http://schemas.microsoft.com/office/drawing/2014/main" id="{6DD7A524-44DF-204C-ABE3-2F2FCD287AA7}"/>
              </a:ext>
            </a:extLst>
          </p:cNvPr>
          <p:cNvPicPr>
            <a:picLocks noChangeAspect="1"/>
          </p:cNvPicPr>
          <p:nvPr/>
        </p:nvPicPr>
        <p:blipFill>
          <a:blip r:embed="rId2"/>
          <a:stretch>
            <a:fillRect/>
          </a:stretch>
        </p:blipFill>
        <p:spPr>
          <a:xfrm>
            <a:off x="1598173" y="3307976"/>
            <a:ext cx="6537298" cy="1476572"/>
          </a:xfrm>
          <a:prstGeom prst="rect">
            <a:avLst/>
          </a:prstGeom>
        </p:spPr>
      </p:pic>
    </p:spTree>
    <p:extLst>
      <p:ext uri="{BB962C8B-B14F-4D97-AF65-F5344CB8AC3E}">
        <p14:creationId xmlns:p14="http://schemas.microsoft.com/office/powerpoint/2010/main" val="1565270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8C4E6-7B68-2B71-05BB-20C1F6E41A8E}"/>
              </a:ext>
            </a:extLst>
          </p:cNvPr>
          <p:cNvSpPr>
            <a:spLocks noGrp="1"/>
          </p:cNvSpPr>
          <p:nvPr>
            <p:ph type="title"/>
          </p:nvPr>
        </p:nvSpPr>
        <p:spPr/>
        <p:txBody>
          <a:bodyPr/>
          <a:lstStyle/>
          <a:p>
            <a:r>
              <a:rPr lang="de-DE" dirty="0"/>
              <a:t>http </a:t>
            </a:r>
            <a:r>
              <a:rPr lang="de-DE" dirty="0" err="1"/>
              <a:t>status</a:t>
            </a:r>
            <a:r>
              <a:rPr lang="de-DE" dirty="0"/>
              <a:t> </a:t>
            </a:r>
            <a:r>
              <a:rPr lang="de-DE" dirty="0" err="1"/>
              <a:t>codes</a:t>
            </a:r>
            <a:r>
              <a:rPr lang="de-DE" dirty="0"/>
              <a:t> 401 vs. 403</a:t>
            </a:r>
          </a:p>
        </p:txBody>
      </p:sp>
      <p:sp>
        <p:nvSpPr>
          <p:cNvPr id="3" name="Inhaltsplatzhalter 2">
            <a:extLst>
              <a:ext uri="{FF2B5EF4-FFF2-40B4-BE49-F238E27FC236}">
                <a16:creationId xmlns:a16="http://schemas.microsoft.com/office/drawing/2014/main" id="{046F8327-2CD6-E013-50E5-C280C453FDB6}"/>
              </a:ext>
            </a:extLst>
          </p:cNvPr>
          <p:cNvSpPr>
            <a:spLocks noGrp="1"/>
          </p:cNvSpPr>
          <p:nvPr>
            <p:ph idx="1"/>
          </p:nvPr>
        </p:nvSpPr>
        <p:spPr/>
        <p:txBody>
          <a:bodyPr>
            <a:normAutofit/>
          </a:bodyPr>
          <a:lstStyle/>
          <a:p>
            <a:r>
              <a:rPr lang="en-US" dirty="0"/>
              <a:t>401 - </a:t>
            </a:r>
            <a:r>
              <a:rPr lang="en-US" dirty="0" err="1"/>
              <a:t>Fehlgeschlagene</a:t>
            </a:r>
            <a:r>
              <a:rPr lang="en-US" dirty="0"/>
              <a:t> </a:t>
            </a:r>
            <a:r>
              <a:rPr lang="en-US" b="1" dirty="0" err="1"/>
              <a:t>Authentifizierung</a:t>
            </a:r>
            <a:r>
              <a:rPr lang="en-US" dirty="0"/>
              <a:t>:</a:t>
            </a:r>
          </a:p>
          <a:p>
            <a:pPr lvl="1"/>
            <a:r>
              <a:rPr lang="en-US" dirty="0"/>
              <a:t>{ "status":401, "</a:t>
            </a:r>
            <a:r>
              <a:rPr lang="en-US" dirty="0" err="1"/>
              <a:t>error":"Unauthorized</a:t>
            </a:r>
            <a:r>
              <a:rPr lang="en-US" dirty="0"/>
              <a:t>", "</a:t>
            </a:r>
            <a:r>
              <a:rPr lang="en-US" dirty="0" err="1"/>
              <a:t>message":"Unauthorized</a:t>
            </a:r>
            <a:r>
              <a:rPr lang="en-US" dirty="0"/>
              <a:t>", "path":"/</a:t>
            </a:r>
            <a:r>
              <a:rPr lang="en-US" dirty="0" err="1"/>
              <a:t>somepath</a:t>
            </a:r>
            <a:r>
              <a:rPr lang="en-US" dirty="0"/>
              <a:t>" }</a:t>
            </a:r>
          </a:p>
          <a:p>
            <a:r>
              <a:rPr lang="en-US" dirty="0"/>
              <a:t>403 – </a:t>
            </a:r>
            <a:r>
              <a:rPr lang="en-US" dirty="0" err="1"/>
              <a:t>Fehlgeschlagene</a:t>
            </a:r>
            <a:r>
              <a:rPr lang="en-US" dirty="0"/>
              <a:t> </a:t>
            </a:r>
            <a:r>
              <a:rPr lang="en-US" b="1" dirty="0" err="1"/>
              <a:t>Autorisierung</a:t>
            </a:r>
            <a:endParaRPr lang="en-US" b="1" dirty="0"/>
          </a:p>
          <a:p>
            <a:pPr lvl="1"/>
            <a:r>
              <a:rPr lang="en-US" dirty="0"/>
              <a:t>{ "status":403, "</a:t>
            </a:r>
            <a:r>
              <a:rPr lang="en-US" dirty="0" err="1"/>
              <a:t>error":“Forbidden</a:t>
            </a:r>
            <a:r>
              <a:rPr lang="en-US" dirty="0"/>
              <a:t>", "message":" Forbidden", "path":"/</a:t>
            </a:r>
            <a:r>
              <a:rPr lang="en-US" dirty="0" err="1"/>
              <a:t>somepath</a:t>
            </a:r>
            <a:r>
              <a:rPr lang="en-US" dirty="0"/>
              <a:t>" }</a:t>
            </a:r>
          </a:p>
          <a:p>
            <a:pPr lvl="1"/>
            <a:endParaRPr lang="en-US" dirty="0"/>
          </a:p>
          <a:p>
            <a:r>
              <a:rPr lang="en-US" dirty="0" err="1"/>
              <a:t>Überraschend</a:t>
            </a:r>
            <a:r>
              <a:rPr lang="en-US" dirty="0"/>
              <a:t> </a:t>
            </a:r>
            <a:r>
              <a:rPr lang="en-US" dirty="0" err="1"/>
              <a:t>ist</a:t>
            </a:r>
            <a:r>
              <a:rPr lang="en-US" dirty="0"/>
              <a:t> </a:t>
            </a:r>
            <a:r>
              <a:rPr lang="en-US" dirty="0" err="1"/>
              <a:t>vielleicht</a:t>
            </a:r>
            <a:r>
              <a:rPr lang="en-US" dirty="0"/>
              <a:t> </a:t>
            </a:r>
            <a:r>
              <a:rPr lang="en-US" dirty="0" err="1"/>
              <a:t>auch</a:t>
            </a:r>
            <a:r>
              <a:rPr lang="en-US" dirty="0"/>
              <a:t>: </a:t>
            </a:r>
            <a:r>
              <a:rPr lang="en-US" dirty="0" err="1"/>
              <a:t>ruft</a:t>
            </a:r>
            <a:r>
              <a:rPr lang="en-US" dirty="0"/>
              <a:t> man </a:t>
            </a:r>
            <a:r>
              <a:rPr lang="en-US" dirty="0" err="1"/>
              <a:t>einen</a:t>
            </a:r>
            <a:r>
              <a:rPr lang="en-US" dirty="0"/>
              <a:t> </a:t>
            </a:r>
            <a:r>
              <a:rPr lang="en-US" dirty="0" err="1"/>
              <a:t>ungeschützten</a:t>
            </a:r>
            <a:r>
              <a:rPr lang="en-US" dirty="0"/>
              <a:t> (</a:t>
            </a:r>
            <a:r>
              <a:rPr lang="en-US" dirty="0" err="1"/>
              <a:t>anyRequest</a:t>
            </a:r>
            <a:r>
              <a:rPr lang="en-US" dirty="0"/>
              <a:t>().</a:t>
            </a:r>
            <a:r>
              <a:rPr lang="en-US" dirty="0" err="1"/>
              <a:t>permitAll</a:t>
            </a:r>
            <a:r>
              <a:rPr lang="en-US" dirty="0"/>
              <a:t>();) </a:t>
            </a:r>
            <a:r>
              <a:rPr lang="en-US" dirty="0" err="1"/>
              <a:t>Pfad</a:t>
            </a:r>
            <a:r>
              <a:rPr lang="en-US" dirty="0"/>
              <a:t> auf:</a:t>
            </a:r>
          </a:p>
          <a:p>
            <a:pPr lvl="1"/>
            <a:r>
              <a:rPr lang="en-US" dirty="0" err="1"/>
              <a:t>Ohne</a:t>
            </a:r>
            <a:r>
              <a:rPr lang="en-US" dirty="0"/>
              <a:t> user/password: </a:t>
            </a:r>
            <a:r>
              <a:rPr lang="en-US" dirty="0" err="1"/>
              <a:t>erfolgreich</a:t>
            </a:r>
            <a:endParaRPr lang="en-US" dirty="0"/>
          </a:p>
          <a:p>
            <a:pPr lvl="1"/>
            <a:r>
              <a:rPr lang="en-US" dirty="0"/>
              <a:t>Mit </a:t>
            </a:r>
            <a:r>
              <a:rPr lang="en-US" dirty="0" err="1"/>
              <a:t>unbekanntem</a:t>
            </a:r>
            <a:r>
              <a:rPr lang="en-US" dirty="0"/>
              <a:t> user/password: 401</a:t>
            </a:r>
            <a:endParaRPr lang="de-DE" dirty="0"/>
          </a:p>
          <a:p>
            <a:endParaRPr lang="de-DE" dirty="0"/>
          </a:p>
        </p:txBody>
      </p:sp>
    </p:spTree>
    <p:extLst>
      <p:ext uri="{BB962C8B-B14F-4D97-AF65-F5344CB8AC3E}">
        <p14:creationId xmlns:p14="http://schemas.microsoft.com/office/powerpoint/2010/main" val="986411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D1D0-D57E-B758-1BEB-D4D05893A4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3D3C8-5BF3-0A04-90E0-5137510E89E1}"/>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E54054E7-80B1-C6F6-5262-61BE96BBB8D2}"/>
              </a:ext>
            </a:extLst>
          </p:cNvPr>
          <p:cNvSpPr>
            <a:spLocks noGrp="1"/>
          </p:cNvSpPr>
          <p:nvPr>
            <p:ph idx="1"/>
          </p:nvPr>
        </p:nvSpPr>
        <p:spPr/>
        <p:txBody>
          <a:bodyPr/>
          <a:lstStyle/>
          <a:p>
            <a:r>
              <a:rPr lang="de-DE" dirty="0"/>
              <a:t>Customer können Leihen durchführen</a:t>
            </a:r>
          </a:p>
          <a:p>
            <a:r>
              <a:rPr lang="de-DE" dirty="0"/>
              <a:t>Autorisierung: Wir haben die Rollen Customer, </a:t>
            </a:r>
            <a:r>
              <a:rPr lang="de-DE" dirty="0" err="1"/>
              <a:t>Staff</a:t>
            </a:r>
            <a:r>
              <a:rPr lang="de-DE" dirty="0"/>
              <a:t> und Admin</a:t>
            </a:r>
          </a:p>
          <a:p>
            <a:pPr lvl="1"/>
            <a:r>
              <a:rPr lang="de-DE" dirty="0"/>
              <a:t>Customer können Movies leihen (</a:t>
            </a:r>
            <a:r>
              <a:rPr lang="de-DE" dirty="0" err="1"/>
              <a:t>Rent</a:t>
            </a:r>
            <a:r>
              <a:rPr lang="de-DE" dirty="0"/>
              <a:t>)</a:t>
            </a:r>
          </a:p>
          <a:p>
            <a:pPr lvl="1"/>
            <a:r>
              <a:rPr lang="de-DE" dirty="0" err="1"/>
              <a:t>Staff</a:t>
            </a:r>
            <a:r>
              <a:rPr lang="de-DE" dirty="0"/>
              <a:t> kann Movies und Customer anlegen</a:t>
            </a:r>
          </a:p>
          <a:p>
            <a:pPr lvl="1"/>
            <a:r>
              <a:rPr lang="de-DE" dirty="0"/>
              <a:t>Admin kann </a:t>
            </a:r>
            <a:r>
              <a:rPr lang="de-DE" dirty="0" err="1"/>
              <a:t>Api</a:t>
            </a:r>
            <a:r>
              <a:rPr lang="de-DE" dirty="0"/>
              <a:t>, Swagger und </a:t>
            </a:r>
            <a:r>
              <a:rPr lang="de-DE" dirty="0" err="1"/>
              <a:t>actuator</a:t>
            </a:r>
            <a:r>
              <a:rPr lang="de-DE" dirty="0"/>
              <a:t> abrufen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04_netzfilm</a:t>
            </a:r>
            <a:endParaRPr lang="de-DE" dirty="0"/>
          </a:p>
        </p:txBody>
      </p:sp>
    </p:spTree>
    <p:extLst>
      <p:ext uri="{BB962C8B-B14F-4D97-AF65-F5344CB8AC3E}">
        <p14:creationId xmlns:p14="http://schemas.microsoft.com/office/powerpoint/2010/main" val="2589226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644A-1870-968A-3B8B-8227053F16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74A5B-135C-6617-A926-2F9B0BC75D2D}"/>
              </a:ext>
            </a:extLst>
          </p:cNvPr>
          <p:cNvSpPr>
            <a:spLocks noGrp="1"/>
          </p:cNvSpPr>
          <p:nvPr>
            <p:ph type="title"/>
          </p:nvPr>
        </p:nvSpPr>
        <p:spPr/>
        <p:txBody>
          <a:bodyPr/>
          <a:lstStyle/>
          <a:p>
            <a:r>
              <a:rPr lang="de-DE" dirty="0"/>
              <a:t>Rollen im Test</a:t>
            </a:r>
          </a:p>
        </p:txBody>
      </p:sp>
      <p:sp>
        <p:nvSpPr>
          <p:cNvPr id="3" name="Inhaltsplatzhalter 2">
            <a:extLst>
              <a:ext uri="{FF2B5EF4-FFF2-40B4-BE49-F238E27FC236}">
                <a16:creationId xmlns:a16="http://schemas.microsoft.com/office/drawing/2014/main" id="{78C821BC-3B5B-76E5-67B0-632A7EB0784C}"/>
              </a:ext>
            </a:extLst>
          </p:cNvPr>
          <p:cNvSpPr>
            <a:spLocks noGrp="1"/>
          </p:cNvSpPr>
          <p:nvPr>
            <p:ph idx="1"/>
          </p:nvPr>
        </p:nvSpPr>
        <p:spPr/>
        <p:txBody>
          <a:bodyPr/>
          <a:lstStyle/>
          <a:p>
            <a:r>
              <a:rPr lang="de-DE" dirty="0"/>
              <a:t>Unsere Tests müssen wir anpassen!</a:t>
            </a:r>
          </a:p>
          <a:p>
            <a:r>
              <a:rPr lang="de-DE" dirty="0"/>
              <a:t>Und…es fehlen noch Tests für Customer und </a:t>
            </a:r>
            <a:r>
              <a:rPr lang="de-DE" dirty="0" err="1"/>
              <a:t>Rent</a:t>
            </a:r>
            <a:r>
              <a:rPr lang="de-DE" dirty="0"/>
              <a:t>!</a:t>
            </a:r>
          </a:p>
          <a:p>
            <a:pPr lvl="1"/>
            <a:r>
              <a:rPr lang="de-DE" dirty="0"/>
              <a:t>Aufgabe: bitte die fehlenden Tests (rudimentär) implementieren</a:t>
            </a:r>
          </a:p>
        </p:txBody>
      </p:sp>
    </p:spTree>
    <p:extLst>
      <p:ext uri="{BB962C8B-B14F-4D97-AF65-F5344CB8AC3E}">
        <p14:creationId xmlns:p14="http://schemas.microsoft.com/office/powerpoint/2010/main" val="3468349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6CD3B-5EAC-907B-9585-D4AF4FACBB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3D98C3C-98E5-3B0C-B006-38E95CCF8C8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06446CB-F83C-A2FC-B0B9-9BFB823E028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5C03DC2-1C45-FFC6-E98E-4DC544F36E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b="1"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299978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23AE8-41CB-9633-B444-7EA93B1FC502}"/>
              </a:ext>
            </a:extLst>
          </p:cNvPr>
          <p:cNvSpPr>
            <a:spLocks noGrp="1"/>
          </p:cNvSpPr>
          <p:nvPr>
            <p:ph type="title"/>
          </p:nvPr>
        </p:nvSpPr>
        <p:spPr/>
        <p:txBody>
          <a:bodyPr/>
          <a:lstStyle/>
          <a:p>
            <a:r>
              <a:rPr lang="de-DE" dirty="0"/>
              <a:t>Sind wir sicher?</a:t>
            </a:r>
          </a:p>
        </p:txBody>
      </p:sp>
      <p:sp>
        <p:nvSpPr>
          <p:cNvPr id="3" name="Inhaltsplatzhalter 2">
            <a:extLst>
              <a:ext uri="{FF2B5EF4-FFF2-40B4-BE49-F238E27FC236}">
                <a16:creationId xmlns:a16="http://schemas.microsoft.com/office/drawing/2014/main" id="{F16D3AAF-E4AA-2B7D-7130-59CEDBEFC65B}"/>
              </a:ext>
            </a:extLst>
          </p:cNvPr>
          <p:cNvSpPr>
            <a:spLocks noGrp="1"/>
          </p:cNvSpPr>
          <p:nvPr>
            <p:ph idx="1"/>
          </p:nvPr>
        </p:nvSpPr>
        <p:spPr/>
        <p:txBody>
          <a:bodyPr/>
          <a:lstStyle/>
          <a:p>
            <a:r>
              <a:rPr lang="de-DE" dirty="0"/>
              <a:t>User und Rollen</a:t>
            </a:r>
          </a:p>
          <a:p>
            <a:r>
              <a:rPr lang="de-DE" dirty="0"/>
              <a:t>Passwörter verschlüsselt in der DB</a:t>
            </a:r>
          </a:p>
          <a:p>
            <a:r>
              <a:rPr lang="de-DE" dirty="0"/>
              <a:t>…</a:t>
            </a:r>
          </a:p>
          <a:p>
            <a:r>
              <a:rPr lang="de-DE" dirty="0"/>
              <a:t>Showcase CSRF-Attacke</a:t>
            </a:r>
          </a:p>
          <a:p>
            <a:pPr lvl="1"/>
            <a:r>
              <a:rPr lang="de-DE" dirty="0"/>
              <a:t>Anmelden</a:t>
            </a:r>
          </a:p>
          <a:p>
            <a:pPr lvl="1"/>
            <a:r>
              <a:rPr lang="de-DE" dirty="0"/>
              <a:t>„Wir bekommen eine E-Mail mit Gewinnspielen und Klicken drauf“ : Neuen Tab aufmachen und Csrf-attack.html reinwerfen</a:t>
            </a:r>
          </a:p>
          <a:p>
            <a:pPr lvl="1"/>
            <a:r>
              <a:rPr lang="de-DE" dirty="0"/>
              <a:t>Mitmachen klicken….</a:t>
            </a:r>
          </a:p>
        </p:txBody>
      </p:sp>
    </p:spTree>
    <p:extLst>
      <p:ext uri="{BB962C8B-B14F-4D97-AF65-F5344CB8AC3E}">
        <p14:creationId xmlns:p14="http://schemas.microsoft.com/office/powerpoint/2010/main" val="12478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110A860-BAD2-764A-BBF5-8558906ECCE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0110A860-BAD2-764A-BBF5-8558906ECCE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6E176F6-0F0D-6F4D-B61B-BA8B4037A4D3}"/>
              </a:ext>
            </a:extLst>
          </p:cNvPr>
          <p:cNvSpPr>
            <a:spLocks noGrp="1"/>
          </p:cNvSpPr>
          <p:nvPr>
            <p:ph type="title"/>
          </p:nvPr>
        </p:nvSpPr>
        <p:spPr>
          <a:xfrm>
            <a:off x="677334" y="609600"/>
            <a:ext cx="8596668" cy="706877"/>
          </a:xfrm>
        </p:spPr>
        <p:txBody>
          <a:bodyPr vert="horz"/>
          <a:lstStyle/>
          <a:p>
            <a:r>
              <a:rPr lang="de-DE" dirty="0"/>
              <a:t>Exkurs: Maven</a:t>
            </a:r>
          </a:p>
        </p:txBody>
      </p:sp>
      <p:sp>
        <p:nvSpPr>
          <p:cNvPr id="10" name="Rechteck 9">
            <a:extLst>
              <a:ext uri="{FF2B5EF4-FFF2-40B4-BE49-F238E27FC236}">
                <a16:creationId xmlns:a16="http://schemas.microsoft.com/office/drawing/2014/main" id="{61BFFAC1-8A5A-2141-8384-7DA961F0544E}"/>
              </a:ext>
            </a:extLst>
          </p:cNvPr>
          <p:cNvSpPr/>
          <p:nvPr/>
        </p:nvSpPr>
        <p:spPr>
          <a:xfrm>
            <a:off x="677334" y="6361358"/>
            <a:ext cx="8473451" cy="276999"/>
          </a:xfrm>
          <a:prstGeom prst="rect">
            <a:avLst/>
          </a:prstGeom>
        </p:spPr>
        <p:txBody>
          <a:bodyPr wrap="square">
            <a:spAutoFit/>
          </a:bodyPr>
          <a:lstStyle/>
          <a:p>
            <a:r>
              <a:rPr lang="de-DE" sz="1200" dirty="0"/>
              <a:t>https://</a:t>
            </a:r>
            <a:r>
              <a:rPr lang="de-DE" sz="1200" dirty="0" err="1"/>
              <a:t>www.geeksforgeeks.org</a:t>
            </a:r>
            <a:r>
              <a:rPr lang="de-DE" sz="1200" dirty="0"/>
              <a:t>/</a:t>
            </a:r>
            <a:r>
              <a:rPr lang="de-DE" sz="1200" dirty="0" err="1"/>
              <a:t>introduction</a:t>
            </a:r>
            <a:r>
              <a:rPr lang="de-DE" sz="1200" dirty="0"/>
              <a:t>-apache-</a:t>
            </a:r>
            <a:r>
              <a:rPr lang="de-DE" sz="1200" dirty="0" err="1"/>
              <a:t>maven</a:t>
            </a:r>
            <a:r>
              <a:rPr lang="de-DE" sz="1200" dirty="0"/>
              <a:t>-</a:t>
            </a:r>
            <a:r>
              <a:rPr lang="de-DE" sz="1200" dirty="0" err="1"/>
              <a:t>build</a:t>
            </a:r>
            <a:r>
              <a:rPr lang="de-DE" sz="1200" dirty="0"/>
              <a:t>-automation-tool-java-projects/</a:t>
            </a:r>
          </a:p>
        </p:txBody>
      </p:sp>
      <p:pic>
        <p:nvPicPr>
          <p:cNvPr id="12" name="Grafik 11">
            <a:extLst>
              <a:ext uri="{FF2B5EF4-FFF2-40B4-BE49-F238E27FC236}">
                <a16:creationId xmlns:a16="http://schemas.microsoft.com/office/drawing/2014/main" id="{94B6EC7C-7AA9-0F4D-9829-EDB041C86DF2}"/>
              </a:ext>
            </a:extLst>
          </p:cNvPr>
          <p:cNvPicPr>
            <a:picLocks noChangeAspect="1"/>
          </p:cNvPicPr>
          <p:nvPr/>
        </p:nvPicPr>
        <p:blipFill>
          <a:blip r:embed="rId5"/>
          <a:stretch>
            <a:fillRect/>
          </a:stretch>
        </p:blipFill>
        <p:spPr>
          <a:xfrm>
            <a:off x="836093" y="1388220"/>
            <a:ext cx="8596669" cy="4642879"/>
          </a:xfrm>
          <a:prstGeom prst="rect">
            <a:avLst/>
          </a:prstGeom>
        </p:spPr>
      </p:pic>
    </p:spTree>
    <p:extLst>
      <p:ext uri="{BB962C8B-B14F-4D97-AF65-F5344CB8AC3E}">
        <p14:creationId xmlns:p14="http://schemas.microsoft.com/office/powerpoint/2010/main" val="39866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CSRF – Cross-Site-Request-</a:t>
            </a:r>
            <a:r>
              <a:rPr lang="de-DE" dirty="0" err="1"/>
              <a:t>Forgery</a:t>
            </a:r>
            <a:endParaRPr lang="de-DE" dirty="0"/>
          </a:p>
        </p:txBody>
      </p:sp>
      <p:sp>
        <p:nvSpPr>
          <p:cNvPr id="5" name="Textfeld 4">
            <a:extLst>
              <a:ext uri="{FF2B5EF4-FFF2-40B4-BE49-F238E27FC236}">
                <a16:creationId xmlns:a16="http://schemas.microsoft.com/office/drawing/2014/main" id="{AC2E3C6F-9512-4594-A7BC-AD4DA2FF5A98}"/>
              </a:ext>
            </a:extLst>
          </p:cNvPr>
          <p:cNvSpPr txBox="1"/>
          <p:nvPr/>
        </p:nvSpPr>
        <p:spPr>
          <a:xfrm>
            <a:off x="677334" y="6322458"/>
            <a:ext cx="8472565" cy="276999"/>
          </a:xfrm>
          <a:prstGeom prst="rect">
            <a:avLst/>
          </a:prstGeom>
          <a:noFill/>
        </p:spPr>
        <p:txBody>
          <a:bodyPr wrap="square">
            <a:spAutoFit/>
          </a:bodyPr>
          <a:lstStyle/>
          <a:p>
            <a:r>
              <a:rPr lang="de-DE" sz="1200" dirty="0"/>
              <a:t>https://www.imperva.com/learn/application-security/csrf-cross-site-request-forgery/</a:t>
            </a:r>
          </a:p>
        </p:txBody>
      </p:sp>
      <p:pic>
        <p:nvPicPr>
          <p:cNvPr id="7" name="Grafik 6">
            <a:extLst>
              <a:ext uri="{FF2B5EF4-FFF2-40B4-BE49-F238E27FC236}">
                <a16:creationId xmlns:a16="http://schemas.microsoft.com/office/drawing/2014/main" id="{C93C99E2-CAF7-4750-ACBE-02FDDF0AB161}"/>
              </a:ext>
            </a:extLst>
          </p:cNvPr>
          <p:cNvPicPr>
            <a:picLocks noChangeAspect="1"/>
          </p:cNvPicPr>
          <p:nvPr/>
        </p:nvPicPr>
        <p:blipFill>
          <a:blip r:embed="rId2"/>
          <a:stretch>
            <a:fillRect/>
          </a:stretch>
        </p:blipFill>
        <p:spPr>
          <a:xfrm>
            <a:off x="1041236" y="1381678"/>
            <a:ext cx="7620000" cy="4495800"/>
          </a:xfrm>
          <a:prstGeom prst="rect">
            <a:avLst/>
          </a:prstGeom>
        </p:spPr>
      </p:pic>
    </p:spTree>
    <p:extLst>
      <p:ext uri="{BB962C8B-B14F-4D97-AF65-F5344CB8AC3E}">
        <p14:creationId xmlns:p14="http://schemas.microsoft.com/office/powerpoint/2010/main" val="1989339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225E4-2C22-4332-0AAD-92069BC8D4D4}"/>
              </a:ext>
            </a:extLst>
          </p:cNvPr>
          <p:cNvSpPr>
            <a:spLocks noGrp="1"/>
          </p:cNvSpPr>
          <p:nvPr>
            <p:ph type="title"/>
          </p:nvPr>
        </p:nvSpPr>
        <p:spPr/>
        <p:txBody>
          <a:bodyPr/>
          <a:lstStyle/>
          <a:p>
            <a:r>
              <a:rPr lang="de-DE" dirty="0"/>
              <a:t>Spring Security – CSRF </a:t>
            </a:r>
            <a:r>
              <a:rPr lang="de-DE" dirty="0" err="1"/>
              <a:t>enabled</a:t>
            </a:r>
            <a:endParaRPr lang="de-DE" dirty="0"/>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F973A4B1-B354-D999-DF54-41DC3B960912}"/>
              </a:ext>
            </a:extLst>
          </p:cNvPr>
          <p:cNvPicPr>
            <a:picLocks noGrp="1" noChangeAspect="1"/>
          </p:cNvPicPr>
          <p:nvPr>
            <p:ph idx="1"/>
          </p:nvPr>
        </p:nvPicPr>
        <p:blipFill>
          <a:blip r:embed="rId2"/>
          <a:stretch>
            <a:fillRect/>
          </a:stretch>
        </p:blipFill>
        <p:spPr>
          <a:xfrm>
            <a:off x="811806" y="1567175"/>
            <a:ext cx="7693460" cy="4543089"/>
          </a:xfrm>
        </p:spPr>
      </p:pic>
    </p:spTree>
    <p:extLst>
      <p:ext uri="{BB962C8B-B14F-4D97-AF65-F5344CB8AC3E}">
        <p14:creationId xmlns:p14="http://schemas.microsoft.com/office/powerpoint/2010/main" val="848460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73D3-65A0-1CA0-6361-E95668DB73FA}"/>
              </a:ext>
            </a:extLst>
          </p:cNvPr>
          <p:cNvSpPr>
            <a:spLocks noGrp="1"/>
          </p:cNvSpPr>
          <p:nvPr>
            <p:ph type="title"/>
          </p:nvPr>
        </p:nvSpPr>
        <p:spPr/>
        <p:txBody>
          <a:bodyPr/>
          <a:lstStyle/>
          <a:p>
            <a:r>
              <a:rPr lang="de-DE" dirty="0"/>
              <a:t>Wir schalten CSRF ein!</a:t>
            </a:r>
          </a:p>
        </p:txBody>
      </p:sp>
      <p:pic>
        <p:nvPicPr>
          <p:cNvPr id="5" name="Grafik 4">
            <a:extLst>
              <a:ext uri="{FF2B5EF4-FFF2-40B4-BE49-F238E27FC236}">
                <a16:creationId xmlns:a16="http://schemas.microsoft.com/office/drawing/2014/main" id="{FB501DAF-2B7D-88C8-D5DB-EB1BDD11E263}"/>
              </a:ext>
            </a:extLst>
          </p:cNvPr>
          <p:cNvPicPr>
            <a:picLocks noChangeAspect="1"/>
          </p:cNvPicPr>
          <p:nvPr/>
        </p:nvPicPr>
        <p:blipFill>
          <a:blip r:embed="rId2"/>
          <a:stretch>
            <a:fillRect/>
          </a:stretch>
        </p:blipFill>
        <p:spPr>
          <a:xfrm>
            <a:off x="677334" y="3388936"/>
            <a:ext cx="8878539" cy="2772162"/>
          </a:xfrm>
          <a:prstGeom prst="rect">
            <a:avLst/>
          </a:prstGeom>
        </p:spPr>
      </p:pic>
      <p:sp>
        <p:nvSpPr>
          <p:cNvPr id="6" name="Textfeld 5">
            <a:extLst>
              <a:ext uri="{FF2B5EF4-FFF2-40B4-BE49-F238E27FC236}">
                <a16:creationId xmlns:a16="http://schemas.microsoft.com/office/drawing/2014/main" id="{5A77C97A-52BF-A1D5-8C34-0D12420A6085}"/>
              </a:ext>
            </a:extLst>
          </p:cNvPr>
          <p:cNvSpPr txBox="1"/>
          <p:nvPr/>
        </p:nvSpPr>
        <p:spPr>
          <a:xfrm>
            <a:off x="677334" y="1930400"/>
            <a:ext cx="7533412" cy="646331"/>
          </a:xfrm>
          <a:prstGeom prst="rect">
            <a:avLst/>
          </a:prstGeom>
          <a:noFill/>
        </p:spPr>
        <p:txBody>
          <a:bodyPr wrap="square" rtlCol="0">
            <a:spAutoFit/>
          </a:bodyPr>
          <a:lstStyle/>
          <a:p>
            <a:r>
              <a:rPr lang="de-DE" dirty="0"/>
              <a:t>…bzw. schalten es in der </a:t>
            </a:r>
            <a:r>
              <a:rPr lang="de-DE" dirty="0" err="1"/>
              <a:t>Config</a:t>
            </a:r>
            <a:r>
              <a:rPr lang="de-DE" dirty="0"/>
              <a:t> nicht mehr aus.</a:t>
            </a:r>
          </a:p>
          <a:p>
            <a:r>
              <a:rPr lang="de-DE" dirty="0"/>
              <a:t>Spring sendet dann einen _</a:t>
            </a:r>
            <a:r>
              <a:rPr lang="de-DE" dirty="0" err="1"/>
              <a:t>csrf</a:t>
            </a:r>
            <a:r>
              <a:rPr lang="de-DE" dirty="0"/>
              <a:t>-Token mit</a:t>
            </a:r>
          </a:p>
        </p:txBody>
      </p:sp>
    </p:spTree>
    <p:extLst>
      <p:ext uri="{BB962C8B-B14F-4D97-AF65-F5344CB8AC3E}">
        <p14:creationId xmlns:p14="http://schemas.microsoft.com/office/powerpoint/2010/main" val="1077727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CCDC-CE67-F616-196F-3B7358522080}"/>
              </a:ext>
            </a:extLst>
          </p:cNvPr>
          <p:cNvSpPr>
            <a:spLocks noGrp="1"/>
          </p:cNvSpPr>
          <p:nvPr>
            <p:ph type="title"/>
          </p:nvPr>
        </p:nvSpPr>
        <p:spPr/>
        <p:txBody>
          <a:bodyPr/>
          <a:lstStyle/>
          <a:p>
            <a:r>
              <a:rPr lang="de-DE" dirty="0"/>
              <a:t>Die Security-</a:t>
            </a:r>
            <a:r>
              <a:rPr lang="de-DE" dirty="0" err="1"/>
              <a:t>Config</a:t>
            </a:r>
            <a:endParaRPr lang="de-DE" dirty="0"/>
          </a:p>
        </p:txBody>
      </p:sp>
      <p:sp>
        <p:nvSpPr>
          <p:cNvPr id="4" name="Rectangle 1">
            <a:extLst>
              <a:ext uri="{FF2B5EF4-FFF2-40B4-BE49-F238E27FC236}">
                <a16:creationId xmlns:a16="http://schemas.microsoft.com/office/drawing/2014/main" id="{554D138D-73AF-71FC-2893-A2E3F5D5C4A5}"/>
              </a:ext>
            </a:extLst>
          </p:cNvPr>
          <p:cNvSpPr>
            <a:spLocks noGrp="1" noChangeArrowheads="1"/>
          </p:cNvSpPr>
          <p:nvPr>
            <p:ph idx="1"/>
          </p:nvPr>
        </p:nvSpPr>
        <p:spPr bwMode="auto">
          <a:xfrm>
            <a:off x="677334" y="1582739"/>
            <a:ext cx="8596668" cy="3880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E880D"/>
                </a:solidFill>
                <a:effectLst/>
                <a:latin typeface="JetBrains Mono"/>
              </a:rPr>
              <a:t>@Bean</a:t>
            </a:r>
            <a:br>
              <a:rPr kumimoji="0" lang="de-DE" altLang="de-DE" sz="1000" b="0" i="0" u="none" strike="noStrike" cap="none" normalizeH="0" baseline="0" dirty="0">
                <a:ln>
                  <a:noFill/>
                </a:ln>
                <a:solidFill>
                  <a:srgbClr val="9E880D"/>
                </a:solidFill>
                <a:effectLst/>
                <a:latin typeface="JetBrains Mono"/>
              </a:rPr>
            </a:br>
            <a:r>
              <a:rPr kumimoji="0" lang="de-DE" altLang="de-DE" sz="1000" b="0" i="0" u="none" strike="noStrike" cap="none" normalizeH="0" baseline="0" dirty="0" err="1">
                <a:ln>
                  <a:noFill/>
                </a:ln>
                <a:solidFill>
                  <a:srgbClr val="000000"/>
                </a:solidFill>
                <a:effectLst/>
                <a:latin typeface="JetBrains Mono"/>
              </a:rPr>
              <a:t>SecurityFilterChain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err="1">
                <a:ln>
                  <a:noFill/>
                </a:ln>
                <a:solidFill>
                  <a:srgbClr val="00627A"/>
                </a:solidFill>
                <a:effectLst/>
                <a:latin typeface="JetBrains Mono"/>
              </a:rPr>
              <a:t>securityFilterChain</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HttpSecurity</a:t>
            </a:r>
            <a:r>
              <a:rPr kumimoji="0" lang="de-DE" altLang="de-DE" sz="1000" b="0" i="0" u="none" strike="noStrike" cap="none" normalizeH="0" baseline="0" dirty="0">
                <a:ln>
                  <a:noFill/>
                </a:ln>
                <a:solidFill>
                  <a:srgbClr val="000000"/>
                </a:solidFill>
                <a:effectLst/>
                <a:latin typeface="JetBrains Mono"/>
              </a:rPr>
              <a:t> http</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throws</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Exception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00000"/>
                </a:solidFill>
                <a:effectLst/>
                <a:latin typeface="JetBrains Mono"/>
              </a:rPr>
              <a:t>http</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1" u="none" strike="noStrike" cap="none" normalizeH="0" baseline="0" dirty="0">
                <a:ln>
                  <a:noFill/>
                </a:ln>
                <a:solidFill>
                  <a:srgbClr val="8C8C8C"/>
                </a:solidFill>
                <a:effectLst/>
                <a:latin typeface="JetBrains Mono"/>
              </a:rPr>
              <a:t>// CSRF aktiv, Session-Token im JS-cookie, </a:t>
            </a:r>
            <a:r>
              <a:rPr kumimoji="0" lang="de-DE" altLang="de-DE" sz="1000" b="0" i="1" u="none" strike="noStrike" cap="none" normalizeH="0" baseline="0" dirty="0" err="1">
                <a:ln>
                  <a:noFill/>
                </a:ln>
                <a:solidFill>
                  <a:srgbClr val="8C8C8C"/>
                </a:solidFill>
                <a:effectLst/>
                <a:latin typeface="JetBrains Mono"/>
              </a:rPr>
              <a:t>fuer</a:t>
            </a:r>
            <a:r>
              <a:rPr kumimoji="0" lang="de-DE" altLang="de-DE" sz="1000" b="0" i="1" u="none" strike="noStrike" cap="none" normalizeH="0" baseline="0" dirty="0">
                <a:ln>
                  <a:noFill/>
                </a:ln>
                <a:solidFill>
                  <a:srgbClr val="8C8C8C"/>
                </a:solidFill>
                <a:effectLst/>
                <a:latin typeface="JetBrains Mono"/>
              </a:rPr>
              <a:t> </a:t>
            </a:r>
            <a:r>
              <a:rPr kumimoji="0" lang="de-DE" altLang="de-DE" sz="1000" b="0" i="1" u="none" strike="noStrike" cap="none" normalizeH="0" baseline="0" dirty="0" err="1">
                <a:ln>
                  <a:noFill/>
                </a:ln>
                <a:solidFill>
                  <a:srgbClr val="8C8C8C"/>
                </a:solidFill>
                <a:effectLst/>
                <a:latin typeface="JetBrains Mono"/>
              </a:rPr>
              <a:t>Api</a:t>
            </a:r>
            <a:r>
              <a:rPr kumimoji="0" lang="de-DE" altLang="de-DE" sz="1000" b="0" i="1" u="none" strike="noStrike" cap="none" normalizeH="0" baseline="0" dirty="0">
                <a:ln>
                  <a:noFill/>
                </a:ln>
                <a:solidFill>
                  <a:srgbClr val="8C8C8C"/>
                </a:solidFill>
                <a:effectLst/>
                <a:latin typeface="JetBrains Mono"/>
              </a:rPr>
              <a:t> wegen Swagger ausgeschaltet</a:t>
            </a:r>
            <a:br>
              <a:rPr kumimoji="0" lang="de-DE" altLang="de-DE" sz="1000" b="0" i="1" u="none" strike="noStrike" cap="none" normalizeH="0" baseline="0" dirty="0">
                <a:ln>
                  <a:noFill/>
                </a:ln>
                <a:solidFill>
                  <a:srgbClr val="8C8C8C"/>
                </a:solidFill>
                <a:effectLst/>
                <a:latin typeface="JetBrains Mono"/>
              </a:rPr>
            </a:br>
            <a:r>
              <a:rPr kumimoji="0" lang="de-DE" altLang="de-DE" sz="1000" b="0" i="1" u="none" strike="noStrike" cap="none" normalizeH="0" baseline="0" dirty="0">
                <a:ln>
                  <a:noFill/>
                </a:ln>
                <a:solidFill>
                  <a:srgbClr val="8C8C8C"/>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csrf</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r>
              <a:rPr kumimoji="0" lang="de-DE" altLang="de-DE" sz="1000" b="0" i="0" u="none" strike="noStrike" cap="none" normalizeH="0" baseline="0" dirty="0" err="1">
                <a:ln>
                  <a:noFill/>
                </a:ln>
                <a:solidFill>
                  <a:srgbClr val="000000"/>
                </a:solidFill>
                <a:effectLst/>
                <a:latin typeface="JetBrains Mono"/>
              </a:rPr>
              <a:t>csrf</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ignoringRequestMatchers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authorizeHttpRequests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customers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movies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STAFF</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actuator</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ADMIN</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rents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CUSTOMER</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.anyRequest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authenticated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formLogin</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httpBasic</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return</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http</a:t>
            </a:r>
            <a:r>
              <a:rPr kumimoji="0" lang="de-DE" altLang="de-DE" sz="1000" b="0" i="0" u="none" strike="noStrike" cap="none" normalizeH="0" baseline="0" dirty="0" err="1">
                <a:ln>
                  <a:noFill/>
                </a:ln>
                <a:solidFill>
                  <a:srgbClr val="080808"/>
                </a:solidFill>
                <a:effectLst/>
                <a:latin typeface="JetBrains Mono"/>
              </a:rPr>
              <a:t>.build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Textfeld 4">
            <a:extLst>
              <a:ext uri="{FF2B5EF4-FFF2-40B4-BE49-F238E27FC236}">
                <a16:creationId xmlns:a16="http://schemas.microsoft.com/office/drawing/2014/main" id="{81AE2035-420B-3B3F-8203-6A238B76C4B6}"/>
              </a:ext>
            </a:extLst>
          </p:cNvPr>
          <p:cNvSpPr txBox="1"/>
          <p:nvPr/>
        </p:nvSpPr>
        <p:spPr>
          <a:xfrm>
            <a:off x="147638" y="5275261"/>
            <a:ext cx="6099174" cy="369332"/>
          </a:xfrm>
          <a:prstGeom prst="rect">
            <a:avLst/>
          </a:prstGeom>
          <a:noFill/>
        </p:spPr>
        <p:txBody>
          <a:bodyPr wrap="square">
            <a:spAutoFit/>
          </a:bodyPr>
          <a:lstStyle/>
          <a:p>
            <a:pPr marL="457200" lvl="1" indent="0">
              <a:buNone/>
            </a:pPr>
            <a:r>
              <a:rPr lang="de-DE" dirty="0">
                <a:sym typeface="Wingdings" panose="05000000000000000000" pitchFamily="2" charset="2"/>
              </a:rPr>
              <a:t> 05_netzfilm</a:t>
            </a:r>
            <a:endParaRPr lang="de-DE" dirty="0"/>
          </a:p>
        </p:txBody>
      </p:sp>
    </p:spTree>
    <p:extLst>
      <p:ext uri="{BB962C8B-B14F-4D97-AF65-F5344CB8AC3E}">
        <p14:creationId xmlns:p14="http://schemas.microsoft.com/office/powerpoint/2010/main" val="3993758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5321-68CB-0618-2D67-C87C953FCB3D}"/>
              </a:ext>
            </a:extLst>
          </p:cNvPr>
          <p:cNvSpPr>
            <a:spLocks noGrp="1"/>
          </p:cNvSpPr>
          <p:nvPr>
            <p:ph type="title"/>
          </p:nvPr>
        </p:nvSpPr>
        <p:spPr/>
        <p:txBody>
          <a:bodyPr/>
          <a:lstStyle/>
          <a:p>
            <a:r>
              <a:rPr lang="de-DE" dirty="0"/>
              <a:t>CORS – Cross-Origin </a:t>
            </a:r>
            <a:r>
              <a:rPr lang="de-DE" dirty="0" err="1"/>
              <a:t>Resource</a:t>
            </a:r>
            <a:r>
              <a:rPr lang="de-DE" dirty="0"/>
              <a:t> Sharing</a:t>
            </a:r>
          </a:p>
        </p:txBody>
      </p:sp>
      <p:sp>
        <p:nvSpPr>
          <p:cNvPr id="3" name="Inhaltsplatzhalter 2">
            <a:extLst>
              <a:ext uri="{FF2B5EF4-FFF2-40B4-BE49-F238E27FC236}">
                <a16:creationId xmlns:a16="http://schemas.microsoft.com/office/drawing/2014/main" id="{5175DC95-987B-8F2C-B6EB-ECE87454DB4E}"/>
              </a:ext>
            </a:extLst>
          </p:cNvPr>
          <p:cNvSpPr>
            <a:spLocks noGrp="1"/>
          </p:cNvSpPr>
          <p:nvPr>
            <p:ph idx="1"/>
          </p:nvPr>
        </p:nvSpPr>
        <p:spPr/>
        <p:txBody>
          <a:bodyPr/>
          <a:lstStyle/>
          <a:p>
            <a:r>
              <a:rPr lang="de-DE" dirty="0"/>
              <a:t>Mechanismus im Browser, der Same-Origin-Policy lockert</a:t>
            </a:r>
          </a:p>
          <a:p>
            <a:r>
              <a:rPr lang="de-DE" dirty="0"/>
              <a:t>Steuert, welche fremden Domains (Origin = </a:t>
            </a:r>
            <a:r>
              <a:rPr lang="de-DE" dirty="0" err="1"/>
              <a:t>Scheme+Host+Port</a:t>
            </a:r>
            <a:r>
              <a:rPr lang="de-DE" dirty="0"/>
              <a:t>) Daten via JavaScript anfragen dürfen</a:t>
            </a:r>
          </a:p>
          <a:p>
            <a:r>
              <a:rPr lang="de-DE" dirty="0"/>
              <a:t>Standard-Sicherheit: Browser blockieren ansonsten alle Cross-Origin-AJAX-Aufrufe</a:t>
            </a:r>
          </a:p>
          <a:p>
            <a:r>
              <a:rPr lang="de-DE" dirty="0"/>
              <a:t>Verhindert ungewollte Datenlecks zwischen unabhängigen Web-Apps</a:t>
            </a:r>
          </a:p>
          <a:p>
            <a:r>
              <a:rPr lang="de-DE" dirty="0"/>
              <a:t>Ermöglicht kontrollierten Zugriff für vertrauenswürdige Clients</a:t>
            </a:r>
          </a:p>
          <a:p>
            <a:r>
              <a:rPr lang="de-DE" dirty="0"/>
              <a:t>Wichtig bei SPAs (Angular/React) auf z.B. http://localhost:4200 und API auf </a:t>
            </a:r>
            <a:r>
              <a:rPr lang="de-DE" dirty="0">
                <a:hlinkClick r:id="rId2"/>
              </a:rPr>
              <a:t>https://localhost:8443</a:t>
            </a:r>
            <a:endParaRPr lang="de-DE" dirty="0"/>
          </a:p>
          <a:p>
            <a:pPr lvl="1"/>
            <a:r>
              <a:rPr lang="de-DE" dirty="0"/>
              <a:t>Für unsere </a:t>
            </a:r>
            <a:r>
              <a:rPr lang="de-DE" dirty="0" err="1"/>
              <a:t>thymeleaf</a:t>
            </a:r>
            <a:r>
              <a:rPr lang="de-DE" dirty="0"/>
              <a:t> Anwendung eigentlich kein Thema</a:t>
            </a:r>
          </a:p>
        </p:txBody>
      </p:sp>
    </p:spTree>
    <p:extLst>
      <p:ext uri="{BB962C8B-B14F-4D97-AF65-F5344CB8AC3E}">
        <p14:creationId xmlns:p14="http://schemas.microsoft.com/office/powerpoint/2010/main" val="2868074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8121-833C-82EA-C0F3-A8B1667476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1C5CB4-7A30-5AAF-7EE6-B104A416881C}"/>
              </a:ext>
            </a:extLst>
          </p:cNvPr>
          <p:cNvSpPr>
            <a:spLocks noGrp="1"/>
          </p:cNvSpPr>
          <p:nvPr>
            <p:ph type="title"/>
          </p:nvPr>
        </p:nvSpPr>
        <p:spPr/>
        <p:txBody>
          <a:bodyPr/>
          <a:lstStyle/>
          <a:p>
            <a:r>
              <a:rPr lang="de-DE" dirty="0"/>
              <a:t>CORS – im </a:t>
            </a:r>
            <a:r>
              <a:rPr lang="de-DE" dirty="0" err="1"/>
              <a:t>default</a:t>
            </a:r>
            <a:r>
              <a:rPr lang="de-DE" dirty="0"/>
              <a:t> nicht erlaubt</a:t>
            </a:r>
          </a:p>
        </p:txBody>
      </p:sp>
      <p:pic>
        <p:nvPicPr>
          <p:cNvPr id="6" name="Inhaltsplatzhalter 5" descr="Ein Bild, das Text, Screenshot, Reihe, Diagramm enthält.&#10;&#10;KI-generierte Inhalte können fehlerhaft sein.">
            <a:extLst>
              <a:ext uri="{FF2B5EF4-FFF2-40B4-BE49-F238E27FC236}">
                <a16:creationId xmlns:a16="http://schemas.microsoft.com/office/drawing/2014/main" id="{62A35773-BDF4-FAC0-4A2E-E5E7513BDBB6}"/>
              </a:ext>
            </a:extLst>
          </p:cNvPr>
          <p:cNvPicPr>
            <a:picLocks noGrp="1" noChangeAspect="1"/>
          </p:cNvPicPr>
          <p:nvPr>
            <p:ph idx="1"/>
          </p:nvPr>
        </p:nvPicPr>
        <p:blipFill>
          <a:blip r:embed="rId2"/>
          <a:stretch>
            <a:fillRect/>
          </a:stretch>
        </p:blipFill>
        <p:spPr>
          <a:xfrm>
            <a:off x="1324196" y="2266575"/>
            <a:ext cx="6815285" cy="2883647"/>
          </a:xfrm>
        </p:spPr>
      </p:pic>
    </p:spTree>
    <p:extLst>
      <p:ext uri="{BB962C8B-B14F-4D97-AF65-F5344CB8AC3E}">
        <p14:creationId xmlns:p14="http://schemas.microsoft.com/office/powerpoint/2010/main" val="3983666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E1065-969C-63E0-93C3-2FA7A9E7A129}"/>
              </a:ext>
            </a:extLst>
          </p:cNvPr>
          <p:cNvSpPr>
            <a:spLocks noGrp="1"/>
          </p:cNvSpPr>
          <p:nvPr>
            <p:ph type="title"/>
          </p:nvPr>
        </p:nvSpPr>
        <p:spPr/>
        <p:txBody>
          <a:bodyPr/>
          <a:lstStyle/>
          <a:p>
            <a:r>
              <a:rPr lang="de-DE" dirty="0"/>
              <a:t>CORS – </a:t>
            </a:r>
            <a:r>
              <a:rPr lang="de-DE" dirty="0" err="1"/>
              <a:t>origins</a:t>
            </a:r>
            <a:r>
              <a:rPr lang="de-DE" dirty="0"/>
              <a:t> erlauben</a:t>
            </a:r>
          </a:p>
        </p:txBody>
      </p:sp>
      <p:pic>
        <p:nvPicPr>
          <p:cNvPr id="7" name="Inhaltsplatzhalter 6" descr="Ein Bild, das Text, Screenshot, Reihe, Schrift enthält.&#10;&#10;KI-generierte Inhalte können fehlerhaft sein.">
            <a:extLst>
              <a:ext uri="{FF2B5EF4-FFF2-40B4-BE49-F238E27FC236}">
                <a16:creationId xmlns:a16="http://schemas.microsoft.com/office/drawing/2014/main" id="{9E1EAB39-0973-A056-5E3F-D7ED63388D68}"/>
              </a:ext>
            </a:extLst>
          </p:cNvPr>
          <p:cNvPicPr>
            <a:picLocks noGrp="1" noChangeAspect="1"/>
          </p:cNvPicPr>
          <p:nvPr>
            <p:ph idx="1"/>
          </p:nvPr>
        </p:nvPicPr>
        <p:blipFill>
          <a:blip r:embed="rId2"/>
          <a:stretch>
            <a:fillRect/>
          </a:stretch>
        </p:blipFill>
        <p:spPr>
          <a:xfrm>
            <a:off x="841298" y="1790159"/>
            <a:ext cx="8019493" cy="2807989"/>
          </a:xfrm>
        </p:spPr>
      </p:pic>
      <p:pic>
        <p:nvPicPr>
          <p:cNvPr id="5" name="Grafik 4">
            <a:extLst>
              <a:ext uri="{FF2B5EF4-FFF2-40B4-BE49-F238E27FC236}">
                <a16:creationId xmlns:a16="http://schemas.microsoft.com/office/drawing/2014/main" id="{475F62B3-5188-1440-F464-E5B7D70A639B}"/>
              </a:ext>
            </a:extLst>
          </p:cNvPr>
          <p:cNvPicPr>
            <a:picLocks noChangeAspect="1"/>
          </p:cNvPicPr>
          <p:nvPr/>
        </p:nvPicPr>
        <p:blipFill>
          <a:blip r:embed="rId3"/>
          <a:stretch>
            <a:fillRect/>
          </a:stretch>
        </p:blipFill>
        <p:spPr>
          <a:xfrm>
            <a:off x="2964831" y="4782844"/>
            <a:ext cx="3772426" cy="1514686"/>
          </a:xfrm>
          <a:prstGeom prst="rect">
            <a:avLst/>
          </a:prstGeom>
        </p:spPr>
      </p:pic>
    </p:spTree>
    <p:extLst>
      <p:ext uri="{BB962C8B-B14F-4D97-AF65-F5344CB8AC3E}">
        <p14:creationId xmlns:p14="http://schemas.microsoft.com/office/powerpoint/2010/main" val="121457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0A0DB-3B82-5BD9-08AA-A108564A8E4D}"/>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A40D7535-CFB3-9EFB-4B3E-6D39D7288254}"/>
              </a:ext>
            </a:extLst>
          </p:cNvPr>
          <p:cNvSpPr>
            <a:spLocks noGrp="1"/>
          </p:cNvSpPr>
          <p:nvPr>
            <p:ph idx="1"/>
          </p:nvPr>
        </p:nvSpPr>
        <p:spPr/>
        <p:txBody>
          <a:bodyPr/>
          <a:lstStyle/>
          <a:p>
            <a:r>
              <a:rPr lang="de-DE" dirty="0"/>
              <a:t>Der PO wünscht die Erweiterung der Anwendung um buchhalterische Statistiken. Diese werden vom Nachbarsystem </a:t>
            </a:r>
            <a:r>
              <a:rPr lang="de-DE" dirty="0" err="1"/>
              <a:t>account</a:t>
            </a:r>
            <a:r>
              <a:rPr lang="de-DE" dirty="0"/>
              <a:t> unter localhost:9000/</a:t>
            </a:r>
            <a:r>
              <a:rPr lang="de-DE" dirty="0" err="1"/>
              <a:t>api</a:t>
            </a:r>
            <a:r>
              <a:rPr lang="de-DE" dirty="0"/>
              <a:t>/</a:t>
            </a:r>
            <a:r>
              <a:rPr lang="de-DE" dirty="0" err="1"/>
              <a:t>statistics</a:t>
            </a:r>
            <a:r>
              <a:rPr lang="de-DE" dirty="0"/>
              <a:t> geliefert</a:t>
            </a:r>
          </a:p>
          <a:p>
            <a:r>
              <a:rPr lang="de-DE" dirty="0"/>
              <a:t>Diese Daten sollen auch in </a:t>
            </a:r>
            <a:r>
              <a:rPr lang="de-DE" dirty="0" err="1"/>
              <a:t>Netzfilm</a:t>
            </a:r>
            <a:r>
              <a:rPr lang="de-DE" dirty="0"/>
              <a:t> für Buchhalter </a:t>
            </a:r>
            <a:r>
              <a:rPr lang="de-DE" dirty="0" err="1"/>
              <a:t>anzeigbar</a:t>
            </a:r>
            <a:r>
              <a:rPr lang="de-DE" dirty="0"/>
              <a:t> sein (localhost:10000/</a:t>
            </a:r>
            <a:r>
              <a:rPr lang="de-DE" dirty="0" err="1"/>
              <a:t>api</a:t>
            </a:r>
            <a:r>
              <a:rPr lang="de-DE" dirty="0"/>
              <a:t>/</a:t>
            </a:r>
            <a:r>
              <a:rPr lang="de-DE" dirty="0" err="1"/>
              <a:t>account</a:t>
            </a:r>
            <a:r>
              <a:rPr lang="de-DE" dirty="0"/>
              <a:t>/</a:t>
            </a:r>
            <a:r>
              <a:rPr lang="de-DE" dirty="0" err="1"/>
              <a:t>statistics</a:t>
            </a:r>
            <a:r>
              <a:rPr lang="de-DE" dirty="0"/>
              <a:t>), diese bekommen die neue Rolle ACCOUNT</a:t>
            </a:r>
          </a:p>
          <a:p>
            <a:r>
              <a:rPr lang="de-DE" dirty="0"/>
              <a:t>Den Code für den remote Call hat eine Kollegin bereits implementiert, dieser wird mit einem Service-User durchgeführt</a:t>
            </a:r>
          </a:p>
          <a:p>
            <a:r>
              <a:rPr lang="de-DE" dirty="0"/>
              <a:t>Den </a:t>
            </a:r>
            <a:r>
              <a:rPr lang="de-DE" dirty="0" err="1"/>
              <a:t>Endpoint</a:t>
            </a:r>
            <a:r>
              <a:rPr lang="de-DE" dirty="0"/>
              <a:t> in der Klasse </a:t>
            </a:r>
            <a:r>
              <a:rPr lang="de-DE" dirty="0" err="1"/>
              <a:t>AccountRestController</a:t>
            </a:r>
            <a:r>
              <a:rPr lang="de-DE" dirty="0"/>
              <a:t> hat sie angefangen – da fehlt aber noch was. Außerdem fehlen noch die neue Rolle, der </a:t>
            </a:r>
            <a:r>
              <a:rPr lang="de-DE" dirty="0" err="1"/>
              <a:t>user</a:t>
            </a:r>
            <a:r>
              <a:rPr lang="de-DE" dirty="0"/>
              <a:t> sowie die </a:t>
            </a:r>
            <a:r>
              <a:rPr lang="de-DE" dirty="0" err="1"/>
              <a:t>SecurityConfig</a:t>
            </a:r>
            <a:r>
              <a:rPr lang="de-DE" dirty="0"/>
              <a:t>!</a:t>
            </a:r>
          </a:p>
        </p:txBody>
      </p:sp>
    </p:spTree>
    <p:extLst>
      <p:ext uri="{BB962C8B-B14F-4D97-AF65-F5344CB8AC3E}">
        <p14:creationId xmlns:p14="http://schemas.microsoft.com/office/powerpoint/2010/main" val="1182958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5A39-248D-850A-B71D-F75A1D89A08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E32C66-803E-88A4-9F3D-0C40E028F26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7CE6585-E88A-4F56-828E-178E5831D2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1755A557-CCC9-7C44-17E4-14AADBFC78F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b="1"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040454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FEDD-6189-F0A9-B768-A43CA76666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A6FF712-198F-F8CD-8BBC-2B6358202BA1}"/>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endParaRPr lang="de-DE" dirty="0"/>
          </a:p>
        </p:txBody>
      </p:sp>
      <p:sp>
        <p:nvSpPr>
          <p:cNvPr id="6" name="Inhaltsplatzhalter 2">
            <a:extLst>
              <a:ext uri="{FF2B5EF4-FFF2-40B4-BE49-F238E27FC236}">
                <a16:creationId xmlns:a16="http://schemas.microsoft.com/office/drawing/2014/main" id="{B9B6C4B1-227C-2237-2C0F-628FD06CB1F3}"/>
              </a:ext>
            </a:extLst>
          </p:cNvPr>
          <p:cNvSpPr txBox="1">
            <a:spLocks/>
          </p:cNvSpPr>
          <p:nvPr/>
        </p:nvSpPr>
        <p:spPr>
          <a:xfrm>
            <a:off x="718629" y="5326969"/>
            <a:ext cx="8596668" cy="921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@EnableMethodSecurity </a:t>
            </a:r>
            <a:r>
              <a:rPr lang="en-US" dirty="0">
                <a:sym typeface="Wingdings" panose="05000000000000000000" pitchFamily="2" charset="2"/>
              </a:rPr>
              <a:t> </a:t>
            </a:r>
            <a:r>
              <a:rPr lang="en-US" dirty="0"/>
              <a:t>Die </a:t>
            </a:r>
            <a:r>
              <a:rPr lang="en-US" dirty="0" err="1"/>
              <a:t>eingeführten</a:t>
            </a:r>
            <a:r>
              <a:rPr lang="en-US" dirty="0"/>
              <a:t> Rollen </a:t>
            </a:r>
            <a:r>
              <a:rPr lang="en-US" dirty="0" err="1"/>
              <a:t>können</a:t>
            </a:r>
            <a:r>
              <a:rPr lang="en-US" dirty="0"/>
              <a:t> nun </a:t>
            </a:r>
            <a:r>
              <a:rPr lang="en-US" dirty="0" err="1"/>
              <a:t>auch</a:t>
            </a:r>
            <a:r>
              <a:rPr lang="en-US" dirty="0"/>
              <a:t> </a:t>
            </a:r>
            <a:r>
              <a:rPr lang="en-US" dirty="0" err="1"/>
              <a:t>benutzt</a:t>
            </a:r>
            <a:r>
              <a:rPr lang="en-US" dirty="0"/>
              <a:t> </a:t>
            </a:r>
            <a:r>
              <a:rPr lang="en-US" dirty="0" err="1"/>
              <a:t>werden</a:t>
            </a:r>
            <a:r>
              <a:rPr lang="en-US" dirty="0"/>
              <a:t>, um </a:t>
            </a:r>
            <a:r>
              <a:rPr lang="en-US" dirty="0" err="1"/>
              <a:t>Methodezugriffe</a:t>
            </a:r>
            <a:r>
              <a:rPr lang="en-US" dirty="0"/>
              <a:t> </a:t>
            </a:r>
            <a:r>
              <a:rPr lang="en-US" dirty="0" err="1"/>
              <a:t>abzusichern</a:t>
            </a:r>
            <a:endParaRPr lang="en-US" dirty="0"/>
          </a:p>
        </p:txBody>
      </p:sp>
      <p:pic>
        <p:nvPicPr>
          <p:cNvPr id="4" name="Grafik 3" descr="Ein Bild, das Text, Diagramm, Schrift, Screenshot enthält.&#10;&#10;KI-generierte Inhalte können fehlerhaft sein.">
            <a:extLst>
              <a:ext uri="{FF2B5EF4-FFF2-40B4-BE49-F238E27FC236}">
                <a16:creationId xmlns:a16="http://schemas.microsoft.com/office/drawing/2014/main" id="{577257FC-27E8-B447-4534-45A9A2784319}"/>
              </a:ext>
            </a:extLst>
          </p:cNvPr>
          <p:cNvPicPr>
            <a:picLocks noChangeAspect="1"/>
          </p:cNvPicPr>
          <p:nvPr/>
        </p:nvPicPr>
        <p:blipFill>
          <a:blip r:embed="rId2"/>
          <a:stretch>
            <a:fillRect/>
          </a:stretch>
        </p:blipFill>
        <p:spPr>
          <a:xfrm>
            <a:off x="1905657" y="1601004"/>
            <a:ext cx="6140022" cy="3462687"/>
          </a:xfrm>
          <a:prstGeom prst="rect">
            <a:avLst/>
          </a:prstGeom>
        </p:spPr>
      </p:pic>
    </p:spTree>
    <p:extLst>
      <p:ext uri="{BB962C8B-B14F-4D97-AF65-F5344CB8AC3E}">
        <p14:creationId xmlns:p14="http://schemas.microsoft.com/office/powerpoint/2010/main" val="33361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7F876-D710-DF48-AABD-890B697910E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8517F876-D710-DF48-AABD-890B697910E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Project </a:t>
            </a:r>
            <a:r>
              <a:rPr lang="de-DE" dirty="0" err="1"/>
              <a:t>structure</a:t>
            </a:r>
            <a:endParaRPr lang="de-DE" dirty="0"/>
          </a:p>
        </p:txBody>
      </p:sp>
      <p:pic>
        <p:nvPicPr>
          <p:cNvPr id="4" name="Grafik 3">
            <a:extLst>
              <a:ext uri="{FF2B5EF4-FFF2-40B4-BE49-F238E27FC236}">
                <a16:creationId xmlns:a16="http://schemas.microsoft.com/office/drawing/2014/main" id="{C91F161B-FD9C-4BE1-804B-BD8528171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841" y="1584281"/>
            <a:ext cx="3312368" cy="4479420"/>
          </a:xfrm>
          <a:prstGeom prst="rect">
            <a:avLst/>
          </a:prstGeom>
        </p:spPr>
      </p:pic>
      <p:sp>
        <p:nvSpPr>
          <p:cNvPr id="8" name="Inhaltsplatzhalter 2">
            <a:extLst>
              <a:ext uri="{FF2B5EF4-FFF2-40B4-BE49-F238E27FC236}">
                <a16:creationId xmlns:a16="http://schemas.microsoft.com/office/drawing/2014/main" id="{394915AB-2BC5-4B9D-AC0D-3E3EB1B8A3BA}"/>
              </a:ext>
            </a:extLst>
          </p:cNvPr>
          <p:cNvSpPr>
            <a:spLocks noGrp="1"/>
          </p:cNvSpPr>
          <p:nvPr>
            <p:ph idx="1"/>
          </p:nvPr>
        </p:nvSpPr>
        <p:spPr>
          <a:xfrm>
            <a:off x="5595484" y="1584281"/>
            <a:ext cx="3928618" cy="4284168"/>
          </a:xfrm>
        </p:spPr>
        <p:txBody>
          <a:bodyPr>
            <a:normAutofit/>
          </a:bodyPr>
          <a:lstStyle/>
          <a:p>
            <a:pPr marL="0" indent="0">
              <a:buNone/>
            </a:pPr>
            <a:r>
              <a:rPr lang="en-US" dirty="0"/>
              <a:t>From where do the artifacts (libs) come:</a:t>
            </a:r>
          </a:p>
          <a:p>
            <a:r>
              <a:rPr lang="en-US" dirty="0"/>
              <a:t>local .m2 directory</a:t>
            </a:r>
          </a:p>
          <a:p>
            <a:r>
              <a:rPr lang="en-US" dirty="0"/>
              <a:t>artifact repository in the company</a:t>
            </a:r>
          </a:p>
          <a:p>
            <a:r>
              <a:rPr lang="en-US" dirty="0"/>
              <a:t>Internet: Maven central</a:t>
            </a:r>
          </a:p>
        </p:txBody>
      </p:sp>
    </p:spTree>
    <p:extLst>
      <p:ext uri="{BB962C8B-B14F-4D97-AF65-F5344CB8AC3E}">
        <p14:creationId xmlns:p14="http://schemas.microsoft.com/office/powerpoint/2010/main" val="2983329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r>
              <a:rPr lang="de-DE" dirty="0"/>
              <a:t> – Gründe</a:t>
            </a:r>
          </a:p>
        </p:txBody>
      </p:sp>
      <p:sp>
        <p:nvSpPr>
          <p:cNvPr id="6" name="Inhaltsplatzhalter 2">
            <a:extLst>
              <a:ext uri="{FF2B5EF4-FFF2-40B4-BE49-F238E27FC236}">
                <a16:creationId xmlns:a16="http://schemas.microsoft.com/office/drawing/2014/main" id="{91DC6AE0-702E-469D-A3BB-EE86796A71B3}"/>
              </a:ext>
            </a:extLst>
          </p:cNvPr>
          <p:cNvSpPr txBox="1">
            <a:spLocks/>
          </p:cNvSpPr>
          <p:nvPr/>
        </p:nvSpPr>
        <p:spPr>
          <a:xfrm>
            <a:off x="718629" y="1667128"/>
            <a:ext cx="8596668" cy="458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 mag annotation-based </a:t>
            </a:r>
            <a:r>
              <a:rPr lang="en-US" dirty="0" err="1"/>
              <a:t>lieber</a:t>
            </a:r>
            <a:r>
              <a:rPr lang="en-US" dirty="0"/>
              <a:t> </a:t>
            </a:r>
            <a:r>
              <a:rPr lang="en-US" dirty="0" err="1"/>
              <a:t>als</a:t>
            </a:r>
            <a:r>
              <a:rPr lang="en-US" dirty="0"/>
              <a:t> die </a:t>
            </a:r>
            <a:r>
              <a:rPr lang="en-US" dirty="0" err="1"/>
              <a:t>FilterChain</a:t>
            </a:r>
            <a:r>
              <a:rPr lang="en-US" dirty="0"/>
              <a:t>-Methode (…)</a:t>
            </a:r>
          </a:p>
          <a:p>
            <a:r>
              <a:rPr lang="en-US" dirty="0"/>
              <a:t>Man </a:t>
            </a:r>
            <a:r>
              <a:rPr lang="en-US" dirty="0" err="1"/>
              <a:t>möchte</a:t>
            </a:r>
            <a:r>
              <a:rPr lang="en-US" dirty="0"/>
              <a:t> </a:t>
            </a:r>
            <a:r>
              <a:rPr lang="en-US" dirty="0" err="1"/>
              <a:t>feiner</a:t>
            </a:r>
            <a:r>
              <a:rPr lang="en-US" dirty="0"/>
              <a:t> </a:t>
            </a:r>
            <a:r>
              <a:rPr lang="en-US" dirty="0" err="1"/>
              <a:t>abstufen</a:t>
            </a:r>
            <a:r>
              <a:rPr lang="en-US" dirty="0"/>
              <a:t> (</a:t>
            </a:r>
            <a:r>
              <a:rPr lang="en-US" dirty="0" err="1"/>
              <a:t>mehrere</a:t>
            </a:r>
            <a:r>
              <a:rPr lang="en-US" dirty="0"/>
              <a:t> Rollen </a:t>
            </a:r>
            <a:r>
              <a:rPr lang="en-US" dirty="0" err="1"/>
              <a:t>können</a:t>
            </a:r>
            <a:r>
              <a:rPr lang="en-US" dirty="0"/>
              <a:t> die </a:t>
            </a:r>
            <a:r>
              <a:rPr lang="en-US" dirty="0" err="1"/>
              <a:t>Seite</a:t>
            </a:r>
            <a:r>
              <a:rPr lang="en-US" dirty="0"/>
              <a:t> </a:t>
            </a:r>
            <a:r>
              <a:rPr lang="en-US" dirty="0" err="1"/>
              <a:t>erreichen</a:t>
            </a:r>
            <a:r>
              <a:rPr lang="en-US" dirty="0"/>
              <a:t>, </a:t>
            </a:r>
            <a:r>
              <a:rPr lang="en-US" dirty="0" err="1"/>
              <a:t>sehen</a:t>
            </a:r>
            <a:r>
              <a:rPr lang="en-US" dirty="0"/>
              <a:t> </a:t>
            </a:r>
            <a:r>
              <a:rPr lang="en-US" dirty="0" err="1"/>
              <a:t>aber</a:t>
            </a:r>
            <a:r>
              <a:rPr lang="en-US" dirty="0"/>
              <a:t> </a:t>
            </a:r>
            <a:r>
              <a:rPr lang="en-US" dirty="0" err="1"/>
              <a:t>unterschiedliche</a:t>
            </a:r>
            <a:r>
              <a:rPr lang="en-US" dirty="0"/>
              <a:t> Sachen)</a:t>
            </a:r>
          </a:p>
          <a:p>
            <a:r>
              <a:rPr lang="de-DE" dirty="0"/>
              <a:t>Sicherheitsregeln gehören nicht in Controller oder Service-Logik rein. Method-Level-Anmerkungen trennen </a:t>
            </a:r>
            <a:r>
              <a:rPr lang="de-DE" dirty="0" err="1"/>
              <a:t>Concerns</a:t>
            </a:r>
            <a:r>
              <a:rPr lang="de-DE" dirty="0"/>
              <a:t> sauber.</a:t>
            </a:r>
            <a:endParaRPr lang="en-US" dirty="0"/>
          </a:p>
          <a:p>
            <a:r>
              <a:rPr lang="de-DE" dirty="0"/>
              <a:t>Die Services können über Messaging (Kafka, JMS) o.ä. aufgerufen werden. URL-Sicherheit greift nur bei Web-Anfragen, Method-Level-Security aber überall -&gt; </a:t>
            </a:r>
            <a:r>
              <a:rPr lang="en-US" dirty="0"/>
              <a:t>Security auf Service Level</a:t>
            </a:r>
          </a:p>
          <a:p>
            <a:r>
              <a:rPr lang="en-US" dirty="0" err="1"/>
              <a:t>Dynamische</a:t>
            </a:r>
            <a:r>
              <a:rPr lang="en-US" dirty="0"/>
              <a:t> </a:t>
            </a:r>
            <a:r>
              <a:rPr lang="en-US" dirty="0" err="1"/>
              <a:t>Entscheidungen</a:t>
            </a:r>
            <a:r>
              <a:rPr lang="en-US" dirty="0"/>
              <a:t>: </a:t>
            </a:r>
            <a:r>
              <a:rPr lang="de-DE" dirty="0"/>
              <a:t>Mit Spring SPEL kannst Du nicht nur Rollen, sondern auch Parameter, Rückgabewerte oder Properties von Objekten prüfen</a:t>
            </a:r>
            <a:endParaRPr lang="en-US" dirty="0"/>
          </a:p>
        </p:txBody>
      </p:sp>
    </p:spTree>
    <p:extLst>
      <p:ext uri="{BB962C8B-B14F-4D97-AF65-F5344CB8AC3E}">
        <p14:creationId xmlns:p14="http://schemas.microsoft.com/office/powerpoint/2010/main" val="2722822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AE9D8-D828-F0FF-9289-CE5604FDED2A}"/>
              </a:ext>
            </a:extLst>
          </p:cNvPr>
          <p:cNvSpPr>
            <a:spLocks noGrp="1"/>
          </p:cNvSpPr>
          <p:nvPr>
            <p:ph type="title"/>
          </p:nvPr>
        </p:nvSpPr>
        <p:spPr/>
        <p:txBody>
          <a:bodyPr/>
          <a:lstStyle/>
          <a:p>
            <a:r>
              <a:rPr lang="de-DE" dirty="0"/>
              <a:t>Exkurs: Aspekte</a:t>
            </a:r>
          </a:p>
        </p:txBody>
      </p:sp>
      <p:graphicFrame>
        <p:nvGraphicFramePr>
          <p:cNvPr id="4" name="Tabelle 3">
            <a:extLst>
              <a:ext uri="{FF2B5EF4-FFF2-40B4-BE49-F238E27FC236}">
                <a16:creationId xmlns:a16="http://schemas.microsoft.com/office/drawing/2014/main" id="{4FA90510-0FE4-B581-81D1-EB961A49D628}"/>
              </a:ext>
            </a:extLst>
          </p:cNvPr>
          <p:cNvGraphicFramePr>
            <a:graphicFrameLocks noGrp="1"/>
          </p:cNvGraphicFramePr>
          <p:nvPr>
            <p:extLst>
              <p:ext uri="{D42A27DB-BD31-4B8C-83A1-F6EECF244321}">
                <p14:modId xmlns:p14="http://schemas.microsoft.com/office/powerpoint/2010/main" val="510251426"/>
              </p:ext>
            </p:extLst>
          </p:nvPr>
        </p:nvGraphicFramePr>
        <p:xfrm>
          <a:off x="911668" y="1755090"/>
          <a:ext cx="8128000" cy="4241800"/>
        </p:xfrm>
        <a:graphic>
          <a:graphicData uri="http://schemas.openxmlformats.org/drawingml/2006/table">
            <a:tbl>
              <a:tblPr firstRow="1" bandRow="1">
                <a:tableStyleId>{5C22544A-7EE6-4342-B048-85BDC9FD1C3A}</a:tableStyleId>
              </a:tblPr>
              <a:tblGrid>
                <a:gridCol w="1671157">
                  <a:extLst>
                    <a:ext uri="{9D8B030D-6E8A-4147-A177-3AD203B41FA5}">
                      <a16:colId xmlns:a16="http://schemas.microsoft.com/office/drawing/2014/main" val="1319771829"/>
                    </a:ext>
                  </a:extLst>
                </a:gridCol>
                <a:gridCol w="6456843">
                  <a:extLst>
                    <a:ext uri="{9D8B030D-6E8A-4147-A177-3AD203B41FA5}">
                      <a16:colId xmlns:a16="http://schemas.microsoft.com/office/drawing/2014/main" val="2187943553"/>
                    </a:ext>
                  </a:extLst>
                </a:gridCol>
              </a:tblGrid>
              <a:tr h="370840">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3310385794"/>
                  </a:ext>
                </a:extLst>
              </a:tr>
              <a:tr h="370840">
                <a:tc>
                  <a:txBody>
                    <a:bodyPr/>
                    <a:lstStyle/>
                    <a:p>
                      <a:pPr>
                        <a:buNone/>
                      </a:pPr>
                      <a:r>
                        <a:rPr lang="de-DE" sz="1600" b="1" dirty="0"/>
                        <a:t>Was ist ein Aspekt?</a:t>
                      </a:r>
                      <a:endParaRPr lang="de-DE" sz="1600" dirty="0"/>
                    </a:p>
                  </a:txBody>
                  <a:tcPr anchor="ctr"/>
                </a:tc>
                <a:tc>
                  <a:txBody>
                    <a:bodyPr/>
                    <a:lstStyle/>
                    <a:p>
                      <a:pPr>
                        <a:buNone/>
                      </a:pPr>
                      <a:r>
                        <a:rPr lang="de-DE" sz="1600" dirty="0"/>
                        <a:t>Querschnittsmodul ( </a:t>
                      </a:r>
                      <a:r>
                        <a:rPr lang="de-DE" sz="1600" dirty="0" err="1"/>
                        <a:t>cross-cutting</a:t>
                      </a:r>
                      <a:r>
                        <a:rPr lang="de-DE" sz="1600" dirty="0"/>
                        <a:t> </a:t>
                      </a:r>
                      <a:r>
                        <a:rPr lang="de-DE" sz="1600" dirty="0" err="1"/>
                        <a:t>concern</a:t>
                      </a:r>
                      <a:r>
                        <a:rPr lang="de-DE" sz="1600" dirty="0"/>
                        <a:t> ) – bündelt Code, der sonst über viele Klassen verstreut wäre (</a:t>
                      </a:r>
                      <a:r>
                        <a:rPr lang="de-DE" sz="1600" dirty="0" err="1"/>
                        <a:t>Logging</a:t>
                      </a:r>
                      <a:r>
                        <a:rPr lang="de-DE" sz="1600" dirty="0"/>
                        <a:t>, Security, Transaktionen…).</a:t>
                      </a:r>
                    </a:p>
                  </a:txBody>
                  <a:tcPr anchor="ctr"/>
                </a:tc>
                <a:extLst>
                  <a:ext uri="{0D108BD9-81ED-4DB2-BD59-A6C34878D82A}">
                    <a16:rowId xmlns:a16="http://schemas.microsoft.com/office/drawing/2014/main" val="2504400225"/>
                  </a:ext>
                </a:extLst>
              </a:tr>
              <a:tr h="370840">
                <a:tc>
                  <a:txBody>
                    <a:bodyPr/>
                    <a:lstStyle/>
                    <a:p>
                      <a:pPr>
                        <a:buNone/>
                      </a:pPr>
                      <a:r>
                        <a:rPr lang="de-DE" sz="1600" b="1" dirty="0"/>
                        <a:t>Wie funktioniert’s?</a:t>
                      </a:r>
                      <a:endParaRPr lang="de-DE" sz="1600" dirty="0"/>
                    </a:p>
                  </a:txBody>
                  <a:tcPr anchor="ctr"/>
                </a:tc>
                <a:tc>
                  <a:txBody>
                    <a:bodyPr/>
                    <a:lstStyle/>
                    <a:p>
                      <a:pPr>
                        <a:buNone/>
                      </a:pPr>
                      <a:r>
                        <a:rPr lang="de-DE" sz="1600" i="1" dirty="0" err="1"/>
                        <a:t>Join</a:t>
                      </a:r>
                      <a:r>
                        <a:rPr lang="de-DE" sz="1600" i="1" dirty="0"/>
                        <a:t> Point</a:t>
                      </a:r>
                      <a:r>
                        <a:rPr lang="de-DE" sz="1600" dirty="0"/>
                        <a:t> = ausführbare Stelle (Methoden­aufruf, </a:t>
                      </a:r>
                      <a:r>
                        <a:rPr lang="de-DE" sz="1600" dirty="0" err="1"/>
                        <a:t>Exception</a:t>
                      </a:r>
                      <a:r>
                        <a:rPr lang="de-DE" sz="1600" dirty="0"/>
                        <a:t>…).</a:t>
                      </a:r>
                      <a:br>
                        <a:rPr lang="de-DE" sz="1600" dirty="0"/>
                      </a:br>
                      <a:r>
                        <a:rPr lang="de-DE" sz="1600" i="1" dirty="0" err="1"/>
                        <a:t>Pointcut</a:t>
                      </a:r>
                      <a:r>
                        <a:rPr lang="de-DE" sz="1600" dirty="0"/>
                        <a:t> = Filter, welche </a:t>
                      </a:r>
                      <a:r>
                        <a:rPr lang="de-DE" sz="1600" dirty="0" err="1"/>
                        <a:t>Join</a:t>
                      </a:r>
                      <a:r>
                        <a:rPr lang="de-DE" sz="1600" dirty="0"/>
                        <a:t> Points getroffen werden.</a:t>
                      </a:r>
                      <a:br>
                        <a:rPr lang="de-DE" sz="1600" dirty="0"/>
                      </a:br>
                      <a:r>
                        <a:rPr lang="de-DE" sz="1600" i="1" dirty="0" err="1"/>
                        <a:t>Advice</a:t>
                      </a:r>
                      <a:r>
                        <a:rPr lang="de-DE" sz="1600" dirty="0"/>
                        <a:t> = Code, der </a:t>
                      </a:r>
                      <a:r>
                        <a:rPr lang="de-DE" sz="1600" b="1" dirty="0"/>
                        <a:t>vor / nach / statt</a:t>
                      </a:r>
                      <a:r>
                        <a:rPr lang="de-DE" sz="1600" dirty="0"/>
                        <a:t> der Ziel­methode läuft.</a:t>
                      </a:r>
                    </a:p>
                  </a:txBody>
                  <a:tcPr anchor="ctr"/>
                </a:tc>
                <a:extLst>
                  <a:ext uri="{0D108BD9-81ED-4DB2-BD59-A6C34878D82A}">
                    <a16:rowId xmlns:a16="http://schemas.microsoft.com/office/drawing/2014/main" val="1082801702"/>
                  </a:ext>
                </a:extLst>
              </a:tr>
              <a:tr h="370840">
                <a:tc>
                  <a:txBody>
                    <a:bodyPr/>
                    <a:lstStyle/>
                    <a:p>
                      <a:pPr>
                        <a:buNone/>
                      </a:pPr>
                      <a:r>
                        <a:rPr lang="de-DE" sz="1600" b="1" dirty="0"/>
                        <a:t>Spring-AOP-Technik</a:t>
                      </a:r>
                      <a:endParaRPr lang="de-DE" sz="1600" dirty="0"/>
                    </a:p>
                  </a:txBody>
                  <a:tcPr anchor="ctr"/>
                </a:tc>
                <a:tc>
                  <a:txBody>
                    <a:bodyPr/>
                    <a:lstStyle/>
                    <a:p>
                      <a:r>
                        <a:rPr lang="de-DE" sz="1600" dirty="0"/>
                        <a:t>Standardmäßig </a:t>
                      </a:r>
                      <a:r>
                        <a:rPr lang="de-DE" sz="1600" b="1" dirty="0"/>
                        <a:t>Proxy-basiert</a:t>
                      </a:r>
                      <a:r>
                        <a:rPr lang="de-DE" sz="1600" dirty="0"/>
                        <a:t> (JDK Dynamic Proxy / CGLIB).</a:t>
                      </a:r>
                      <a:br>
                        <a:rPr lang="de-DE" sz="1600" dirty="0"/>
                      </a:br>
                      <a:r>
                        <a:rPr lang="de-DE" sz="1600" dirty="0"/>
                        <a:t>Keine Bytecode-Weber nötig – Spring registriert einen Proxy als Bean.</a:t>
                      </a:r>
                    </a:p>
                  </a:txBody>
                  <a:tcPr/>
                </a:tc>
                <a:extLst>
                  <a:ext uri="{0D108BD9-81ED-4DB2-BD59-A6C34878D82A}">
                    <a16:rowId xmlns:a16="http://schemas.microsoft.com/office/drawing/2014/main" val="1822966975"/>
                  </a:ext>
                </a:extLst>
              </a:tr>
              <a:tr h="370840">
                <a:tc>
                  <a:txBody>
                    <a:bodyPr/>
                    <a:lstStyle/>
                    <a:p>
                      <a:pPr>
                        <a:buNone/>
                      </a:pPr>
                      <a:r>
                        <a:rPr lang="de-DE" sz="1600" b="1" dirty="0"/>
                        <a:t>Vorteile</a:t>
                      </a:r>
                      <a:endParaRPr lang="de-DE" sz="1600" dirty="0"/>
                    </a:p>
                  </a:txBody>
                  <a:tcPr anchor="ctr"/>
                </a:tc>
                <a:tc>
                  <a:txBody>
                    <a:bodyPr/>
                    <a:lstStyle/>
                    <a:p>
                      <a:pPr>
                        <a:buNone/>
                      </a:pPr>
                      <a:r>
                        <a:rPr lang="de-DE" sz="1600" dirty="0"/>
                        <a:t>Sauberer Code (Separation </a:t>
                      </a:r>
                      <a:r>
                        <a:rPr lang="de-DE" sz="1600" dirty="0" err="1"/>
                        <a:t>of</a:t>
                      </a:r>
                      <a:r>
                        <a:rPr lang="de-DE" sz="1600" dirty="0"/>
                        <a:t> </a:t>
                      </a:r>
                      <a:r>
                        <a:rPr lang="de-DE" sz="1600" dirty="0" err="1"/>
                        <a:t>Concerns</a:t>
                      </a:r>
                      <a:r>
                        <a:rPr lang="de-DE" sz="1600" dirty="0"/>
                        <a:t>) • Wieder­verwendbar • Einfache Aktivierung per Annotation.</a:t>
                      </a:r>
                    </a:p>
                  </a:txBody>
                  <a:tcPr anchor="ctr"/>
                </a:tc>
                <a:extLst>
                  <a:ext uri="{0D108BD9-81ED-4DB2-BD59-A6C34878D82A}">
                    <a16:rowId xmlns:a16="http://schemas.microsoft.com/office/drawing/2014/main" val="3888157849"/>
                  </a:ext>
                </a:extLst>
              </a:tr>
              <a:tr h="370840">
                <a:tc>
                  <a:txBody>
                    <a:bodyPr/>
                    <a:lstStyle/>
                    <a:p>
                      <a:pPr>
                        <a:buNone/>
                      </a:pPr>
                      <a:r>
                        <a:rPr lang="de-DE" sz="1600" b="1"/>
                        <a:t>Fallstricke</a:t>
                      </a:r>
                      <a:endParaRPr lang="de-DE" sz="1600"/>
                    </a:p>
                  </a:txBody>
                  <a:tcPr anchor="ctr"/>
                </a:tc>
                <a:tc>
                  <a:txBody>
                    <a:bodyPr/>
                    <a:lstStyle/>
                    <a:p>
                      <a:pPr>
                        <a:buNone/>
                      </a:pPr>
                      <a:r>
                        <a:rPr lang="de-DE" sz="1600" dirty="0"/>
                        <a:t>— Nur öffentliche Spring-</a:t>
                      </a:r>
                      <a:r>
                        <a:rPr lang="de-DE" sz="1600" dirty="0" err="1"/>
                        <a:t>Beans</a:t>
                      </a:r>
                      <a:r>
                        <a:rPr lang="de-DE" sz="1600" dirty="0"/>
                        <a:t> werden </a:t>
                      </a:r>
                      <a:r>
                        <a:rPr lang="de-DE" sz="1600" dirty="0" err="1"/>
                        <a:t>gepoxyt</a:t>
                      </a:r>
                      <a:r>
                        <a:rPr lang="de-DE" sz="1600" dirty="0"/>
                        <a:t> (keine internen </a:t>
                      </a:r>
                      <a:r>
                        <a:rPr lang="de-DE" sz="1600" dirty="0" err="1"/>
                        <a:t>this</a:t>
                      </a:r>
                      <a:r>
                        <a:rPr lang="de-DE" sz="1600" dirty="0"/>
                        <a:t>.-Aufrufe).</a:t>
                      </a:r>
                      <a:br>
                        <a:rPr lang="de-DE" sz="1600" dirty="0"/>
                      </a:br>
                      <a:r>
                        <a:rPr lang="de-DE" sz="1600" dirty="0"/>
                        <a:t>— Übermäßiger Einsatz kann Debugging erschweren.</a:t>
                      </a:r>
                    </a:p>
                  </a:txBody>
                  <a:tcPr anchor="ctr"/>
                </a:tc>
                <a:extLst>
                  <a:ext uri="{0D108BD9-81ED-4DB2-BD59-A6C34878D82A}">
                    <a16:rowId xmlns:a16="http://schemas.microsoft.com/office/drawing/2014/main" val="4191027959"/>
                  </a:ext>
                </a:extLst>
              </a:tr>
            </a:tbl>
          </a:graphicData>
        </a:graphic>
      </p:graphicFrame>
    </p:spTree>
    <p:extLst>
      <p:ext uri="{BB962C8B-B14F-4D97-AF65-F5344CB8AC3E}">
        <p14:creationId xmlns:p14="http://schemas.microsoft.com/office/powerpoint/2010/main" val="11757013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AA4F9-D281-70F5-7DF3-7BCD07338FC8}"/>
              </a:ext>
            </a:extLst>
          </p:cNvPr>
          <p:cNvSpPr>
            <a:spLocks noGrp="1"/>
          </p:cNvSpPr>
          <p:nvPr>
            <p:ph type="title"/>
          </p:nvPr>
        </p:nvSpPr>
        <p:spPr/>
        <p:txBody>
          <a:bodyPr/>
          <a:lstStyle/>
          <a:p>
            <a:r>
              <a:rPr lang="de-DE" dirty="0"/>
              <a:t>Method Level </a:t>
            </a:r>
            <a:r>
              <a:rPr lang="de-DE" dirty="0" err="1"/>
              <a:t>security</a:t>
            </a:r>
            <a:r>
              <a:rPr lang="de-DE" dirty="0"/>
              <a:t> - Ansätze</a:t>
            </a:r>
          </a:p>
        </p:txBody>
      </p:sp>
      <p:sp>
        <p:nvSpPr>
          <p:cNvPr id="3" name="Inhaltsplatzhalter 2">
            <a:extLst>
              <a:ext uri="{FF2B5EF4-FFF2-40B4-BE49-F238E27FC236}">
                <a16:creationId xmlns:a16="http://schemas.microsoft.com/office/drawing/2014/main" id="{4A4FF820-E5C0-1354-3B1B-DA16AB1A3A16}"/>
              </a:ext>
            </a:extLst>
          </p:cNvPr>
          <p:cNvSpPr>
            <a:spLocks noGrp="1"/>
          </p:cNvSpPr>
          <p:nvPr>
            <p:ph idx="1"/>
          </p:nvPr>
        </p:nvSpPr>
        <p:spPr/>
        <p:txBody>
          <a:bodyPr/>
          <a:lstStyle/>
          <a:p>
            <a:r>
              <a:rPr lang="de-DE" dirty="0"/>
              <a:t>Es gibt 2 grundlegende Ansätze für </a:t>
            </a:r>
            <a:r>
              <a:rPr lang="de-DE" dirty="0" err="1"/>
              <a:t>method</a:t>
            </a:r>
            <a:r>
              <a:rPr lang="de-DE" dirty="0"/>
              <a:t> </a:t>
            </a:r>
            <a:r>
              <a:rPr lang="de-DE" dirty="0" err="1"/>
              <a:t>level</a:t>
            </a:r>
            <a:r>
              <a:rPr lang="de-DE" dirty="0"/>
              <a:t> </a:t>
            </a:r>
            <a:r>
              <a:rPr lang="de-DE" dirty="0" err="1"/>
              <a:t>security</a:t>
            </a:r>
            <a:endParaRPr lang="de-DE" dirty="0"/>
          </a:p>
          <a:p>
            <a:pPr lvl="1"/>
            <a:r>
              <a:rPr lang="de-DE" dirty="0"/>
              <a:t>Call </a:t>
            </a:r>
            <a:r>
              <a:rPr lang="de-DE" dirty="0" err="1"/>
              <a:t>Authorization</a:t>
            </a:r>
            <a:r>
              <a:rPr lang="de-DE" dirty="0"/>
              <a:t>: darf man rein oder raus</a:t>
            </a:r>
          </a:p>
          <a:p>
            <a:pPr lvl="1"/>
            <a:r>
              <a:rPr lang="de-DE" dirty="0"/>
              <a:t>Call </a:t>
            </a:r>
            <a:r>
              <a:rPr lang="de-DE" dirty="0" err="1"/>
              <a:t>Filtering</a:t>
            </a:r>
            <a:r>
              <a:rPr lang="de-DE" dirty="0"/>
              <a:t>: wieviel darf man dabei sehen</a:t>
            </a:r>
          </a:p>
          <a:p>
            <a:r>
              <a:rPr lang="de-DE" dirty="0"/>
              <a:t>Beide Ansätze kann man entweder vor oder nach der Methode anwenden</a:t>
            </a:r>
          </a:p>
        </p:txBody>
      </p:sp>
    </p:spTree>
    <p:extLst>
      <p:ext uri="{BB962C8B-B14F-4D97-AF65-F5344CB8AC3E}">
        <p14:creationId xmlns:p14="http://schemas.microsoft.com/office/powerpoint/2010/main" val="3556604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3C70-146D-BD93-905C-8BF71926F6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E33FD6-A4F8-54B7-0D11-631757B100AB}"/>
              </a:ext>
            </a:extLst>
          </p:cNvPr>
          <p:cNvSpPr>
            <a:spLocks noGrp="1"/>
          </p:cNvSpPr>
          <p:nvPr>
            <p:ph type="title"/>
          </p:nvPr>
        </p:nvSpPr>
        <p:spPr/>
        <p:txBody>
          <a:bodyPr/>
          <a:lstStyle/>
          <a:p>
            <a:r>
              <a:rPr lang="de-DE" dirty="0"/>
              <a:t>Call </a:t>
            </a:r>
            <a:r>
              <a:rPr lang="de-DE" dirty="0" err="1"/>
              <a:t>authorization</a:t>
            </a:r>
            <a:endParaRPr lang="de-DE" dirty="0"/>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4DCD60A4-E2CC-E36E-FF23-DB529815BB30}"/>
              </a:ext>
            </a:extLst>
          </p:cNvPr>
          <p:cNvPicPr>
            <a:picLocks noChangeAspect="1"/>
          </p:cNvPicPr>
          <p:nvPr/>
        </p:nvPicPr>
        <p:blipFill>
          <a:blip r:embed="rId2"/>
          <a:stretch>
            <a:fillRect/>
          </a:stretch>
        </p:blipFill>
        <p:spPr>
          <a:xfrm>
            <a:off x="1409157" y="2121405"/>
            <a:ext cx="6405481" cy="3620489"/>
          </a:xfrm>
          <a:prstGeom prst="rect">
            <a:avLst/>
          </a:prstGeom>
        </p:spPr>
      </p:pic>
    </p:spTree>
    <p:extLst>
      <p:ext uri="{BB962C8B-B14F-4D97-AF65-F5344CB8AC3E}">
        <p14:creationId xmlns:p14="http://schemas.microsoft.com/office/powerpoint/2010/main" val="294060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681D-374F-8046-A0E1-EC87F2BE23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D63214-38A3-0EEE-7555-37E43336A12F}"/>
              </a:ext>
            </a:extLst>
          </p:cNvPr>
          <p:cNvSpPr>
            <a:spLocks noGrp="1"/>
          </p:cNvSpPr>
          <p:nvPr>
            <p:ph type="title"/>
          </p:nvPr>
        </p:nvSpPr>
        <p:spPr/>
        <p:txBody>
          <a:bodyPr/>
          <a:lstStyle/>
          <a:p>
            <a:r>
              <a:rPr lang="de-DE" dirty="0"/>
              <a:t>Call </a:t>
            </a:r>
            <a:r>
              <a:rPr lang="de-DE" dirty="0" err="1"/>
              <a:t>authorization</a:t>
            </a:r>
            <a:r>
              <a:rPr lang="de-DE" dirty="0"/>
              <a:t> - </a:t>
            </a:r>
            <a:r>
              <a:rPr lang="de-DE" dirty="0" err="1"/>
              <a:t>PreAuthorization</a:t>
            </a:r>
            <a:endParaRPr lang="de-DE" dirty="0"/>
          </a:p>
        </p:txBody>
      </p:sp>
      <p:pic>
        <p:nvPicPr>
          <p:cNvPr id="4" name="Grafik 3" descr="Ein Bild, das Text, Screenshot, Schrift, Reihe enthält.&#10;&#10;KI-generierte Inhalte können fehlerhaft sein.">
            <a:extLst>
              <a:ext uri="{FF2B5EF4-FFF2-40B4-BE49-F238E27FC236}">
                <a16:creationId xmlns:a16="http://schemas.microsoft.com/office/drawing/2014/main" id="{B2FE5012-37D6-693E-460E-C3671368B96F}"/>
              </a:ext>
            </a:extLst>
          </p:cNvPr>
          <p:cNvPicPr>
            <a:picLocks noChangeAspect="1"/>
          </p:cNvPicPr>
          <p:nvPr/>
        </p:nvPicPr>
        <p:blipFill>
          <a:blip r:embed="rId2"/>
          <a:stretch>
            <a:fillRect/>
          </a:stretch>
        </p:blipFill>
        <p:spPr>
          <a:xfrm>
            <a:off x="892656" y="2157848"/>
            <a:ext cx="7150228" cy="2542303"/>
          </a:xfrm>
          <a:prstGeom prst="rect">
            <a:avLst/>
          </a:prstGeom>
        </p:spPr>
      </p:pic>
      <p:sp>
        <p:nvSpPr>
          <p:cNvPr id="5" name="Inhaltsplatzhalter 2">
            <a:extLst>
              <a:ext uri="{FF2B5EF4-FFF2-40B4-BE49-F238E27FC236}">
                <a16:creationId xmlns:a16="http://schemas.microsoft.com/office/drawing/2014/main" id="{805F3977-8474-3C62-4BA0-FA125B4AC57E}"/>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vor</a:t>
            </a:r>
            <a:r>
              <a:rPr lang="de-DE" dirty="0"/>
              <a:t> Ausführung der Methode gecheckt</a:t>
            </a:r>
            <a:endParaRPr lang="en-US" dirty="0"/>
          </a:p>
        </p:txBody>
      </p:sp>
    </p:spTree>
    <p:extLst>
      <p:ext uri="{BB962C8B-B14F-4D97-AF65-F5344CB8AC3E}">
        <p14:creationId xmlns:p14="http://schemas.microsoft.com/office/powerpoint/2010/main" val="2399321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1B4E-4A70-5013-C5CC-74D1A72BC4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A6F42-62BA-3E4C-ACCE-DD204D838173}"/>
              </a:ext>
            </a:extLst>
          </p:cNvPr>
          <p:cNvSpPr>
            <a:spLocks noGrp="1"/>
          </p:cNvSpPr>
          <p:nvPr>
            <p:ph type="title"/>
          </p:nvPr>
        </p:nvSpPr>
        <p:spPr/>
        <p:txBody>
          <a:bodyPr/>
          <a:lstStyle/>
          <a:p>
            <a:r>
              <a:rPr lang="de-DE" dirty="0"/>
              <a:t>Call </a:t>
            </a:r>
            <a:r>
              <a:rPr lang="de-DE" dirty="0" err="1"/>
              <a:t>authorization</a:t>
            </a:r>
            <a:r>
              <a:rPr lang="de-DE" dirty="0"/>
              <a:t> - </a:t>
            </a:r>
            <a:r>
              <a:rPr lang="de-DE" dirty="0" err="1"/>
              <a:t>PostAuthorization</a:t>
            </a:r>
            <a:endParaRPr lang="de-DE" dirty="0"/>
          </a:p>
        </p:txBody>
      </p:sp>
      <p:sp>
        <p:nvSpPr>
          <p:cNvPr id="5" name="Inhaltsplatzhalter 2">
            <a:extLst>
              <a:ext uri="{FF2B5EF4-FFF2-40B4-BE49-F238E27FC236}">
                <a16:creationId xmlns:a16="http://schemas.microsoft.com/office/drawing/2014/main" id="{AF038A3B-A4A1-7297-FA37-4BA1CF7455B0}"/>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nach</a:t>
            </a:r>
            <a:r>
              <a:rPr lang="de-DE" dirty="0"/>
              <a:t> Ausführung der Methode gecheckt</a:t>
            </a:r>
            <a:endParaRPr lang="en-US" dirty="0"/>
          </a:p>
        </p:txBody>
      </p:sp>
      <p:pic>
        <p:nvPicPr>
          <p:cNvPr id="6" name="Grafik 5" descr="Ein Bild, das Text, Screenshot, Schrift, Diagramm enthält.&#10;&#10;KI-generierte Inhalte können fehlerhaft sein.">
            <a:extLst>
              <a:ext uri="{FF2B5EF4-FFF2-40B4-BE49-F238E27FC236}">
                <a16:creationId xmlns:a16="http://schemas.microsoft.com/office/drawing/2014/main" id="{4FFD59D6-31CD-1074-4069-3A9E51FEB33D}"/>
              </a:ext>
            </a:extLst>
          </p:cNvPr>
          <p:cNvPicPr>
            <a:picLocks noChangeAspect="1"/>
          </p:cNvPicPr>
          <p:nvPr/>
        </p:nvPicPr>
        <p:blipFill>
          <a:blip r:embed="rId2"/>
          <a:stretch>
            <a:fillRect/>
          </a:stretch>
        </p:blipFill>
        <p:spPr>
          <a:xfrm>
            <a:off x="1349720" y="1602887"/>
            <a:ext cx="6758855" cy="3207190"/>
          </a:xfrm>
          <a:prstGeom prst="rect">
            <a:avLst/>
          </a:prstGeom>
        </p:spPr>
      </p:pic>
    </p:spTree>
    <p:extLst>
      <p:ext uri="{BB962C8B-B14F-4D97-AF65-F5344CB8AC3E}">
        <p14:creationId xmlns:p14="http://schemas.microsoft.com/office/powerpoint/2010/main" val="1472973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A1F6-2A60-A87E-46C1-07E4BB45977B}"/>
              </a:ext>
            </a:extLst>
          </p:cNvPr>
          <p:cNvSpPr>
            <a:spLocks noGrp="1"/>
          </p:cNvSpPr>
          <p:nvPr>
            <p:ph type="title"/>
          </p:nvPr>
        </p:nvSpPr>
        <p:spPr/>
        <p:txBody>
          <a:bodyPr/>
          <a:lstStyle/>
          <a:p>
            <a:r>
              <a:rPr lang="de-DE" dirty="0"/>
              <a:t>Call </a:t>
            </a:r>
            <a:r>
              <a:rPr lang="de-DE" dirty="0" err="1"/>
              <a:t>authorization</a:t>
            </a:r>
            <a:r>
              <a:rPr lang="de-DE" dirty="0"/>
              <a:t> </a:t>
            </a:r>
            <a:r>
              <a:rPr lang="de-DE" dirty="0" err="1"/>
              <a:t>annotations</a:t>
            </a:r>
            <a:endParaRPr lang="de-DE" dirty="0"/>
          </a:p>
        </p:txBody>
      </p:sp>
      <p:sp>
        <p:nvSpPr>
          <p:cNvPr id="3" name="Inhaltsplatzhalter 2">
            <a:extLst>
              <a:ext uri="{FF2B5EF4-FFF2-40B4-BE49-F238E27FC236}">
                <a16:creationId xmlns:a16="http://schemas.microsoft.com/office/drawing/2014/main" id="{AEA0E297-491A-2062-A426-3C4EF283E7A6}"/>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@RolesAllowed("ROLE_USER") (JSR 250)</a:t>
            </a:r>
          </a:p>
          <a:p>
            <a:pPr lvl="1"/>
            <a:r>
              <a:rPr lang="de-DE" dirty="0"/>
              <a:t>@Secured("ROLE_USER") (Spring – identisch zu JSR 250)</a:t>
            </a:r>
          </a:p>
          <a:p>
            <a:pPr lvl="1"/>
            <a:r>
              <a:rPr lang="de-DE" dirty="0"/>
              <a:t>@PreAuthorize("hasRole('ROLE_USER‘)“) (</a:t>
            </a:r>
            <a:r>
              <a:rPr lang="de-DE" dirty="0" err="1"/>
              <a:t>SpeL</a:t>
            </a:r>
            <a:r>
              <a:rPr lang="de-DE" dirty="0"/>
              <a:t> möglich)</a:t>
            </a:r>
          </a:p>
          <a:p>
            <a:pPr lvl="1"/>
            <a:r>
              <a:rPr lang="de-DE" dirty="0"/>
              <a:t>@PostAuthorize("hasRole('ROLE_USER‘)“) (</a:t>
            </a:r>
            <a:r>
              <a:rPr lang="de-DE" dirty="0" err="1"/>
              <a:t>SpeL</a:t>
            </a:r>
            <a:r>
              <a:rPr lang="de-DE" dirty="0"/>
              <a:t> möglich)</a:t>
            </a:r>
          </a:p>
          <a:p>
            <a:pPr marL="0" indent="0">
              <a:buNone/>
            </a:pPr>
            <a:endParaRPr lang="de-DE" dirty="0"/>
          </a:p>
        </p:txBody>
      </p:sp>
    </p:spTree>
    <p:extLst>
      <p:ext uri="{BB962C8B-B14F-4D97-AF65-F5344CB8AC3E}">
        <p14:creationId xmlns:p14="http://schemas.microsoft.com/office/powerpoint/2010/main" val="2767015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7EFC9-EA1A-9AD5-5446-997354ADDD50}"/>
              </a:ext>
            </a:extLst>
          </p:cNvPr>
          <p:cNvSpPr>
            <a:spLocks noGrp="1"/>
          </p:cNvSpPr>
          <p:nvPr>
            <p:ph type="title"/>
          </p:nvPr>
        </p:nvSpPr>
        <p:spPr/>
        <p:txBody>
          <a:bodyPr/>
          <a:lstStyle/>
          <a:p>
            <a:r>
              <a:rPr lang="de-DE" dirty="0"/>
              <a:t>Call </a:t>
            </a:r>
            <a:r>
              <a:rPr lang="de-DE" dirty="0" err="1"/>
              <a:t>Filtering</a:t>
            </a:r>
            <a:r>
              <a:rPr lang="de-DE" dirty="0"/>
              <a:t> - </a:t>
            </a:r>
            <a:r>
              <a:rPr lang="de-DE" dirty="0" err="1"/>
              <a:t>PreFilter</a:t>
            </a:r>
            <a:endParaRPr lang="de-DE" dirty="0"/>
          </a:p>
        </p:txBody>
      </p:sp>
      <p:pic>
        <p:nvPicPr>
          <p:cNvPr id="5" name="Inhaltsplatzhalter 4" descr="Ein Bild, das Text, Screenshot, Diagramm, Schrift enthält.&#10;&#10;KI-generierte Inhalte können fehlerhaft sein.">
            <a:extLst>
              <a:ext uri="{FF2B5EF4-FFF2-40B4-BE49-F238E27FC236}">
                <a16:creationId xmlns:a16="http://schemas.microsoft.com/office/drawing/2014/main" id="{045F63DB-EEAF-37DB-6BF8-8EEC06D1EA73}"/>
              </a:ext>
            </a:extLst>
          </p:cNvPr>
          <p:cNvPicPr>
            <a:picLocks noGrp="1" noChangeAspect="1"/>
          </p:cNvPicPr>
          <p:nvPr>
            <p:ph idx="1"/>
          </p:nvPr>
        </p:nvPicPr>
        <p:blipFill>
          <a:blip r:embed="rId2"/>
          <a:stretch>
            <a:fillRect/>
          </a:stretch>
        </p:blipFill>
        <p:spPr>
          <a:xfrm>
            <a:off x="1358907" y="1691995"/>
            <a:ext cx="6796735" cy="3971550"/>
          </a:xfrm>
        </p:spPr>
      </p:pic>
    </p:spTree>
    <p:extLst>
      <p:ext uri="{BB962C8B-B14F-4D97-AF65-F5344CB8AC3E}">
        <p14:creationId xmlns:p14="http://schemas.microsoft.com/office/powerpoint/2010/main" val="207312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2896-9EB2-B20D-E326-8B5A054A82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D4284B-2115-B31C-B400-89C4C42BFB91}"/>
              </a:ext>
            </a:extLst>
          </p:cNvPr>
          <p:cNvSpPr>
            <a:spLocks noGrp="1"/>
          </p:cNvSpPr>
          <p:nvPr>
            <p:ph type="title"/>
          </p:nvPr>
        </p:nvSpPr>
        <p:spPr/>
        <p:txBody>
          <a:bodyPr/>
          <a:lstStyle/>
          <a:p>
            <a:r>
              <a:rPr lang="de-DE" dirty="0"/>
              <a:t>Call </a:t>
            </a:r>
            <a:r>
              <a:rPr lang="de-DE" dirty="0" err="1"/>
              <a:t>Filtering</a:t>
            </a:r>
            <a:r>
              <a:rPr lang="de-DE" dirty="0"/>
              <a:t> - </a:t>
            </a:r>
            <a:r>
              <a:rPr lang="de-DE" dirty="0" err="1"/>
              <a:t>PostFilter</a:t>
            </a:r>
            <a:endParaRPr lang="de-DE" dirty="0"/>
          </a:p>
        </p:txBody>
      </p:sp>
      <p:pic>
        <p:nvPicPr>
          <p:cNvPr id="7" name="Grafik 6" descr="Ein Bild, das Text, Screenshot, Schrift, Diagramm enthält.&#10;&#10;KI-generierte Inhalte können fehlerhaft sein.">
            <a:extLst>
              <a:ext uri="{FF2B5EF4-FFF2-40B4-BE49-F238E27FC236}">
                <a16:creationId xmlns:a16="http://schemas.microsoft.com/office/drawing/2014/main" id="{73A80BDF-4767-4047-1F2F-1B87446E924D}"/>
              </a:ext>
            </a:extLst>
          </p:cNvPr>
          <p:cNvPicPr>
            <a:picLocks noChangeAspect="1"/>
          </p:cNvPicPr>
          <p:nvPr/>
        </p:nvPicPr>
        <p:blipFill>
          <a:blip r:embed="rId2"/>
          <a:stretch>
            <a:fillRect/>
          </a:stretch>
        </p:blipFill>
        <p:spPr>
          <a:xfrm>
            <a:off x="1044070" y="1711942"/>
            <a:ext cx="6936760" cy="3803626"/>
          </a:xfrm>
          <a:prstGeom prst="rect">
            <a:avLst/>
          </a:prstGeom>
        </p:spPr>
      </p:pic>
    </p:spTree>
    <p:extLst>
      <p:ext uri="{BB962C8B-B14F-4D97-AF65-F5344CB8AC3E}">
        <p14:creationId xmlns:p14="http://schemas.microsoft.com/office/powerpoint/2010/main" val="1553351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3880-68AD-4067-4CF9-A39FEB125A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AB081F-9FBD-D31C-4382-1B6F4B1CF89C}"/>
              </a:ext>
            </a:extLst>
          </p:cNvPr>
          <p:cNvSpPr>
            <a:spLocks noGrp="1"/>
          </p:cNvSpPr>
          <p:nvPr>
            <p:ph type="title"/>
          </p:nvPr>
        </p:nvSpPr>
        <p:spPr/>
        <p:txBody>
          <a:bodyPr/>
          <a:lstStyle/>
          <a:p>
            <a:r>
              <a:rPr lang="de-DE" dirty="0"/>
              <a:t>Method </a:t>
            </a:r>
            <a:r>
              <a:rPr lang="de-DE" dirty="0" err="1"/>
              <a:t>level</a:t>
            </a:r>
            <a:r>
              <a:rPr lang="de-DE" dirty="0"/>
              <a:t> </a:t>
            </a:r>
            <a:r>
              <a:rPr lang="de-DE" dirty="0" err="1"/>
              <a:t>security</a:t>
            </a:r>
            <a:r>
              <a:rPr lang="de-DE" dirty="0"/>
              <a:t> - </a:t>
            </a:r>
            <a:r>
              <a:rPr lang="de-DE" dirty="0" err="1"/>
              <a:t>Filtering</a:t>
            </a:r>
            <a:endParaRPr lang="de-DE" dirty="0"/>
          </a:p>
        </p:txBody>
      </p:sp>
      <p:sp>
        <p:nvSpPr>
          <p:cNvPr id="3" name="Inhaltsplatzhalter 2">
            <a:extLst>
              <a:ext uri="{FF2B5EF4-FFF2-40B4-BE49-F238E27FC236}">
                <a16:creationId xmlns:a16="http://schemas.microsoft.com/office/drawing/2014/main" id="{6C7EBEA1-8C98-ED9D-AD05-83DF74F5AB73}"/>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@PreFilter("filterObject != </a:t>
            </a:r>
            <a:r>
              <a:rPr lang="de-DE" dirty="0" err="1"/>
              <a:t>authentication.principal.username</a:t>
            </a:r>
            <a:r>
              <a:rPr lang="de-DE" dirty="0"/>
              <a:t>") (Eingangsparameter werden gefiltert)</a:t>
            </a:r>
          </a:p>
          <a:p>
            <a:pPr lvl="1"/>
            <a:r>
              <a:rPr lang="de-DE" dirty="0"/>
              <a:t>@PostFilter("filterObject != </a:t>
            </a:r>
            <a:r>
              <a:rPr lang="de-DE" dirty="0" err="1"/>
              <a:t>authentication.principal.username</a:t>
            </a:r>
            <a:r>
              <a:rPr lang="de-DE" dirty="0"/>
              <a:t>") (Return </a:t>
            </a:r>
            <a:r>
              <a:rPr lang="de-DE" dirty="0" err="1"/>
              <a:t>values</a:t>
            </a:r>
            <a:r>
              <a:rPr lang="de-DE" dirty="0"/>
              <a:t> werden gefiltert)</a:t>
            </a:r>
          </a:p>
          <a:p>
            <a:pPr lvl="1"/>
            <a:endParaRPr lang="de-DE" dirty="0"/>
          </a:p>
          <a:p>
            <a:endParaRPr lang="de-DE" dirty="0"/>
          </a:p>
        </p:txBody>
      </p:sp>
    </p:spTree>
    <p:extLst>
      <p:ext uri="{BB962C8B-B14F-4D97-AF65-F5344CB8AC3E}">
        <p14:creationId xmlns:p14="http://schemas.microsoft.com/office/powerpoint/2010/main" val="145271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227348C-FB93-CF4A-90BC-1159F1245BC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C227348C-FB93-CF4A-90BC-1159F1245BC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Lifecycle</a:t>
            </a:r>
          </a:p>
        </p:txBody>
      </p:sp>
      <p:pic>
        <p:nvPicPr>
          <p:cNvPr id="7" name="Grafik 6">
            <a:extLst>
              <a:ext uri="{FF2B5EF4-FFF2-40B4-BE49-F238E27FC236}">
                <a16:creationId xmlns:a16="http://schemas.microsoft.com/office/drawing/2014/main" id="{C3ED950D-2E19-463B-BF15-41FD9D8F7225}"/>
              </a:ext>
            </a:extLst>
          </p:cNvPr>
          <p:cNvPicPr>
            <a:picLocks noChangeAspect="1"/>
          </p:cNvPicPr>
          <p:nvPr/>
        </p:nvPicPr>
        <p:blipFill rotWithShape="1">
          <a:blip r:embed="rId5">
            <a:extLst>
              <a:ext uri="{28A0092B-C50C-407E-A947-70E740481C1C}">
                <a14:useLocalDpi xmlns:a14="http://schemas.microsoft.com/office/drawing/2010/main" val="0"/>
              </a:ext>
            </a:extLst>
          </a:blip>
          <a:srcRect l="36956" r="35870"/>
          <a:stretch/>
        </p:blipFill>
        <p:spPr>
          <a:xfrm>
            <a:off x="4930364" y="1690757"/>
            <a:ext cx="1800200" cy="4610124"/>
          </a:xfrm>
          <a:prstGeom prst="rect">
            <a:avLst/>
          </a:prstGeom>
        </p:spPr>
      </p:pic>
      <p:sp>
        <p:nvSpPr>
          <p:cNvPr id="9" name="Textfeld 8">
            <a:extLst>
              <a:ext uri="{FF2B5EF4-FFF2-40B4-BE49-F238E27FC236}">
                <a16:creationId xmlns:a16="http://schemas.microsoft.com/office/drawing/2014/main" id="{3F209313-84BC-49DD-9B7D-40B6A4565247}"/>
              </a:ext>
            </a:extLst>
          </p:cNvPr>
          <p:cNvSpPr txBox="1"/>
          <p:nvPr/>
        </p:nvSpPr>
        <p:spPr>
          <a:xfrm>
            <a:off x="1613282" y="2124884"/>
            <a:ext cx="3023691" cy="2585323"/>
          </a:xfrm>
          <a:prstGeom prst="rect">
            <a:avLst/>
          </a:prstGeom>
          <a:noFill/>
        </p:spPr>
        <p:txBody>
          <a:bodyPr wrap="square" rtlCol="0">
            <a:spAutoFit/>
          </a:bodyPr>
          <a:lstStyle/>
          <a:p>
            <a:r>
              <a:rPr lang="de-DE" dirty="0">
                <a:latin typeface="Comic Sans MS" panose="030F0702030302020204" pitchFamily="66" charset="0"/>
              </a:rPr>
              <a:t>Clean (</a:t>
            </a:r>
            <a:r>
              <a:rPr lang="de-DE" dirty="0" err="1">
                <a:latin typeface="Comic Sans MS" panose="030F0702030302020204" pitchFamily="66" charset="0"/>
              </a:rPr>
              <a:t>own</a:t>
            </a:r>
            <a:r>
              <a:rPr lang="de-DE" dirty="0">
                <a:latin typeface="Comic Sans MS" panose="030F0702030302020204" pitchFamily="66" charset="0"/>
              </a:rPr>
              <a:t> </a:t>
            </a:r>
            <a:r>
              <a:rPr lang="de-DE" dirty="0" err="1">
                <a:latin typeface="Comic Sans MS" panose="030F0702030302020204" pitchFamily="66" charset="0"/>
              </a:rPr>
              <a:t>lifecycle</a:t>
            </a:r>
            <a:r>
              <a:rPr lang="de-DE" dirty="0">
                <a:latin typeface="Comic Sans MS" panose="030F0702030302020204" pitchFamily="66" charset="0"/>
              </a:rPr>
              <a:t>)</a:t>
            </a:r>
          </a:p>
          <a:p>
            <a:endParaRPr lang="de-DE" dirty="0">
              <a:latin typeface="Comic Sans MS" panose="030F0702030302020204" pitchFamily="66" charset="0"/>
            </a:endParaRPr>
          </a:p>
          <a:p>
            <a:r>
              <a:rPr lang="de-DE" b="0" dirty="0" err="1">
                <a:latin typeface="Comic Sans MS" panose="030F0702030302020204" pitchFamily="66" charset="0"/>
              </a:rPr>
              <a:t>Validate</a:t>
            </a:r>
            <a:endParaRPr lang="de-DE" b="0" dirty="0">
              <a:latin typeface="Comic Sans MS" panose="030F0702030302020204" pitchFamily="66" charset="0"/>
            </a:endParaRPr>
          </a:p>
          <a:p>
            <a:r>
              <a:rPr lang="de-DE" b="0" dirty="0" err="1">
                <a:latin typeface="Comic Sans MS" panose="030F0702030302020204" pitchFamily="66" charset="0"/>
              </a:rPr>
              <a:t>Compile</a:t>
            </a:r>
            <a:endParaRPr lang="de-DE" b="0" dirty="0">
              <a:latin typeface="Comic Sans MS" panose="030F0702030302020204" pitchFamily="66" charset="0"/>
            </a:endParaRPr>
          </a:p>
          <a:p>
            <a:r>
              <a:rPr lang="de-DE" b="0" dirty="0">
                <a:latin typeface="Comic Sans MS" panose="030F0702030302020204" pitchFamily="66" charset="0"/>
              </a:rPr>
              <a:t>Test</a:t>
            </a:r>
          </a:p>
          <a:p>
            <a:r>
              <a:rPr lang="de-DE" dirty="0">
                <a:latin typeface="Comic Sans MS" panose="030F0702030302020204" pitchFamily="66" charset="0"/>
              </a:rPr>
              <a:t>Package</a:t>
            </a:r>
          </a:p>
          <a:p>
            <a:r>
              <a:rPr lang="de-DE" b="0" dirty="0" err="1">
                <a:latin typeface="Comic Sans MS" panose="030F0702030302020204" pitchFamily="66" charset="0"/>
              </a:rPr>
              <a:t>Verify</a:t>
            </a:r>
            <a:endParaRPr lang="de-DE" b="0" dirty="0">
              <a:latin typeface="Comic Sans MS" panose="030F0702030302020204" pitchFamily="66" charset="0"/>
            </a:endParaRPr>
          </a:p>
          <a:p>
            <a:r>
              <a:rPr lang="de-DE" b="0" dirty="0" err="1">
                <a:latin typeface="Comic Sans MS" panose="030F0702030302020204" pitchFamily="66" charset="0"/>
              </a:rPr>
              <a:t>Install</a:t>
            </a:r>
            <a:endParaRPr lang="de-DE" b="0" dirty="0">
              <a:latin typeface="Comic Sans MS" panose="030F0702030302020204" pitchFamily="66" charset="0"/>
            </a:endParaRPr>
          </a:p>
          <a:p>
            <a:r>
              <a:rPr lang="de-DE" b="0" dirty="0">
                <a:latin typeface="Comic Sans MS" panose="030F0702030302020204" pitchFamily="66" charset="0"/>
              </a:rPr>
              <a:t>Deploy</a:t>
            </a:r>
          </a:p>
        </p:txBody>
      </p:sp>
    </p:spTree>
    <p:extLst>
      <p:ext uri="{BB962C8B-B14F-4D97-AF65-F5344CB8AC3E}">
        <p14:creationId xmlns:p14="http://schemas.microsoft.com/office/powerpoint/2010/main" val="2687042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2E364-DC16-C304-8813-65101FF06B0E}"/>
              </a:ext>
            </a:extLst>
          </p:cNvPr>
          <p:cNvSpPr>
            <a:spLocks noGrp="1"/>
          </p:cNvSpPr>
          <p:nvPr>
            <p:ph type="title"/>
          </p:nvPr>
        </p:nvSpPr>
        <p:spPr/>
        <p:txBody>
          <a:bodyPr/>
          <a:lstStyle/>
          <a:p>
            <a:r>
              <a:rPr lang="de-DE" dirty="0" err="1"/>
              <a:t>Netzfilm</a:t>
            </a:r>
            <a:r>
              <a:rPr lang="de-DE" dirty="0"/>
              <a:t> - Use Case Method Level Security</a:t>
            </a:r>
          </a:p>
        </p:txBody>
      </p:sp>
      <p:sp>
        <p:nvSpPr>
          <p:cNvPr id="3" name="Inhaltsplatzhalter 2">
            <a:extLst>
              <a:ext uri="{FF2B5EF4-FFF2-40B4-BE49-F238E27FC236}">
                <a16:creationId xmlns:a16="http://schemas.microsoft.com/office/drawing/2014/main" id="{22FDDEBE-078F-D458-4F33-663B4E58FF77}"/>
              </a:ext>
            </a:extLst>
          </p:cNvPr>
          <p:cNvSpPr>
            <a:spLocks noGrp="1"/>
          </p:cNvSpPr>
          <p:nvPr>
            <p:ph idx="1"/>
          </p:nvPr>
        </p:nvSpPr>
        <p:spPr/>
        <p:txBody>
          <a:bodyPr>
            <a:normAutofit fontScale="92500" lnSpcReduction="20000"/>
          </a:bodyPr>
          <a:lstStyle/>
          <a:p>
            <a:r>
              <a:rPr lang="de-DE" dirty="0"/>
              <a:t>Wir haben nun auch Rest-Endpunkte für Kunden, Filme zu mieten bzw. gemietete Filme anzuzeigen</a:t>
            </a:r>
          </a:p>
          <a:p>
            <a:pPr lvl="1"/>
            <a:r>
              <a:rPr lang="de-DE" dirty="0"/>
              <a:t>GET /</a:t>
            </a:r>
            <a:r>
              <a:rPr lang="de-DE" dirty="0" err="1"/>
              <a:t>api</a:t>
            </a:r>
            <a:r>
              <a:rPr lang="de-DE" dirty="0"/>
              <a:t>/</a:t>
            </a:r>
            <a:r>
              <a:rPr lang="de-DE" dirty="0" err="1"/>
              <a:t>customers</a:t>
            </a:r>
            <a:r>
              <a:rPr lang="de-DE" dirty="0"/>
              <a:t>/{</a:t>
            </a:r>
            <a:r>
              <a:rPr lang="de-DE" dirty="0" err="1"/>
              <a:t>uuid</a:t>
            </a:r>
            <a:r>
              <a:rPr lang="de-DE" dirty="0"/>
              <a:t>}/</a:t>
            </a:r>
            <a:r>
              <a:rPr lang="de-DE" dirty="0" err="1"/>
              <a:t>rents</a:t>
            </a:r>
            <a:endParaRPr lang="de-DE" dirty="0"/>
          </a:p>
          <a:p>
            <a:r>
              <a:rPr lang="de-DE" dirty="0"/>
              <a:t>Wir können nun nur alle Kunden für die </a:t>
            </a:r>
            <a:r>
              <a:rPr lang="de-DE" dirty="0" err="1"/>
              <a:t>Api</a:t>
            </a:r>
            <a:r>
              <a:rPr lang="de-DE" dirty="0"/>
              <a:t> autorisieren – aber was ist, wenn ein angemeldeter Kunde, die UUID eines anderen Kunden kennt?</a:t>
            </a:r>
          </a:p>
          <a:p>
            <a:pPr lvl="1"/>
            <a:r>
              <a:rPr lang="de-DE" dirty="0"/>
              <a:t>Dann bekommt er dessen Leihen angezeigt</a:t>
            </a:r>
          </a:p>
          <a:p>
            <a:r>
              <a:rPr lang="de-DE" dirty="0"/>
              <a:t>Dafür könnte wir natürlich eine entsprechende Validierung in den Service oder den Controller bauen, aber eigentlich ist das ein Cross Cutting </a:t>
            </a:r>
            <a:r>
              <a:rPr lang="de-DE" dirty="0" err="1"/>
              <a:t>Concern</a:t>
            </a:r>
            <a:r>
              <a:rPr lang="de-DE" dirty="0"/>
              <a:t>, den wir lieber deklarativ lösen wollen</a:t>
            </a:r>
          </a:p>
          <a:p>
            <a:r>
              <a:rPr lang="de-DE" dirty="0"/>
              <a:t>Um die Rest-Endpoints komfortabel nutzen zu können, geben wir auch </a:t>
            </a:r>
            <a:r>
              <a:rPr lang="de-DE" dirty="0" err="1"/>
              <a:t>swagger</a:t>
            </a:r>
            <a:r>
              <a:rPr lang="de-DE" dirty="0"/>
              <a:t> frei – alternativ kann man Postman etc. nutzen</a:t>
            </a:r>
          </a:p>
          <a:p>
            <a:endParaRPr lang="de-DE" dirty="0"/>
          </a:p>
          <a:p>
            <a:pPr marL="0" indent="0">
              <a:buNone/>
            </a:pPr>
            <a:r>
              <a:rPr lang="de-DE" dirty="0">
                <a:sym typeface="Wingdings" panose="05000000000000000000" pitchFamily="2" charset="2"/>
              </a:rPr>
              <a:t> 06_Netzfilm</a:t>
            </a:r>
            <a:endParaRPr lang="de-DE" dirty="0"/>
          </a:p>
        </p:txBody>
      </p:sp>
    </p:spTree>
    <p:extLst>
      <p:ext uri="{BB962C8B-B14F-4D97-AF65-F5344CB8AC3E}">
        <p14:creationId xmlns:p14="http://schemas.microsoft.com/office/powerpoint/2010/main" val="3098288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9FEEA-5BE4-F047-881A-6F9AA1769946}"/>
              </a:ext>
            </a:extLst>
          </p:cNvPr>
          <p:cNvSpPr>
            <a:spLocks noGrp="1"/>
          </p:cNvSpPr>
          <p:nvPr>
            <p:ph type="title"/>
          </p:nvPr>
        </p:nvSpPr>
        <p:spPr>
          <a:xfrm>
            <a:off x="677334" y="609600"/>
            <a:ext cx="8596668" cy="632723"/>
          </a:xfrm>
        </p:spPr>
        <p:txBody>
          <a:bodyPr>
            <a:normAutofit fontScale="90000"/>
          </a:bodyPr>
          <a:lstStyle/>
          <a:p>
            <a:r>
              <a:rPr lang="de-DE" dirty="0"/>
              <a:t>Filtern von Collections basierend auf Rechten</a:t>
            </a:r>
          </a:p>
        </p:txBody>
      </p:sp>
      <p:sp>
        <p:nvSpPr>
          <p:cNvPr id="3" name="Inhaltsplatzhalter 2">
            <a:extLst>
              <a:ext uri="{FF2B5EF4-FFF2-40B4-BE49-F238E27FC236}">
                <a16:creationId xmlns:a16="http://schemas.microsoft.com/office/drawing/2014/main" id="{9FD52A48-ED34-1D48-99EC-ADBE4752E411}"/>
              </a:ext>
            </a:extLst>
          </p:cNvPr>
          <p:cNvSpPr>
            <a:spLocks noGrp="1"/>
          </p:cNvSpPr>
          <p:nvPr>
            <p:ph idx="1"/>
          </p:nvPr>
        </p:nvSpPr>
        <p:spPr>
          <a:xfrm>
            <a:off x="1130460" y="1701051"/>
            <a:ext cx="7690416" cy="3372394"/>
          </a:xfrm>
        </p:spPr>
        <p:txBody>
          <a:bodyPr/>
          <a:lstStyle/>
          <a:p>
            <a:r>
              <a:rPr lang="de-DE" dirty="0"/>
              <a:t>Wir können nun </a:t>
            </a:r>
            <a:r>
              <a:rPr lang="de-DE" dirty="0" err="1"/>
              <a:t>vip</a:t>
            </a:r>
            <a:r>
              <a:rPr lang="de-DE" dirty="0"/>
              <a:t>-Kunden haben, die von speziell geschultem Personal gepflegt werden (Frank)</a:t>
            </a:r>
          </a:p>
          <a:p>
            <a:r>
              <a:rPr lang="de-DE" dirty="0"/>
              <a:t>Normaler </a:t>
            </a:r>
            <a:r>
              <a:rPr lang="de-DE" dirty="0" err="1"/>
              <a:t>Staff</a:t>
            </a:r>
            <a:r>
              <a:rPr lang="de-DE" dirty="0"/>
              <a:t> (Petra) sehen die nicht</a:t>
            </a:r>
          </a:p>
          <a:p>
            <a:pPr lvl="1"/>
            <a:r>
              <a:rPr lang="de-DE" dirty="0"/>
              <a:t>Einfügen von </a:t>
            </a:r>
            <a:r>
              <a:rPr lang="de-DE" dirty="0" err="1"/>
              <a:t>PostFilter</a:t>
            </a:r>
            <a:r>
              <a:rPr lang="de-DE" dirty="0"/>
              <a:t> (Collections muss mutable sein!)</a:t>
            </a:r>
          </a:p>
          <a:p>
            <a:pPr lvl="1"/>
            <a:r>
              <a:rPr lang="de-DE" dirty="0"/>
              <a:t>Auch die </a:t>
            </a:r>
            <a:r>
              <a:rPr lang="de-DE" dirty="0" err="1"/>
              <a:t>html</a:t>
            </a:r>
            <a:r>
              <a:rPr lang="de-DE" dirty="0"/>
              <a:t>-Elemente entsprechend </a:t>
            </a:r>
            <a:r>
              <a:rPr lang="de-DE" dirty="0" err="1"/>
              <a:t>togglen</a:t>
            </a:r>
            <a:endParaRPr lang="de-DE" dirty="0"/>
          </a:p>
          <a:p>
            <a:pPr lvl="1"/>
            <a:endParaRPr lang="de-DE" dirty="0"/>
          </a:p>
          <a:p>
            <a:r>
              <a:rPr lang="de-DE" dirty="0">
                <a:sym typeface="Wingdings" panose="05000000000000000000" pitchFamily="2" charset="2"/>
              </a:rPr>
              <a:t> 06_Netzfilm</a:t>
            </a:r>
            <a:endParaRPr lang="de-DE" dirty="0"/>
          </a:p>
          <a:p>
            <a:pPr marL="0" indent="0">
              <a:buNone/>
            </a:pPr>
            <a:endParaRPr lang="de-DE" dirty="0"/>
          </a:p>
        </p:txBody>
      </p:sp>
    </p:spTree>
    <p:extLst>
      <p:ext uri="{BB962C8B-B14F-4D97-AF65-F5344CB8AC3E}">
        <p14:creationId xmlns:p14="http://schemas.microsoft.com/office/powerpoint/2010/main" val="3118530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031D3-27FC-5041-1E7E-2B0D089B3C5A}"/>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38AFEFB1-77C7-8B7E-A299-122D20F9DCED}"/>
              </a:ext>
            </a:extLst>
          </p:cNvPr>
          <p:cNvSpPr>
            <a:spLocks noGrp="1"/>
          </p:cNvSpPr>
          <p:nvPr>
            <p:ph idx="1"/>
          </p:nvPr>
        </p:nvSpPr>
        <p:spPr/>
        <p:txBody>
          <a:bodyPr/>
          <a:lstStyle/>
          <a:p>
            <a:pPr marL="457200" lvl="1" indent="0">
              <a:buNone/>
            </a:pPr>
            <a:endParaRPr lang="de-DE" dirty="0"/>
          </a:p>
          <a:p>
            <a:pPr lvl="1"/>
            <a:endParaRPr lang="de-DE" dirty="0"/>
          </a:p>
          <a:p>
            <a:r>
              <a:rPr lang="de-DE" dirty="0"/>
              <a:t>Movies haben ja eine FSK-Einstufung (0,6,12,16,18) </a:t>
            </a:r>
          </a:p>
          <a:p>
            <a:r>
              <a:rPr lang="de-DE" dirty="0"/>
              <a:t>Kunden sollen nun nur Filme leihen können, die auch zu ihrem Alter passen</a:t>
            </a:r>
          </a:p>
          <a:p>
            <a:pPr marL="0" indent="0">
              <a:buNone/>
            </a:pPr>
            <a:endParaRPr lang="de-DE" dirty="0"/>
          </a:p>
        </p:txBody>
      </p:sp>
    </p:spTree>
    <p:extLst>
      <p:ext uri="{BB962C8B-B14F-4D97-AF65-F5344CB8AC3E}">
        <p14:creationId xmlns:p14="http://schemas.microsoft.com/office/powerpoint/2010/main" val="1839011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07165-35A1-5656-EA99-FD21BCCA74B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4CDB56-832B-A70C-3C9F-C1D7BAF111F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4A766DB-76BE-8CC5-3A0E-FF42C2604B47}"/>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ECEE530-5B04-2327-3706-5D07A873BC80}"/>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b="1"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128278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2F95B-2ED7-854A-E9C0-81147ED3D42C}"/>
              </a:ext>
            </a:extLst>
          </p:cNvPr>
          <p:cNvSpPr>
            <a:spLocks noGrp="1"/>
          </p:cNvSpPr>
          <p:nvPr>
            <p:ph type="title"/>
          </p:nvPr>
        </p:nvSpPr>
        <p:spPr/>
        <p:txBody>
          <a:bodyPr/>
          <a:lstStyle/>
          <a:p>
            <a:r>
              <a:rPr lang="de-DE" dirty="0"/>
              <a:t>HTTPS</a:t>
            </a:r>
          </a:p>
        </p:txBody>
      </p:sp>
      <p:sp>
        <p:nvSpPr>
          <p:cNvPr id="3" name="Inhaltsplatzhalter 2">
            <a:extLst>
              <a:ext uri="{FF2B5EF4-FFF2-40B4-BE49-F238E27FC236}">
                <a16:creationId xmlns:a16="http://schemas.microsoft.com/office/drawing/2014/main" id="{516FE585-F1E4-6C93-71F2-65507C4A6024}"/>
              </a:ext>
            </a:extLst>
          </p:cNvPr>
          <p:cNvSpPr>
            <a:spLocks noGrp="1"/>
          </p:cNvSpPr>
          <p:nvPr>
            <p:ph idx="1"/>
          </p:nvPr>
        </p:nvSpPr>
        <p:spPr/>
        <p:txBody>
          <a:bodyPr/>
          <a:lstStyle/>
          <a:p>
            <a:r>
              <a:rPr lang="de-DE" dirty="0"/>
              <a:t>Vertraulichkeit: Datenpakete sind verschlüsselt, kein Mitlesen (Man-in-</a:t>
            </a:r>
            <a:r>
              <a:rPr lang="de-DE" dirty="0" err="1"/>
              <a:t>the</a:t>
            </a:r>
            <a:r>
              <a:rPr lang="de-DE" dirty="0"/>
              <a:t>-Middle)</a:t>
            </a:r>
          </a:p>
          <a:p>
            <a:r>
              <a:rPr lang="de-DE" dirty="0"/>
              <a:t>Integrität: Veränderung von Inhalten erkennt der Browser automatisch</a:t>
            </a:r>
          </a:p>
          <a:p>
            <a:r>
              <a:rPr lang="de-DE" dirty="0"/>
              <a:t>Authentifizierung des Servers: Client stellt sicher, dass er mit dem echten Server spricht</a:t>
            </a:r>
          </a:p>
          <a:p>
            <a:r>
              <a:rPr lang="de-DE" dirty="0"/>
              <a:t>Vertrauen der Nutzer: „Grünes Schloss“ in der Adresszeile signalisiert Sicherheit</a:t>
            </a:r>
          </a:p>
        </p:txBody>
      </p:sp>
    </p:spTree>
    <p:extLst>
      <p:ext uri="{BB962C8B-B14F-4D97-AF65-F5344CB8AC3E}">
        <p14:creationId xmlns:p14="http://schemas.microsoft.com/office/powerpoint/2010/main" val="9039647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09EF-97D2-4662-6F6A-02987A2FB0D0}"/>
              </a:ext>
            </a:extLst>
          </p:cNvPr>
          <p:cNvSpPr>
            <a:spLocks noGrp="1"/>
          </p:cNvSpPr>
          <p:nvPr>
            <p:ph type="title"/>
          </p:nvPr>
        </p:nvSpPr>
        <p:spPr/>
        <p:txBody>
          <a:bodyPr/>
          <a:lstStyle/>
          <a:p>
            <a:r>
              <a:rPr lang="de-DE" dirty="0"/>
              <a:t>Grundprinzip eines TLS‐Handshakes</a:t>
            </a:r>
          </a:p>
        </p:txBody>
      </p:sp>
      <p:sp>
        <p:nvSpPr>
          <p:cNvPr id="3" name="Inhaltsplatzhalter 2">
            <a:extLst>
              <a:ext uri="{FF2B5EF4-FFF2-40B4-BE49-F238E27FC236}">
                <a16:creationId xmlns:a16="http://schemas.microsoft.com/office/drawing/2014/main" id="{7FF3AD17-CC48-0F8A-7C38-2FA60EE7159A}"/>
              </a:ext>
            </a:extLst>
          </p:cNvPr>
          <p:cNvSpPr>
            <a:spLocks noGrp="1"/>
          </p:cNvSpPr>
          <p:nvPr>
            <p:ph idx="1"/>
          </p:nvPr>
        </p:nvSpPr>
        <p:spPr/>
        <p:txBody>
          <a:bodyPr/>
          <a:lstStyle/>
          <a:p>
            <a:pPr>
              <a:buFont typeface="+mj-lt"/>
              <a:buAutoNum type="arabicPeriod"/>
            </a:pPr>
            <a:r>
              <a:rPr lang="de-DE" dirty="0" err="1"/>
              <a:t>ClientHello</a:t>
            </a:r>
            <a:r>
              <a:rPr lang="de-DE" dirty="0"/>
              <a:t>: Client schlägt Protokollversion und </a:t>
            </a:r>
            <a:r>
              <a:rPr lang="de-DE" dirty="0" err="1"/>
              <a:t>CipherSuites</a:t>
            </a:r>
            <a:r>
              <a:rPr lang="de-DE" dirty="0"/>
              <a:t> vor</a:t>
            </a:r>
          </a:p>
          <a:p>
            <a:pPr>
              <a:buFont typeface="+mj-lt"/>
              <a:buAutoNum type="arabicPeriod"/>
            </a:pPr>
            <a:r>
              <a:rPr lang="de-DE" dirty="0" err="1"/>
              <a:t>ServerHello</a:t>
            </a:r>
            <a:r>
              <a:rPr lang="de-DE" dirty="0"/>
              <a:t> + Zertifikat: Server wählt Parameter und sendet sein X.509-Zertifikat</a:t>
            </a:r>
          </a:p>
          <a:p>
            <a:pPr>
              <a:buFont typeface="+mj-lt"/>
              <a:buAutoNum type="arabicPeriod"/>
            </a:pPr>
            <a:r>
              <a:rPr lang="de-DE" dirty="0"/>
              <a:t>Schlüsselaustausch: Client validiert Zertifikat, erzeugt mit Public Key einen </a:t>
            </a:r>
            <a:r>
              <a:rPr lang="de-DE" dirty="0" err="1"/>
              <a:t>Pre</a:t>
            </a:r>
            <a:r>
              <a:rPr lang="de-DE" dirty="0"/>
              <a:t>-Master-Secret</a:t>
            </a:r>
          </a:p>
          <a:p>
            <a:pPr>
              <a:buFont typeface="+mj-lt"/>
              <a:buAutoNum type="arabicPeriod"/>
            </a:pPr>
            <a:r>
              <a:rPr lang="de-DE" dirty="0"/>
              <a:t>Symmetrischer Schlüssel: Aus Master‐Secret leiten beide Seiten denselben Sitzungsschlüssel ab</a:t>
            </a:r>
          </a:p>
          <a:p>
            <a:pPr>
              <a:buFont typeface="+mj-lt"/>
              <a:buAutoNum type="arabicPeriod"/>
            </a:pPr>
            <a:r>
              <a:rPr lang="de-DE" dirty="0"/>
              <a:t>Verschlüsselte Kommunikation: Ab jetzt werden Anwendungsdaten symmetrisch gesichert</a:t>
            </a:r>
          </a:p>
        </p:txBody>
      </p:sp>
    </p:spTree>
    <p:extLst>
      <p:ext uri="{BB962C8B-B14F-4D97-AF65-F5344CB8AC3E}">
        <p14:creationId xmlns:p14="http://schemas.microsoft.com/office/powerpoint/2010/main" val="3808842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F9FB-7962-2AC3-220F-820E5FD96E57}"/>
              </a:ext>
            </a:extLst>
          </p:cNvPr>
          <p:cNvSpPr>
            <a:spLocks noGrp="1"/>
          </p:cNvSpPr>
          <p:nvPr>
            <p:ph type="title"/>
          </p:nvPr>
        </p:nvSpPr>
        <p:spPr/>
        <p:txBody>
          <a:bodyPr/>
          <a:lstStyle/>
          <a:p>
            <a:r>
              <a:rPr lang="de-DE" dirty="0"/>
              <a:t>X.509-Zertifikate und ihre Felder</a:t>
            </a:r>
          </a:p>
        </p:txBody>
      </p:sp>
      <p:sp>
        <p:nvSpPr>
          <p:cNvPr id="3" name="Inhaltsplatzhalter 2">
            <a:extLst>
              <a:ext uri="{FF2B5EF4-FFF2-40B4-BE49-F238E27FC236}">
                <a16:creationId xmlns:a16="http://schemas.microsoft.com/office/drawing/2014/main" id="{CEC24F34-FF77-D661-2184-96A9CBBD4772}"/>
              </a:ext>
            </a:extLst>
          </p:cNvPr>
          <p:cNvSpPr>
            <a:spLocks noGrp="1"/>
          </p:cNvSpPr>
          <p:nvPr>
            <p:ph idx="1"/>
          </p:nvPr>
        </p:nvSpPr>
        <p:spPr/>
        <p:txBody>
          <a:bodyPr/>
          <a:lstStyle/>
          <a:p>
            <a:r>
              <a:rPr lang="de-DE" dirty="0" err="1"/>
              <a:t>Subject</a:t>
            </a:r>
            <a:r>
              <a:rPr lang="de-DE" dirty="0"/>
              <a:t>: Wer ist der Besitzer? (z. B. CN=</a:t>
            </a:r>
            <a:r>
              <a:rPr lang="de-DE" dirty="0" err="1"/>
              <a:t>localhost</a:t>
            </a:r>
            <a:r>
              <a:rPr lang="de-DE" dirty="0"/>
              <a:t>)</a:t>
            </a:r>
          </a:p>
          <a:p>
            <a:r>
              <a:rPr lang="de-DE" dirty="0"/>
              <a:t>Issuer: Wer hat das Zertifikat signiert? (CA-Name)</a:t>
            </a:r>
          </a:p>
          <a:p>
            <a:r>
              <a:rPr lang="de-DE" dirty="0"/>
              <a:t>Public Key: Öffentlicher Teil des Schlüsselpaares</a:t>
            </a:r>
          </a:p>
          <a:p>
            <a:r>
              <a:rPr lang="de-DE" dirty="0" err="1"/>
              <a:t>Validity</a:t>
            </a:r>
            <a:r>
              <a:rPr lang="de-DE" dirty="0"/>
              <a:t>: Gültigkeitszeitraum (Not </a:t>
            </a:r>
            <a:r>
              <a:rPr lang="de-DE" dirty="0" err="1"/>
              <a:t>Before</a:t>
            </a:r>
            <a:r>
              <a:rPr lang="de-DE" dirty="0"/>
              <a:t> / Not After)</a:t>
            </a:r>
          </a:p>
          <a:p>
            <a:r>
              <a:rPr lang="de-DE" dirty="0" err="1"/>
              <a:t>Extensions</a:t>
            </a:r>
            <a:r>
              <a:rPr lang="de-DE" dirty="0"/>
              <a:t>: SAN (</a:t>
            </a:r>
            <a:r>
              <a:rPr lang="de-DE" dirty="0" err="1"/>
              <a:t>Subject</a:t>
            </a:r>
            <a:r>
              <a:rPr lang="de-DE" dirty="0"/>
              <a:t> Alternative </a:t>
            </a:r>
            <a:r>
              <a:rPr lang="de-DE" dirty="0" err="1"/>
              <a:t>Names</a:t>
            </a:r>
            <a:r>
              <a:rPr lang="de-DE" dirty="0"/>
              <a:t>), Key </a:t>
            </a:r>
            <a:r>
              <a:rPr lang="de-DE" dirty="0" err="1"/>
              <a:t>Usage</a:t>
            </a:r>
            <a:r>
              <a:rPr lang="de-DE" dirty="0"/>
              <a:t>, etc.</a:t>
            </a:r>
          </a:p>
          <a:p>
            <a:r>
              <a:rPr lang="de-DE" dirty="0" err="1"/>
              <a:t>Signature</a:t>
            </a:r>
            <a:r>
              <a:rPr lang="de-DE" dirty="0"/>
              <a:t>: Signatur der ausstellenden CA über alle obigen Felder</a:t>
            </a:r>
          </a:p>
        </p:txBody>
      </p:sp>
    </p:spTree>
    <p:extLst>
      <p:ext uri="{BB962C8B-B14F-4D97-AF65-F5344CB8AC3E}">
        <p14:creationId xmlns:p14="http://schemas.microsoft.com/office/powerpoint/2010/main" val="19117170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4E8B-4EA7-947E-8A1D-84F08C4ECEBA}"/>
              </a:ext>
            </a:extLst>
          </p:cNvPr>
          <p:cNvSpPr>
            <a:spLocks noGrp="1"/>
          </p:cNvSpPr>
          <p:nvPr>
            <p:ph type="title"/>
          </p:nvPr>
        </p:nvSpPr>
        <p:spPr/>
        <p:txBody>
          <a:bodyPr/>
          <a:lstStyle/>
          <a:p>
            <a:r>
              <a:rPr lang="de-DE" dirty="0"/>
              <a:t>Zertifikats-Kette (Chain </a:t>
            </a:r>
            <a:r>
              <a:rPr lang="de-DE" dirty="0" err="1"/>
              <a:t>of</a:t>
            </a:r>
            <a:r>
              <a:rPr lang="de-DE" dirty="0"/>
              <a:t> Trust)</a:t>
            </a:r>
          </a:p>
        </p:txBody>
      </p:sp>
      <p:sp>
        <p:nvSpPr>
          <p:cNvPr id="3" name="Inhaltsplatzhalter 2">
            <a:extLst>
              <a:ext uri="{FF2B5EF4-FFF2-40B4-BE49-F238E27FC236}">
                <a16:creationId xmlns:a16="http://schemas.microsoft.com/office/drawing/2014/main" id="{021A2AB1-DC68-3D56-5ACF-942204E77FAB}"/>
              </a:ext>
            </a:extLst>
          </p:cNvPr>
          <p:cNvSpPr>
            <a:spLocks noGrp="1"/>
          </p:cNvSpPr>
          <p:nvPr>
            <p:ph idx="1"/>
          </p:nvPr>
        </p:nvSpPr>
        <p:spPr/>
        <p:txBody>
          <a:bodyPr/>
          <a:lstStyle/>
          <a:p>
            <a:r>
              <a:rPr lang="de-DE" dirty="0"/>
              <a:t>Root-CA (selten direkt signiert): großes Vertrauen, in Browser-Stores hinterlegt</a:t>
            </a:r>
          </a:p>
          <a:p>
            <a:r>
              <a:rPr lang="de-DE" dirty="0"/>
              <a:t>Intermediate-CA: delegiert von der Root, signiert Server-Zertifikate</a:t>
            </a:r>
          </a:p>
          <a:p>
            <a:r>
              <a:rPr lang="de-DE" dirty="0"/>
              <a:t>Server-Zertifikat: von Intermediate/Root für eine Domain ausgestellt</a:t>
            </a:r>
          </a:p>
          <a:p>
            <a:r>
              <a:rPr lang="de-DE" dirty="0"/>
              <a:t>Verifikation: Browser prüft Signaturen entlang der Kette bis zum Root</a:t>
            </a:r>
          </a:p>
        </p:txBody>
      </p:sp>
    </p:spTree>
    <p:extLst>
      <p:ext uri="{BB962C8B-B14F-4D97-AF65-F5344CB8AC3E}">
        <p14:creationId xmlns:p14="http://schemas.microsoft.com/office/powerpoint/2010/main" val="42371074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D6CD1-60FB-A5DE-3B98-C66D229E0D0C}"/>
              </a:ext>
            </a:extLst>
          </p:cNvPr>
          <p:cNvSpPr>
            <a:spLocks noGrp="1"/>
          </p:cNvSpPr>
          <p:nvPr>
            <p:ph type="title"/>
          </p:nvPr>
        </p:nvSpPr>
        <p:spPr/>
        <p:txBody>
          <a:bodyPr/>
          <a:lstStyle/>
          <a:p>
            <a:r>
              <a:rPr lang="de-DE" dirty="0"/>
              <a:t>Selbstsigniertes Test-Zertifikat</a:t>
            </a:r>
          </a:p>
        </p:txBody>
      </p:sp>
      <p:sp>
        <p:nvSpPr>
          <p:cNvPr id="3" name="Inhaltsplatzhalter 2">
            <a:extLst>
              <a:ext uri="{FF2B5EF4-FFF2-40B4-BE49-F238E27FC236}">
                <a16:creationId xmlns:a16="http://schemas.microsoft.com/office/drawing/2014/main" id="{C2612D82-1975-2116-0B0B-0ADB025C9B21}"/>
              </a:ext>
            </a:extLst>
          </p:cNvPr>
          <p:cNvSpPr>
            <a:spLocks noGrp="1"/>
          </p:cNvSpPr>
          <p:nvPr>
            <p:ph idx="1"/>
          </p:nvPr>
        </p:nvSpPr>
        <p:spPr/>
        <p:txBody>
          <a:bodyPr>
            <a:normAutofit/>
          </a:bodyPr>
          <a:lstStyle/>
          <a:p>
            <a:r>
              <a:rPr lang="de-DE" dirty="0"/>
              <a:t>Ausstellung: Man signiert das eigene Server-Zertifikat (kein CA-Vertrauen)</a:t>
            </a:r>
          </a:p>
          <a:p>
            <a:pPr lvl="1"/>
            <a:r>
              <a:rPr lang="de-DE" sz="1300" dirty="0" err="1"/>
              <a:t>keytool</a:t>
            </a:r>
            <a:r>
              <a:rPr lang="de-DE" sz="1300" dirty="0"/>
              <a:t> -</a:t>
            </a:r>
            <a:r>
              <a:rPr lang="de-DE" sz="1300" dirty="0" err="1"/>
              <a:t>genkeypair</a:t>
            </a:r>
            <a:r>
              <a:rPr lang="de-DE" sz="1300" dirty="0"/>
              <a:t>   -alias </a:t>
            </a:r>
            <a:r>
              <a:rPr lang="de-DE" sz="1300" dirty="0" err="1"/>
              <a:t>authserver</a:t>
            </a:r>
            <a:r>
              <a:rPr lang="de-DE" sz="1300" dirty="0"/>
              <a:t>   -</a:t>
            </a:r>
            <a:r>
              <a:rPr lang="de-DE" sz="1300" dirty="0" err="1"/>
              <a:t>keyalg</a:t>
            </a:r>
            <a:r>
              <a:rPr lang="de-DE" sz="1300" dirty="0"/>
              <a:t> RSA   -</a:t>
            </a:r>
            <a:r>
              <a:rPr lang="de-DE" sz="1300" dirty="0" err="1"/>
              <a:t>keysize</a:t>
            </a:r>
            <a:r>
              <a:rPr lang="de-DE" sz="1300" dirty="0"/>
              <a:t> 2048   -storetype PKCS12   -</a:t>
            </a:r>
            <a:r>
              <a:rPr lang="de-DE" sz="1300" dirty="0" err="1"/>
              <a:t>keystore</a:t>
            </a:r>
            <a:r>
              <a:rPr lang="de-DE" sz="1300" dirty="0"/>
              <a:t> </a:t>
            </a:r>
            <a:r>
              <a:rPr lang="de-DE" sz="1300" dirty="0" err="1"/>
              <a:t>src</a:t>
            </a:r>
            <a:r>
              <a:rPr lang="de-DE" sz="1300" dirty="0"/>
              <a:t>/</a:t>
            </a:r>
            <a:r>
              <a:rPr lang="de-DE" sz="1300" dirty="0" err="1"/>
              <a:t>main</a:t>
            </a:r>
            <a:r>
              <a:rPr lang="de-DE" sz="1300" dirty="0"/>
              <a:t>/</a:t>
            </a:r>
            <a:r>
              <a:rPr lang="de-DE" sz="1300" dirty="0" err="1"/>
              <a:t>resources</a:t>
            </a:r>
            <a:r>
              <a:rPr lang="de-DE" sz="1300" dirty="0"/>
              <a:t>/authserver-keystore.p12   -storepass training123   -</a:t>
            </a:r>
            <a:r>
              <a:rPr lang="de-DE" sz="1300" dirty="0" err="1"/>
              <a:t>keypass</a:t>
            </a:r>
            <a:r>
              <a:rPr lang="de-DE" sz="1300" dirty="0"/>
              <a:t> training123   -</a:t>
            </a:r>
            <a:r>
              <a:rPr lang="de-DE" sz="1300" dirty="0" err="1"/>
              <a:t>dname</a:t>
            </a:r>
            <a:r>
              <a:rPr lang="de-DE" sz="1300" dirty="0"/>
              <a:t> "CN=</a:t>
            </a:r>
            <a:r>
              <a:rPr lang="de-DE" sz="1300" dirty="0" err="1"/>
              <a:t>localhost,OU</a:t>
            </a:r>
            <a:r>
              <a:rPr lang="de-DE" sz="1300" dirty="0"/>
              <a:t>=</a:t>
            </a:r>
            <a:r>
              <a:rPr lang="de-DE" sz="1300" dirty="0" err="1"/>
              <a:t>Auth,O</a:t>
            </a:r>
            <a:r>
              <a:rPr lang="de-DE" sz="1300" dirty="0"/>
              <a:t>=</a:t>
            </a:r>
            <a:r>
              <a:rPr lang="de-DE" sz="1300" dirty="0" err="1"/>
              <a:t>ZettSystems^C</a:t>
            </a:r>
            <a:r>
              <a:rPr lang="de-DE" sz="1300" dirty="0"/>
              <a:t>=</a:t>
            </a:r>
            <a:r>
              <a:rPr lang="de-DE" sz="1300" dirty="0" err="1"/>
              <a:t>Hamburg,ST</a:t>
            </a:r>
            <a:r>
              <a:rPr lang="de-DE" sz="1300" dirty="0"/>
              <a:t>=</a:t>
            </a:r>
            <a:r>
              <a:rPr lang="de-DE" sz="1300" dirty="0" err="1"/>
              <a:t>Hamburg,C</a:t>
            </a:r>
            <a:r>
              <a:rPr lang="de-DE" sz="1300" dirty="0"/>
              <a:t>=DE"</a:t>
            </a:r>
            <a:endParaRPr lang="de-DE" dirty="0"/>
          </a:p>
          <a:p>
            <a:r>
              <a:rPr lang="de-DE" dirty="0"/>
              <a:t>Kein Trust: Browser zeigt Warnung „Nicht sicher“ oder rotes Schloss</a:t>
            </a:r>
          </a:p>
          <a:p>
            <a:pPr marL="0" indent="0">
              <a:buNone/>
            </a:pPr>
            <a:endParaRPr lang="de-DE" dirty="0"/>
          </a:p>
          <a:p>
            <a:r>
              <a:rPr lang="de-DE" dirty="0"/>
              <a:t>Use-Case Schulung/Dev: Einfach, keine externen Kosten, volle Kontrolle</a:t>
            </a:r>
          </a:p>
          <a:p>
            <a:r>
              <a:rPr lang="de-DE" dirty="0"/>
              <a:t>In 07_netzfilm liegt eins bereit: </a:t>
            </a:r>
            <a:r>
              <a:rPr lang="de-DE" dirty="0" err="1"/>
              <a:t>src</a:t>
            </a:r>
            <a:r>
              <a:rPr lang="de-DE" dirty="0"/>
              <a:t>/</a:t>
            </a:r>
            <a:r>
              <a:rPr lang="de-DE" dirty="0" err="1"/>
              <a:t>main</a:t>
            </a:r>
            <a:r>
              <a:rPr lang="de-DE" dirty="0"/>
              <a:t>/</a:t>
            </a:r>
            <a:r>
              <a:rPr lang="de-DE" dirty="0" err="1"/>
              <a:t>resources</a:t>
            </a:r>
            <a:r>
              <a:rPr lang="de-DE" dirty="0"/>
              <a:t>/keystore.p12</a:t>
            </a:r>
          </a:p>
        </p:txBody>
      </p:sp>
      <p:pic>
        <p:nvPicPr>
          <p:cNvPr id="5" name="Inhaltsplatzhalter 4">
            <a:extLst>
              <a:ext uri="{FF2B5EF4-FFF2-40B4-BE49-F238E27FC236}">
                <a16:creationId xmlns:a16="http://schemas.microsoft.com/office/drawing/2014/main" id="{9710B92F-B317-A77A-648A-C7742E6B40A0}"/>
              </a:ext>
            </a:extLst>
          </p:cNvPr>
          <p:cNvPicPr>
            <a:picLocks noChangeAspect="1"/>
          </p:cNvPicPr>
          <p:nvPr/>
        </p:nvPicPr>
        <p:blipFill>
          <a:blip r:embed="rId2"/>
          <a:stretch>
            <a:fillRect/>
          </a:stretch>
        </p:blipFill>
        <p:spPr>
          <a:xfrm>
            <a:off x="1210760" y="3643711"/>
            <a:ext cx="4315427" cy="457264"/>
          </a:xfrm>
          <a:prstGeom prst="rect">
            <a:avLst/>
          </a:prstGeom>
        </p:spPr>
      </p:pic>
    </p:spTree>
    <p:extLst>
      <p:ext uri="{BB962C8B-B14F-4D97-AF65-F5344CB8AC3E}">
        <p14:creationId xmlns:p14="http://schemas.microsoft.com/office/powerpoint/2010/main" val="2929419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FF376-FCFA-C4B3-EAC3-289BBEF3AA49}"/>
              </a:ext>
            </a:extLst>
          </p:cNvPr>
          <p:cNvSpPr>
            <a:spLocks noGrp="1"/>
          </p:cNvSpPr>
          <p:nvPr>
            <p:ph type="title"/>
          </p:nvPr>
        </p:nvSpPr>
        <p:spPr/>
        <p:txBody>
          <a:bodyPr/>
          <a:lstStyle/>
          <a:p>
            <a:r>
              <a:rPr lang="de-DE" dirty="0"/>
              <a:t>Sicher?</a:t>
            </a:r>
          </a:p>
        </p:txBody>
      </p:sp>
      <p:pic>
        <p:nvPicPr>
          <p:cNvPr id="7" name="Grafik 6">
            <a:extLst>
              <a:ext uri="{FF2B5EF4-FFF2-40B4-BE49-F238E27FC236}">
                <a16:creationId xmlns:a16="http://schemas.microsoft.com/office/drawing/2014/main" id="{F3478FD8-0C7D-F3BE-ADF9-E44DFFCEB88A}"/>
              </a:ext>
            </a:extLst>
          </p:cNvPr>
          <p:cNvPicPr>
            <a:picLocks noChangeAspect="1"/>
          </p:cNvPicPr>
          <p:nvPr/>
        </p:nvPicPr>
        <p:blipFill>
          <a:blip r:embed="rId2"/>
          <a:stretch>
            <a:fillRect/>
          </a:stretch>
        </p:blipFill>
        <p:spPr>
          <a:xfrm>
            <a:off x="821417" y="1723362"/>
            <a:ext cx="4877834" cy="3128919"/>
          </a:xfrm>
          <a:prstGeom prst="rect">
            <a:avLst/>
          </a:prstGeom>
        </p:spPr>
      </p:pic>
      <p:sp>
        <p:nvSpPr>
          <p:cNvPr id="8" name="Textfeld 7">
            <a:extLst>
              <a:ext uri="{FF2B5EF4-FFF2-40B4-BE49-F238E27FC236}">
                <a16:creationId xmlns:a16="http://schemas.microsoft.com/office/drawing/2014/main" id="{046ECB40-46F7-EFED-3025-8733C0FDED52}"/>
              </a:ext>
            </a:extLst>
          </p:cNvPr>
          <p:cNvSpPr txBox="1"/>
          <p:nvPr/>
        </p:nvSpPr>
        <p:spPr>
          <a:xfrm>
            <a:off x="5957047" y="2232212"/>
            <a:ext cx="4020671" cy="1477328"/>
          </a:xfrm>
          <a:prstGeom prst="rect">
            <a:avLst/>
          </a:prstGeom>
          <a:noFill/>
        </p:spPr>
        <p:txBody>
          <a:bodyPr wrap="square" rtlCol="0">
            <a:spAutoFit/>
          </a:bodyPr>
          <a:lstStyle/>
          <a:p>
            <a:pPr marL="285750" indent="-285750">
              <a:buFont typeface="Arial" panose="020B0604020202020204" pitchFamily="34" charset="0"/>
              <a:buChar char="•"/>
            </a:pPr>
            <a:r>
              <a:rPr lang="de-DE" dirty="0"/>
              <a:t>Für die Schulung dürfen wir auf Erweitert und „weiter zu </a:t>
            </a:r>
            <a:r>
              <a:rPr lang="de-DE" dirty="0" err="1"/>
              <a:t>localhost</a:t>
            </a:r>
            <a:r>
              <a:rPr lang="de-DE" dirty="0"/>
              <a:t>“ klicken</a:t>
            </a:r>
          </a:p>
          <a:p>
            <a:pPr marL="285750" indent="-285750">
              <a:buFont typeface="Arial" panose="020B0604020202020204" pitchFamily="34" charset="0"/>
              <a:buChar char="•"/>
            </a:pPr>
            <a:r>
              <a:rPr lang="de-DE" dirty="0"/>
              <a:t>Wenn uns das im Internet begegnet, dann nicht!</a:t>
            </a:r>
          </a:p>
        </p:txBody>
      </p:sp>
      <p:sp>
        <p:nvSpPr>
          <p:cNvPr id="10" name="Inhaltsplatzhalter 9">
            <a:extLst>
              <a:ext uri="{FF2B5EF4-FFF2-40B4-BE49-F238E27FC236}">
                <a16:creationId xmlns:a16="http://schemas.microsoft.com/office/drawing/2014/main" id="{8B542ABD-90C8-1FBB-B3C8-CF84CC0D6281}"/>
              </a:ext>
            </a:extLst>
          </p:cNvPr>
          <p:cNvSpPr>
            <a:spLocks noGrp="1"/>
          </p:cNvSpPr>
          <p:nvPr>
            <p:ph idx="1"/>
          </p:nvPr>
        </p:nvSpPr>
        <p:spPr>
          <a:xfrm>
            <a:off x="677334" y="2160589"/>
            <a:ext cx="8596668" cy="1548951"/>
          </a:xfrm>
        </p:spPr>
        <p:txBody>
          <a:bodyPr/>
          <a:lstStyle/>
          <a:p>
            <a:endParaRPr lang="de-DE" dirty="0"/>
          </a:p>
        </p:txBody>
      </p:sp>
    </p:spTree>
    <p:extLst>
      <p:ext uri="{BB962C8B-B14F-4D97-AF65-F5344CB8AC3E}">
        <p14:creationId xmlns:p14="http://schemas.microsoft.com/office/powerpoint/2010/main" val="1736455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8118</Words>
  <Application>Microsoft Office PowerPoint</Application>
  <PresentationFormat>Breitbild</PresentationFormat>
  <Paragraphs>881</Paragraphs>
  <Slides>144</Slides>
  <Notes>18</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144</vt:i4>
      </vt:variant>
    </vt:vector>
  </HeadingPairs>
  <TitlesOfParts>
    <vt:vector size="156" baseType="lpstr">
      <vt:lpstr>Aptos</vt:lpstr>
      <vt:lpstr>Arial</vt:lpstr>
      <vt:lpstr>Arial</vt:lpstr>
      <vt:lpstr>Comic Sans MS</vt:lpstr>
      <vt:lpstr>inherit</vt:lpstr>
      <vt:lpstr>JetBrains Mono</vt:lpstr>
      <vt:lpstr>SFMono-Regular</vt:lpstr>
      <vt:lpstr>Trebuchet MS</vt:lpstr>
      <vt:lpstr>Wingdings</vt:lpstr>
      <vt:lpstr>Wingdings 3</vt:lpstr>
      <vt:lpstr>Facet</vt:lpstr>
      <vt:lpstr>think-cell Folie</vt:lpstr>
      <vt:lpstr>Spring Security–  Sichern von Webanwendungen </vt:lpstr>
      <vt:lpstr>Vorstellung</vt:lpstr>
      <vt:lpstr>Agenda</vt:lpstr>
      <vt:lpstr>Du oder Sie?</vt:lpstr>
      <vt:lpstr>Exkurs: git</vt:lpstr>
      <vt:lpstr>Exkurs: git 2</vt:lpstr>
      <vt:lpstr>Exkurs: Maven</vt:lpstr>
      <vt:lpstr>Exkurs: Maven Project structure</vt:lpstr>
      <vt:lpstr>Exkurs: Maven Lifecycle</vt:lpstr>
      <vt:lpstr>Agenda</vt:lpstr>
      <vt:lpstr>Grundlegende Security Prinzipien</vt:lpstr>
      <vt:lpstr>CIA-Trias (CIA-Triade)</vt:lpstr>
      <vt:lpstr>Das Least Privilege Principle </vt:lpstr>
      <vt:lpstr>Defense in depth</vt:lpstr>
      <vt:lpstr>Security by design</vt:lpstr>
      <vt:lpstr>OWASP Top Ten (2021) – Übersicht</vt:lpstr>
      <vt:lpstr>OWASP - 1</vt:lpstr>
      <vt:lpstr>OWASP - 2</vt:lpstr>
      <vt:lpstr>OWASP - 3</vt:lpstr>
      <vt:lpstr>OWASP - 4</vt:lpstr>
      <vt:lpstr>Agenda</vt:lpstr>
      <vt:lpstr>Authentifizierung</vt:lpstr>
      <vt:lpstr>Authentifizierung – Wer ist der Benutzer?</vt:lpstr>
      <vt:lpstr>Authentifizierungsverfahren (Beispiele)</vt:lpstr>
      <vt:lpstr>Vorstellung der Anwendung Netzfilm</vt:lpstr>
      <vt:lpstr>Architektur – fachliche Module</vt:lpstr>
      <vt:lpstr>Architektur – technische Schichten</vt:lpstr>
      <vt:lpstr>Beispiel Movie Domain</vt:lpstr>
      <vt:lpstr>Exkurs: lombok</vt:lpstr>
      <vt:lpstr>Beispiel Movie Values</vt:lpstr>
      <vt:lpstr>Exkurs: swagger und springdoc</vt:lpstr>
      <vt:lpstr>Beispiel Movie application</vt:lpstr>
      <vt:lpstr>Beispiel Movie adapter</vt:lpstr>
      <vt:lpstr>Common und Configuration</vt:lpstr>
      <vt:lpstr>Docker-compose</vt:lpstr>
      <vt:lpstr>Einstieg – erste Authentifizierung</vt:lpstr>
      <vt:lpstr>FormLogin für das Web</vt:lpstr>
      <vt:lpstr>FormLogin</vt:lpstr>
      <vt:lpstr>Basic Auth für Rest-Calls</vt:lpstr>
      <vt:lpstr>Basic Auth</vt:lpstr>
      <vt:lpstr>Spring Security</vt:lpstr>
      <vt:lpstr>Spring Security Filter Chain</vt:lpstr>
      <vt:lpstr>Default Config</vt:lpstr>
      <vt:lpstr>Authentication Management</vt:lpstr>
      <vt:lpstr>Username/Passwort Authentifizierung</vt:lpstr>
      <vt:lpstr>Schön und gut – jetzt sind die Tests kaputt</vt:lpstr>
      <vt:lpstr>Aufgabe</vt:lpstr>
      <vt:lpstr>Login und Datenspeicher</vt:lpstr>
      <vt:lpstr>Passwörter und Hashing</vt:lpstr>
      <vt:lpstr>Eigenschaften guter Hash‑Funktionen</vt:lpstr>
      <vt:lpstr>Salting</vt:lpstr>
      <vt:lpstr>Überblick Hashing algorithms</vt:lpstr>
      <vt:lpstr>Erweiterung der Anwendung</vt:lpstr>
      <vt:lpstr>Aufgabe</vt:lpstr>
      <vt:lpstr>Agenda</vt:lpstr>
      <vt:lpstr>Autorisierung</vt:lpstr>
      <vt:lpstr>Autorisierung – Welche Aktionen darf ein Benutzer ausführen?</vt:lpstr>
      <vt:lpstr>Spring Authorization Filter</vt:lpstr>
      <vt:lpstr>Spring Authorization Matcher</vt:lpstr>
      <vt:lpstr>Beispiel für requestMatcher</vt:lpstr>
      <vt:lpstr>Matchers Wildcards etc.</vt:lpstr>
      <vt:lpstr>Feingranulare Steuerung für http-Methoden</vt:lpstr>
      <vt:lpstr>Authorization - Pitfall</vt:lpstr>
      <vt:lpstr>Authorization – Top-Down-Auswertung</vt:lpstr>
      <vt:lpstr>http status codes 401 vs. 403</vt:lpstr>
      <vt:lpstr>Erweiterung der Anwendung</vt:lpstr>
      <vt:lpstr>Rollen im Test</vt:lpstr>
      <vt:lpstr>Agenda</vt:lpstr>
      <vt:lpstr>Sind wir sicher?</vt:lpstr>
      <vt:lpstr>CSRF – Cross-Site-Request-Forgery</vt:lpstr>
      <vt:lpstr>Spring Security – CSRF enabled</vt:lpstr>
      <vt:lpstr>Wir schalten CSRF ein!</vt:lpstr>
      <vt:lpstr>Die Security-Config</vt:lpstr>
      <vt:lpstr>CORS – Cross-Origin Resource Sharing</vt:lpstr>
      <vt:lpstr>CORS – im default nicht erlaubt</vt:lpstr>
      <vt:lpstr>CORS – origins erlauben</vt:lpstr>
      <vt:lpstr>Aufgabe</vt:lpstr>
      <vt:lpstr>Agenda</vt:lpstr>
      <vt:lpstr>Method level security</vt:lpstr>
      <vt:lpstr>Method level security – Gründe</vt:lpstr>
      <vt:lpstr>Exkurs: Aspekte</vt:lpstr>
      <vt:lpstr>Method Level security - Ansätze</vt:lpstr>
      <vt:lpstr>Call authorization</vt:lpstr>
      <vt:lpstr>Call authorization - PreAuthorization</vt:lpstr>
      <vt:lpstr>Call authorization - PostAuthorization</vt:lpstr>
      <vt:lpstr>Call authorization annotations</vt:lpstr>
      <vt:lpstr>Call Filtering - PreFilter</vt:lpstr>
      <vt:lpstr>Call Filtering - PostFilter</vt:lpstr>
      <vt:lpstr>Method level security - Filtering</vt:lpstr>
      <vt:lpstr>Netzfilm - Use Case Method Level Security</vt:lpstr>
      <vt:lpstr>Filtern von Collections basierend auf Rechten</vt:lpstr>
      <vt:lpstr>Aufgabe</vt:lpstr>
      <vt:lpstr>Agenda</vt:lpstr>
      <vt:lpstr>HTTPS</vt:lpstr>
      <vt:lpstr>Grundprinzip eines TLS‐Handshakes</vt:lpstr>
      <vt:lpstr>X.509-Zertifikate und ihre Felder</vt:lpstr>
      <vt:lpstr>Zertifikats-Kette (Chain of Trust)</vt:lpstr>
      <vt:lpstr>Selbstsigniertes Test-Zertifikat</vt:lpstr>
      <vt:lpstr>Sicher?</vt:lpstr>
      <vt:lpstr>HTTPS-Inspektion mit Browser</vt:lpstr>
      <vt:lpstr>Zertifikate im Test</vt:lpstr>
      <vt:lpstr>Agenda</vt:lpstr>
      <vt:lpstr>HTTP Security Headers</vt:lpstr>
      <vt:lpstr>Spring Security Headers</vt:lpstr>
      <vt:lpstr>Übersicht – welche „fehlen“?</vt:lpstr>
      <vt:lpstr>Header im Test</vt:lpstr>
      <vt:lpstr>Aufgabe</vt:lpstr>
      <vt:lpstr>Agenda</vt:lpstr>
      <vt:lpstr>(Basic) Auth – Problemstellung 1</vt:lpstr>
      <vt:lpstr>(Basic) Auth – Problemstellung 2</vt:lpstr>
      <vt:lpstr>Oauth 2 – Lösung 1</vt:lpstr>
      <vt:lpstr>Oauth 2 – Lösung 2</vt:lpstr>
      <vt:lpstr>OAUTH 2 - Überblick</vt:lpstr>
      <vt:lpstr>Oauth 2.0 Architektur &amp; Terminologie</vt:lpstr>
      <vt:lpstr>Grant Types im Überblick</vt:lpstr>
      <vt:lpstr>OAUTH 2 – Ablauf (Authorization Grant Type)</vt:lpstr>
      <vt:lpstr>OAUTH 2 – Ablauf (Client Credentials Grant Type)</vt:lpstr>
      <vt:lpstr>OAUTH 2 – Ablauf (Password Grant Type)</vt:lpstr>
      <vt:lpstr>OAUTH 2 – Ablauf (Refresh Token Grant Type)</vt:lpstr>
      <vt:lpstr>PKCE (Proof Key for Code Exchange)</vt:lpstr>
      <vt:lpstr>PKCE-Flow</vt:lpstr>
      <vt:lpstr>PKCE – verhindert Angriff</vt:lpstr>
      <vt:lpstr>Token-Typen &amp; Inhalte</vt:lpstr>
      <vt:lpstr>JWT und kyptographische Signaturen</vt:lpstr>
      <vt:lpstr>JWT</vt:lpstr>
      <vt:lpstr>Scopes, Claims &amp; Autorisierung</vt:lpstr>
      <vt:lpstr>Sicherheit &amp; Best Practices</vt:lpstr>
      <vt:lpstr>Wohin mit den client secrets - Vault</vt:lpstr>
      <vt:lpstr>Agenda</vt:lpstr>
      <vt:lpstr>OpenID Connect - Überblick</vt:lpstr>
      <vt:lpstr>OIDC – Use cases</vt:lpstr>
      <vt:lpstr>OIDC Flows &amp; Nonce</vt:lpstr>
      <vt:lpstr>Agenda</vt:lpstr>
      <vt:lpstr>Spring Authorization Server Überblick</vt:lpstr>
      <vt:lpstr>Spring Authorization Server Ziel</vt:lpstr>
      <vt:lpstr>Spring Authorization Server - Samples</vt:lpstr>
      <vt:lpstr>Identitätsmanagement (IDM) – Verwaltung von Benutzern und Rollen</vt:lpstr>
      <vt:lpstr>Zusammenspiel</vt:lpstr>
      <vt:lpstr>Agenda</vt:lpstr>
      <vt:lpstr>Best Practices für sichere Webanwendungen - Passwörter</vt:lpstr>
      <vt:lpstr>Best Practices für sichere Webanwendungen - Rechte</vt:lpstr>
      <vt:lpstr>Best Practices für sichere Webanwendungen – Web Basics</vt:lpstr>
      <vt:lpstr>Best Practices für sichere Webanwendungen – Prozesse</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1096</cp:revision>
  <cp:lastPrinted>2025-07-06T15:21:14Z</cp:lastPrinted>
  <dcterms:created xsi:type="dcterms:W3CDTF">2019-11-12T08:00:01Z</dcterms:created>
  <dcterms:modified xsi:type="dcterms:W3CDTF">2025-07-07T11:18:02Z</dcterms:modified>
</cp:coreProperties>
</file>