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6"/>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1098" r:id="rId48"/>
    <p:sldId id="388" r:id="rId49"/>
    <p:sldId id="1006" r:id="rId50"/>
    <p:sldId id="1007" r:id="rId51"/>
    <p:sldId id="1008" r:id="rId52"/>
    <p:sldId id="1009" r:id="rId53"/>
    <p:sldId id="1010" r:id="rId54"/>
    <p:sldId id="1099" r:id="rId55"/>
    <p:sldId id="257" r:id="rId56"/>
    <p:sldId id="1011" r:id="rId57"/>
    <p:sldId id="992" r:id="rId58"/>
    <p:sldId id="1058" r:id="rId59"/>
    <p:sldId id="1059" r:id="rId60"/>
    <p:sldId id="1062" r:id="rId61"/>
    <p:sldId id="1061" r:id="rId62"/>
    <p:sldId id="1063" r:id="rId63"/>
    <p:sldId id="1064" r:id="rId64"/>
    <p:sldId id="1065" r:id="rId65"/>
    <p:sldId id="1060" r:id="rId66"/>
    <p:sldId id="1012" r:id="rId67"/>
    <p:sldId id="1013" r:id="rId68"/>
    <p:sldId id="1072" r:id="rId69"/>
    <p:sldId id="1014" r:id="rId70"/>
    <p:sldId id="384" r:id="rId71"/>
    <p:sldId id="1066" r:id="rId72"/>
    <p:sldId id="1015" r:id="rId73"/>
    <p:sldId id="1017" r:id="rId74"/>
    <p:sldId id="1029" r:id="rId75"/>
    <p:sldId id="1068" r:id="rId76"/>
    <p:sldId id="1067" r:id="rId77"/>
    <p:sldId id="1100" r:id="rId78"/>
    <p:sldId id="1073" r:id="rId79"/>
    <p:sldId id="1080" r:id="rId80"/>
    <p:sldId id="389" r:id="rId81"/>
    <p:sldId id="1083" r:id="rId82"/>
    <p:sldId id="1088" r:id="rId83"/>
    <p:sldId id="1082" r:id="rId84"/>
    <p:sldId id="1085" r:id="rId85"/>
    <p:sldId id="1086" r:id="rId86"/>
    <p:sldId id="1020" r:id="rId87"/>
    <p:sldId id="1087" r:id="rId88"/>
    <p:sldId id="1089" r:id="rId89"/>
    <p:sldId id="1081" r:id="rId90"/>
    <p:sldId id="1021" r:id="rId91"/>
    <p:sldId id="631" r:id="rId92"/>
    <p:sldId id="1022" r:id="rId93"/>
    <p:sldId id="1074" r:id="rId94"/>
    <p:sldId id="1023" r:id="rId95"/>
    <p:sldId id="1024" r:id="rId96"/>
    <p:sldId id="1025" r:id="rId97"/>
    <p:sldId id="1026" r:id="rId98"/>
    <p:sldId id="1027" r:id="rId99"/>
    <p:sldId id="1090" r:id="rId100"/>
    <p:sldId id="1028" r:id="rId101"/>
    <p:sldId id="1091" r:id="rId102"/>
    <p:sldId id="1075" r:id="rId103"/>
    <p:sldId id="1030" r:id="rId104"/>
    <p:sldId id="1092" r:id="rId105"/>
    <p:sldId id="1032" r:id="rId106"/>
    <p:sldId id="1093" r:id="rId107"/>
    <p:sldId id="1101" r:id="rId108"/>
    <p:sldId id="1076" r:id="rId109"/>
    <p:sldId id="1018" r:id="rId110"/>
    <p:sldId id="1046" r:id="rId111"/>
    <p:sldId id="1047" r:id="rId112"/>
    <p:sldId id="1019" r:id="rId113"/>
    <p:sldId id="1048" r:id="rId114"/>
    <p:sldId id="1033" r:id="rId115"/>
    <p:sldId id="1034" r:id="rId116"/>
    <p:sldId id="1049" r:id="rId117"/>
    <p:sldId id="1051" r:id="rId118"/>
    <p:sldId id="1050" r:id="rId119"/>
    <p:sldId id="1052" r:id="rId120"/>
    <p:sldId id="1043" r:id="rId121"/>
    <p:sldId id="1053" r:id="rId122"/>
    <p:sldId id="1054" r:id="rId123"/>
    <p:sldId id="1036" r:id="rId124"/>
    <p:sldId id="1055" r:id="rId125"/>
    <p:sldId id="1044" r:id="rId126"/>
    <p:sldId id="1037" r:id="rId127"/>
    <p:sldId id="1038" r:id="rId128"/>
    <p:sldId id="1094" r:id="rId129"/>
    <p:sldId id="1077" r:id="rId130"/>
    <p:sldId id="1039" r:id="rId131"/>
    <p:sldId id="1040" r:id="rId132"/>
    <p:sldId id="1041" r:id="rId133"/>
    <p:sldId id="1078" r:id="rId134"/>
    <p:sldId id="1045" r:id="rId135"/>
    <p:sldId id="1042" r:id="rId136"/>
    <p:sldId id="1056" r:id="rId137"/>
    <p:sldId id="993" r:id="rId138"/>
    <p:sldId id="994" r:id="rId139"/>
    <p:sldId id="1079" r:id="rId140"/>
    <p:sldId id="979" r:id="rId141"/>
    <p:sldId id="1095" r:id="rId142"/>
    <p:sldId id="1096" r:id="rId143"/>
    <p:sldId id="1097" r:id="rId144"/>
    <p:sldId id="968" r:id="rId145"/>
  </p:sldIdLst>
  <p:sldSz cx="12192000" cy="6858000"/>
  <p:notesSz cx="7104063" cy="10234613"/>
  <p:custDataLst>
    <p:tags r:id="rId1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6172" autoAdjust="0"/>
  </p:normalViewPr>
  <p:slideViewPr>
    <p:cSldViewPr snapToGrid="0">
      <p:cViewPr varScale="1">
        <p:scale>
          <a:sx n="101" d="100"/>
          <a:sy n="101" d="100"/>
        </p:scale>
        <p:origin x="1170"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2"/>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08.07.2025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5"/>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852"/>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2"/>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122248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131</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132</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134</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135</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Starke Passwortrichtlinien &amp; Hash-Verfahren</a:t>
            </a:r>
            <a:br>
              <a:rPr lang="de-DE" dirty="0"/>
            </a:br>
            <a:r>
              <a:rPr lang="de-DE" dirty="0"/>
              <a:t>„Passwörter sind nach wie vor das Einfallstor Nr. 1. Wir definieren daher Mindestlängen, Komplexität und vor allem - keine Wieder­verwendung alter Passwörter. Gespeichert wird niemals Klartext, sondern ein Hash. Die Verfahren, die heute als sicher gelten, heißen </a:t>
            </a:r>
            <a:r>
              <a:rPr lang="de-DE" b="1" dirty="0" err="1"/>
              <a:t>BCrypt</a:t>
            </a:r>
            <a:r>
              <a:rPr lang="de-DE" dirty="0"/>
              <a:t>, </a:t>
            </a:r>
            <a:r>
              <a:rPr lang="de-DE" b="1" dirty="0"/>
              <a:t>PBKDF2</a:t>
            </a:r>
            <a:r>
              <a:rPr lang="de-DE" dirty="0"/>
              <a:t> und </a:t>
            </a:r>
            <a:r>
              <a:rPr lang="de-DE" b="1" dirty="0"/>
              <a:t>Argon2</a:t>
            </a:r>
            <a:r>
              <a:rPr lang="de-DE" dirty="0"/>
              <a:t>. Alle drei sind bewusst langsam – je langsamer das </a:t>
            </a:r>
            <a:r>
              <a:rPr lang="de-DE" dirty="0" err="1"/>
              <a:t>Hashing</a:t>
            </a:r>
            <a:r>
              <a:rPr lang="de-DE" dirty="0"/>
              <a:t>, desto teurer ist ein Brute-Force-Angriff für den Angreifer.“</a:t>
            </a:r>
          </a:p>
          <a:p>
            <a:r>
              <a:rPr lang="de-DE" b="1" dirty="0"/>
              <a:t>Geheimnisse aus dem Code verbannen</a:t>
            </a:r>
            <a:br>
              <a:rPr lang="de-DE" dirty="0"/>
            </a:br>
            <a:r>
              <a:rPr lang="de-DE" dirty="0"/>
              <a:t>„Ob JWK-Private Key oder </a:t>
            </a:r>
            <a:r>
              <a:rPr lang="de-DE" dirty="0" err="1"/>
              <a:t>client_secret</a:t>
            </a:r>
            <a:r>
              <a:rPr lang="de-DE" dirty="0"/>
              <a:t> – alles landet in einem Secret-Manager, zum Beispiel </a:t>
            </a:r>
            <a:r>
              <a:rPr lang="de-DE" b="1" dirty="0"/>
              <a:t>Spring Cloud </a:t>
            </a:r>
            <a:r>
              <a:rPr lang="de-DE" b="1" dirty="0" err="1"/>
              <a:t>Vault</a:t>
            </a:r>
            <a:r>
              <a:rPr lang="de-DE" dirty="0"/>
              <a:t> oder der Spring </a:t>
            </a:r>
            <a:r>
              <a:rPr lang="de-DE" dirty="0" err="1"/>
              <a:t>Config</a:t>
            </a:r>
            <a:r>
              <a:rPr lang="de-DE" dirty="0"/>
              <a:t> Server mit verschlüsselten </a:t>
            </a:r>
            <a:r>
              <a:rPr lang="de-DE" dirty="0" err="1"/>
              <a:t>Backends</a:t>
            </a:r>
            <a:r>
              <a:rPr lang="de-DE" dirty="0"/>
              <a:t>. In der CI/CD-Pipeline können wir Secrets rotieren, ohne Images neu zu bauen.“</a:t>
            </a:r>
          </a:p>
          <a:p>
            <a:r>
              <a:rPr lang="de-DE" b="1" dirty="0"/>
              <a:t>Regelmäßige Reviews &amp; Updates</a:t>
            </a:r>
            <a:br>
              <a:rPr lang="de-DE" dirty="0"/>
            </a:br>
            <a:r>
              <a:rPr lang="de-DE" dirty="0"/>
              <a:t>„Security lebt – also: Pass­wortablauf, Rollen-Audit, </a:t>
            </a:r>
            <a:r>
              <a:rPr lang="de-DE" dirty="0" err="1"/>
              <a:t>Offboarding</a:t>
            </a:r>
            <a:r>
              <a:rPr lang="de-DE" dirty="0"/>
              <a:t>. Spring Security Events lassen sich über </a:t>
            </a:r>
            <a:r>
              <a:rPr lang="de-DE" dirty="0" err="1"/>
              <a:t>AuthenticationEventPublisher</a:t>
            </a:r>
            <a:r>
              <a:rPr lang="de-DE" dirty="0"/>
              <a:t> loggen und automatisiert prüfen.“</a:t>
            </a:r>
          </a:p>
          <a:p>
            <a:r>
              <a:rPr lang="de-DE" b="1" dirty="0"/>
              <a:t>MFA – Multi-Faktor-Authentifizierung</a:t>
            </a:r>
            <a:br>
              <a:rPr lang="de-DE" dirty="0"/>
            </a:br>
            <a:r>
              <a:rPr lang="de-DE" dirty="0"/>
              <a:t>„Ein zweiter Faktor – z. B. TOTP-App oder </a:t>
            </a:r>
            <a:r>
              <a:rPr lang="de-DE" dirty="0" err="1"/>
              <a:t>WebAuthn-Passkey</a:t>
            </a:r>
            <a:r>
              <a:rPr lang="de-DE" dirty="0"/>
              <a:t> – neutralisiert gestohlene Passwörter. Spring Security 6 bringt OTP-Support out-</a:t>
            </a:r>
            <a:r>
              <a:rPr lang="de-DE" dirty="0" err="1"/>
              <a:t>of</a:t>
            </a:r>
            <a:r>
              <a:rPr lang="de-DE" dirty="0"/>
              <a:t>-</a:t>
            </a:r>
            <a:r>
              <a:rPr lang="de-DE" dirty="0" err="1"/>
              <a:t>the</a:t>
            </a:r>
            <a:r>
              <a:rPr lang="de-DE" dirty="0"/>
              <a:t>-box, oder wir integrieren einen externen </a:t>
            </a:r>
            <a:r>
              <a:rPr lang="de-DE" dirty="0" err="1"/>
              <a:t>IdP</a:t>
            </a:r>
            <a:r>
              <a:rPr lang="de-DE" dirty="0"/>
              <a: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140</a:t>
            </a:fld>
            <a:endParaRPr lang="de-DE"/>
          </a:p>
        </p:txBody>
      </p:sp>
    </p:spTree>
    <p:extLst>
      <p:ext uri="{BB962C8B-B14F-4D97-AF65-F5344CB8AC3E}">
        <p14:creationId xmlns:p14="http://schemas.microsoft.com/office/powerpoint/2010/main" val="313095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Least Privilege </a:t>
            </a:r>
            <a:r>
              <a:rPr lang="de-DE" b="1" dirty="0" err="1"/>
              <a:t>Principle</a:t>
            </a:r>
            <a:br>
              <a:rPr lang="de-DE" dirty="0"/>
            </a:br>
            <a:r>
              <a:rPr lang="de-DE" dirty="0"/>
              <a:t>„Jeder Benutzer und jeder Microservice bekommt nur das Minimum an Berechti­gungen, das er wirklich braucht. In Spring mappen wir das auf ROLE_… oder feine @PreAuthorize-SPEL-Ausdrücke.“</a:t>
            </a:r>
          </a:p>
          <a:p>
            <a:r>
              <a:rPr lang="de-DE" b="1" dirty="0"/>
              <a:t>Browser-APIs gezielt freigeben</a:t>
            </a:r>
            <a:br>
              <a:rPr lang="de-DE" dirty="0"/>
            </a:br>
            <a:r>
              <a:rPr lang="de-DE" dirty="0"/>
              <a:t>„Mit der </a:t>
            </a:r>
            <a:r>
              <a:rPr lang="de-DE" b="1" dirty="0" err="1"/>
              <a:t>Permissions</a:t>
            </a:r>
            <a:r>
              <a:rPr lang="de-DE" b="1" dirty="0"/>
              <a:t>-Policy</a:t>
            </a:r>
            <a:r>
              <a:rPr lang="de-DE" dirty="0"/>
              <a:t> können wir Kamera, Mikrofon, Geolocation per Response-Header ausschalten. Das verhindert, dass bösartige </a:t>
            </a:r>
            <a:r>
              <a:rPr lang="de-DE" dirty="0" err="1"/>
              <a:t>IFrames</a:t>
            </a:r>
            <a:r>
              <a:rPr lang="de-DE" dirty="0"/>
              <a:t> unbemerkt Geräte­funktionen nutzen.“</a:t>
            </a:r>
          </a:p>
          <a:p>
            <a:r>
              <a:rPr lang="de-DE" b="1" dirty="0"/>
              <a:t>Session-Fixation &amp; Timeouts</a:t>
            </a:r>
            <a:br>
              <a:rPr lang="de-DE" dirty="0"/>
            </a:br>
            <a:r>
              <a:rPr lang="de-DE" dirty="0"/>
              <a:t>„Spring rotiert die Session-ID beim Login automatisch – das schützt vor Session-Fixation. Zusätzlich legen wir </a:t>
            </a:r>
            <a:r>
              <a:rPr lang="de-DE" dirty="0" err="1"/>
              <a:t>server.servlet.session.timeout</a:t>
            </a:r>
            <a:r>
              <a:rPr lang="de-DE" dirty="0"/>
              <a:t>=15m fest und aktivieren </a:t>
            </a:r>
            <a:r>
              <a:rPr lang="de-DE" dirty="0" err="1"/>
              <a:t>remember-me</a:t>
            </a:r>
            <a:r>
              <a:rPr lang="de-DE" dirty="0"/>
              <a:t> nur, wenn nötig.“</a:t>
            </a:r>
          </a:p>
          <a:p>
            <a:r>
              <a:rPr lang="de-DE" b="1" dirty="0"/>
              <a:t>Cookie-Flags</a:t>
            </a:r>
            <a:br>
              <a:rPr lang="de-DE" dirty="0"/>
            </a:br>
            <a:r>
              <a:rPr lang="de-DE" dirty="0"/>
              <a:t>„Secure sorgt dafür, dass Cookies nur über HTTPS gehen, </a:t>
            </a:r>
            <a:r>
              <a:rPr lang="de-DE" dirty="0" err="1"/>
              <a:t>HttpOnly</a:t>
            </a:r>
            <a:r>
              <a:rPr lang="de-DE" dirty="0"/>
              <a:t> blockiert JavaScript, </a:t>
            </a:r>
            <a:r>
              <a:rPr lang="de-DE" dirty="0" err="1"/>
              <a:t>SameSite</a:t>
            </a:r>
            <a:r>
              <a:rPr lang="de-DE" dirty="0"/>
              <a:t>=</a:t>
            </a:r>
            <a:r>
              <a:rPr lang="de-DE" dirty="0" err="1"/>
              <a:t>Strict</a:t>
            </a:r>
            <a:r>
              <a:rPr lang="de-DE" dirty="0"/>
              <a:t> schützt vor CSRF. Alle Flags lassen sich mit </a:t>
            </a:r>
            <a:r>
              <a:rPr lang="de-DE" dirty="0" err="1"/>
              <a:t>ServerProperties.Cookie</a:t>
            </a:r>
            <a:r>
              <a:rPr lang="de-DE" dirty="0"/>
              <a:t> oder </a:t>
            </a:r>
            <a:r>
              <a:rPr lang="de-DE" dirty="0" err="1"/>
              <a:t>ResponseCookie</a:t>
            </a:r>
            <a:r>
              <a:rPr lang="de-DE" dirty="0"/>
              <a:t> setzen.“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141</a:t>
            </a:fld>
            <a:endParaRPr lang="de-DE"/>
          </a:p>
        </p:txBody>
      </p:sp>
    </p:spTree>
    <p:extLst>
      <p:ext uri="{BB962C8B-B14F-4D97-AF65-F5344CB8AC3E}">
        <p14:creationId xmlns:p14="http://schemas.microsoft.com/office/powerpoint/2010/main" val="42900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Eingabe­validierung</a:t>
            </a:r>
            <a:br>
              <a:rPr lang="de-DE" dirty="0"/>
            </a:br>
            <a:r>
              <a:rPr lang="de-DE" dirty="0"/>
              <a:t>„Alles, was von außen kommt, wird zuerst mit </a:t>
            </a:r>
            <a:r>
              <a:rPr lang="de-DE" b="1" dirty="0"/>
              <a:t>Bean Validation</a:t>
            </a:r>
            <a:r>
              <a:rPr lang="de-DE" dirty="0"/>
              <a:t> geprüft – noch bevor wir die Datenbank berühren. Bei </a:t>
            </a:r>
            <a:r>
              <a:rPr lang="de-DE" dirty="0" err="1"/>
              <a:t>Thymeleaf</a:t>
            </a:r>
            <a:r>
              <a:rPr lang="de-DE" dirty="0"/>
              <a:t> und Spring MVC ist das nur eine Annotation: @Valid.“</a:t>
            </a:r>
          </a:p>
          <a:p>
            <a:r>
              <a:rPr lang="de-DE" b="1" dirty="0"/>
              <a:t>Content-Security-Policy (CSP)</a:t>
            </a:r>
            <a:br>
              <a:rPr lang="de-DE" dirty="0"/>
            </a:br>
            <a:r>
              <a:rPr lang="de-DE" dirty="0"/>
              <a:t>„</a:t>
            </a:r>
            <a:r>
              <a:rPr lang="de-DE" dirty="0" err="1"/>
              <a:t>default-src</a:t>
            </a:r>
            <a:r>
              <a:rPr lang="de-DE" dirty="0"/>
              <a:t> '</a:t>
            </a:r>
            <a:r>
              <a:rPr lang="de-DE" dirty="0" err="1"/>
              <a:t>self</a:t>
            </a:r>
            <a:r>
              <a:rPr lang="de-DE" dirty="0"/>
              <a:t>' erlaubt Ressourcen nur von der eigenen Domain. Für Inline-Skripte arbeiten wir mit </a:t>
            </a:r>
            <a:r>
              <a:rPr lang="de-DE" b="1" dirty="0" err="1"/>
              <a:t>Nonces</a:t>
            </a:r>
            <a:r>
              <a:rPr lang="de-DE" dirty="0"/>
              <a:t>: Spring generiert pro Request einen zufälligen Wert, den wir im </a:t>
            </a:r>
            <a:r>
              <a:rPr lang="de-DE" dirty="0" err="1"/>
              <a:t>script</a:t>
            </a:r>
            <a:r>
              <a:rPr lang="de-DE" dirty="0"/>
              <a:t>-Tag referenzieren.“</a:t>
            </a:r>
          </a:p>
          <a:p>
            <a:r>
              <a:rPr lang="de-DE" b="1" dirty="0"/>
              <a:t>CORS-Härtung</a:t>
            </a:r>
            <a:br>
              <a:rPr lang="de-DE" dirty="0"/>
            </a:br>
            <a:r>
              <a:rPr lang="de-DE" dirty="0"/>
              <a:t>„Wir definieren explizite Origins und HTTP-Methoden:</a:t>
            </a:r>
          </a:p>
          <a:p>
            <a:r>
              <a:rPr lang="de-DE" dirty="0"/>
              <a:t>So darf kein fremdes Frontend unsere API missbrauchen.“</a:t>
            </a:r>
          </a:p>
          <a:p>
            <a:r>
              <a:rPr lang="de-DE" b="1" dirty="0"/>
              <a:t>Brute-Force-Schutz / Rate </a:t>
            </a:r>
            <a:r>
              <a:rPr lang="de-DE" b="1" dirty="0" err="1"/>
              <a:t>Limiting</a:t>
            </a:r>
            <a:br>
              <a:rPr lang="de-DE" dirty="0"/>
            </a:br>
            <a:r>
              <a:rPr lang="de-DE" dirty="0"/>
              <a:t>„Mit </a:t>
            </a:r>
            <a:r>
              <a:rPr lang="de-DE" b="1" dirty="0"/>
              <a:t>Resilience4j-RateLimiter</a:t>
            </a:r>
            <a:r>
              <a:rPr lang="de-DE" dirty="0"/>
              <a:t> oder Bucket4j-Filter sperren wir IP-Adressen, wenn sie z. B. 5 Logins pro Sekunde versuchen.“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142</a:t>
            </a:fld>
            <a:endParaRPr lang="de-DE"/>
          </a:p>
        </p:txBody>
      </p:sp>
    </p:spTree>
    <p:extLst>
      <p:ext uri="{BB962C8B-B14F-4D97-AF65-F5344CB8AC3E}">
        <p14:creationId xmlns:p14="http://schemas.microsoft.com/office/powerpoint/2010/main" val="162602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Dependency</a:t>
            </a:r>
            <a:r>
              <a:rPr lang="de-DE" b="1" dirty="0"/>
              <a:t>-Scanning</a:t>
            </a:r>
            <a:br>
              <a:rPr lang="de-DE" dirty="0"/>
            </a:br>
            <a:r>
              <a:rPr lang="de-DE" dirty="0"/>
              <a:t>„Tools wie </a:t>
            </a:r>
            <a:r>
              <a:rPr lang="de-DE" b="1" dirty="0"/>
              <a:t>OWASP </a:t>
            </a:r>
            <a:r>
              <a:rPr lang="de-DE" b="1" dirty="0" err="1"/>
              <a:t>Dependency</a:t>
            </a:r>
            <a:r>
              <a:rPr lang="de-DE" b="1" dirty="0"/>
              <a:t>-Check</a:t>
            </a:r>
            <a:r>
              <a:rPr lang="de-DE" dirty="0"/>
              <a:t> oder </a:t>
            </a:r>
            <a:r>
              <a:rPr lang="de-DE" b="1" dirty="0" err="1"/>
              <a:t>Snyk</a:t>
            </a:r>
            <a:r>
              <a:rPr lang="de-DE" dirty="0"/>
              <a:t> laufen als Maven-Goal im CI. Sie melden bekannte CVEs – </a:t>
            </a:r>
            <a:r>
              <a:rPr lang="de-DE" i="1" dirty="0"/>
              <a:t>Common </a:t>
            </a:r>
            <a:r>
              <a:rPr lang="de-DE" i="1" dirty="0" err="1"/>
              <a:t>Vulnerabilities</a:t>
            </a:r>
            <a:r>
              <a:rPr lang="de-DE" i="1" dirty="0"/>
              <a:t> and </a:t>
            </a:r>
            <a:r>
              <a:rPr lang="de-DE" i="1" dirty="0" err="1"/>
              <a:t>Exposures</a:t>
            </a:r>
            <a:r>
              <a:rPr lang="de-DE" dirty="0"/>
              <a:t> – noch bevor wir deployen.“</a:t>
            </a:r>
          </a:p>
          <a:p>
            <a:r>
              <a:rPr lang="de-DE" b="1" dirty="0"/>
              <a:t>Patches zeitnah einspielen</a:t>
            </a:r>
            <a:br>
              <a:rPr lang="de-DE" dirty="0"/>
            </a:br>
            <a:r>
              <a:rPr lang="de-DE" dirty="0"/>
              <a:t>„Spring Boot liefert </a:t>
            </a:r>
            <a:r>
              <a:rPr lang="de-DE" b="1" dirty="0" err="1"/>
              <a:t>spring-boot-actuator:info</a:t>
            </a:r>
            <a:r>
              <a:rPr lang="de-DE" dirty="0"/>
              <a:t> mit </a:t>
            </a:r>
            <a:r>
              <a:rPr lang="de-DE" dirty="0" err="1"/>
              <a:t>Build</a:t>
            </a:r>
            <a:r>
              <a:rPr lang="de-DE" dirty="0"/>
              <a:t>-Zeit: Damit sehen wir schnell, ob eine angreifbare Version live ist. Alerts kommen aus </a:t>
            </a:r>
            <a:r>
              <a:rPr lang="de-DE" dirty="0" err="1"/>
              <a:t>Dependabot</a:t>
            </a:r>
            <a:r>
              <a:rPr lang="de-DE" dirty="0"/>
              <a:t> oder </a:t>
            </a:r>
            <a:r>
              <a:rPr lang="de-DE" dirty="0" err="1"/>
              <a:t>GitLab</a:t>
            </a:r>
            <a:r>
              <a:rPr lang="de-DE" dirty="0"/>
              <a:t> Advisory DB.“</a:t>
            </a:r>
          </a:p>
          <a:p>
            <a:r>
              <a:rPr lang="de-DE" b="1" dirty="0"/>
              <a:t>Security-Events zentral sammeln</a:t>
            </a:r>
            <a:br>
              <a:rPr lang="de-DE" dirty="0"/>
            </a:br>
            <a:r>
              <a:rPr lang="de-DE" dirty="0"/>
              <a:t>„Audit-Events gehen per </a:t>
            </a:r>
            <a:r>
              <a:rPr lang="de-DE" dirty="0" err="1"/>
              <a:t>Logback</a:t>
            </a:r>
            <a:r>
              <a:rPr lang="de-DE" dirty="0"/>
              <a:t> JSON in </a:t>
            </a:r>
            <a:r>
              <a:rPr lang="de-DE" b="1" dirty="0"/>
              <a:t>Elasticsearch / Loki</a:t>
            </a:r>
            <a:r>
              <a:rPr lang="de-DE" dirty="0"/>
              <a:t>, Dashboards in </a:t>
            </a:r>
            <a:r>
              <a:rPr lang="de-DE" dirty="0" err="1"/>
              <a:t>Kibana</a:t>
            </a:r>
            <a:r>
              <a:rPr lang="de-DE" dirty="0"/>
              <a:t> oder </a:t>
            </a:r>
            <a:r>
              <a:rPr lang="de-DE" dirty="0" err="1"/>
              <a:t>Grafana</a:t>
            </a:r>
            <a:r>
              <a:rPr lang="de-DE" dirty="0"/>
              <a:t>. Wir merken ungewöhnliche 403-Spikes sofort.“</a:t>
            </a:r>
          </a:p>
          <a:p>
            <a:r>
              <a:rPr lang="de-DE" b="1" dirty="0"/>
              <a:t>Pen-</a:t>
            </a:r>
            <a:r>
              <a:rPr lang="de-DE" b="1" dirty="0" err="1"/>
              <a:t>Testing</a:t>
            </a:r>
            <a:r>
              <a:rPr lang="de-DE" b="1" dirty="0"/>
              <a:t> in der CI</a:t>
            </a:r>
            <a:br>
              <a:rPr lang="de-DE" dirty="0"/>
            </a:br>
            <a:r>
              <a:rPr lang="de-DE" dirty="0"/>
              <a:t>„Ein leichter Einstieg ist </a:t>
            </a:r>
            <a:r>
              <a:rPr lang="de-DE" b="1" dirty="0"/>
              <a:t>OWASP ZAP </a:t>
            </a:r>
            <a:r>
              <a:rPr lang="de-DE" b="1" dirty="0" err="1"/>
              <a:t>baseline</a:t>
            </a:r>
            <a:r>
              <a:rPr lang="de-DE" b="1" dirty="0"/>
              <a:t>-scan</a:t>
            </a:r>
            <a:r>
              <a:rPr lang="de-DE" dirty="0"/>
              <a:t> im Docker-Stage. Er crawlt die Applikation ohne Login und liefert einen HTML-Report, den wir als </a:t>
            </a:r>
            <a:r>
              <a:rPr lang="de-DE" dirty="0" err="1"/>
              <a:t>JUnit-Artifact</a:t>
            </a:r>
            <a:r>
              <a:rPr lang="de-DE" dirty="0"/>
              <a:t> ansehen können.“</a:t>
            </a:r>
          </a:p>
          <a:p>
            <a:r>
              <a:rPr lang="de-DE" b="1" dirty="0" err="1"/>
              <a:t>Threat</a:t>
            </a:r>
            <a:r>
              <a:rPr lang="de-DE" b="1" dirty="0"/>
              <a:t> Modeling</a:t>
            </a:r>
            <a:br>
              <a:rPr lang="de-DE" dirty="0"/>
            </a:br>
            <a:r>
              <a:rPr lang="de-DE" dirty="0"/>
              <a:t>„Tools wie </a:t>
            </a:r>
            <a:r>
              <a:rPr lang="de-DE" b="1" dirty="0" err="1"/>
              <a:t>Irius</a:t>
            </a:r>
            <a:r>
              <a:rPr lang="de-DE" b="1" dirty="0"/>
              <a:t> Risk</a:t>
            </a:r>
            <a:r>
              <a:rPr lang="de-DE" dirty="0"/>
              <a:t> oder einfach ein STRIDE-Whiteboard identifizieren Risiken früh. Jede größere Architektur-Änderung bekommt eine kurze </a:t>
            </a:r>
            <a:r>
              <a:rPr lang="de-DE" dirty="0" err="1"/>
              <a:t>Threat</a:t>
            </a:r>
            <a:r>
              <a:rPr lang="de-DE" dirty="0"/>
              <a:t>-Review. So stellen wir sicher, dass Security nicht erst am Ende passiert.“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143</a:t>
            </a:fld>
            <a:endParaRPr lang="de-DE"/>
          </a:p>
        </p:txBody>
      </p:sp>
    </p:spTree>
    <p:extLst>
      <p:ext uri="{BB962C8B-B14F-4D97-AF65-F5344CB8AC3E}">
        <p14:creationId xmlns:p14="http://schemas.microsoft.com/office/powerpoint/2010/main" val="21614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114</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115</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Applikation generiert dann zwei Dinge: Zum einen wird eine zufällige, kryptografisch sichere, Zahl generiert. Diese Zahl ist der </a:t>
            </a:r>
            <a:r>
              <a:rPr lang="de-DE" sz="1200" b="0" i="1" kern="1200" dirty="0">
                <a:solidFill>
                  <a:schemeClr val="tx1"/>
                </a:solidFill>
                <a:effectLst/>
                <a:latin typeface="+mn-lt"/>
                <a:ea typeface="+mn-ea"/>
                <a:cs typeface="+mn-cs"/>
              </a:rPr>
              <a:t>code </a:t>
            </a:r>
            <a:r>
              <a:rPr lang="de-DE" sz="1200" b="0" i="1" kern="1200" dirty="0" err="1">
                <a:solidFill>
                  <a:schemeClr val="tx1"/>
                </a:solidFill>
                <a:effectLst/>
                <a:latin typeface="+mn-lt"/>
                <a:ea typeface="+mn-ea"/>
                <a:cs typeface="+mn-cs"/>
              </a:rPr>
              <a:t>verifier</a:t>
            </a:r>
            <a:r>
              <a:rPr lang="de-DE" sz="1200" b="0" i="0" kern="1200" dirty="0">
                <a:solidFill>
                  <a:schemeClr val="tx1"/>
                </a:solidFill>
                <a:effectLst/>
                <a:latin typeface="+mn-lt"/>
                <a:ea typeface="+mn-ea"/>
                <a:cs typeface="+mn-cs"/>
              </a:rPr>
              <a:t>. Zum Anderen wird diese Zahl mit einer Hash-Funktion (</a:t>
            </a:r>
            <a:r>
              <a:rPr lang="de-DE" sz="1200" b="0" i="1" kern="1200" dirty="0" err="1">
                <a:solidFill>
                  <a:schemeClr val="tx1"/>
                </a:solidFill>
                <a:effectLst/>
                <a:latin typeface="+mn-lt"/>
                <a:ea typeface="+mn-ea"/>
                <a:cs typeface="+mn-cs"/>
              </a:rPr>
              <a:t>code_challenge_method</a:t>
            </a:r>
            <a:r>
              <a:rPr lang="de-DE" sz="1200" b="0" i="0" kern="1200" dirty="0">
                <a:solidFill>
                  <a:schemeClr val="tx1"/>
                </a:solidFill>
                <a:effectLst/>
                <a:latin typeface="+mn-lt"/>
                <a:ea typeface="+mn-ea"/>
                <a:cs typeface="+mn-cs"/>
              </a:rPr>
              <a:t>, in der Regel SHA256) </a:t>
            </a:r>
            <a:r>
              <a:rPr lang="de-DE" sz="1200" b="0" i="0" kern="1200" dirty="0" err="1">
                <a:solidFill>
                  <a:schemeClr val="tx1"/>
                </a:solidFill>
                <a:effectLst/>
                <a:latin typeface="+mn-lt"/>
                <a:ea typeface="+mn-ea"/>
                <a:cs typeface="+mn-cs"/>
              </a:rPr>
              <a:t>gehasht</a:t>
            </a:r>
            <a:r>
              <a:rPr lang="de-DE" sz="1200" b="0" i="0" kern="1200" dirty="0">
                <a:solidFill>
                  <a:schemeClr val="tx1"/>
                </a:solidFill>
                <a:effectLst/>
                <a:latin typeface="+mn-lt"/>
                <a:ea typeface="+mn-ea"/>
                <a:cs typeface="+mn-cs"/>
              </a:rPr>
              <a:t>. Das Ergebnis dieser Operation ist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Ab hier beginnt der der spannende Teil des PKCE-Flow.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generiert einen </a:t>
            </a:r>
            <a:r>
              <a:rPr lang="de-DE" sz="1200" b="0" i="1" kern="1200" dirty="0">
                <a:solidFill>
                  <a:schemeClr val="tx1"/>
                </a:solidFill>
                <a:effectLst/>
                <a:latin typeface="+mn-lt"/>
                <a:ea typeface="+mn-ea"/>
                <a:cs typeface="+mn-cs"/>
              </a:rPr>
              <a:t>Auth-Code</a:t>
            </a:r>
            <a:r>
              <a:rPr lang="de-DE" sz="1200" b="0" i="0" kern="1200" dirty="0">
                <a:solidFill>
                  <a:schemeClr val="tx1"/>
                </a:solidFill>
                <a:effectLst/>
                <a:latin typeface="+mn-lt"/>
                <a:ea typeface="+mn-ea"/>
                <a:cs typeface="+mn-cs"/>
              </a:rPr>
              <a:t>, der gegen den </a:t>
            </a:r>
            <a:r>
              <a:rPr lang="de-DE" sz="1200" b="0" i="1" kern="1200" dirty="0">
                <a:solidFill>
                  <a:schemeClr val="tx1"/>
                </a:solidFill>
                <a:effectLst/>
                <a:latin typeface="+mn-lt"/>
                <a:ea typeface="+mn-ea"/>
                <a:cs typeface="+mn-cs"/>
              </a:rPr>
              <a:t>Token</a:t>
            </a:r>
            <a:r>
              <a:rPr lang="de-DE" sz="1200" b="0" i="0" kern="1200" dirty="0">
                <a:solidFill>
                  <a:schemeClr val="tx1"/>
                </a:solidFill>
                <a:effectLst/>
                <a:latin typeface="+mn-lt"/>
                <a:ea typeface="+mn-ea"/>
                <a:cs typeface="+mn-cs"/>
              </a:rPr>
              <a:t> mit den entsprechenden </a:t>
            </a:r>
            <a:r>
              <a:rPr lang="de-DE" sz="1200" b="0" i="1" kern="1200" dirty="0" err="1">
                <a:solidFill>
                  <a:schemeClr val="tx1"/>
                </a:solidFill>
                <a:effectLst/>
                <a:latin typeface="+mn-lt"/>
                <a:ea typeface="+mn-ea"/>
                <a:cs typeface="+mn-cs"/>
              </a:rPr>
              <a:t>scopes</a:t>
            </a:r>
            <a:r>
              <a:rPr lang="de-DE" sz="1200" b="0" i="0" kern="1200" dirty="0">
                <a:solidFill>
                  <a:schemeClr val="tx1"/>
                </a:solidFill>
                <a:effectLst/>
                <a:latin typeface="+mn-lt"/>
                <a:ea typeface="+mn-ea"/>
                <a:cs typeface="+mn-cs"/>
              </a:rPr>
              <a:t> eingetauscht werden kann.</a:t>
            </a:r>
          </a:p>
          <a:p>
            <a:r>
              <a:rPr lang="de-DE" sz="1200" b="0" i="0" kern="1200" dirty="0">
                <a:solidFill>
                  <a:schemeClr val="tx1"/>
                </a:solidFill>
                <a:effectLst/>
                <a:latin typeface="+mn-lt"/>
                <a:ea typeface="+mn-ea"/>
                <a:cs typeface="+mn-cs"/>
              </a:rPr>
              <a:t>Dieser wird in Schritt </a:t>
            </a:r>
            <a:r>
              <a:rPr lang="de-DE" sz="1200" b="1" i="0" kern="1200" dirty="0">
                <a:solidFill>
                  <a:schemeClr val="tx1"/>
                </a:solidFill>
                <a:effectLst/>
                <a:latin typeface="+mn-lt"/>
                <a:ea typeface="+mn-ea"/>
                <a:cs typeface="+mn-cs"/>
              </a:rPr>
              <a:t>(8)</a:t>
            </a:r>
            <a:r>
              <a:rPr lang="de-DE" sz="1200" b="0" i="0" kern="1200" dirty="0">
                <a:solidFill>
                  <a:schemeClr val="tx1"/>
                </a:solidFill>
                <a:effectLst/>
                <a:latin typeface="+mn-lt"/>
                <a:ea typeface="+mn-ea"/>
                <a:cs typeface="+mn-cs"/>
              </a:rPr>
              <a:t> zusammen mit dem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-Code übertragen. Zu diesem Zeitpunkt wurde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bereits übertragen. Der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ist das, was den Client letztlich verifiziert. Dadurch, dass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der </a:t>
            </a:r>
            <a:r>
              <a:rPr lang="de-DE" sz="1200" b="0" i="1" kern="1200" dirty="0">
                <a:solidFill>
                  <a:schemeClr val="tx1"/>
                </a:solidFill>
                <a:effectLst/>
                <a:latin typeface="+mn-lt"/>
                <a:ea typeface="+mn-ea"/>
                <a:cs typeface="+mn-cs"/>
              </a:rPr>
              <a:t>Hash-Wert</a:t>
            </a:r>
            <a:r>
              <a:rPr lang="de-DE" sz="1200" b="0" i="0" kern="1200" dirty="0">
                <a:solidFill>
                  <a:schemeClr val="tx1"/>
                </a:solidFill>
                <a:effectLst/>
                <a:latin typeface="+mn-lt"/>
                <a:ea typeface="+mn-ea"/>
                <a:cs typeface="+mn-cs"/>
              </a:rPr>
              <a:t> des </a:t>
            </a:r>
            <a:r>
              <a:rPr lang="de-DE" sz="1200" b="0" i="1" kern="1200" dirty="0" err="1">
                <a:solidFill>
                  <a:schemeClr val="tx1"/>
                </a:solidFill>
                <a:effectLst/>
                <a:latin typeface="+mn-lt"/>
                <a:ea typeface="+mn-ea"/>
                <a:cs typeface="+mn-cs"/>
              </a:rPr>
              <a:t>code_verifiers</a:t>
            </a:r>
            <a:r>
              <a:rPr lang="de-DE" sz="1200" b="0" i="0" kern="1200" dirty="0">
                <a:solidFill>
                  <a:schemeClr val="tx1"/>
                </a:solidFill>
                <a:effectLst/>
                <a:latin typeface="+mn-lt"/>
                <a:ea typeface="+mn-ea"/>
                <a:cs typeface="+mn-cs"/>
              </a:rPr>
              <a:t> ist, kann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aus dem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errechnet werden.</a:t>
            </a:r>
          </a:p>
          <a:p>
            <a:r>
              <a:rPr lang="de-DE" sz="1200" b="0" i="0" kern="1200" dirty="0">
                <a:solidFill>
                  <a:schemeClr val="tx1"/>
                </a:solidFill>
                <a:effectLst/>
                <a:latin typeface="+mn-lt"/>
                <a:ea typeface="+mn-ea"/>
                <a:cs typeface="+mn-cs"/>
              </a:rPr>
              <a:t>Das heißt also, dass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im Schritt </a:t>
            </a:r>
            <a:r>
              <a:rPr lang="de-DE" sz="1200" b="1" i="0" kern="1200" dirty="0">
                <a:solidFill>
                  <a:schemeClr val="tx1"/>
                </a:solidFill>
                <a:effectLst/>
                <a:latin typeface="+mn-lt"/>
                <a:ea typeface="+mn-ea"/>
                <a:cs typeface="+mn-cs"/>
              </a:rPr>
              <a:t>(9)</a:t>
            </a:r>
            <a:r>
              <a:rPr lang="de-DE" sz="1200" b="0" i="0" kern="1200" dirty="0">
                <a:solidFill>
                  <a:schemeClr val="tx1"/>
                </a:solidFill>
                <a:effectLst/>
                <a:latin typeface="+mn-lt"/>
                <a:ea typeface="+mn-ea"/>
                <a:cs typeface="+mn-cs"/>
              </a:rPr>
              <a:t> den enthaltenden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mit dem angegebenen Algorithmus (SHA256) </a:t>
            </a:r>
            <a:r>
              <a:rPr lang="de-DE" sz="1200" b="0" i="0" kern="1200" dirty="0" err="1">
                <a:solidFill>
                  <a:schemeClr val="tx1"/>
                </a:solidFill>
                <a:effectLst/>
                <a:latin typeface="+mn-lt"/>
                <a:ea typeface="+mn-ea"/>
                <a:cs typeface="+mn-cs"/>
              </a:rPr>
              <a:t>hashen</a:t>
            </a:r>
            <a:r>
              <a:rPr lang="de-DE" sz="1200" b="0" i="0" kern="1200" dirty="0">
                <a:solidFill>
                  <a:schemeClr val="tx1"/>
                </a:solidFill>
                <a:effectLst/>
                <a:latin typeface="+mn-lt"/>
                <a:ea typeface="+mn-ea"/>
                <a:cs typeface="+mn-cs"/>
              </a:rPr>
              <a:t>, und letztlich mit dem aus Schritt (4) erhaltenden </a:t>
            </a:r>
            <a:r>
              <a:rPr lang="de-DE" sz="1200" b="0" i="0" kern="1200" dirty="0" err="1">
                <a:solidFill>
                  <a:schemeClr val="tx1"/>
                </a:solidFill>
                <a:effectLst/>
                <a:latin typeface="+mn-lt"/>
                <a:ea typeface="+mn-ea"/>
                <a:cs typeface="+mn-cs"/>
              </a:rPr>
              <a:t>challenge</a:t>
            </a:r>
            <a:r>
              <a:rPr lang="de-DE" sz="1200" b="0" i="0" kern="1200" dirty="0">
                <a:solidFill>
                  <a:schemeClr val="tx1"/>
                </a:solidFill>
                <a:effectLst/>
                <a:latin typeface="+mn-lt"/>
                <a:ea typeface="+mn-ea"/>
                <a:cs typeface="+mn-cs"/>
              </a:rPr>
              <a:t> vergleichen muss.</a:t>
            </a:r>
          </a:p>
          <a:p>
            <a:r>
              <a:rPr lang="de-DE" sz="1200" b="0" i="0" kern="1200" dirty="0">
                <a:solidFill>
                  <a:schemeClr val="tx1"/>
                </a:solidFill>
                <a:effectLst/>
                <a:latin typeface="+mn-lt"/>
                <a:ea typeface="+mn-ea"/>
                <a:cs typeface="+mn-cs"/>
              </a:rPr>
              <a:t>Gleicht das das Ergebnis der im Schritt </a:t>
            </a:r>
            <a:r>
              <a:rPr lang="de-DE" sz="1200" b="1" i="0" kern="1200" dirty="0">
                <a:solidFill>
                  <a:schemeClr val="tx1"/>
                </a:solidFill>
                <a:effectLst/>
                <a:latin typeface="+mn-lt"/>
                <a:ea typeface="+mn-ea"/>
                <a:cs typeface="+mn-cs"/>
              </a:rPr>
              <a:t>(4)</a:t>
            </a:r>
            <a:r>
              <a:rPr lang="de-DE" sz="1200" b="0" i="0" kern="1200" dirty="0">
                <a:solidFill>
                  <a:schemeClr val="tx1"/>
                </a:solidFill>
                <a:effectLst/>
                <a:latin typeface="+mn-lt"/>
                <a:ea typeface="+mn-ea"/>
                <a:cs typeface="+mn-cs"/>
              </a:rPr>
              <a:t> erhaltenen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ist die Applikation verifiziert.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121</a:t>
            </a:fld>
            <a:endParaRPr lang="de-DE"/>
          </a:p>
        </p:txBody>
      </p:sp>
    </p:spTree>
    <p:extLst>
      <p:ext uri="{BB962C8B-B14F-4D97-AF65-F5344CB8AC3E}">
        <p14:creationId xmlns:p14="http://schemas.microsoft.com/office/powerpoint/2010/main" val="11310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D96F-5DF3-662D-3178-48B753273F5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BC3ED6-1FCF-27C7-D3D6-6B1C73BCEF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ED8AD9-2A46-F4EB-6E93-5D843EDF35C5}"/>
              </a:ext>
            </a:extLst>
          </p:cNvPr>
          <p:cNvSpPr>
            <a:spLocks noGrp="1"/>
          </p:cNvSpPr>
          <p:nvPr>
            <p:ph type="body" idx="1"/>
          </p:nvPr>
        </p:nvSpPr>
        <p:spPr/>
        <p:txBody>
          <a:bodyPr/>
          <a:lstStyle/>
          <a:p>
            <a:r>
              <a:rPr lang="de-DE" sz="1200" b="0" i="0" kern="1200" dirty="0">
                <a:solidFill>
                  <a:schemeClr val="tx1"/>
                </a:solidFill>
                <a:effectLst/>
                <a:latin typeface="+mn-lt"/>
                <a:ea typeface="+mn-ea"/>
                <a:cs typeface="+mn-cs"/>
              </a:rPr>
              <a:t>Es geht primär darum </a:t>
            </a:r>
            <a:r>
              <a:rPr lang="de-DE" sz="1200" b="0" i="1" kern="1200" dirty="0" err="1">
                <a:solidFill>
                  <a:schemeClr val="tx1"/>
                </a:solidFill>
                <a:effectLst/>
                <a:latin typeface="+mn-lt"/>
                <a:ea typeface="+mn-ea"/>
                <a:cs typeface="+mn-cs"/>
              </a:rPr>
              <a:t>Attack</a:t>
            </a:r>
            <a:r>
              <a:rPr lang="de-DE" sz="1200" b="0" i="1" kern="1200" dirty="0">
                <a:solidFill>
                  <a:schemeClr val="tx1"/>
                </a:solidFill>
                <a:effectLst/>
                <a:latin typeface="+mn-lt"/>
                <a:ea typeface="+mn-ea"/>
                <a:cs typeface="+mn-cs"/>
              </a:rPr>
              <a:t>-Vektoren</a:t>
            </a:r>
            <a:r>
              <a:rPr lang="de-DE" sz="1200" b="0" i="0" kern="1200" dirty="0">
                <a:solidFill>
                  <a:schemeClr val="tx1"/>
                </a:solidFill>
                <a:effectLst/>
                <a:latin typeface="+mn-lt"/>
                <a:ea typeface="+mn-ea"/>
                <a:cs typeface="+mn-cs"/>
              </a:rPr>
              <a:t> zu reduzieren. Speziell kann es passieren, dass es einem Angreifer irgendwie gelingt in Schritt (7) auf seine Applikation weiterzuleiten. Im Bild dargestellt durch den roten Bereich mit der Aufschrift “</a:t>
            </a:r>
            <a:r>
              <a:rPr lang="de-DE" sz="1200" b="0" i="0" kern="1200" dirty="0" err="1">
                <a:solidFill>
                  <a:schemeClr val="tx1"/>
                </a:solidFill>
                <a:effectLst/>
                <a:latin typeface="+mn-lt"/>
                <a:ea typeface="+mn-ea"/>
                <a:cs typeface="+mn-cs"/>
              </a:rPr>
              <a:t>Maclicous</a:t>
            </a:r>
            <a:r>
              <a:rPr lang="de-DE" sz="1200" b="0" i="0" kern="1200" dirty="0">
                <a:solidFill>
                  <a:schemeClr val="tx1"/>
                </a:solidFill>
                <a:effectLst/>
                <a:latin typeface="+mn-lt"/>
                <a:ea typeface="+mn-ea"/>
                <a:cs typeface="+mn-cs"/>
              </a:rPr>
              <a:t>”. Wäre es möglich den Code direkt einzutauschen, dann hätte die schädliche Applikation nun vollen Zugriff auf die API. Ist es aber glücklicherweise nicht. Denn die Applikation braucht 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und wie zu sehen, ist </a:t>
            </a:r>
            <a:r>
              <a:rPr lang="de-DE" sz="1200" b="0" i="1" kern="1200" dirty="0">
                <a:solidFill>
                  <a:schemeClr val="tx1"/>
                </a:solidFill>
                <a:effectLst/>
                <a:latin typeface="+mn-lt"/>
                <a:ea typeface="+mn-ea"/>
                <a:cs typeface="+mn-cs"/>
              </a:rPr>
              <a:t>dieser nur im Speicher der </a:t>
            </a:r>
            <a:r>
              <a:rPr lang="de-DE" sz="1200" b="0" i="1" kern="1200" dirty="0" err="1">
                <a:solidFill>
                  <a:schemeClr val="tx1"/>
                </a:solidFill>
                <a:effectLst/>
                <a:latin typeface="+mn-lt"/>
                <a:ea typeface="+mn-ea"/>
                <a:cs typeface="+mn-cs"/>
              </a:rPr>
              <a:t>orignalen</a:t>
            </a:r>
            <a:r>
              <a:rPr lang="de-DE" sz="1200" b="0" i="1" kern="1200" dirty="0">
                <a:solidFill>
                  <a:schemeClr val="tx1"/>
                </a:solidFill>
                <a:effectLst/>
                <a:latin typeface="+mn-lt"/>
                <a:ea typeface="+mn-ea"/>
                <a:cs typeface="+mn-cs"/>
              </a:rPr>
              <a:t> Applikation</a:t>
            </a:r>
            <a:r>
              <a:rPr lang="de-DE" sz="1200" b="0" i="0" kern="1200" dirty="0">
                <a:solidFill>
                  <a:schemeClr val="tx1"/>
                </a:solidFill>
                <a:effectLst/>
                <a:latin typeface="+mn-lt"/>
                <a:ea typeface="+mn-ea"/>
                <a:cs typeface="+mn-cs"/>
              </a:rPr>
              <a:t> verfügbar. Die schädliche Applikation hat deshalb keine Möglichkeit die Berechtigung zum Erhalten des Token zu verifizieren und die API bleibt geschützt.</a:t>
            </a:r>
          </a:p>
          <a:p>
            <a:endParaRPr lang="de-DE" sz="1200" b="0" i="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2A574F69-63DA-9F6B-E8CA-FCFBA7F002E3}"/>
              </a:ext>
            </a:extLst>
          </p:cNvPr>
          <p:cNvSpPr>
            <a:spLocks noGrp="1"/>
          </p:cNvSpPr>
          <p:nvPr>
            <p:ph type="sldNum" sz="quarter" idx="5"/>
          </p:nvPr>
        </p:nvSpPr>
        <p:spPr/>
        <p:txBody>
          <a:bodyPr/>
          <a:lstStyle/>
          <a:p>
            <a:fld id="{A62ABD72-7CE5-4E13-BAF9-6682705CFA71}" type="slidenum">
              <a:rPr lang="de-DE" smtClean="0"/>
              <a:t>122</a:t>
            </a:fld>
            <a:endParaRPr lang="de-DE"/>
          </a:p>
        </p:txBody>
      </p:sp>
    </p:spTree>
    <p:extLst>
      <p:ext uri="{BB962C8B-B14F-4D97-AF65-F5344CB8AC3E}">
        <p14:creationId xmlns:p14="http://schemas.microsoft.com/office/powerpoint/2010/main" val="172864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 Tokens können </a:t>
            </a:r>
            <a:r>
              <a:rPr lang="de-DE" dirty="0" err="1"/>
              <a:t>opaque</a:t>
            </a:r>
            <a:r>
              <a:rPr lang="de-DE" dirty="0"/>
              <a:t> sein, also nur eine Kennung für den Server, oder ein JWT, das direkt Claims transportiert. Bei JWT-Tokens sichert der Auth-Server sie mit einem privaten Schlüssel, und der </a:t>
            </a:r>
            <a:r>
              <a:rPr lang="de-DE" dirty="0" err="1"/>
              <a:t>Resource</a:t>
            </a:r>
            <a:r>
              <a:rPr lang="de-DE" dirty="0"/>
              <a:t> Server lädt die öffentlichen JWKs, um die Signatur zu prüfen.</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213503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126</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31858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FEDDB-C6A7-7A8B-39E5-D52CDBE1422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3E7D142-4D63-C5D5-3C5D-C76A17876A45}"/>
              </a:ext>
            </a:extLst>
          </p:cNvPr>
          <p:cNvSpPr>
            <a:spLocks noGrp="1"/>
          </p:cNvSpPr>
          <p:nvPr>
            <p:ph idx="1"/>
          </p:nvPr>
        </p:nvSpPr>
        <p:spPr/>
        <p:txBody>
          <a:bodyPr/>
          <a:lstStyle/>
          <a:p>
            <a:r>
              <a:rPr lang="de-DE" dirty="0"/>
              <a:t>Der PO möchte, dass User, die sich 3 * falsch </a:t>
            </a:r>
            <a:r>
              <a:rPr lang="de-DE" dirty="0" err="1"/>
              <a:t>eingelogged</a:t>
            </a:r>
            <a:r>
              <a:rPr lang="de-DE" dirty="0"/>
              <a:t> haben, gesperrt werden.</a:t>
            </a:r>
          </a:p>
          <a:p>
            <a:r>
              <a:rPr lang="de-DE" dirty="0"/>
              <a:t>Eure Entwickler-Kollegin hat wieder angefangen und erwähnte „Es fehlt im Prinzip nur noch der </a:t>
            </a:r>
            <a:r>
              <a:rPr lang="de-DE" dirty="0" err="1"/>
              <a:t>Listener</a:t>
            </a:r>
            <a:r>
              <a:rPr lang="de-DE" dirty="0"/>
              <a:t> für </a:t>
            </a:r>
            <a:r>
              <a:rPr lang="de-DE" dirty="0" err="1"/>
              <a:t>AuthenticationFailureBadCredentialsEvent</a:t>
            </a:r>
            <a:r>
              <a:rPr lang="de-DE"/>
              <a:t>“…</a:t>
            </a:r>
            <a:endParaRPr lang="de-DE" dirty="0"/>
          </a:p>
        </p:txBody>
      </p:sp>
    </p:spTree>
    <p:extLst>
      <p:ext uri="{BB962C8B-B14F-4D97-AF65-F5344CB8AC3E}">
        <p14:creationId xmlns:p14="http://schemas.microsoft.com/office/powerpoint/2010/main" val="1566337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2</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 werden.</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BD801C4A-6D2D-726D-B9AF-566ED9B7FECF}"/>
              </a:ext>
            </a:extLst>
          </p:cNvPr>
          <p:cNvPicPr>
            <a:picLocks noGrp="1" noChangeAspect="1"/>
          </p:cNvPicPr>
          <p:nvPr>
            <p:ph idx="1"/>
          </p:nvPr>
        </p:nvPicPr>
        <p:blipFill>
          <a:blip r:embed="rId2"/>
          <a:stretch>
            <a:fillRect/>
          </a:stretch>
        </p:blipFill>
        <p:spPr>
          <a:xfrm>
            <a:off x="1301530" y="2330700"/>
            <a:ext cx="7381426" cy="3707029"/>
          </a:xfrm>
        </p:spPr>
      </p:pic>
    </p:spTree>
    <p:extLst>
      <p:ext uri="{BB962C8B-B14F-4D97-AF65-F5344CB8AC3E}">
        <p14:creationId xmlns:p14="http://schemas.microsoft.com/office/powerpoint/2010/main" val="80705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err="1"/>
              <a:t>Resource</a:t>
            </a:r>
            <a:r>
              <a:rPr lang="de-DE" b="1" dirty="0"/>
              <a:t> </a:t>
            </a:r>
            <a:r>
              <a:rPr lang="de-DE" b="1" dirty="0" err="1"/>
              <a:t>Owner</a:t>
            </a:r>
            <a:r>
              <a:rPr lang="de-DE" b="1" dirty="0"/>
              <a:t> Password </a:t>
            </a:r>
            <a:r>
              <a:rPr lang="de-DE" b="1" dirty="0" err="1"/>
              <a:t>Credentials</a:t>
            </a:r>
            <a:r>
              <a:rPr lang="de-DE" b="1" dirty="0"/>
              <a:t> (</a:t>
            </a:r>
            <a:r>
              <a:rPr lang="de-DE" b="1" i="1" dirty="0"/>
              <a:t>meist </a:t>
            </a:r>
            <a:r>
              <a:rPr lang="de-DE" b="1" i="1" dirty="0" err="1"/>
              <a:t>deprecated</a:t>
            </a:r>
            <a:r>
              <a:rPr lang="de-DE" b="1" dirty="0"/>
              <a:t>)</a:t>
            </a:r>
            <a:br>
              <a:rPr lang="de-DE" b="1" dirty="0"/>
            </a:br>
            <a:r>
              <a:rPr lang="de-DE" dirty="0"/>
              <a:t>– User gibt Passwort direkt an Client, heute aus Security-Gründen selten empfohlen</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3ED00FB4-B399-6E94-BF7E-005A9B656681}"/>
              </a:ext>
            </a:extLst>
          </p:cNvPr>
          <p:cNvPicPr>
            <a:picLocks noChangeAspect="1"/>
          </p:cNvPicPr>
          <p:nvPr/>
        </p:nvPicPr>
        <p:blipFill>
          <a:blip r:embed="rId2"/>
          <a:stretch>
            <a:fillRect/>
          </a:stretch>
        </p:blipFill>
        <p:spPr>
          <a:xfrm>
            <a:off x="918885" y="1930400"/>
            <a:ext cx="6386155" cy="4479007"/>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5" name="Grafik 4" descr="Ein Bild, das Text, Screenshot, Diagramm, Schrift enthält.&#10;&#10;KI-generierte Inhalte können fehlerhaft sein.">
            <a:extLst>
              <a:ext uri="{FF2B5EF4-FFF2-40B4-BE49-F238E27FC236}">
                <a16:creationId xmlns:a16="http://schemas.microsoft.com/office/drawing/2014/main" id="{D93DC882-37A7-5C79-A0F5-0CEC9699E417}"/>
              </a:ext>
            </a:extLst>
          </p:cNvPr>
          <p:cNvPicPr>
            <a:picLocks noChangeAspect="1"/>
          </p:cNvPicPr>
          <p:nvPr/>
        </p:nvPicPr>
        <p:blipFill>
          <a:blip r:embed="rId2"/>
          <a:stretch>
            <a:fillRect/>
          </a:stretch>
        </p:blipFill>
        <p:spPr>
          <a:xfrm>
            <a:off x="834698" y="1924139"/>
            <a:ext cx="5982961" cy="4324261"/>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02F55-CA0A-538D-9444-619D215FE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6D7A4B-2AAA-210A-0AC6-5D19BAEAEDFA}"/>
              </a:ext>
            </a:extLst>
          </p:cNvPr>
          <p:cNvSpPr>
            <a:spLocks noGrp="1"/>
          </p:cNvSpPr>
          <p:nvPr>
            <p:ph type="title"/>
          </p:nvPr>
        </p:nvSpPr>
        <p:spPr/>
        <p:txBody>
          <a:bodyPr/>
          <a:lstStyle/>
          <a:p>
            <a:r>
              <a:rPr lang="de-DE" dirty="0"/>
              <a:t>OAUTH 2 – Ablauf (Password Grant Type)</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89E6A54B-997A-3674-7124-5C118D0FF6BA}"/>
              </a:ext>
            </a:extLst>
          </p:cNvPr>
          <p:cNvPicPr>
            <a:picLocks noChangeAspect="1"/>
          </p:cNvPicPr>
          <p:nvPr/>
        </p:nvPicPr>
        <p:blipFill>
          <a:blip r:embed="rId2"/>
          <a:stretch>
            <a:fillRect/>
          </a:stretch>
        </p:blipFill>
        <p:spPr>
          <a:xfrm>
            <a:off x="1526685" y="1525161"/>
            <a:ext cx="6784762" cy="4723239"/>
          </a:xfrm>
          <a:prstGeom prst="rect">
            <a:avLst/>
          </a:prstGeom>
        </p:spPr>
      </p:pic>
    </p:spTree>
    <p:extLst>
      <p:ext uri="{BB962C8B-B14F-4D97-AF65-F5344CB8AC3E}">
        <p14:creationId xmlns:p14="http://schemas.microsoft.com/office/powerpoint/2010/main" val="28023322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5" name="Grafik 4" descr="Ein Bild, das Text, Screenshot, Schrift, Diagramm enthält.&#10;&#10;KI-generierte Inhalte können fehlerhaft sein.">
            <a:extLst>
              <a:ext uri="{FF2B5EF4-FFF2-40B4-BE49-F238E27FC236}">
                <a16:creationId xmlns:a16="http://schemas.microsoft.com/office/drawing/2014/main" id="{C4852A8C-CC01-36C7-0BE7-CFD8516EEBD7}"/>
              </a:ext>
            </a:extLst>
          </p:cNvPr>
          <p:cNvPicPr>
            <a:picLocks noChangeAspect="1"/>
          </p:cNvPicPr>
          <p:nvPr/>
        </p:nvPicPr>
        <p:blipFill>
          <a:blip r:embed="rId2"/>
          <a:stretch>
            <a:fillRect/>
          </a:stretch>
        </p:blipFill>
        <p:spPr>
          <a:xfrm>
            <a:off x="904624" y="1865373"/>
            <a:ext cx="6323170" cy="4049670"/>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3568B-5490-1F6C-0FB6-E8F8BB6F779C}"/>
              </a:ext>
            </a:extLst>
          </p:cNvPr>
          <p:cNvSpPr>
            <a:spLocks noGrp="1"/>
          </p:cNvSpPr>
          <p:nvPr>
            <p:ph type="title"/>
          </p:nvPr>
        </p:nvSpPr>
        <p:spPr/>
        <p:txBody>
          <a:bodyPr/>
          <a:lstStyle/>
          <a:p>
            <a:r>
              <a:rPr lang="de-DE" dirty="0"/>
              <a:t>PKCE-Flow</a:t>
            </a:r>
          </a:p>
        </p:txBody>
      </p:sp>
      <p:pic>
        <p:nvPicPr>
          <p:cNvPr id="5" name="Inhaltsplatzhalter 4" descr="Ein Bild, das Text, Diagramm, Screenshot, parallel enthält.&#10;&#10;KI-generierte Inhalte können fehlerhaft sein.">
            <a:extLst>
              <a:ext uri="{FF2B5EF4-FFF2-40B4-BE49-F238E27FC236}">
                <a16:creationId xmlns:a16="http://schemas.microsoft.com/office/drawing/2014/main" id="{6CF30CFE-010D-7671-ABA4-C75AD41A6DA4}"/>
              </a:ext>
            </a:extLst>
          </p:cNvPr>
          <p:cNvPicPr>
            <a:picLocks noGrp="1" noChangeAspect="1"/>
          </p:cNvPicPr>
          <p:nvPr>
            <p:ph idx="1"/>
          </p:nvPr>
        </p:nvPicPr>
        <p:blipFill>
          <a:blip r:embed="rId3"/>
          <a:stretch>
            <a:fillRect/>
          </a:stretch>
        </p:blipFill>
        <p:spPr>
          <a:xfrm>
            <a:off x="1355020" y="1420999"/>
            <a:ext cx="6457721" cy="4950110"/>
          </a:xfrm>
        </p:spPr>
      </p:pic>
      <p:sp>
        <p:nvSpPr>
          <p:cNvPr id="6" name="Rechteck 5">
            <a:extLst>
              <a:ext uri="{FF2B5EF4-FFF2-40B4-BE49-F238E27FC236}">
                <a16:creationId xmlns:a16="http://schemas.microsoft.com/office/drawing/2014/main" id="{C5BDB492-2599-2719-831F-99D306465B43}"/>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spTree>
    <p:extLst>
      <p:ext uri="{BB962C8B-B14F-4D97-AF65-F5344CB8AC3E}">
        <p14:creationId xmlns:p14="http://schemas.microsoft.com/office/powerpoint/2010/main" val="19255098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FCDE-17EA-32D4-4174-5EC4A6763C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459BD3-195F-6A53-6E48-3772CB2FEE1A}"/>
              </a:ext>
            </a:extLst>
          </p:cNvPr>
          <p:cNvSpPr>
            <a:spLocks noGrp="1"/>
          </p:cNvSpPr>
          <p:nvPr>
            <p:ph type="title"/>
          </p:nvPr>
        </p:nvSpPr>
        <p:spPr/>
        <p:txBody>
          <a:bodyPr/>
          <a:lstStyle/>
          <a:p>
            <a:r>
              <a:rPr lang="de-DE" dirty="0"/>
              <a:t>PKCE – verhindert Angriff</a:t>
            </a:r>
          </a:p>
        </p:txBody>
      </p:sp>
      <p:sp>
        <p:nvSpPr>
          <p:cNvPr id="6" name="Rechteck 5">
            <a:extLst>
              <a:ext uri="{FF2B5EF4-FFF2-40B4-BE49-F238E27FC236}">
                <a16:creationId xmlns:a16="http://schemas.microsoft.com/office/drawing/2014/main" id="{BB73C3CB-6BDE-C70E-CF7D-77CAF536DBFB}"/>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pic>
        <p:nvPicPr>
          <p:cNvPr id="8" name="Grafik 7" descr="Ein Bild, das Text, Diagramm, Screenshot, parallel enthält.&#10;&#10;KI-generierte Inhalte können fehlerhaft sein.">
            <a:extLst>
              <a:ext uri="{FF2B5EF4-FFF2-40B4-BE49-F238E27FC236}">
                <a16:creationId xmlns:a16="http://schemas.microsoft.com/office/drawing/2014/main" id="{CC9EB988-5F7A-BD63-2699-96DA25297B2E}"/>
              </a:ext>
            </a:extLst>
          </p:cNvPr>
          <p:cNvPicPr>
            <a:picLocks noChangeAspect="1"/>
          </p:cNvPicPr>
          <p:nvPr/>
        </p:nvPicPr>
        <p:blipFill>
          <a:blip r:embed="rId3"/>
          <a:stretch>
            <a:fillRect/>
          </a:stretch>
        </p:blipFill>
        <p:spPr>
          <a:xfrm>
            <a:off x="806823" y="1270000"/>
            <a:ext cx="6540778" cy="4700492"/>
          </a:xfrm>
          <a:prstGeom prst="rect">
            <a:avLst/>
          </a:prstGeom>
        </p:spPr>
      </p:pic>
    </p:spTree>
    <p:extLst>
      <p:ext uri="{BB962C8B-B14F-4D97-AF65-F5344CB8AC3E}">
        <p14:creationId xmlns:p14="http://schemas.microsoft.com/office/powerpoint/2010/main" val="20232508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78D1E-0F43-B176-29CD-C42579938865}"/>
              </a:ext>
            </a:extLst>
          </p:cNvPr>
          <p:cNvSpPr>
            <a:spLocks noGrp="1"/>
          </p:cNvSpPr>
          <p:nvPr>
            <p:ph type="title"/>
          </p:nvPr>
        </p:nvSpPr>
        <p:spPr/>
        <p:txBody>
          <a:bodyPr/>
          <a:lstStyle/>
          <a:p>
            <a:r>
              <a:rPr lang="de-DE" dirty="0"/>
              <a:t>Token-Typen &amp; Inhalte</a:t>
            </a:r>
          </a:p>
        </p:txBody>
      </p:sp>
      <p:sp>
        <p:nvSpPr>
          <p:cNvPr id="3" name="Inhaltsplatzhalter 2">
            <a:extLst>
              <a:ext uri="{FF2B5EF4-FFF2-40B4-BE49-F238E27FC236}">
                <a16:creationId xmlns:a16="http://schemas.microsoft.com/office/drawing/2014/main" id="{3F1A2E53-7CF0-F4DB-4053-47B25D4E4E03}"/>
              </a:ext>
            </a:extLst>
          </p:cNvPr>
          <p:cNvSpPr>
            <a:spLocks noGrp="1"/>
          </p:cNvSpPr>
          <p:nvPr>
            <p:ph idx="1"/>
          </p:nvPr>
        </p:nvSpPr>
        <p:spPr/>
        <p:txBody>
          <a:bodyPr/>
          <a:lstStyle/>
          <a:p>
            <a:r>
              <a:rPr lang="de-DE" dirty="0"/>
              <a:t>Access Token vs. Refresh Token</a:t>
            </a:r>
          </a:p>
          <a:p>
            <a:r>
              <a:rPr lang="de-DE" dirty="0" err="1"/>
              <a:t>Opaque</a:t>
            </a:r>
            <a:r>
              <a:rPr lang="de-DE" dirty="0"/>
              <a:t> Token</a:t>
            </a:r>
            <a:br>
              <a:rPr lang="de-DE" dirty="0"/>
            </a:br>
            <a:r>
              <a:rPr lang="de-DE" dirty="0"/>
              <a:t>– rein serverseitig geprüft, kein Einblick im Client</a:t>
            </a:r>
          </a:p>
          <a:p>
            <a:r>
              <a:rPr lang="de-DE" dirty="0"/>
              <a:t>JWT (JSON Web Token)</a:t>
            </a:r>
            <a:br>
              <a:rPr lang="de-DE" dirty="0"/>
            </a:br>
            <a:r>
              <a:rPr lang="de-DE" dirty="0"/>
              <a:t>– selbst-beschreibend: enthielt Claims wie iss, </a:t>
            </a:r>
            <a:r>
              <a:rPr lang="de-DE" dirty="0" err="1"/>
              <a:t>sub</a:t>
            </a:r>
            <a:r>
              <a:rPr lang="de-DE" dirty="0"/>
              <a:t>, </a:t>
            </a:r>
            <a:r>
              <a:rPr lang="de-DE" dirty="0" err="1"/>
              <a:t>aud</a:t>
            </a:r>
            <a:r>
              <a:rPr lang="de-DE" dirty="0"/>
              <a:t>, </a:t>
            </a:r>
            <a:r>
              <a:rPr lang="de-DE" dirty="0" err="1"/>
              <a:t>exp</a:t>
            </a:r>
            <a:r>
              <a:rPr lang="de-DE" dirty="0"/>
              <a:t>, </a:t>
            </a:r>
            <a:r>
              <a:rPr lang="de-DE" dirty="0" err="1"/>
              <a:t>scope</a:t>
            </a:r>
            <a:endParaRPr lang="de-DE" dirty="0"/>
          </a:p>
          <a:p>
            <a:r>
              <a:rPr lang="de-DE" dirty="0"/>
              <a:t>JWKs</a:t>
            </a:r>
            <a:br>
              <a:rPr lang="de-DE" dirty="0"/>
            </a:br>
            <a:r>
              <a:rPr lang="de-DE" dirty="0"/>
              <a:t>– </a:t>
            </a:r>
            <a:r>
              <a:rPr lang="de-DE" dirty="0" err="1"/>
              <a:t>Endpoint</a:t>
            </a:r>
            <a:r>
              <a:rPr lang="de-DE" dirty="0"/>
              <a:t> /oauth2/</a:t>
            </a:r>
            <a:r>
              <a:rPr lang="de-DE" dirty="0" err="1"/>
              <a:t>jwks</a:t>
            </a:r>
            <a:r>
              <a:rPr lang="de-DE" dirty="0"/>
              <a:t> liefert Public Keys, mit denen </a:t>
            </a:r>
            <a:r>
              <a:rPr lang="de-DE" dirty="0" err="1"/>
              <a:t>Resource</a:t>
            </a:r>
            <a:r>
              <a:rPr lang="de-DE" dirty="0"/>
              <a:t> Server JWT-Signaturen verifizieren</a:t>
            </a:r>
          </a:p>
        </p:txBody>
      </p:sp>
    </p:spTree>
    <p:extLst>
      <p:ext uri="{BB962C8B-B14F-4D97-AF65-F5344CB8AC3E}">
        <p14:creationId xmlns:p14="http://schemas.microsoft.com/office/powerpoint/2010/main" val="30648110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AFD07-A211-0243-275A-8A25F89F7A82}"/>
              </a:ext>
            </a:extLst>
          </p:cNvPr>
          <p:cNvSpPr>
            <a:spLocks noGrp="1"/>
          </p:cNvSpPr>
          <p:nvPr>
            <p:ph type="title"/>
          </p:nvPr>
        </p:nvSpPr>
        <p:spPr/>
        <p:txBody>
          <a:bodyPr/>
          <a:lstStyle/>
          <a:p>
            <a:r>
              <a:rPr lang="de-DE" dirty="0"/>
              <a:t>JWT und </a:t>
            </a:r>
            <a:r>
              <a:rPr lang="de-DE" dirty="0" err="1"/>
              <a:t>kyptographische</a:t>
            </a:r>
            <a:r>
              <a:rPr lang="de-DE" dirty="0"/>
              <a:t> Signaturen</a:t>
            </a:r>
          </a:p>
        </p:txBody>
      </p:sp>
      <p:sp>
        <p:nvSpPr>
          <p:cNvPr id="3" name="Inhaltsplatzhalter 2">
            <a:extLst>
              <a:ext uri="{FF2B5EF4-FFF2-40B4-BE49-F238E27FC236}">
                <a16:creationId xmlns:a16="http://schemas.microsoft.com/office/drawing/2014/main" id="{E6714C54-5368-7D41-D179-29E7EE4843D2}"/>
              </a:ext>
            </a:extLst>
          </p:cNvPr>
          <p:cNvSpPr>
            <a:spLocks noGrp="1"/>
          </p:cNvSpPr>
          <p:nvPr>
            <p:ph idx="1"/>
          </p:nvPr>
        </p:nvSpPr>
        <p:spPr/>
        <p:txBody>
          <a:bodyPr/>
          <a:lstStyle/>
          <a:p>
            <a:pPr marL="0" indent="0">
              <a:buNone/>
            </a:pPr>
            <a:r>
              <a:rPr lang="de-DE" dirty="0"/>
              <a:t>Der Ressource Server muss vom </a:t>
            </a:r>
            <a:r>
              <a:rPr lang="de-DE" dirty="0" err="1"/>
              <a:t>Authorization</a:t>
            </a:r>
            <a:r>
              <a:rPr lang="de-DE" dirty="0"/>
              <a:t> Server aus gegebene Tokens validieren. Dazu gibt es prinzipiell 3 Wege:</a:t>
            </a:r>
          </a:p>
          <a:p>
            <a:r>
              <a:rPr lang="de-DE" dirty="0"/>
              <a:t>Direkte Aufrufe zwischen dem Ressourcenserver und dem Autorisierungsserver</a:t>
            </a:r>
          </a:p>
          <a:p>
            <a:r>
              <a:rPr lang="de-DE" dirty="0"/>
              <a:t>Verwendung einer gemeinsamen Datenbank zum Speichern der Token</a:t>
            </a:r>
          </a:p>
          <a:p>
            <a:r>
              <a:rPr lang="de-DE" dirty="0"/>
              <a:t>Verwendung kryptografischer Signaturen, was </a:t>
            </a:r>
            <a:r>
              <a:rPr lang="de-DE" dirty="0" err="1"/>
              <a:t>state</a:t>
            </a:r>
            <a:r>
              <a:rPr lang="de-DE" dirty="0"/>
              <a:t> </a:t>
            </a:r>
            <a:r>
              <a:rPr lang="de-DE" dirty="0" err="1"/>
              <a:t>of</a:t>
            </a:r>
            <a:r>
              <a:rPr lang="de-DE" dirty="0"/>
              <a:t> </a:t>
            </a:r>
            <a:r>
              <a:rPr lang="de-DE" dirty="0" err="1"/>
              <a:t>the</a:t>
            </a:r>
            <a:r>
              <a:rPr lang="de-DE" dirty="0"/>
              <a:t> </a:t>
            </a:r>
            <a:r>
              <a:rPr lang="de-DE" dirty="0" err="1"/>
              <a:t>art</a:t>
            </a:r>
            <a:r>
              <a:rPr lang="de-DE" dirty="0"/>
              <a:t> ist, da der RS das ohne den AS kann</a:t>
            </a:r>
          </a:p>
        </p:txBody>
      </p:sp>
    </p:spTree>
    <p:extLst>
      <p:ext uri="{BB962C8B-B14F-4D97-AF65-F5344CB8AC3E}">
        <p14:creationId xmlns:p14="http://schemas.microsoft.com/office/powerpoint/2010/main" val="557393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p:txBody>
          <a:bodyPr>
            <a:normAutofit fontScale="925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a:t>
            </a:r>
          </a:p>
          <a:p>
            <a:r>
              <a:rPr lang="de-DE" dirty="0"/>
              <a:t>Ein JWT besteht immer aus drei Base64URL-kodierten Teilen, durch Punkte getrennt: &lt;</a:t>
            </a:r>
            <a:r>
              <a:rPr lang="de-DE" dirty="0" err="1"/>
              <a:t>header</a:t>
            </a:r>
            <a:r>
              <a:rPr lang="de-DE" dirty="0"/>
              <a:t>&gt;.&lt;</a:t>
            </a:r>
            <a:r>
              <a:rPr lang="de-DE" dirty="0" err="1"/>
              <a:t>payload</a:t>
            </a:r>
            <a:r>
              <a:rPr lang="de-DE" dirty="0"/>
              <a:t>&gt;.&lt;</a:t>
            </a:r>
            <a:r>
              <a:rPr lang="de-DE" dirty="0" err="1"/>
              <a:t>signature</a:t>
            </a:r>
            <a:r>
              <a:rPr lang="de-DE" dirty="0"/>
              <a:t>&gt;</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spTree>
    <p:extLst>
      <p:ext uri="{BB962C8B-B14F-4D97-AF65-F5344CB8AC3E}">
        <p14:creationId xmlns:p14="http://schemas.microsoft.com/office/powerpoint/2010/main" val="17019720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 B.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2C60C-82D0-7C3C-2757-298B29BC2DF8}"/>
              </a:ext>
            </a:extLst>
          </p:cNvPr>
          <p:cNvSpPr>
            <a:spLocks noGrp="1"/>
          </p:cNvSpPr>
          <p:nvPr>
            <p:ph type="title"/>
          </p:nvPr>
        </p:nvSpPr>
        <p:spPr/>
        <p:txBody>
          <a:bodyPr/>
          <a:lstStyle/>
          <a:p>
            <a:r>
              <a:rPr lang="de-DE" dirty="0"/>
              <a:t>Wohin mit den </a:t>
            </a:r>
            <a:r>
              <a:rPr lang="de-DE" dirty="0" err="1"/>
              <a:t>client</a:t>
            </a:r>
            <a:r>
              <a:rPr lang="de-DE" dirty="0"/>
              <a:t> </a:t>
            </a:r>
            <a:r>
              <a:rPr lang="de-DE" dirty="0" err="1"/>
              <a:t>secrets</a:t>
            </a:r>
            <a:r>
              <a:rPr lang="de-DE" dirty="0"/>
              <a:t> - </a:t>
            </a:r>
            <a:r>
              <a:rPr lang="de-DE" dirty="0" err="1"/>
              <a:t>Vault</a:t>
            </a:r>
            <a:endParaRPr lang="de-DE" dirty="0"/>
          </a:p>
        </p:txBody>
      </p:sp>
      <p:pic>
        <p:nvPicPr>
          <p:cNvPr id="7" name="Grafik 6">
            <a:extLst>
              <a:ext uri="{FF2B5EF4-FFF2-40B4-BE49-F238E27FC236}">
                <a16:creationId xmlns:a16="http://schemas.microsoft.com/office/drawing/2014/main" id="{2442C424-81A0-EE79-89AB-74B5CBB44E02}"/>
              </a:ext>
            </a:extLst>
          </p:cNvPr>
          <p:cNvPicPr>
            <a:picLocks noChangeAspect="1"/>
          </p:cNvPicPr>
          <p:nvPr/>
        </p:nvPicPr>
        <p:blipFill>
          <a:blip r:embed="rId2"/>
          <a:srcRect r="45187"/>
          <a:stretch>
            <a:fillRect/>
          </a:stretch>
        </p:blipFill>
        <p:spPr>
          <a:xfrm>
            <a:off x="1331538" y="2168292"/>
            <a:ext cx="7425559" cy="3347844"/>
          </a:xfrm>
          <a:prstGeom prst="rect">
            <a:avLst/>
          </a:prstGeom>
        </p:spPr>
      </p:pic>
    </p:spTree>
    <p:extLst>
      <p:ext uri="{BB962C8B-B14F-4D97-AF65-F5344CB8AC3E}">
        <p14:creationId xmlns:p14="http://schemas.microsoft.com/office/powerpoint/2010/main" val="27833891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fontScale="70000" lnSpcReduction="20000"/>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41440172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ggf. über Produkte wie </a:t>
            </a:r>
            <a:r>
              <a:rPr lang="de-DE" dirty="0" err="1"/>
              <a:t>keycloak</a:t>
            </a:r>
            <a:r>
              <a:rPr lang="de-DE" dirty="0"/>
              <a:t> oder auth0 informieren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ist Spring </a:t>
            </a:r>
            <a:r>
              <a:rPr lang="de-DE" dirty="0" err="1"/>
              <a:t>Authorization</a:t>
            </a:r>
            <a:r>
              <a:rPr lang="de-DE" dirty="0"/>
              <a:t> Server eine gute Wahl</a:t>
            </a:r>
          </a:p>
          <a:p>
            <a:r>
              <a:rPr lang="de-DE" dirty="0"/>
              <a:t>Achtung! Man braucht erfahrene OAuth/OIDC/Spring – Entwickler, um diesen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02C9B-E0E8-411D-ADCA-C0712F9EDA2D}"/>
              </a:ext>
            </a:extLst>
          </p:cNvPr>
          <p:cNvSpPr>
            <a:spLocks noGrp="1"/>
          </p:cNvSpPr>
          <p:nvPr>
            <p:ph type="title"/>
          </p:nvPr>
        </p:nvSpPr>
        <p:spPr/>
        <p:txBody>
          <a:bodyPr/>
          <a:lstStyle/>
          <a:p>
            <a:r>
              <a:rPr lang="de-DE" dirty="0"/>
              <a:t>Identitätsmanagement (IDM) – Verwaltung von Benutzern und Rollen</a:t>
            </a:r>
          </a:p>
        </p:txBody>
      </p:sp>
      <p:sp>
        <p:nvSpPr>
          <p:cNvPr id="3" name="Inhaltsplatzhalter 2">
            <a:extLst>
              <a:ext uri="{FF2B5EF4-FFF2-40B4-BE49-F238E27FC236}">
                <a16:creationId xmlns:a16="http://schemas.microsoft.com/office/drawing/2014/main" id="{48F5A954-C909-8072-C96A-FC655362A82E}"/>
              </a:ext>
            </a:extLst>
          </p:cNvPr>
          <p:cNvSpPr>
            <a:spLocks noGrp="1"/>
          </p:cNvSpPr>
          <p:nvPr>
            <p:ph idx="1"/>
          </p:nvPr>
        </p:nvSpPr>
        <p:spPr/>
        <p:txBody>
          <a:bodyPr>
            <a:normAutofit lnSpcReduction="10000"/>
          </a:bodyPr>
          <a:lstStyle/>
          <a:p>
            <a:r>
              <a:rPr lang="de-DE" b="1" dirty="0"/>
              <a:t>Benutzerverwaltung</a:t>
            </a:r>
          </a:p>
          <a:p>
            <a:pPr lvl="1"/>
            <a:r>
              <a:rPr lang="de-DE" dirty="0"/>
              <a:t>Anlegen, Ändern, Löschen von Accounts (CRUD).</a:t>
            </a:r>
          </a:p>
          <a:p>
            <a:pPr lvl="1"/>
            <a:r>
              <a:rPr lang="de-DE" dirty="0"/>
              <a:t>Self-Service-Portale für </a:t>
            </a:r>
            <a:r>
              <a:rPr lang="de-DE" dirty="0" err="1"/>
              <a:t>Passwortreset</a:t>
            </a:r>
            <a:r>
              <a:rPr lang="de-DE" dirty="0"/>
              <a:t> &amp; Profilpflege.</a:t>
            </a:r>
          </a:p>
          <a:p>
            <a:r>
              <a:rPr lang="de-DE" b="1" dirty="0"/>
              <a:t>Rollen &amp; Gruppen</a:t>
            </a:r>
          </a:p>
          <a:p>
            <a:pPr lvl="1"/>
            <a:r>
              <a:rPr lang="de-DE" dirty="0"/>
              <a:t>Hierarchien (z.B. Admin &gt; Manager &gt; User).</a:t>
            </a:r>
          </a:p>
          <a:p>
            <a:pPr lvl="1"/>
            <a:r>
              <a:rPr lang="de-DE" dirty="0"/>
              <a:t>Delegation von Berechtigungen.</a:t>
            </a:r>
          </a:p>
          <a:p>
            <a:r>
              <a:rPr lang="de-DE" b="1" dirty="0"/>
              <a:t>Zentrale Lösungen</a:t>
            </a:r>
          </a:p>
          <a:p>
            <a:pPr lvl="1"/>
            <a:r>
              <a:rPr lang="de-DE" dirty="0"/>
              <a:t>LDAP, </a:t>
            </a:r>
            <a:r>
              <a:rPr lang="de-DE" dirty="0" err="1"/>
              <a:t>Active</a:t>
            </a:r>
            <a:r>
              <a:rPr lang="de-DE" dirty="0"/>
              <a:t> Directory, </a:t>
            </a:r>
            <a:r>
              <a:rPr lang="de-DE" dirty="0" err="1"/>
              <a:t>Keycloak</a:t>
            </a:r>
            <a:r>
              <a:rPr lang="de-DE" dirty="0"/>
              <a:t>, Auth0: Zentralisierte Identitäts- und Zugriffsverwaltung.</a:t>
            </a:r>
          </a:p>
          <a:p>
            <a:r>
              <a:rPr lang="de-DE" b="1" dirty="0"/>
              <a:t>Single </a:t>
            </a:r>
            <a:r>
              <a:rPr lang="de-DE" b="1" dirty="0" err="1"/>
              <a:t>Sign</a:t>
            </a:r>
            <a:r>
              <a:rPr lang="de-DE" b="1" dirty="0"/>
              <a:t>-On (SSO)</a:t>
            </a:r>
          </a:p>
          <a:p>
            <a:pPr lvl="1"/>
            <a:r>
              <a:rPr lang="de-DE" dirty="0"/>
              <a:t>Einmaliges Einloggen für mehrere Anwendungen (z.B. SAML, OAuth2/OIDC).</a:t>
            </a:r>
          </a:p>
        </p:txBody>
      </p:sp>
    </p:spTree>
    <p:extLst>
      <p:ext uri="{BB962C8B-B14F-4D97-AF65-F5344CB8AC3E}">
        <p14:creationId xmlns:p14="http://schemas.microsoft.com/office/powerpoint/2010/main" val="29364686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C89425-3A0D-38A8-5B9A-B3E4B79182E6}"/>
              </a:ext>
            </a:extLst>
          </p:cNvPr>
          <p:cNvSpPr>
            <a:spLocks noGrp="1"/>
          </p:cNvSpPr>
          <p:nvPr>
            <p:ph type="title"/>
          </p:nvPr>
        </p:nvSpPr>
        <p:spPr/>
        <p:txBody>
          <a:bodyPr/>
          <a:lstStyle/>
          <a:p>
            <a:r>
              <a:rPr lang="de-DE" dirty="0"/>
              <a:t>Zusammenspiel</a:t>
            </a:r>
          </a:p>
        </p:txBody>
      </p:sp>
      <p:sp>
        <p:nvSpPr>
          <p:cNvPr id="3" name="Inhaltsplatzhalter 2">
            <a:extLst>
              <a:ext uri="{FF2B5EF4-FFF2-40B4-BE49-F238E27FC236}">
                <a16:creationId xmlns:a16="http://schemas.microsoft.com/office/drawing/2014/main" id="{5102DB04-DEF2-547E-3093-0A474CE8E05C}"/>
              </a:ext>
            </a:extLst>
          </p:cNvPr>
          <p:cNvSpPr>
            <a:spLocks noGrp="1"/>
          </p:cNvSpPr>
          <p:nvPr>
            <p:ph idx="1"/>
          </p:nvPr>
        </p:nvSpPr>
        <p:spPr/>
        <p:txBody>
          <a:bodyPr/>
          <a:lstStyle/>
          <a:p>
            <a:r>
              <a:rPr lang="de-DE" dirty="0"/>
              <a:t>Benutzer meldet sich an (Authentifizierung)</a:t>
            </a:r>
          </a:p>
          <a:p>
            <a:r>
              <a:rPr lang="de-DE" dirty="0"/>
              <a:t>System prüft Identität (Passwort, Token, …)</a:t>
            </a:r>
          </a:p>
          <a:p>
            <a:r>
              <a:rPr lang="de-DE" dirty="0"/>
              <a:t>System lädt Rollen/Rechte (aus dem IDM oder Datenbank)</a:t>
            </a:r>
          </a:p>
          <a:p>
            <a:r>
              <a:rPr lang="de-DE" dirty="0"/>
              <a:t>Nutzer führt Aktion durch (Autorisierung wird geprüft)</a:t>
            </a:r>
          </a:p>
          <a:p>
            <a:r>
              <a:rPr lang="de-DE" dirty="0"/>
              <a:t>Aktion erlaubt oder abgewiesen</a:t>
            </a:r>
          </a:p>
        </p:txBody>
      </p:sp>
    </p:spTree>
    <p:extLst>
      <p:ext uri="{BB962C8B-B14F-4D97-AF65-F5344CB8AC3E}">
        <p14:creationId xmlns:p14="http://schemas.microsoft.com/office/powerpoint/2010/main" val="1260147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 - Passwörter</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Geheimnisse aus dem Code verbannen</a:t>
            </a:r>
          </a:p>
          <a:p>
            <a:pPr lvl="1"/>
            <a:r>
              <a:rPr lang="de-DE" dirty="0"/>
              <a:t>Spring Cloud </a:t>
            </a:r>
            <a:r>
              <a:rPr lang="de-DE" dirty="0" err="1"/>
              <a:t>Vault</a:t>
            </a:r>
            <a:r>
              <a:rPr lang="de-DE" dirty="0"/>
              <a:t>/Spring </a:t>
            </a:r>
            <a:r>
              <a:rPr lang="de-DE" dirty="0" err="1"/>
              <a:t>Config</a:t>
            </a:r>
            <a:r>
              <a:rPr lang="de-DE" dirty="0"/>
              <a:t> Server einbinden; Rotation automatisieren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F067-1313-E841-F25F-C9A4D0F577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0C8779-CCE8-0BD8-3447-40097A50B25E}"/>
              </a:ext>
            </a:extLst>
          </p:cNvPr>
          <p:cNvSpPr>
            <a:spLocks noGrp="1"/>
          </p:cNvSpPr>
          <p:nvPr>
            <p:ph type="title"/>
          </p:nvPr>
        </p:nvSpPr>
        <p:spPr/>
        <p:txBody>
          <a:bodyPr/>
          <a:lstStyle/>
          <a:p>
            <a:r>
              <a:rPr lang="de-DE" dirty="0"/>
              <a:t>Best Practices für sichere Webanwendungen - Rechte</a:t>
            </a:r>
          </a:p>
        </p:txBody>
      </p:sp>
      <p:sp>
        <p:nvSpPr>
          <p:cNvPr id="5" name="Inhaltsplatzhalter 4">
            <a:extLst>
              <a:ext uri="{FF2B5EF4-FFF2-40B4-BE49-F238E27FC236}">
                <a16:creationId xmlns:a16="http://schemas.microsoft.com/office/drawing/2014/main" id="{3C4655A7-1748-1597-1651-23C178400E20}"/>
              </a:ext>
            </a:extLst>
          </p:cNvPr>
          <p:cNvSpPr>
            <a:spLocks noGrp="1"/>
          </p:cNvSpPr>
          <p:nvPr>
            <p:ph idx="1"/>
          </p:nvPr>
        </p:nvSpPr>
        <p:spPr/>
        <p:txBody>
          <a:bodyPr>
            <a:normAutofit/>
          </a:bodyPr>
          <a:lstStyle/>
          <a:p>
            <a:r>
              <a:rPr lang="de-DE" dirty="0"/>
              <a:t>Least Privilege </a:t>
            </a:r>
            <a:r>
              <a:rPr lang="de-DE" dirty="0" err="1"/>
              <a:t>Principle</a:t>
            </a:r>
            <a:endParaRPr lang="de-DE" dirty="0"/>
          </a:p>
          <a:p>
            <a:pPr lvl="1"/>
            <a:r>
              <a:rPr lang="de-DE" dirty="0"/>
              <a:t>Nutzer und Dienste erhalten nur die Rechte, die sie wirklich brauchen.</a:t>
            </a:r>
          </a:p>
          <a:p>
            <a:r>
              <a:rPr lang="de-DE" dirty="0"/>
              <a:t>Browser-APIs gezielt freigeben</a:t>
            </a:r>
          </a:p>
          <a:p>
            <a:pPr lvl="1"/>
            <a:r>
              <a:rPr lang="de-DE" dirty="0"/>
              <a:t>Mikrofon, Kamera, Geo-Location aus wenn nicht benötigt</a:t>
            </a:r>
          </a:p>
          <a:p>
            <a:r>
              <a:rPr lang="de-DE" dirty="0"/>
              <a:t>Session-Fixation verhindern, Timeouts setzen</a:t>
            </a:r>
          </a:p>
          <a:p>
            <a:pPr lvl="1"/>
            <a:r>
              <a:rPr lang="de-DE" dirty="0"/>
              <a:t>Spring hat </a:t>
            </a:r>
            <a:r>
              <a:rPr lang="de-DE" dirty="0" err="1"/>
              <a:t>ChangeSessionIdAuthenticationStrategy</a:t>
            </a:r>
            <a:r>
              <a:rPr lang="de-DE" dirty="0"/>
              <a:t> standardmäßig aktiv.- </a:t>
            </a:r>
            <a:r>
              <a:rPr lang="de-DE" dirty="0" err="1"/>
              <a:t>server.servlet.session.timeout</a:t>
            </a:r>
            <a:r>
              <a:rPr lang="de-DE" dirty="0"/>
              <a:t> </a:t>
            </a:r>
            <a:r>
              <a:rPr lang="de-DE" dirty="0" err="1"/>
              <a:t>und„Remember</a:t>
            </a:r>
            <a:r>
              <a:rPr lang="de-DE" dirty="0"/>
              <a:t> Me“ bewusst entscheiden.</a:t>
            </a:r>
          </a:p>
          <a:p>
            <a:r>
              <a:rPr lang="de-DE" dirty="0"/>
              <a:t>Cookies</a:t>
            </a:r>
          </a:p>
          <a:p>
            <a:pPr lvl="1"/>
            <a:r>
              <a:rPr lang="de-DE" dirty="0" err="1"/>
              <a:t>SameSite</a:t>
            </a:r>
            <a:r>
              <a:rPr lang="de-DE" dirty="0"/>
              <a:t>, Secure, </a:t>
            </a:r>
            <a:r>
              <a:rPr lang="de-DE" dirty="0" err="1"/>
              <a:t>HttpOnly</a:t>
            </a:r>
            <a:r>
              <a:rPr lang="de-DE" dirty="0"/>
              <a:t> konsistent</a:t>
            </a:r>
          </a:p>
        </p:txBody>
      </p:sp>
    </p:spTree>
    <p:extLst>
      <p:ext uri="{BB962C8B-B14F-4D97-AF65-F5344CB8AC3E}">
        <p14:creationId xmlns:p14="http://schemas.microsoft.com/office/powerpoint/2010/main" val="2148680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98C2-960E-5DE2-CD69-D3E09108A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0B1397-2FF8-D5DF-97CE-80DEA75C6800}"/>
              </a:ext>
            </a:extLst>
          </p:cNvPr>
          <p:cNvSpPr>
            <a:spLocks noGrp="1"/>
          </p:cNvSpPr>
          <p:nvPr>
            <p:ph type="title"/>
          </p:nvPr>
        </p:nvSpPr>
        <p:spPr/>
        <p:txBody>
          <a:bodyPr/>
          <a:lstStyle/>
          <a:p>
            <a:r>
              <a:rPr lang="de-DE" dirty="0"/>
              <a:t>Best Practices für sichere Webanwendungen – Web Basics</a:t>
            </a:r>
          </a:p>
        </p:txBody>
      </p:sp>
      <p:sp>
        <p:nvSpPr>
          <p:cNvPr id="5" name="Inhaltsplatzhalter 4">
            <a:extLst>
              <a:ext uri="{FF2B5EF4-FFF2-40B4-BE49-F238E27FC236}">
                <a16:creationId xmlns:a16="http://schemas.microsoft.com/office/drawing/2014/main" id="{930D7833-8270-3D9A-CA5B-5E46879C1B81}"/>
              </a:ext>
            </a:extLst>
          </p:cNvPr>
          <p:cNvSpPr>
            <a:spLocks noGrp="1"/>
          </p:cNvSpPr>
          <p:nvPr>
            <p:ph idx="1"/>
          </p:nvPr>
        </p:nvSpPr>
        <p:spPr/>
        <p:txBody>
          <a:bodyPr>
            <a:normAutofit/>
          </a:bodyPr>
          <a:lstStyle/>
          <a:p>
            <a:r>
              <a:rPr lang="de-DE" dirty="0"/>
              <a:t>Eingabevalidierung</a:t>
            </a:r>
          </a:p>
          <a:p>
            <a:pPr lvl="1"/>
            <a:r>
              <a:rPr lang="de-DE" dirty="0"/>
              <a:t>Bean Validation (@NotBlank, @Pattern, @Min) VOR DB-Zugriff.</a:t>
            </a:r>
          </a:p>
          <a:p>
            <a:pPr lvl="1"/>
            <a:r>
              <a:rPr lang="de-DE" dirty="0" err="1"/>
              <a:t>Thymeleaf</a:t>
            </a:r>
            <a:r>
              <a:rPr lang="de-DE" dirty="0"/>
              <a:t>/Spring </a:t>
            </a:r>
            <a:r>
              <a:rPr lang="de-DE" dirty="0" err="1"/>
              <a:t>WebMvc</a:t>
            </a:r>
            <a:r>
              <a:rPr lang="de-DE" dirty="0"/>
              <a:t> </a:t>
            </a:r>
            <a:r>
              <a:rPr lang="de-DE" dirty="0" err="1"/>
              <a:t>encoden</a:t>
            </a:r>
            <a:r>
              <a:rPr lang="de-DE" dirty="0"/>
              <a:t> automatisch – nicht abschalten</a:t>
            </a:r>
          </a:p>
          <a:p>
            <a:r>
              <a:rPr lang="de-DE" dirty="0"/>
              <a:t>Content Security Policy</a:t>
            </a:r>
          </a:p>
          <a:p>
            <a:pPr lvl="1"/>
            <a:r>
              <a:rPr lang="de-DE" dirty="0"/>
              <a:t>CSP „</a:t>
            </a:r>
            <a:r>
              <a:rPr lang="de-DE" dirty="0" err="1"/>
              <a:t>default-src</a:t>
            </a:r>
            <a:r>
              <a:rPr lang="de-DE" dirty="0"/>
              <a:t> '</a:t>
            </a:r>
            <a:r>
              <a:rPr lang="de-DE" dirty="0" err="1"/>
              <a:t>self</a:t>
            </a:r>
            <a:r>
              <a:rPr lang="de-DE" dirty="0"/>
              <a:t>'“ + </a:t>
            </a:r>
            <a:r>
              <a:rPr lang="de-DE" dirty="0" err="1"/>
              <a:t>Nonces</a:t>
            </a:r>
            <a:endParaRPr lang="de-DE" dirty="0"/>
          </a:p>
          <a:p>
            <a:r>
              <a:rPr lang="de-DE" dirty="0"/>
              <a:t>CORS-Härtung</a:t>
            </a:r>
          </a:p>
          <a:p>
            <a:pPr lvl="1"/>
            <a:r>
              <a:rPr lang="de-DE" dirty="0"/>
              <a:t>Nur explizite Origins + Methoden</a:t>
            </a:r>
          </a:p>
          <a:p>
            <a:r>
              <a:rPr lang="de-DE" dirty="0"/>
              <a:t>Brute-Force-Schutz auf Endpoints</a:t>
            </a:r>
          </a:p>
          <a:p>
            <a:pPr lvl="1"/>
            <a:r>
              <a:rPr lang="en-US" dirty="0"/>
              <a:t>Resilience4j-RateLimiter</a:t>
            </a:r>
            <a:endParaRPr lang="de-DE" dirty="0"/>
          </a:p>
        </p:txBody>
      </p:sp>
    </p:spTree>
    <p:extLst>
      <p:ext uri="{BB962C8B-B14F-4D97-AF65-F5344CB8AC3E}">
        <p14:creationId xmlns:p14="http://schemas.microsoft.com/office/powerpoint/2010/main" val="13159179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B17A-70C6-8239-46F5-1C8257EEA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DAE91C-9289-835B-0B9C-F77E658B3591}"/>
              </a:ext>
            </a:extLst>
          </p:cNvPr>
          <p:cNvSpPr>
            <a:spLocks noGrp="1"/>
          </p:cNvSpPr>
          <p:nvPr>
            <p:ph type="title"/>
          </p:nvPr>
        </p:nvSpPr>
        <p:spPr/>
        <p:txBody>
          <a:bodyPr/>
          <a:lstStyle/>
          <a:p>
            <a:r>
              <a:rPr lang="de-DE" dirty="0"/>
              <a:t>Best Practices für sichere Webanwendungen – Prozesse</a:t>
            </a:r>
          </a:p>
        </p:txBody>
      </p:sp>
      <p:sp>
        <p:nvSpPr>
          <p:cNvPr id="5" name="Inhaltsplatzhalter 4">
            <a:extLst>
              <a:ext uri="{FF2B5EF4-FFF2-40B4-BE49-F238E27FC236}">
                <a16:creationId xmlns:a16="http://schemas.microsoft.com/office/drawing/2014/main" id="{4D642509-DF1D-FB63-E612-D0F0BDF92EE7}"/>
              </a:ext>
            </a:extLst>
          </p:cNvPr>
          <p:cNvSpPr>
            <a:spLocks noGrp="1"/>
          </p:cNvSpPr>
          <p:nvPr>
            <p:ph idx="1"/>
          </p:nvPr>
        </p:nvSpPr>
        <p:spPr/>
        <p:txBody>
          <a:bodyPr>
            <a:normAutofit/>
          </a:bodyPr>
          <a:lstStyle/>
          <a:p>
            <a:r>
              <a:rPr lang="de-DE" dirty="0" err="1"/>
              <a:t>Dependency</a:t>
            </a:r>
            <a:r>
              <a:rPr lang="de-DE" dirty="0"/>
              <a:t>-Scanning</a:t>
            </a:r>
          </a:p>
          <a:p>
            <a:pPr lvl="1"/>
            <a:r>
              <a:rPr lang="en-US" dirty="0"/>
              <a:t>Z.B. ./</a:t>
            </a:r>
            <a:r>
              <a:rPr lang="en-US" dirty="0" err="1"/>
              <a:t>mvnw</a:t>
            </a:r>
            <a:r>
              <a:rPr lang="en-US" dirty="0"/>
              <a:t> </a:t>
            </a:r>
            <a:r>
              <a:rPr lang="en-US" dirty="0" err="1"/>
              <a:t>org.owasp:dependency-check-maven:check</a:t>
            </a:r>
            <a:r>
              <a:rPr lang="en-US" dirty="0"/>
              <a:t> in die CI.</a:t>
            </a:r>
            <a:endParaRPr lang="de-DE" dirty="0"/>
          </a:p>
          <a:p>
            <a:pPr lvl="1"/>
            <a:r>
              <a:rPr lang="de-DE" dirty="0"/>
              <a:t>Patches zeitnah einspielen (CVE-Alarme).</a:t>
            </a:r>
          </a:p>
          <a:p>
            <a:r>
              <a:rPr lang="de-DE" dirty="0"/>
              <a:t>Security-Events zentral sammeln</a:t>
            </a:r>
          </a:p>
          <a:p>
            <a:pPr lvl="1"/>
            <a:r>
              <a:rPr lang="de-DE" dirty="0"/>
              <a:t>Spring Security Auditing ⟶ ELK/Splunk/</a:t>
            </a:r>
            <a:r>
              <a:rPr lang="de-DE" dirty="0" err="1"/>
              <a:t>Grafana</a:t>
            </a:r>
            <a:r>
              <a:rPr lang="de-DE" dirty="0"/>
              <a:t>…</a:t>
            </a:r>
          </a:p>
          <a:p>
            <a:r>
              <a:rPr lang="de-DE" dirty="0"/>
              <a:t>Pen-</a:t>
            </a:r>
            <a:r>
              <a:rPr lang="de-DE" dirty="0" err="1"/>
              <a:t>Testing</a:t>
            </a:r>
            <a:r>
              <a:rPr lang="de-DE" dirty="0"/>
              <a:t> im CI</a:t>
            </a:r>
          </a:p>
          <a:p>
            <a:pPr lvl="1"/>
            <a:r>
              <a:rPr lang="de-DE" dirty="0"/>
              <a:t>Docker-ZAP </a:t>
            </a:r>
            <a:r>
              <a:rPr lang="de-DE" dirty="0" err="1"/>
              <a:t>baseline</a:t>
            </a:r>
            <a:r>
              <a:rPr lang="de-DE" dirty="0"/>
              <a:t>-Scan gegen</a:t>
            </a:r>
          </a:p>
          <a:p>
            <a:r>
              <a:rPr lang="de-DE" dirty="0" err="1"/>
              <a:t>Threat</a:t>
            </a:r>
            <a:r>
              <a:rPr lang="de-DE" dirty="0"/>
              <a:t> Modeling</a:t>
            </a:r>
          </a:p>
          <a:p>
            <a:pPr lvl="1"/>
            <a:r>
              <a:rPr lang="de-DE" dirty="0"/>
              <a:t>Früh &amp; wiederholt (STRIDE, PASTA)</a:t>
            </a:r>
          </a:p>
        </p:txBody>
      </p:sp>
    </p:spTree>
    <p:extLst>
      <p:ext uri="{BB962C8B-B14F-4D97-AF65-F5344CB8AC3E}">
        <p14:creationId xmlns:p14="http://schemas.microsoft.com/office/powerpoint/2010/main" val="11159226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a:t>Autorisierung</a:t>
            </a:r>
          </a:p>
          <a:p>
            <a:r>
              <a:rPr lang="de-DE" sz="2000" dirty="0"/>
              <a:t>CSRF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dirty="0"/>
              <a:t> Server</a:t>
            </a:r>
          </a:p>
          <a:p>
            <a:r>
              <a:rPr lang="de-DE" sz="2000" dirty="0"/>
              <a:t>Spring 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(Transport Layer Security):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7A6BE-6A9B-4EB7-72CD-8E4A1BF33A32}"/>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7DA0E1C-4738-CDD2-E029-EA7A4CD1C890}"/>
              </a:ext>
            </a:extLst>
          </p:cNvPr>
          <p:cNvSpPr>
            <a:spLocks noGrp="1"/>
          </p:cNvSpPr>
          <p:nvPr>
            <p:ph idx="1"/>
          </p:nvPr>
        </p:nvSpPr>
        <p:spPr/>
        <p:txBody>
          <a:bodyPr/>
          <a:lstStyle/>
          <a:p>
            <a:r>
              <a:rPr lang="de-DE" dirty="0"/>
              <a:t>Der PO möchte zu Werbungszwecken ein paar Endpunkte öffentlich machen. Im ersten Schritt sollen dort all unsere Filme aufgeführt werden. Es sollen aber zukünftig vielleicht weitere folgen.</a:t>
            </a:r>
          </a:p>
          <a:p>
            <a:endParaRPr lang="de-DE" dirty="0"/>
          </a:p>
          <a:p>
            <a:endParaRPr lang="de-DE" dirty="0"/>
          </a:p>
          <a:p>
            <a:r>
              <a:rPr lang="de-DE" dirty="0"/>
              <a:t>Schreibt dazu einen weiteren Rest-Endpunkt, der eine Liste unserer Filme zurückgibt. Dieser soll unter localhost:10000/</a:t>
            </a:r>
            <a:r>
              <a:rPr lang="de-DE" dirty="0" err="1"/>
              <a:t>public</a:t>
            </a:r>
            <a:r>
              <a:rPr lang="de-DE" dirty="0"/>
              <a:t>/</a:t>
            </a:r>
            <a:r>
              <a:rPr lang="de-DE" dirty="0" err="1"/>
              <a:t>movies</a:t>
            </a:r>
            <a:r>
              <a:rPr lang="de-DE" dirty="0"/>
              <a:t>  ohne Anmeldung erreichbar sein.</a:t>
            </a:r>
          </a:p>
          <a:p>
            <a:r>
              <a:rPr lang="de-DE" dirty="0"/>
              <a:t>Natürlich mit einem Test</a:t>
            </a:r>
          </a:p>
        </p:txBody>
      </p:sp>
    </p:spTree>
    <p:extLst>
      <p:ext uri="{BB962C8B-B14F-4D97-AF65-F5344CB8AC3E}">
        <p14:creationId xmlns:p14="http://schemas.microsoft.com/office/powerpoint/2010/main" val="2640231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8CFFB-95DF-38F8-417A-13FCAB48B3F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682C2128-587F-4F6A-C526-1FB2D4C69932}"/>
              </a:ext>
            </a:extLst>
          </p:cNvPr>
          <p:cNvSpPr>
            <a:spLocks noGrp="1"/>
          </p:cNvSpPr>
          <p:nvPr>
            <p:ph idx="1"/>
          </p:nvPr>
        </p:nvSpPr>
        <p:spPr/>
        <p:txBody>
          <a:bodyPr/>
          <a:lstStyle/>
          <a:p>
            <a:r>
              <a:rPr lang="de-DE" dirty="0"/>
              <a:t>Der PO hat leider unsere Folien gesehen und ist außer sich, dass seine Passwörter nur mit </a:t>
            </a:r>
            <a:r>
              <a:rPr lang="de-DE" dirty="0" err="1"/>
              <a:t>Bcrypt</a:t>
            </a:r>
            <a:r>
              <a:rPr lang="de-DE" dirty="0"/>
              <a:t> </a:t>
            </a:r>
            <a:r>
              <a:rPr lang="de-DE" dirty="0" err="1"/>
              <a:t>gehashed</a:t>
            </a:r>
            <a:r>
              <a:rPr lang="de-DE" dirty="0"/>
              <a:t> sind. Er möchte unverzüglich den Gold-Standard Argon2.</a:t>
            </a:r>
          </a:p>
        </p:txBody>
      </p:sp>
    </p:spTree>
    <p:extLst>
      <p:ext uri="{BB962C8B-B14F-4D97-AF65-F5344CB8AC3E}">
        <p14:creationId xmlns:p14="http://schemas.microsoft.com/office/powerpoint/2010/main" val="336762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die fehlenden Tests (rudimentär) implementieren</a:t>
            </a:r>
          </a:p>
        </p:txBody>
      </p:sp>
    </p:spTree>
    <p:extLst>
      <p:ext uri="{BB962C8B-B14F-4D97-AF65-F5344CB8AC3E}">
        <p14:creationId xmlns:p14="http://schemas.microsoft.com/office/powerpoint/2010/main" val="3468349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eigentlich kein Thema</a:t>
            </a:r>
          </a:p>
        </p:txBody>
      </p:sp>
    </p:spTree>
    <p:extLst>
      <p:ext uri="{BB962C8B-B14F-4D97-AF65-F5344CB8AC3E}">
        <p14:creationId xmlns:p14="http://schemas.microsoft.com/office/powerpoint/2010/main" val="2868074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0A0DB-3B82-5BD9-08AA-A108564A8E4D}"/>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A40D7535-CFB3-9EFB-4B3E-6D39D7288254}"/>
              </a:ext>
            </a:extLst>
          </p:cNvPr>
          <p:cNvSpPr>
            <a:spLocks noGrp="1"/>
          </p:cNvSpPr>
          <p:nvPr>
            <p:ph idx="1"/>
          </p:nvPr>
        </p:nvSpPr>
        <p:spPr/>
        <p:txBody>
          <a:bodyPr/>
          <a:lstStyle/>
          <a:p>
            <a:r>
              <a:rPr lang="de-DE" dirty="0"/>
              <a:t>Der PO wünscht die Erweiterung der Anwendung um buchhalterische Statistiken. Diese werden vom Nachbarsystem </a:t>
            </a:r>
            <a:r>
              <a:rPr lang="de-DE" dirty="0" err="1"/>
              <a:t>account</a:t>
            </a:r>
            <a:r>
              <a:rPr lang="de-DE" dirty="0"/>
              <a:t> unter localhost:9000/</a:t>
            </a:r>
            <a:r>
              <a:rPr lang="de-DE" dirty="0" err="1"/>
              <a:t>api</a:t>
            </a:r>
            <a:r>
              <a:rPr lang="de-DE" dirty="0"/>
              <a:t>/</a:t>
            </a:r>
            <a:r>
              <a:rPr lang="de-DE" dirty="0" err="1"/>
              <a:t>statistics</a:t>
            </a:r>
            <a:r>
              <a:rPr lang="de-DE" dirty="0"/>
              <a:t> geliefert</a:t>
            </a:r>
          </a:p>
          <a:p>
            <a:r>
              <a:rPr lang="de-DE" dirty="0"/>
              <a:t>Diese Daten sollen auch in </a:t>
            </a:r>
            <a:r>
              <a:rPr lang="de-DE" dirty="0" err="1"/>
              <a:t>Netzfilm</a:t>
            </a:r>
            <a:r>
              <a:rPr lang="de-DE" dirty="0"/>
              <a:t> für Buchhalter </a:t>
            </a:r>
            <a:r>
              <a:rPr lang="de-DE" dirty="0" err="1"/>
              <a:t>anzeigbar</a:t>
            </a:r>
            <a:r>
              <a:rPr lang="de-DE" dirty="0"/>
              <a:t> sein (localhost:10000/</a:t>
            </a:r>
            <a:r>
              <a:rPr lang="de-DE" dirty="0" err="1"/>
              <a:t>api</a:t>
            </a:r>
            <a:r>
              <a:rPr lang="de-DE" dirty="0"/>
              <a:t>/</a:t>
            </a:r>
            <a:r>
              <a:rPr lang="de-DE" dirty="0" err="1"/>
              <a:t>account</a:t>
            </a:r>
            <a:r>
              <a:rPr lang="de-DE" dirty="0"/>
              <a:t>/</a:t>
            </a:r>
            <a:r>
              <a:rPr lang="de-DE" dirty="0" err="1"/>
              <a:t>statistics</a:t>
            </a:r>
            <a:r>
              <a:rPr lang="de-DE" dirty="0"/>
              <a:t>), diese bekommen die neue Rolle ACCOUNT</a:t>
            </a:r>
          </a:p>
          <a:p>
            <a:r>
              <a:rPr lang="de-DE" dirty="0"/>
              <a:t>Den Code für den remote Call hat eine Kollegin bereits implementiert, dieser wird mit einem Service-User durchgeführt</a:t>
            </a:r>
          </a:p>
          <a:p>
            <a:r>
              <a:rPr lang="de-DE" dirty="0"/>
              <a:t>Den </a:t>
            </a:r>
            <a:r>
              <a:rPr lang="de-DE" dirty="0" err="1"/>
              <a:t>Endpoint</a:t>
            </a:r>
            <a:r>
              <a:rPr lang="de-DE" dirty="0"/>
              <a:t> in der Klasse </a:t>
            </a:r>
            <a:r>
              <a:rPr lang="de-DE" dirty="0" err="1"/>
              <a:t>AccountRestController</a:t>
            </a:r>
            <a:r>
              <a:rPr lang="de-DE" dirty="0"/>
              <a:t> hat sie angefangen – da fehlt aber noch was. Außerdem fehlen noch die neue Rolle, der </a:t>
            </a:r>
            <a:r>
              <a:rPr lang="de-DE" dirty="0" err="1"/>
              <a:t>user</a:t>
            </a:r>
            <a:r>
              <a:rPr lang="de-DE" dirty="0"/>
              <a:t> sowie die </a:t>
            </a:r>
            <a:r>
              <a:rPr lang="de-DE" dirty="0" err="1"/>
              <a:t>SecurityConfig</a:t>
            </a:r>
            <a:r>
              <a:rPr lang="de-DE" dirty="0"/>
              <a:t>!</a:t>
            </a:r>
          </a:p>
        </p:txBody>
      </p:sp>
    </p:spTree>
    <p:extLst>
      <p:ext uri="{BB962C8B-B14F-4D97-AF65-F5344CB8AC3E}">
        <p14:creationId xmlns:p14="http://schemas.microsoft.com/office/powerpoint/2010/main" val="1182958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510251426"/>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8120</Words>
  <Application>Microsoft Office PowerPoint</Application>
  <PresentationFormat>Breitbild</PresentationFormat>
  <Paragraphs>882</Paragraphs>
  <Slides>144</Slides>
  <Notes>18</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144</vt:i4>
      </vt:variant>
    </vt:vector>
  </HeadingPairs>
  <TitlesOfParts>
    <vt:vector size="156"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Aufgabe</vt:lpstr>
      <vt:lpstr>Login und Datenspeicher</vt:lpstr>
      <vt:lpstr>Passwörter und Hashing</vt:lpstr>
      <vt:lpstr>Eigenschaften guter Hash‑Funktionen</vt:lpstr>
      <vt:lpstr>Salting</vt:lpstr>
      <vt:lpstr>Überblick Hashing algorithms</vt:lpstr>
      <vt:lpstr>Erweiterung der Anwendung</vt:lpstr>
      <vt:lpstr>Aufgabe</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Aufgabe</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Aufgabe</vt:lpstr>
      <vt:lpstr>Agenda</vt:lpstr>
      <vt:lpstr>(Basic) Auth – Problemstellung 1</vt:lpstr>
      <vt:lpstr>(Basic) Auth – Problemstellung 2</vt:lpstr>
      <vt:lpstr>Oauth 2 – Lösung 1</vt:lpstr>
      <vt:lpstr>Oauth 2 – Lösung 2</vt:lpstr>
      <vt:lpstr>OAUTH 2 - Überblick</vt:lpstr>
      <vt:lpstr>Oauth 2.0 Architektur &amp; Terminologie</vt:lpstr>
      <vt:lpstr>Grant Types im Überblick</vt:lpstr>
      <vt:lpstr>OAUTH 2 – Ablauf (Authorization Grant Type)</vt:lpstr>
      <vt:lpstr>OAUTH 2 – Ablauf (Client Credentials Grant Type)</vt:lpstr>
      <vt:lpstr>OAUTH 2 – Ablauf (Password Grant Type)</vt:lpstr>
      <vt:lpstr>OAUTH 2 – Ablauf (Refresh Token Grant Type)</vt:lpstr>
      <vt:lpstr>PKCE (Proof Key for Code Exchange)</vt:lpstr>
      <vt:lpstr>PKCE-Flow</vt:lpstr>
      <vt:lpstr>PKCE – verhindert Angriff</vt:lpstr>
      <vt:lpstr>Token-Typen &amp; Inhalte</vt:lpstr>
      <vt:lpstr>JWT und kyptographische Signaturen</vt:lpstr>
      <vt:lpstr>JWT</vt:lpstr>
      <vt:lpstr>Scopes, Claims &amp; Autorisierung</vt:lpstr>
      <vt:lpstr>Sicherheit &amp; Best Practices</vt:lpstr>
      <vt:lpstr>Wohin mit den client secrets - Vault</vt:lpstr>
      <vt:lpstr>Agenda</vt:lpstr>
      <vt:lpstr>OpenID Connect - Überblick</vt:lpstr>
      <vt:lpstr>OIDC – Use cases</vt:lpstr>
      <vt:lpstr>OIDC Flows &amp; Nonce</vt:lpstr>
      <vt:lpstr>Agenda</vt:lpstr>
      <vt:lpstr>Spring Authorization Server Überblick</vt:lpstr>
      <vt:lpstr>Spring Authorization Server Ziel</vt:lpstr>
      <vt:lpstr>Spring Authorization Server - Samples</vt:lpstr>
      <vt:lpstr>Identitätsmanagement (IDM) – Verwaltung von Benutzern und Rollen</vt:lpstr>
      <vt:lpstr>Zusammenspiel</vt:lpstr>
      <vt:lpstr>Agenda</vt:lpstr>
      <vt:lpstr>Best Practices für sichere Webanwendungen - Passwörter</vt:lpstr>
      <vt:lpstr>Best Practices für sichere Webanwendungen - Rechte</vt:lpstr>
      <vt:lpstr>Best Practices für sichere Webanwendungen – Web Basics</vt:lpstr>
      <vt:lpstr>Best Practices für sichere Webanwendungen – Prozesse</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1097</cp:revision>
  <cp:lastPrinted>2025-07-06T15:21:14Z</cp:lastPrinted>
  <dcterms:created xsi:type="dcterms:W3CDTF">2019-11-12T08:00:01Z</dcterms:created>
  <dcterms:modified xsi:type="dcterms:W3CDTF">2025-07-08T14:05:21Z</dcterms:modified>
</cp:coreProperties>
</file>