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48" autoAdjust="0"/>
  </p:normalViewPr>
  <p:slideViewPr>
    <p:cSldViewPr snapToGrid="0">
      <p:cViewPr varScale="1">
        <p:scale>
          <a:sx n="69" d="100"/>
          <a:sy n="69" d="100"/>
        </p:scale>
        <p:origin x="1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51DB-D80D-4ACC-A3A8-E68C142891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AE4D6-5436-4C48-9D61-1A08AB79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5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AE4D6-5436-4C48-9D61-1A08AB794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PLM might be able to perform the </a:t>
            </a:r>
            <a:r>
              <a:rPr lang="en-US" i="1" dirty="0"/>
              <a:t>reuse</a:t>
            </a:r>
            <a:r>
              <a:rPr lang="en-US" dirty="0"/>
              <a:t> step by giving the in-context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AE4D6-5436-4C48-9D61-1A08AB794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D451-9413-C4B4-93B9-D5CBB9ED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2935-ABE3-530A-2690-DC4C6839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C627-9AEB-D42F-F70B-E2B803D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DB17-18F0-F749-AE14-5F268A04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205E-8254-1228-3F9D-586150C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2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BB4E-E5E2-DC19-B263-7858A4E7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B9553-B9DC-0AB6-4314-72609AD2F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0BBE-2A56-23B9-1505-EAA0ACCA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F6BF-3C7D-C0AD-EF50-899B2C15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E670-A8AC-EFEA-3E7F-2A272769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2E4A-9A9B-2506-D293-3CE72825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81F7-4986-78C2-C7CC-7B217CB19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25CB-E127-01D0-FB8A-B442101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161C-A8B1-868F-8ACA-E9DD555A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AF50-B100-34A3-1F40-FDE628CE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2939-3F50-F5A2-40CC-3450534F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6703-6DC0-FB31-DD75-CA6F8A34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3EC3-24CD-A1D7-94A5-1AC42E12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F201-0CF3-216B-22C4-34BB8615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DDEC-2DE8-CB4C-10D8-C014963D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16F6-F2D4-5459-4987-29A816B9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4E70-CB76-FF67-1E3C-6269097E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21C0-43B3-28F2-B057-178F7FBB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7869-52A9-1791-0B3B-EDCC444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81CE-1B89-11ED-0C1C-8B7F9DE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142-4FD0-2BB8-53C0-757FDDBA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9275-2AE8-CFE5-7C72-42C56EA0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C268D-F8C3-615F-C0F5-BF187DCB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154E-13E9-75ED-4C0B-75935FC2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FCBB3-456C-720E-E125-D105208A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13B09-2575-C58C-B664-D1308B84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853A-0384-6581-F2E8-4F344A30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E619-2948-2AFA-414A-11559FC4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B200F-0ECE-5E9E-6592-7ABA402CE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67A27-33FC-9AF0-95D3-800F9C2A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3D569-3740-0832-7A2A-869F0B6D7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4213C-42EE-695D-3C24-5BBEC202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CE2FD-57B5-1D83-8BEB-A8DCCF90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17398-2339-1FB8-7921-4E0E95F2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97AE-CDE8-B532-1B9F-3780148B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F752E-3408-88AE-3BCC-779503D7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4ACE8-B09A-3AE6-7A11-9959E572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CEA8-29C1-A5DF-83E4-F54993D7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F92A2-0E86-D3CE-BF8B-DAFE77D5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4C1F8-3505-2E25-AB9D-FA2A89C8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B8648-DE41-60D6-CC67-FAC56AA4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79AA-FFD3-A54F-310B-ED53E9B1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843-9437-6402-5A08-49429355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0D3FC-337B-AA0E-124F-B4BB439C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D72BE-3550-1D44-04AD-318DC875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22E1D-C0B0-D570-A50B-9A73EDE3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8A69-53DA-BF5A-C17C-CCC8826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C1A7-20BC-8DC8-2548-C5E6A258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0F28D-0842-CA06-BEE5-99FCDD2EC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0030-8237-5783-451E-91881774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72F2-5779-B63A-F805-1E20BB4D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82226-D03D-9250-EA8B-C64A5AF1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290E-D9D1-1B18-6DBC-1CA8B4A5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10E16-9028-6163-4714-E33956BF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30F8-20DC-8CF1-76DA-BD143259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4CEB-0118-709F-C8B2-157103CB5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5ABEF-2205-436D-9A2C-1146BDE298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85A0-2B58-ACA9-79CD-34265A19C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BD6B-F9F6-461D-28E2-47FD8259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4D5D-5E36-4064-896C-BF204D17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EE6-1765-7DE0-FEA1-DF4099BAB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4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End-to-end Case-based Reasoning for Commonsense Knowledge Base Completion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64346-CAF5-9953-61D7-3D4D91175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95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Zonglin Yang,</a:t>
            </a:r>
            <a:r>
              <a:rPr lang="zh-CN" altLang="en-US" dirty="0"/>
              <a:t> </a:t>
            </a:r>
            <a:r>
              <a:rPr lang="en-US" altLang="zh-CN" dirty="0"/>
              <a:t>Xinya</a:t>
            </a:r>
            <a:r>
              <a:rPr lang="zh-CN" altLang="en-US" dirty="0"/>
              <a:t> </a:t>
            </a:r>
            <a:r>
              <a:rPr lang="en-US" altLang="zh-CN" dirty="0"/>
              <a:t>Du,</a:t>
            </a:r>
            <a:r>
              <a:rPr lang="zh-CN" altLang="en-US" dirty="0"/>
              <a:t> </a:t>
            </a:r>
            <a:r>
              <a:rPr lang="en-US" altLang="zh-CN" dirty="0"/>
              <a:t>Erik</a:t>
            </a:r>
            <a:r>
              <a:rPr lang="zh-CN" altLang="en-US" dirty="0"/>
              <a:t> </a:t>
            </a:r>
            <a:r>
              <a:rPr lang="en-US" altLang="zh-CN" dirty="0"/>
              <a:t>Cambria,</a:t>
            </a:r>
            <a:r>
              <a:rPr lang="zh-CN" altLang="en-US" dirty="0"/>
              <a:t> </a:t>
            </a:r>
            <a:r>
              <a:rPr lang="en-US" altLang="zh-CN" dirty="0"/>
              <a:t>Claire</a:t>
            </a:r>
            <a:r>
              <a:rPr lang="zh-CN" altLang="en-US" dirty="0"/>
              <a:t> </a:t>
            </a:r>
            <a:r>
              <a:rPr lang="en-US" altLang="zh-CN" dirty="0"/>
              <a:t>Cardie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36948-EB11-F97A-064B-5AF7451A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36" y="2822528"/>
            <a:ext cx="1453355" cy="1874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B99E5-5976-FEAE-6A7F-614FCE791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279" y="2822528"/>
            <a:ext cx="1511013" cy="187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B6EBA8-5C7F-670F-1C7B-88CCA628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975" y="2834461"/>
            <a:ext cx="1481077" cy="1874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F8E2FD-D02E-77AB-3B4D-481809F8A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015" y="2822528"/>
            <a:ext cx="1513643" cy="187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628429-ECCA-981D-F675-3C1FB7D3FF03}"/>
              </a:ext>
            </a:extLst>
          </p:cNvPr>
          <p:cNvSpPr txBox="1"/>
          <p:nvPr/>
        </p:nvSpPr>
        <p:spPr>
          <a:xfrm>
            <a:off x="2412951" y="5758231"/>
            <a:ext cx="760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Paper: https://aclanthology.org/2023.eacl-main.255.pdf</a:t>
            </a:r>
          </a:p>
          <a:p>
            <a:r>
              <a:rPr lang="en-US" dirty="0"/>
              <a:t>Code: https://github.com/ZonglinY/ECBRF_Case_Based_Reasoning_with_PLM</a:t>
            </a:r>
          </a:p>
        </p:txBody>
      </p:sp>
    </p:spTree>
    <p:extLst>
      <p:ext uri="{BB962C8B-B14F-4D97-AF65-F5344CB8AC3E}">
        <p14:creationId xmlns:p14="http://schemas.microsoft.com/office/powerpoint/2010/main" val="1606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0748-D3B7-39AD-70F8-40796F88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9048-1220-B773-FAF1-3CB9D767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56779-62F7-7CB5-F7DB-237B8E12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0" y="2158234"/>
            <a:ext cx="6131370" cy="254153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E1EFB46-FED8-93C3-FD9A-711BDB0E3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962020"/>
            <a:ext cx="5155790" cy="4078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F5364-20BF-AF20-813B-2E06FFB9237C}"/>
                  </a:ext>
                </a:extLst>
              </p:cNvPr>
              <p:cNvSpPr txBox="1"/>
              <p:nvPr/>
            </p:nvSpPr>
            <p:spPr>
              <a:xfrm>
                <a:off x="9453213" y="3759616"/>
                <a:ext cx="158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𝑚𝑎𝑠𝑘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en-US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F5364-20BF-AF20-813B-2E06FFB9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213" y="3759616"/>
                <a:ext cx="15842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8008FD9-A160-3B2D-D2E6-E10BD9E8AA31}"/>
              </a:ext>
            </a:extLst>
          </p:cNvPr>
          <p:cNvSpPr/>
          <p:nvPr/>
        </p:nvSpPr>
        <p:spPr>
          <a:xfrm>
            <a:off x="3463636" y="1690688"/>
            <a:ext cx="8543637" cy="480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5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7A48-DE9E-8677-7CBD-E57ED955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B513-E3E2-06BD-3055-CDC946E1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Knowledge in </a:t>
            </a:r>
            <a:r>
              <a:rPr lang="en-US" i="1" dirty="0"/>
              <a:t>case-based reasoning               </a:t>
            </a:r>
            <a:r>
              <a:rPr lang="en-US" dirty="0"/>
              <a:t>further development of in-context demonstrations</a:t>
            </a:r>
          </a:p>
          <a:p>
            <a:endParaRPr lang="en-US" i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6B133A-7DE9-4764-AB4A-792B80067E06}"/>
              </a:ext>
            </a:extLst>
          </p:cNvPr>
          <p:cNvSpPr/>
          <p:nvPr/>
        </p:nvSpPr>
        <p:spPr>
          <a:xfrm>
            <a:off x="6428510" y="18256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C8DF818-D859-AC69-5ABE-EBB8020C001D}"/>
              </a:ext>
            </a:extLst>
          </p:cNvPr>
          <p:cNvSpPr/>
          <p:nvPr/>
        </p:nvSpPr>
        <p:spPr>
          <a:xfrm>
            <a:off x="3754584" y="27076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A94223-F86F-5667-231D-9CDC8373C4ED}"/>
              </a:ext>
            </a:extLst>
          </p:cNvPr>
          <p:cNvSpPr txBox="1">
            <a:spLocks/>
          </p:cNvSpPr>
          <p:nvPr/>
        </p:nvSpPr>
        <p:spPr>
          <a:xfrm>
            <a:off x="838200" y="2743478"/>
            <a:ext cx="10515600" cy="685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Advances in PLM               development of </a:t>
            </a:r>
            <a:r>
              <a:rPr lang="en-US" i="1" dirty="0"/>
              <a:t>case-based reasoning </a:t>
            </a:r>
          </a:p>
          <a:p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8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2AF3-C63D-C2B2-3ED2-1E8B34B8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8689-0E8F-82C6-A0A9-F2283DDC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7283-0A23-91E9-11AD-E6CEAD9F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D807-9F8E-5787-A36C-5302FC37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[1]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Leake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and Crandall, D., 2020. On bringing case-based reasoning methodology to deep learning. In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Case-Based Reasoning Research and Development: 28th International Conference, ICCBR 2020, Salamanca, Spain, June 8–12, 2020, Proceedings 28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343-348). Springer International Publishing.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Ye, X.,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Leake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and Crandall, D., 2022, August. Case Adaptation with Neural Networks: Capabilities and Limitations. In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Case-Based Reasoning Research and Development: 30th International Conference, ICCBR 2022, Nancy, France, September 12–15, 2022, Proceedings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143-158). Cham: Springer International Publishing.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Ye, X.,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Leake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Jalali, V. and Crandall, D.J., 2021. Learning adaptations for case-based classification: A neural network approach. In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Case-Based Reasoning Research and Development: 29th International Conference, ICCBR 2021, Salamanca, Spain, September 13–16, 2021, Proceedings 29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279-293). Springer International Publishing.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Choudhury, N. and Begum, S.A., 2016. A survey on case-based reasoning in medicine.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Advanced Computer Science and Applications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7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358-4574-5F64-AE4C-9C991FF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90BC-DD3B-D6B5-5DF7-55862F01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the connection between </a:t>
            </a:r>
            <a:r>
              <a:rPr lang="en-US" i="1" dirty="0"/>
              <a:t>in-context demonstration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classic AI subject </a:t>
            </a:r>
            <a:r>
              <a:rPr lang="en-US" dirty="0"/>
              <a:t>named</a:t>
            </a:r>
            <a:r>
              <a:rPr lang="en-US" i="1" dirty="0"/>
              <a:t> Case-based Reasoning</a:t>
            </a:r>
            <a:r>
              <a:rPr lang="en-US" dirty="0"/>
              <a:t>, and that bridging them is beneficial to both fields (</a:t>
            </a:r>
            <a:r>
              <a:rPr lang="en-US" i="1" dirty="0"/>
              <a:t>NLP</a:t>
            </a:r>
            <a:r>
              <a:rPr lang="en-US" dirty="0"/>
              <a:t> and </a:t>
            </a:r>
            <a:r>
              <a:rPr lang="en-US" i="1" dirty="0"/>
              <a:t>Case-based Reasoning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3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5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3137B-697C-1BE3-6300-C2E56D58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In-context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A2E92-F583-40AD-3A9E-E93329CB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3996" y="640080"/>
            <a:ext cx="4895411" cy="5578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3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1CBF2-16E1-FE50-A17E-F6DCC53F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Case-based Reasoning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D79F8-D468-C60A-F4D5-FBAFD9BEC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0923" y="252153"/>
            <a:ext cx="5230138" cy="5578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262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0C69BE-6A4A-E3D7-7D1A-49BA4694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71" y="643466"/>
            <a:ext cx="5632550" cy="5310690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A910C-B655-8677-4E1E-A1F7B456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In-context demonstration in a case-based reasoning (CBR) perspective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83F8196-E717-47C9-0ADF-237AECAA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7099" y="672338"/>
            <a:ext cx="5924190" cy="5568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C40545-0139-F316-2409-5115334FB7CC}"/>
              </a:ext>
            </a:extLst>
          </p:cNvPr>
          <p:cNvSpPr txBox="1"/>
          <p:nvPr/>
        </p:nvSpPr>
        <p:spPr>
          <a:xfrm>
            <a:off x="5544794" y="6212566"/>
            <a:ext cx="62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nd-to-end </a:t>
            </a:r>
            <a:r>
              <a:rPr lang="en-US" b="1" dirty="0"/>
              <a:t>C</a:t>
            </a:r>
            <a:r>
              <a:rPr lang="en-US" dirty="0"/>
              <a:t>ase-</a:t>
            </a:r>
            <a:r>
              <a:rPr lang="en-US" b="1" dirty="0"/>
              <a:t>B</a:t>
            </a:r>
            <a:r>
              <a:rPr lang="en-US" dirty="0"/>
              <a:t>ased </a:t>
            </a:r>
            <a:r>
              <a:rPr lang="en-US" b="1" dirty="0"/>
              <a:t>R</a:t>
            </a:r>
            <a:r>
              <a:rPr lang="en-US" dirty="0"/>
              <a:t>easoning </a:t>
            </a:r>
            <a:r>
              <a:rPr lang="en-US" b="1" dirty="0"/>
              <a:t>F</a:t>
            </a:r>
            <a:r>
              <a:rPr lang="en-US" dirty="0"/>
              <a:t>ramework (ECBRF)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5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513-34E4-A3B4-967B-B75E5763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NLP (1): Retain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94F01-F429-F9E7-19C1-B0429BF5F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5558" y="1690688"/>
            <a:ext cx="425853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FCC1B-F696-E722-6894-CE635F5E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723" y="2678651"/>
            <a:ext cx="5006448" cy="2574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33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73E7-6047-0808-F223-FD7056FC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6210" cy="1325563"/>
          </a:xfrm>
        </p:spPr>
        <p:txBody>
          <a:bodyPr/>
          <a:lstStyle/>
          <a:p>
            <a:r>
              <a:rPr lang="en-US" dirty="0"/>
              <a:t>Benefits to NLP (2): Masking retrieved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DE7FA-0FDB-63B8-DD14-665BE5E89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89726"/>
            <a:ext cx="5155790" cy="40785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E9D84-1C3C-D294-1338-E7F7B0BC8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90" y="1435078"/>
            <a:ext cx="6848811" cy="3909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F6FE0-39AF-C3A0-D772-A998AEAA3488}"/>
                  </a:ext>
                </a:extLst>
              </p:cNvPr>
              <p:cNvSpPr txBox="1"/>
              <p:nvPr/>
            </p:nvSpPr>
            <p:spPr>
              <a:xfrm>
                <a:off x="2960050" y="3756161"/>
                <a:ext cx="15842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sz="16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𝑚𝑎𝑠𝑘</m:t>
                      </m:r>
                    </m:oMath>
                  </m:oMathPara>
                </a14:m>
                <a:endParaRPr lang="en-US" sz="16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F6FE0-39AF-C3A0-D772-A998AEAA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050" y="3756161"/>
                <a:ext cx="1584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81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DA99F-7D62-3B3E-6B2E-8E4138DA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Benefits to </a:t>
            </a:r>
            <a:r>
              <a:rPr lang="en-US" sz="3800" i="1"/>
              <a:t>case-based reasoning (1)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757A-8612-9943-45A5-FC85B07C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Whether the methodology of </a:t>
            </a:r>
            <a:r>
              <a:rPr lang="en-US" sz="2200" i="1" dirty="0"/>
              <a:t>case-based reasoning</a:t>
            </a:r>
            <a:r>
              <a:rPr lang="en-US" sz="2200" dirty="0"/>
              <a:t> is beneficial to the deep learning [1][2]</a:t>
            </a:r>
          </a:p>
          <a:p>
            <a:r>
              <a:rPr lang="en-US" sz="2200" dirty="0"/>
              <a:t>Could be beneficial to PLM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5" name="Picture 4" descr="A diagram of a problem&#10;&#10;Description automatically generated with low confidence">
            <a:extLst>
              <a:ext uri="{FF2B5EF4-FFF2-40B4-BE49-F238E27FC236}">
                <a16:creationId xmlns:a16="http://schemas.microsoft.com/office/drawing/2014/main" id="{15B36EB0-3EB2-9F73-A72E-A994EDD9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14" y="639520"/>
            <a:ext cx="6302643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315D0-D2E7-4186-4CFC-9165C399F490}"/>
              </a:ext>
            </a:extLst>
          </p:cNvPr>
          <p:cNvSpPr txBox="1"/>
          <p:nvPr/>
        </p:nvSpPr>
        <p:spPr>
          <a:xfrm>
            <a:off x="6407799" y="6217360"/>
            <a:ext cx="370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typical CBR method in classic AI [3]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60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A99F-7D62-3B3E-6B2E-8E4138DA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</a:t>
            </a:r>
            <a:r>
              <a:rPr lang="en-US" i="1" dirty="0"/>
              <a:t>case-based reasoning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757A-8612-9943-45A5-FC85B07C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Challenging </a:t>
            </a:r>
            <a:r>
              <a:rPr lang="en-US" i="1" dirty="0"/>
              <a:t>reuse</a:t>
            </a:r>
            <a:r>
              <a:rPr lang="en-US" dirty="0"/>
              <a:t> step [4]</a:t>
            </a:r>
          </a:p>
          <a:p>
            <a:pPr lvl="1"/>
            <a:r>
              <a:rPr lang="en-US" dirty="0"/>
              <a:t>CBR methodology used as only a retriever</a:t>
            </a:r>
          </a:p>
          <a:p>
            <a:r>
              <a:rPr lang="en-US" dirty="0"/>
              <a:t>PLM for </a:t>
            </a:r>
            <a:r>
              <a:rPr lang="en-US" i="1" dirty="0"/>
              <a:t>reuse</a:t>
            </a:r>
            <a:r>
              <a:rPr lang="en-US" dirty="0"/>
              <a:t>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55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8.2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0.4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10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460</Words>
  <Application>Microsoft Office PowerPoint</Application>
  <PresentationFormat>Widescreen</PresentationFormat>
  <Paragraphs>38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End-to-end Case-based Reasoning for Commonsense Knowledge Base Completion</vt:lpstr>
      <vt:lpstr>One-sentence Contribution</vt:lpstr>
      <vt:lpstr>In-context Demonstration</vt:lpstr>
      <vt:lpstr>Case-based Reasoning</vt:lpstr>
      <vt:lpstr>In-context demonstration in a case-based reasoning (CBR) perspective</vt:lpstr>
      <vt:lpstr>Benefits to NLP (1): Retain</vt:lpstr>
      <vt:lpstr>Benefits to NLP (2): Masking retrieved examples</vt:lpstr>
      <vt:lpstr>Benefits to case-based reasoning (1)</vt:lpstr>
      <vt:lpstr>Benefits to case-based reasoning (2)</vt:lpstr>
      <vt:lpstr>Other analyses</vt:lpstr>
      <vt:lpstr>Future works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Case-based Reasoning for Commonsense Knowledge Base Completion</dc:title>
  <dc:creator>Yang Zonglin</dc:creator>
  <cp:lastModifiedBy>Yang Zonglin</cp:lastModifiedBy>
  <cp:revision>19</cp:revision>
  <dcterms:created xsi:type="dcterms:W3CDTF">2023-04-11T13:35:47Z</dcterms:created>
  <dcterms:modified xsi:type="dcterms:W3CDTF">2023-05-04T09:19:52Z</dcterms:modified>
</cp:coreProperties>
</file>