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2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94" autoAdjust="0"/>
  </p:normalViewPr>
  <p:slideViewPr>
    <p:cSldViewPr snapToGrid="0">
      <p:cViewPr varScale="1">
        <p:scale>
          <a:sx n="74" d="100"/>
          <a:sy n="74" d="100"/>
        </p:scale>
        <p:origin x="1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BD18C-5623-4DBC-95AE-E75FC2F786A1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D62F9-0A68-4790-9B56-904405E6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5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AE4D6-5436-4C48-9D61-1A08AB794B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framework is inspired by Watson’s proposal that compared to CBR being described as an artificial intelligence technology, it is better to describe CBR as a methodology for problem solving, that may use any appropriate technology.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D62F9-0A68-4790-9B56-904405E614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found that in many examples, the retrieved cases can influence the current answer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D62F9-0A68-4790-9B56-904405E614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0880-A1EA-C8C0-7611-16C05B913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3D88B-CE53-1A01-EFAE-A59E5D0D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E6A5-D0A1-650C-76D5-2C81F169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AEBB-E5AF-3D7C-AF5D-36AE367F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DD68-C87F-B0A6-854C-ED0F813E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7DB4-26E7-A6E6-7142-10DB21CD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C93DC-4528-F86C-F558-0D05FCB20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8CF4-9A7A-13C5-1E1C-E3EEE0F5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24DB-5620-BAEF-AB18-07DA8B86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FE739-08FB-D121-44B0-D4BE79FF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3FC95-6D94-A036-E7DA-606EB0392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60F98-85DD-2BCA-0EC3-93BE4B68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D0D8-7601-6E7E-74A7-163A4B7C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BDAE9-BEFA-AB8E-8E80-847C262F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4996-2DA3-EA8A-7197-0D4A5C94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2D54-DF60-DD9B-5A0F-817D9DE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D3C1-3B2A-2E40-CBDA-3D40B6D5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BE7E-90AC-335E-2FEE-B3428E4D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80A9-D7BC-907C-569B-91A6D93D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7A66-046D-8C2F-C3A9-CB1E15BF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A048-09D9-6280-DC4B-9DF78C23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76334-2658-848D-5A04-7B9331A22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3D8C2-DFDD-773D-90AB-B528BAD6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57409-098F-1257-5828-51E62DB5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FEFD-A166-1EB0-7344-7E680A91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9B7F-E33F-CE2D-6927-87533A75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9681-4308-EA62-BF7E-9EC2287D9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4C488-9F25-6002-CDD5-F215419D0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3721D-1402-F2CB-2EC8-B4EC50C2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A43B-CC85-D47F-3730-57D65C52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04CB-EA9E-5424-DF6D-6D3CC9DE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E980-CC73-D80D-DC52-90A3D808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12B26-9DA0-A6F7-48AD-697AF45C2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914FD-78CD-0FEE-5CB7-52F60D0A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2D7AE-E4D8-2B24-124C-3C2C32BF7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3D0E8-C23D-05F7-CE04-A82F8CAE6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FCB9D-5A86-6E91-D147-D17D5F98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C5330-00A3-AE5F-C3D5-8732577C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2D0D4-D92D-C869-4587-848C18EA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1671-5F2E-C93A-3C79-5B71620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CE2CB-5A7E-EDD7-99E7-2D8D2F22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3BF93-79E8-830A-9838-945B3E83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71106-AF74-F9DC-5821-1B109CD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0BEEB-1D9C-AD51-E252-586AE36F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EA71-3E6B-9DC7-265E-B1EF3318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F454B-4249-19CF-97AB-0ACA685C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E-2228-D111-6628-47AB1207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A86A-CB7E-79AB-EA09-D29513E42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1C608-E4B3-1B9A-B15D-2B893010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2193-4218-99C3-E8CF-03EB9D2A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21291-BC2E-4EEE-C580-4A9D5DA2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26109-BC72-4162-0AE8-D4752CB8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8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0A1C-D506-0398-9F46-635E3280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6AAC9-6806-9CB0-DA17-D6486531C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F6A0F-3820-DA90-B8D8-D0165F89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E53ED-426F-6D52-A381-0E6732B5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F577-8006-00A3-8054-D50B8D34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D78B-6E0A-C835-919E-BE73B7DA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0E20B-A0B7-73D2-D4CA-09DB5A8F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D35F-335B-BD36-D8E6-40FA37A6F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91C1-341A-50D1-D063-E8DE17E9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9EAF0-204D-4674-A4A9-C1B80C78F388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B064-1320-DD00-9452-6E36A2BEE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1037-2229-6DED-F593-6B518ED84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76DE9-F9B8-4213-99BF-2FAD4730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nglinY/ECBRF_Case_Based_Reasoning_with_PL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3EE6-1765-7DE0-FEA1-DF4099BAB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4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End-to-end Case-based Reasoning for Commonsense Knowledge Base Completion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64346-CAF5-9953-61D7-3D4D91175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095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Zonglin Yang,</a:t>
            </a:r>
            <a:r>
              <a:rPr lang="zh-CN" altLang="en-US" dirty="0"/>
              <a:t> </a:t>
            </a:r>
            <a:r>
              <a:rPr lang="en-US" altLang="zh-CN" dirty="0"/>
              <a:t>Xinya</a:t>
            </a:r>
            <a:r>
              <a:rPr lang="zh-CN" altLang="en-US" dirty="0"/>
              <a:t> </a:t>
            </a:r>
            <a:r>
              <a:rPr lang="en-US" altLang="zh-CN" dirty="0"/>
              <a:t>Du,</a:t>
            </a:r>
            <a:r>
              <a:rPr lang="zh-CN" altLang="en-US" dirty="0"/>
              <a:t> </a:t>
            </a:r>
            <a:r>
              <a:rPr lang="en-US" altLang="zh-CN" dirty="0"/>
              <a:t>Erik</a:t>
            </a:r>
            <a:r>
              <a:rPr lang="zh-CN" altLang="en-US" dirty="0"/>
              <a:t> </a:t>
            </a:r>
            <a:r>
              <a:rPr lang="en-US" altLang="zh-CN" dirty="0"/>
              <a:t>Cambria,</a:t>
            </a:r>
            <a:r>
              <a:rPr lang="zh-CN" altLang="en-US" dirty="0"/>
              <a:t> </a:t>
            </a:r>
            <a:r>
              <a:rPr lang="en-US" altLang="zh-CN" dirty="0"/>
              <a:t>Claire</a:t>
            </a:r>
            <a:r>
              <a:rPr lang="zh-CN" altLang="en-US" dirty="0"/>
              <a:t> </a:t>
            </a:r>
            <a:r>
              <a:rPr lang="en-US" altLang="zh-CN" dirty="0"/>
              <a:t>Cardie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36948-EB11-F97A-064B-5AF7451A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36" y="2822528"/>
            <a:ext cx="1453355" cy="1874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0B99E5-5976-FEAE-6A7F-614FCE791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279" y="2822528"/>
            <a:ext cx="1511013" cy="187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B6EBA8-5C7F-670F-1C7B-88CCA628A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975" y="2834461"/>
            <a:ext cx="1481077" cy="18747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F8E2FD-D02E-77AB-3B4D-481809F8A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015" y="2822528"/>
            <a:ext cx="1513643" cy="1875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628429-ECCA-981D-F675-3C1FB7D3FF03}"/>
              </a:ext>
            </a:extLst>
          </p:cNvPr>
          <p:cNvSpPr txBox="1"/>
          <p:nvPr/>
        </p:nvSpPr>
        <p:spPr>
          <a:xfrm>
            <a:off x="2412951" y="5758231"/>
            <a:ext cx="802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Paper: https://aclanthology.org/2023.eacl-main.255.pdf</a:t>
            </a:r>
          </a:p>
          <a:p>
            <a:r>
              <a:rPr lang="en-US" dirty="0"/>
              <a:t>Code: https://github.com/ZonglinY/ECBRF_Case_Based_Reasoning_with_PLM</a:t>
            </a:r>
          </a:p>
        </p:txBody>
      </p:sp>
    </p:spTree>
    <p:extLst>
      <p:ext uri="{BB962C8B-B14F-4D97-AF65-F5344CB8AC3E}">
        <p14:creationId xmlns:p14="http://schemas.microsoft.com/office/powerpoint/2010/main" val="160698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2984-FAEA-5272-D836-F944A35A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 of the Method from CBR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2F95-0292-411B-7C7A-C6D44525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Retrieve</a:t>
            </a:r>
          </a:p>
          <a:p>
            <a:r>
              <a:rPr lang="en-US" dirty="0"/>
              <a:t>Reuse</a:t>
            </a:r>
          </a:p>
          <a:p>
            <a:r>
              <a:rPr lang="en-US" dirty="0"/>
              <a:t>Revise and Retain</a:t>
            </a:r>
          </a:p>
        </p:txBody>
      </p:sp>
    </p:spTree>
    <p:extLst>
      <p:ext uri="{BB962C8B-B14F-4D97-AF65-F5344CB8AC3E}">
        <p14:creationId xmlns:p14="http://schemas.microsoft.com/office/powerpoint/2010/main" val="50927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728F-FF6C-5391-DC9D-33A15CAC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from Retrieve Step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D68B9F6-B59C-EA67-0205-B874F41B6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141" y="1519163"/>
            <a:ext cx="767571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D97D6-34BE-40A4-2212-82FB1C12B09E}"/>
              </a:ext>
            </a:extLst>
          </p:cNvPr>
          <p:cNvSpPr txBox="1"/>
          <p:nvPr/>
        </p:nvSpPr>
        <p:spPr>
          <a:xfrm>
            <a:off x="2553419" y="6038491"/>
            <a:ext cx="738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 sensitive to the “retrieve” step compared to classic CBR methods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1E31DA-C818-89DA-74C6-8E49C362A9BE}"/>
              </a:ext>
            </a:extLst>
          </p:cNvPr>
          <p:cNvSpPr/>
          <p:nvPr/>
        </p:nvSpPr>
        <p:spPr>
          <a:xfrm>
            <a:off x="2422035" y="5078022"/>
            <a:ext cx="7675718" cy="19568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EF54F4-A6CC-839B-AEE5-DB26BF3A3535}"/>
              </a:ext>
            </a:extLst>
          </p:cNvPr>
          <p:cNvSpPr/>
          <p:nvPr/>
        </p:nvSpPr>
        <p:spPr>
          <a:xfrm>
            <a:off x="2405780" y="2557070"/>
            <a:ext cx="7675718" cy="19568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971FCF-ED5B-C33C-B64E-2D6C665C208A}"/>
              </a:ext>
            </a:extLst>
          </p:cNvPr>
          <p:cNvSpPr/>
          <p:nvPr/>
        </p:nvSpPr>
        <p:spPr>
          <a:xfrm>
            <a:off x="2405780" y="3133814"/>
            <a:ext cx="7675718" cy="19568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53D39A-7825-3BEB-EED1-5BC07D8654F9}"/>
              </a:ext>
            </a:extLst>
          </p:cNvPr>
          <p:cNvSpPr/>
          <p:nvPr/>
        </p:nvSpPr>
        <p:spPr>
          <a:xfrm>
            <a:off x="2422035" y="4516276"/>
            <a:ext cx="7675718" cy="19568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5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23F6-6856-E9E0-4C8B-4C70ADD7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from Reuse Step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2CD70-DF40-EB41-5779-3BE279EB1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CDDFF0-3B0E-CD8C-D19C-B147D68F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12" y="1587405"/>
            <a:ext cx="5512575" cy="44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CA48-DE47-C91A-863A-7C9B3B9D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from Reuse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4ADC-D2AE-07FC-1366-52D7B440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0C473-AB8B-B942-B430-130AB90F6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339" y="1567455"/>
            <a:ext cx="4746793" cy="423615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EB8A4D3-355F-7C2D-5218-0DF5C3E1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8" y="1690688"/>
            <a:ext cx="5155790" cy="4078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C044F-FD01-8356-388F-336BC3261E92}"/>
              </a:ext>
            </a:extLst>
          </p:cNvPr>
          <p:cNvSpPr txBox="1"/>
          <p:nvPr/>
        </p:nvSpPr>
        <p:spPr>
          <a:xfrm>
            <a:off x="3804247" y="3429000"/>
            <a:ext cx="172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p_mask = 0.3</a:t>
            </a:r>
          </a:p>
        </p:txBody>
      </p:sp>
    </p:spTree>
    <p:extLst>
      <p:ext uri="{BB962C8B-B14F-4D97-AF65-F5344CB8AC3E}">
        <p14:creationId xmlns:p14="http://schemas.microsoft.com/office/powerpoint/2010/main" val="25916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19F5-55C7-3840-9DE1-ECA3937A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from Reuse Step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80572AB-A3A4-6010-34C4-70F2D0D1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10" y="-27198"/>
            <a:ext cx="6862363" cy="423645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5DC9768E-F8AC-5111-1A4B-51ADCFD7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158" y="4209261"/>
            <a:ext cx="6102865" cy="239881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1DD58E-E8A2-FBD8-27C9-FBF132517312}"/>
              </a:ext>
            </a:extLst>
          </p:cNvPr>
          <p:cNvSpPr/>
          <p:nvPr/>
        </p:nvSpPr>
        <p:spPr>
          <a:xfrm>
            <a:off x="5572665" y="5391509"/>
            <a:ext cx="5201728" cy="58659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DA5ED-28BC-C4C9-815C-8EFA6CBA8177}"/>
              </a:ext>
            </a:extLst>
          </p:cNvPr>
          <p:cNvSpPr txBox="1"/>
          <p:nvPr/>
        </p:nvSpPr>
        <p:spPr>
          <a:xfrm>
            <a:off x="207034" y="1395608"/>
            <a:ext cx="47359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</a:t>
            </a:r>
          </a:p>
          <a:p>
            <a:r>
              <a:rPr lang="en-US" b="1" dirty="0"/>
              <a:t>sub</a:t>
            </a:r>
            <a:r>
              <a:rPr lang="en-US" dirty="0"/>
              <a:t> (subject): </a:t>
            </a:r>
            <a:r>
              <a:rPr lang="en-US" dirty="0" err="1"/>
              <a:t>PersonX</a:t>
            </a:r>
            <a:r>
              <a:rPr lang="en-US" dirty="0"/>
              <a:t> wins any money</a:t>
            </a:r>
          </a:p>
          <a:p>
            <a:endParaRPr lang="en-US" dirty="0"/>
          </a:p>
          <a:p>
            <a:r>
              <a:rPr lang="en-US" b="1" dirty="0" err="1"/>
              <a:t>rel</a:t>
            </a:r>
            <a:r>
              <a:rPr lang="en-US" dirty="0"/>
              <a:t> (relation): As a result, </a:t>
            </a:r>
            <a:r>
              <a:rPr lang="en-US" dirty="0" err="1"/>
              <a:t>PersonX</a:t>
            </a:r>
            <a:r>
              <a:rPr lang="en-US" dirty="0"/>
              <a:t> wants to</a:t>
            </a:r>
          </a:p>
          <a:p>
            <a:endParaRPr lang="en-US" dirty="0"/>
          </a:p>
          <a:p>
            <a:r>
              <a:rPr lang="en-US" b="1" dirty="0"/>
              <a:t>obj</a:t>
            </a:r>
            <a:r>
              <a:rPr lang="en-US" dirty="0"/>
              <a:t> (object): save the money for a future purchase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E12DD9-1C89-66EB-F76A-0B4673993FC5}"/>
              </a:ext>
            </a:extLst>
          </p:cNvPr>
          <p:cNvSpPr txBox="1"/>
          <p:nvPr/>
        </p:nvSpPr>
        <p:spPr>
          <a:xfrm>
            <a:off x="213668" y="3810153"/>
            <a:ext cx="4554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Prompt: </a:t>
            </a:r>
          </a:p>
          <a:p>
            <a:r>
              <a:rPr lang="en-US" b="1" dirty="0"/>
              <a:t>Here are three past relevant cases and a current query, try to generate an answer for the current query utilizing the three cases.</a:t>
            </a:r>
          </a:p>
          <a:p>
            <a:r>
              <a:rPr lang="en-US" dirty="0"/>
              <a:t>(z1) xxx </a:t>
            </a:r>
          </a:p>
          <a:p>
            <a:r>
              <a:rPr lang="en-US" dirty="0"/>
              <a:t>(z2) xxx</a:t>
            </a:r>
          </a:p>
          <a:p>
            <a:r>
              <a:rPr lang="en-US" dirty="0"/>
              <a:t>(z3) …</a:t>
            </a:r>
          </a:p>
          <a:p>
            <a:r>
              <a:rPr lang="en-US" dirty="0" err="1"/>
              <a:t>PersonX</a:t>
            </a:r>
            <a:r>
              <a:rPr lang="en-US" dirty="0"/>
              <a:t> wins any money | …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245602-3889-A9D1-7676-8E26AABF4A4B}"/>
              </a:ext>
            </a:extLst>
          </p:cNvPr>
          <p:cNvSpPr/>
          <p:nvPr/>
        </p:nvSpPr>
        <p:spPr>
          <a:xfrm>
            <a:off x="207034" y="5201729"/>
            <a:ext cx="3666226" cy="119374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BDE1DD-18E2-363C-EB77-B8F4AE387C32}"/>
              </a:ext>
            </a:extLst>
          </p:cNvPr>
          <p:cNvSpPr/>
          <p:nvPr/>
        </p:nvSpPr>
        <p:spPr>
          <a:xfrm>
            <a:off x="5302369" y="2083011"/>
            <a:ext cx="4735901" cy="7899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B0E02D-7336-8209-1558-C3FEF931D8A6}"/>
              </a:ext>
            </a:extLst>
          </p:cNvPr>
          <p:cNvCxnSpPr>
            <a:cxnSpLocks/>
          </p:cNvCxnSpPr>
          <p:nvPr/>
        </p:nvCxnSpPr>
        <p:spPr>
          <a:xfrm flipV="1">
            <a:off x="3942272" y="2886944"/>
            <a:ext cx="1889185" cy="2585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1985DAB-50FF-A09E-AF06-D2F5135010CA}"/>
              </a:ext>
            </a:extLst>
          </p:cNvPr>
          <p:cNvSpPr txBox="1"/>
          <p:nvPr/>
        </p:nvSpPr>
        <p:spPr>
          <a:xfrm rot="19975470">
            <a:off x="4433520" y="3577817"/>
            <a:ext cx="150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same</a:t>
            </a:r>
          </a:p>
        </p:txBody>
      </p:sp>
    </p:spTree>
    <p:extLst>
      <p:ext uri="{BB962C8B-B14F-4D97-AF65-F5344CB8AC3E}">
        <p14:creationId xmlns:p14="http://schemas.microsoft.com/office/powerpoint/2010/main" val="3034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21" grpId="0"/>
      <p:bldP spid="22" grpId="0" animBg="1"/>
      <p:bldP spid="23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FD9E-A923-BEBA-5AA6-56D41BB1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from Revise and Retain Step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FE80B8D-1BB8-B545-4683-B4C9C32D0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334" y="1757172"/>
            <a:ext cx="7951331" cy="312537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EBD154-86BF-AF1C-D544-4459961F9653}"/>
              </a:ext>
            </a:extLst>
          </p:cNvPr>
          <p:cNvSpPr/>
          <p:nvPr/>
        </p:nvSpPr>
        <p:spPr>
          <a:xfrm>
            <a:off x="2863971" y="4063043"/>
            <a:ext cx="6607834" cy="465826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B59B-A19F-8873-3B2D-56AC4BD0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224C-4609-56FC-F045-6A9CB6052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we hope this work could </a:t>
            </a:r>
          </a:p>
          <a:p>
            <a:pPr lvl="1"/>
            <a:r>
              <a:rPr lang="en-US" dirty="0"/>
              <a:t>provide some insights to bridge CBR and deep learning together </a:t>
            </a:r>
          </a:p>
          <a:p>
            <a:pPr lvl="1"/>
            <a:r>
              <a:rPr lang="en-US" dirty="0"/>
              <a:t>advance the research of both fields from each other's research developments.</a:t>
            </a:r>
          </a:p>
          <a:p>
            <a:r>
              <a:rPr lang="en-US" dirty="0"/>
              <a:t>From the aspect of CBR, this work provides a tentative answer to the two long-remaining challenges</a:t>
            </a:r>
          </a:p>
          <a:p>
            <a:pPr lvl="1"/>
            <a:r>
              <a:rPr lang="en-US" dirty="0"/>
              <a:t>whether CBR can be used to complement DL</a:t>
            </a:r>
          </a:p>
          <a:p>
            <a:pPr lvl="1"/>
            <a:r>
              <a:rPr lang="en-US" dirty="0"/>
              <a:t>Implementation of the “reuse” step</a:t>
            </a:r>
          </a:p>
          <a:p>
            <a:r>
              <a:rPr lang="en-US" dirty="0"/>
              <a:t>How to further answer these two questions could be a challenging research topic.</a:t>
            </a:r>
          </a:p>
        </p:txBody>
      </p:sp>
    </p:spTree>
    <p:extLst>
      <p:ext uri="{BB962C8B-B14F-4D97-AF65-F5344CB8AC3E}">
        <p14:creationId xmlns:p14="http://schemas.microsoft.com/office/powerpoint/2010/main" val="32756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2CA6-70BD-BA70-E620-AC29C7EC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8FF87-74AE-A1AA-765A-C81E3F9091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80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Paper: https://aclanthology.org/2023.eacl-main.255.pdf</a:t>
            </a:r>
          </a:p>
          <a:p>
            <a:r>
              <a:rPr lang="en-US" dirty="0"/>
              <a:t>Code: </a:t>
            </a:r>
            <a:r>
              <a:rPr lang="en-US" dirty="0">
                <a:hlinkClick r:id="rId2"/>
              </a:rPr>
              <a:t>https://github.com/ZonglinY/ECBRF_Case_Based_Reasoning_with_PLM</a:t>
            </a:r>
            <a:endParaRPr lang="en-US" dirty="0"/>
          </a:p>
          <a:p>
            <a:r>
              <a:rPr lang="en-US" dirty="0"/>
              <a:t>Twitter: https://twitter.com/Yang_zy223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9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8278-5061-FB39-0948-23723E9D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Main Motivations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C52A-97D5-CB96-9CEC-4C58A07C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Bridging CBR with Deep Learning could be beneficial, but how to bridge them remains challenging.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C3B98-5183-EEAE-88AF-CBE708FF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97" y="2717377"/>
            <a:ext cx="7874405" cy="3562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F40E8C-60B7-3D34-12A9-070A3CE0479B}"/>
              </a:ext>
            </a:extLst>
          </p:cNvPr>
          <p:cNvSpPr txBox="1"/>
          <p:nvPr/>
        </p:nvSpPr>
        <p:spPr>
          <a:xfrm>
            <a:off x="4735036" y="6073766"/>
            <a:ext cx="3352800" cy="38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 on ICCBR 2020</a:t>
            </a:r>
          </a:p>
        </p:txBody>
      </p:sp>
    </p:spTree>
    <p:extLst>
      <p:ext uri="{BB962C8B-B14F-4D97-AF65-F5344CB8AC3E}">
        <p14:creationId xmlns:p14="http://schemas.microsoft.com/office/powerpoint/2010/main" val="13572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8278-5061-FB39-0948-23723E9D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Main Motivations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C52A-97D5-CB96-9CEC-4C58A07C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“reuse” step is very challenging that in many practical fields the CBR methodology is only used as a retriever.</a:t>
            </a:r>
          </a:p>
          <a:p>
            <a:pPr lvl="1"/>
            <a:r>
              <a:rPr lang="en-US" dirty="0"/>
              <a:t>E.g., medical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956DC-8A98-4F35-3168-9110A4131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53" y="3429000"/>
            <a:ext cx="8303293" cy="18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CB0E-3F3F-6C94-FFCF-FA06DA15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bridge CBR to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DE12-2817-2DE4-1CF4-342CD236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We treat CBR as a methodology that adopts pretrained language models as a specific technology for “reuse” step.</a:t>
            </a:r>
          </a:p>
          <a:p>
            <a:pPr lvl="1"/>
            <a:r>
              <a:rPr lang="en-US" altLang="zh-CN" dirty="0"/>
              <a:t>Bridging CBR with deep learning</a:t>
            </a:r>
          </a:p>
          <a:p>
            <a:pPr lvl="1"/>
            <a:r>
              <a:rPr lang="en-US" altLang="zh-CN" dirty="0"/>
              <a:t>Helping the adaptation of retrieved cases in “reuse” step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8FC02A-F2AD-6B7E-4234-C2ECF8F0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73" y="1690688"/>
            <a:ext cx="8540654" cy="18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536-8EA4-DC54-73E7-A19678D5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DAF4C-EB5B-6CC9-96F4-BF4E6CF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task is to </a:t>
            </a:r>
          </a:p>
          <a:p>
            <a:pPr marL="0" indent="0">
              <a:buNone/>
            </a:pPr>
            <a:r>
              <a:rPr lang="en-US" dirty="0"/>
              <a:t>	return a text answer </a:t>
            </a:r>
          </a:p>
          <a:p>
            <a:pPr marL="0" indent="0">
              <a:buNone/>
            </a:pPr>
            <a:r>
              <a:rPr lang="en-US" dirty="0"/>
              <a:t>	given a text query</a:t>
            </a: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78CC769-F76C-FCDC-3411-553448CED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080" y="681037"/>
            <a:ext cx="6302050" cy="5923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F852E-0903-8453-DDB3-E881C1A04006}"/>
              </a:ext>
            </a:extLst>
          </p:cNvPr>
          <p:cNvSpPr txBox="1"/>
          <p:nvPr/>
        </p:nvSpPr>
        <p:spPr>
          <a:xfrm>
            <a:off x="7816722" y="4769003"/>
            <a:ext cx="3251948" cy="37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Pretrained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00208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4C4E-BACA-8AA6-AC2A-8D55490D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943DA-F72B-86F9-D75E-260292321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839" y="1197738"/>
            <a:ext cx="8694322" cy="53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5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8358-4574-5F64-AE4C-9C991FF4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Sentence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90BC-DD3B-D6B5-5DF7-55862F017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the connection between </a:t>
            </a:r>
            <a:r>
              <a:rPr lang="en-US" i="1" dirty="0"/>
              <a:t>in-context demonstration </a:t>
            </a:r>
            <a:r>
              <a:rPr lang="en-US" dirty="0"/>
              <a:t>and </a:t>
            </a:r>
            <a:r>
              <a:rPr lang="en-US" i="1" dirty="0"/>
              <a:t>Case-based Reasoning</a:t>
            </a:r>
            <a:r>
              <a:rPr lang="en-US" dirty="0"/>
              <a:t>, and that bridging them is beneficial to both fields.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534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DBBC-DEC2-FF81-A0DE-8955B11B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4028E-C7D0-B2D8-FED4-12003EFD1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141" y="1451738"/>
            <a:ext cx="767571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DEAE2-3DC9-6C6B-8B82-499D9811CF60}"/>
              </a:ext>
            </a:extLst>
          </p:cNvPr>
          <p:cNvSpPr txBox="1"/>
          <p:nvPr/>
        </p:nvSpPr>
        <p:spPr>
          <a:xfrm>
            <a:off x="2178441" y="5915556"/>
            <a:ext cx="8197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with baseline (COMET), more improvements can be achieved under few-shot setting, where CBR typically has advantages and deep learning typically fails.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77A83D-618E-7B33-772C-F79D2A898F25}"/>
              </a:ext>
            </a:extLst>
          </p:cNvPr>
          <p:cNvSpPr/>
          <p:nvPr/>
        </p:nvSpPr>
        <p:spPr>
          <a:xfrm>
            <a:off x="2319516" y="1803167"/>
            <a:ext cx="7675718" cy="42244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221C37-55E7-8C2B-84EF-3A1980250C8A}"/>
              </a:ext>
            </a:extLst>
          </p:cNvPr>
          <p:cNvSpPr/>
          <p:nvPr/>
        </p:nvSpPr>
        <p:spPr>
          <a:xfrm>
            <a:off x="2319516" y="3803121"/>
            <a:ext cx="7675718" cy="42244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7B40-A9A0-A9D2-C891-BFFDFB9A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retrieved cases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FA2C9-383B-2CCF-7B5A-88D53C7E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8507" y="1854679"/>
            <a:ext cx="8034986" cy="42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52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552</Words>
  <Application>Microsoft Office PowerPoint</Application>
  <PresentationFormat>Widescreen</PresentationFormat>
  <Paragraphs>73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End-to-end Case-based Reasoning for Commonsense Knowledge Base Completion</vt:lpstr>
      <vt:lpstr>Two Main Motivations</vt:lpstr>
      <vt:lpstr>Two Main Motivations</vt:lpstr>
      <vt:lpstr>How to bridge CBR to Deep Learning</vt:lpstr>
      <vt:lpstr>Method</vt:lpstr>
      <vt:lpstr>Method</vt:lpstr>
      <vt:lpstr>One Sentence Contribution</vt:lpstr>
      <vt:lpstr>Experiments</vt:lpstr>
      <vt:lpstr>Effect of retrieved cases</vt:lpstr>
      <vt:lpstr>Analyses of the Method from CBR perspective</vt:lpstr>
      <vt:lpstr>Analysis from Retrieve Step</vt:lpstr>
      <vt:lpstr>Analysis from Reuse Step</vt:lpstr>
      <vt:lpstr>Analysis from Reuse Step</vt:lpstr>
      <vt:lpstr>Analysis from Reuse Step</vt:lpstr>
      <vt:lpstr>Analysis from Revise and Retain Step</vt:lpstr>
      <vt:lpstr>Future Works and Challenges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Case-based Reasoning for Commonsense Knowledge Base Completion</dc:title>
  <dc:creator>Yang Zonglin</dc:creator>
  <cp:lastModifiedBy>Yang Zonglin</cp:lastModifiedBy>
  <cp:revision>37</cp:revision>
  <dcterms:created xsi:type="dcterms:W3CDTF">2023-07-17T09:11:08Z</dcterms:created>
  <dcterms:modified xsi:type="dcterms:W3CDTF">2023-07-17T16:17:11Z</dcterms:modified>
</cp:coreProperties>
</file>