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06" r:id="rId4"/>
    <p:sldId id="276" r:id="rId5"/>
    <p:sldId id="404" r:id="rId6"/>
    <p:sldId id="405" r:id="rId7"/>
    <p:sldId id="438" r:id="rId8"/>
    <p:sldId id="439" r:id="rId9"/>
    <p:sldId id="407" r:id="rId10"/>
    <p:sldId id="408" r:id="rId11"/>
    <p:sldId id="409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37" r:id="rId20"/>
    <p:sldId id="436" r:id="rId21"/>
    <p:sldId id="423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02" r:id="rId31"/>
    <p:sldId id="434" r:id="rId32"/>
    <p:sldId id="435" r:id="rId33"/>
    <p:sldId id="353" r:id="rId34"/>
    <p:sldId id="396" r:id="rId35"/>
    <p:sldId id="394" r:id="rId36"/>
    <p:sldId id="395" r:id="rId37"/>
    <p:sldId id="388" r:id="rId38"/>
    <p:sldId id="397" r:id="rId39"/>
    <p:sldId id="391" r:id="rId40"/>
    <p:sldId id="349" r:id="rId41"/>
    <p:sldId id="398" r:id="rId42"/>
    <p:sldId id="400" r:id="rId43"/>
    <p:sldId id="39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6"/>
            <p14:sldId id="276"/>
          </p14:sldIdLst>
        </p14:section>
        <p14:section name="History of the C# language" id="{3542403B-EB77-4CDA-A618-32E310EB9112}">
          <p14:sldIdLst>
            <p14:sldId id="404"/>
            <p14:sldId id="405"/>
          </p14:sldIdLst>
        </p14:section>
        <p14:section name="C# 6.0" id="{B77B9E03-265C-4110-859E-A14E581BE0D2}">
          <p14:sldIdLst>
            <p14:sldId id="438"/>
            <p14:sldId id="439"/>
            <p14:sldId id="407"/>
            <p14:sldId id="408"/>
            <p14:sldId id="409"/>
            <p14:sldId id="416"/>
            <p14:sldId id="417"/>
            <p14:sldId id="418"/>
            <p14:sldId id="419"/>
            <p14:sldId id="420"/>
            <p14:sldId id="421"/>
            <p14:sldId id="422"/>
            <p14:sldId id="437"/>
            <p14:sldId id="436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C# 7.0" id="{C85C4F11-6C48-4039-9461-7FA7F065AB60}">
          <p14:sldIdLst>
            <p14:sldId id="402"/>
            <p14:sldId id="434"/>
            <p14:sldId id="435"/>
          </p14:sldIdLst>
        </p14:section>
        <p14:section name="Main Content" id="{BC4A3995-4CED-4320-A673-95328C9C809D}">
          <p14:sldIdLst>
            <p14:sldId id="353"/>
            <p14:sldId id="396"/>
            <p14:sldId id="394"/>
            <p14:sldId id="395"/>
            <p14:sldId id="388"/>
            <p14:sldId id="397"/>
            <p14:sldId id="391"/>
          </p14:sldIdLst>
        </p14:section>
        <p14:section name="Conclusion" id="{10E03AB1-9AA8-4E86-9A64-D741901E50A2}">
          <p14:sldIdLst>
            <p14:sldId id="349"/>
            <p14:sldId id="39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14" y="6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80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38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859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07-May-17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nikolay.it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Nikolay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sharplang" TargetMode="External"/><Relationship Id="rId2" Type="http://schemas.openxmlformats.org/officeDocument/2006/relationships/hyperlink" Target="http://ilspy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github.com/dotnet/roslyn" TargetMode="External"/><Relationship Id="rId4" Type="http://schemas.openxmlformats.org/officeDocument/2006/relationships/hyperlink" Target="https://github.com/NikolayIT/CSharp-New-Features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fragistics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Language-Version-History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Analyzers/StyleCopAnalyzers/blob/841c0ac715f96af6022ab48f728fe610f5ec17de/StyleCop.Analyzers/StyleCop.Analyzers/ReadabilityRules/SA1101PrefixLocalCallsWithThis.c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199"/>
            <a:ext cx="7910299" cy="1919346"/>
          </a:xfrm>
        </p:spPr>
        <p:txBody>
          <a:bodyPr>
            <a:normAutofit/>
          </a:bodyPr>
          <a:lstStyle/>
          <a:p>
            <a:r>
              <a:rPr lang="en-US" sz="6000" dirty="0"/>
              <a:t>What is new in</a:t>
            </a:r>
            <a:br>
              <a:rPr lang="en-US" sz="6000" dirty="0"/>
            </a:br>
            <a:r>
              <a:rPr lang="en-US" sz="6000" dirty="0"/>
              <a:t>C# 6.0 and 7.0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514600"/>
            <a:ext cx="7910299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C# evolve as a language?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Nikolay Kostov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60733"/>
            <a:ext cx="3187614" cy="429276"/>
          </a:xfrm>
        </p:spPr>
        <p:txBody>
          <a:bodyPr/>
          <a:lstStyle/>
          <a:p>
            <a:r>
              <a:rPr lang="en-US" dirty="0">
                <a:hlinkClick r:id="rId3"/>
              </a:rPr>
              <a:t>http://nikolay.it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9121" y="4122897"/>
            <a:ext cx="51488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</a:t>
            </a:r>
          </a:p>
        </p:txBody>
      </p:sp>
      <p:pic>
        <p:nvPicPr>
          <p:cNvPr id="17" name="Picture 16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31" y="3410500"/>
            <a:ext cx="3191199" cy="3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Getter-only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Auto-properties can now be declared without a setter:</a:t>
            </a:r>
          </a:p>
          <a:p>
            <a:endParaRPr lang="en-US" dirty="0"/>
          </a:p>
          <a:p>
            <a:r>
              <a:rPr lang="en-US" dirty="0"/>
              <a:t>The backing field of a getter-only auto-property is implicitly declared as read-only:</a:t>
            </a:r>
          </a:p>
          <a:p>
            <a:endParaRPr lang="en-US" dirty="0"/>
          </a:p>
          <a:p>
            <a:r>
              <a:rPr lang="en-US" dirty="0"/>
              <a:t>It can be assigned to via property initializer</a:t>
            </a:r>
          </a:p>
          <a:p>
            <a:pPr lvl="1"/>
            <a:r>
              <a:rPr lang="en-US" dirty="0"/>
              <a:t>In future releases it will be possible to assign it in the declaring type’s constructor body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1746" y="1905000"/>
            <a:ext cx="755446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FirstName { get;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"Nikolay";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1746" y="3867090"/>
            <a:ext cx="84417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 private initonly string '&lt;FirstName&gt;k__BackingField'</a:t>
            </a:r>
          </a:p>
        </p:txBody>
      </p:sp>
    </p:spTree>
    <p:extLst>
      <p:ext uri="{BB962C8B-B14F-4D97-AF65-F5344CB8AC3E}">
        <p14:creationId xmlns:p14="http://schemas.microsoft.com/office/powerpoint/2010/main" val="349752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329488"/>
            <a:ext cx="82296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 Bodied</a:t>
            </a:r>
            <a:br>
              <a:rPr lang="en-US" dirty="0"/>
            </a:br>
            <a:r>
              <a:rPr lang="en-US" dirty="0"/>
              <a:t>Function Members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36612" y="2136637"/>
            <a:ext cx="10515600" cy="987563"/>
          </a:xfrm>
        </p:spPr>
        <p:txBody>
          <a:bodyPr/>
          <a:lstStyle/>
          <a:p>
            <a:r>
              <a:rPr lang="en-US" sz="2800" dirty="0"/>
              <a:t>Lambda expressions can be declared with an expression body as well as a conventional function body consisting of a block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218423"/>
            <a:ext cx="3158061" cy="31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82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87241"/>
            <a:ext cx="11506200" cy="5791200"/>
          </a:xfrm>
        </p:spPr>
        <p:txBody>
          <a:bodyPr>
            <a:normAutofit/>
          </a:bodyPr>
          <a:lstStyle/>
          <a:p>
            <a:r>
              <a:rPr lang="en-US" dirty="0"/>
              <a:t>Methods as well as user-defined operators and conversions can be given an expression body by use of the “lambda arrow”: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effect is exactly the same as if the methods had had a block body with a single return statement</a:t>
            </a:r>
          </a:p>
          <a:p>
            <a:pPr lvl="1"/>
            <a:r>
              <a:rPr lang="en-US" dirty="0"/>
              <a:t>For void returning methods - expression following the arrow must be a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62200"/>
            <a:ext cx="79082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Clone()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Point(this.X, this.Y);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Complex operator +(Complex a, Complex b)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a.Add(b);</a:t>
            </a:r>
          </a:p>
        </p:txBody>
      </p:sp>
    </p:spTree>
    <p:extLst>
      <p:ext uri="{BB962C8B-B14F-4D97-AF65-F5344CB8AC3E}">
        <p14:creationId xmlns:p14="http://schemas.microsoft.com/office/powerpoint/2010/main" val="237922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Property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Expression bodies can be used to write getter-only properties and indexers where the body of the getter is given by the expression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get keyword</a:t>
            </a:r>
          </a:p>
          <a:p>
            <a:pPr lvl="1"/>
            <a:r>
              <a:rPr lang="en-US" dirty="0"/>
              <a:t>It is implied by the use of the expression body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8" y="3775630"/>
            <a:ext cx="875168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this[string name]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this.Children.FirstOrDefault(x =&gt; x.Name.Contains(name));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9529" y="3124200"/>
            <a:ext cx="77497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FirstName + " " + LastName;</a:t>
            </a:r>
          </a:p>
        </p:txBody>
      </p:sp>
    </p:spTree>
    <p:extLst>
      <p:ext uri="{BB962C8B-B14F-4D97-AF65-F5344CB8AC3E}">
        <p14:creationId xmlns:p14="http://schemas.microsoft.com/office/powerpoint/2010/main" val="416849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15817"/>
            <a:ext cx="7924800" cy="820600"/>
          </a:xfrm>
        </p:spPr>
        <p:txBody>
          <a:bodyPr/>
          <a:lstStyle/>
          <a:p>
            <a:r>
              <a:rPr lang="en-US" dirty="0"/>
              <a:t>Using Static</a:t>
            </a:r>
          </a:p>
        </p:txBody>
      </p:sp>
      <p:pic>
        <p:nvPicPr>
          <p:cNvPr id="5124" name="Picture 4" descr="http://i1.sndcdn.com/artworks-000020624677-s3dezi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4" y="2042867"/>
            <a:ext cx="6197396" cy="4131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3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of Static Type Members into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specifying a </a:t>
            </a:r>
            <a:r>
              <a:rPr lang="en-US" u="sng" dirty="0"/>
              <a:t>static</a:t>
            </a:r>
            <a:r>
              <a:rPr lang="en-US" dirty="0"/>
              <a:t> class in a using clause</a:t>
            </a:r>
          </a:p>
          <a:p>
            <a:pPr lvl="1"/>
            <a:r>
              <a:rPr lang="en-US" dirty="0"/>
              <a:t>All its accessible static members become available without qualification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9" y="3336244"/>
            <a:ext cx="774976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static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System.Math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10));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2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55800"/>
            <a:ext cx="7924800" cy="820600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pic>
        <p:nvPicPr>
          <p:cNvPr id="6146" name="Picture 2" descr="http://www.reviversoft.com/blog/wp-content/uploads/2013/01/10_SYSTEM_SERVICE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84" y="1969620"/>
            <a:ext cx="5674857" cy="4256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9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If the parenthesized expression evaluates to true, the catch block is run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1386" y="2438400"/>
            <a:ext cx="91228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person = new Person("Nikolay", null);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(e.ParamName=="firstName")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Console.WriteLine("First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(e.ParamName=="lastName")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Console.WriteLine("Last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25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612" y="914400"/>
            <a:ext cx="10363200" cy="820600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https://weblog.west-wind.com/images/2016/Back%20to%20Basics%20String%20Interpolation%20in%20C/LineK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286000"/>
            <a:ext cx="1028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2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8242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Nikolay Kostov</a:t>
            </a:r>
          </a:p>
          <a:p>
            <a:pPr lvl="1"/>
            <a:r>
              <a:rPr lang="en-US" dirty="0"/>
              <a:t>13 years of development experience (20 with overtime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 Certified Trainer with more than 15 exams taken</a:t>
            </a:r>
          </a:p>
          <a:p>
            <a:pPr lvl="1"/>
            <a:r>
              <a:rPr lang="en-US" dirty="0"/>
              <a:t>Worked in Telerik as a Manager, Software Engineering and as a part of the Telerik Academy with more than 400 videos in YouTube</a:t>
            </a:r>
          </a:p>
          <a:p>
            <a:pPr lvl="1"/>
            <a:r>
              <a:rPr lang="en-US" dirty="0"/>
              <a:t>Currently working at </a:t>
            </a:r>
            <a:r>
              <a:rPr lang="en-US" dirty="0" err="1"/>
              <a:t>ZenCodeo</a:t>
            </a:r>
            <a:r>
              <a:rPr lang="en-US" dirty="0"/>
              <a:t> as a Solutions Architect</a:t>
            </a:r>
          </a:p>
          <a:p>
            <a:pPr lvl="1"/>
            <a:r>
              <a:rPr lang="en-US" dirty="0"/>
              <a:t>How to find me:</a:t>
            </a:r>
          </a:p>
          <a:p>
            <a:pPr lvl="2"/>
            <a:r>
              <a:rPr lang="en-US" dirty="0"/>
              <a:t>Blog: </a:t>
            </a:r>
            <a:r>
              <a:rPr lang="en-US" dirty="0">
                <a:hlinkClick r:id="rId2"/>
              </a:rPr>
              <a:t>http://nikolay.it/</a:t>
            </a:r>
            <a:endParaRPr lang="en-US" dirty="0"/>
          </a:p>
          <a:p>
            <a:pPr lvl="2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https://github.com/NikolayIT</a:t>
            </a:r>
            <a:endParaRPr lang="en-US" dirty="0"/>
          </a:p>
          <a:p>
            <a:pPr lvl="2"/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76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1" y="1159605"/>
            <a:ext cx="11277601" cy="53173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We can use exception filters for side effects (e.g. logging)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Exception filters are preferable to catching and </a:t>
            </a:r>
            <a:r>
              <a:rPr lang="en-US" dirty="0" err="1"/>
              <a:t>rethrowing</a:t>
            </a:r>
            <a:r>
              <a:rPr lang="en-US" dirty="0"/>
              <a:t> (they leave the stack unharmed)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You have access to the actual stack when the exception </a:t>
            </a:r>
            <a:r>
              <a:rPr lang="en-US" dirty="0" err="1"/>
              <a:t>araises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7224" y="1828800"/>
            <a:ext cx="7514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...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when (Log(ex)) { ...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Log(Exception exception)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Console.WriteLine(exception.Message);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4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42971"/>
            <a:ext cx="7924800" cy="820600"/>
          </a:xfrm>
        </p:spPr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pic>
        <p:nvPicPr>
          <p:cNvPr id="8194" name="Picture 2" descr="http://ih3.redbubble.net/image.8971260.9189/sticker,375x3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0627" y="1752600"/>
            <a:ext cx="6407571" cy="47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0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82400" cy="5791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Occasionally you need to provide a string that names some program element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throwing </a:t>
            </a:r>
            <a:r>
              <a:rPr lang="en-US" dirty="0" err="1"/>
              <a:t>ArgumentNullException</a:t>
            </a: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When raising a </a:t>
            </a:r>
            <a:r>
              <a:rPr lang="en-US" dirty="0" err="1"/>
              <a:t>PropertyChanged</a:t>
            </a:r>
            <a:r>
              <a:rPr lang="en-US" dirty="0"/>
              <a:t> event in WPF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selecting controller name or redirecting to view in MVC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dirty="0" err="1"/>
              <a:t>nameof</a:t>
            </a:r>
            <a:r>
              <a:rPr lang="en-US" dirty="0"/>
              <a:t>() = Compiler checks, navigation, easy for renaming (refactoring)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5497" y="2895600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== null) throw new ArgumentNullException(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75496" y="4649221"/>
            <a:ext cx="86385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@Html.ActionLink("Sign up",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(UserController),"SignUp")</a:t>
            </a:r>
          </a:p>
        </p:txBody>
      </p:sp>
    </p:spTree>
    <p:extLst>
      <p:ext uri="{BB962C8B-B14F-4D97-AF65-F5344CB8AC3E}">
        <p14:creationId xmlns:p14="http://schemas.microsoft.com/office/powerpoint/2010/main" val="38987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69242"/>
            <a:ext cx="7924800" cy="820600"/>
          </a:xfrm>
        </p:spPr>
        <p:txBody>
          <a:bodyPr/>
          <a:lstStyle/>
          <a:p>
            <a:r>
              <a:rPr lang="en-US" dirty="0"/>
              <a:t>Null-conditional Operators</a:t>
            </a:r>
          </a:p>
        </p:txBody>
      </p:sp>
      <p:pic>
        <p:nvPicPr>
          <p:cNvPr id="10242" name="Picture 2" descr="https://lh3.ggpht.com/EDtqA1VCeZlAbp2d9IxSePGy2QKAMjEEnER8TJrhxmDA443kLmlDZFMOJqtvY8JRrEo=w3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4906" y="2590800"/>
            <a:ext cx="3299012" cy="35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132012" y="1636586"/>
            <a:ext cx="7924800" cy="719034"/>
          </a:xfrm>
        </p:spPr>
        <p:txBody>
          <a:bodyPr/>
          <a:lstStyle/>
          <a:p>
            <a:r>
              <a:rPr lang="en-US" dirty="0"/>
              <a:t>Null-propagating operator ?.</a:t>
            </a:r>
          </a:p>
        </p:txBody>
      </p:sp>
    </p:spTree>
    <p:extLst>
      <p:ext uri="{BB962C8B-B14F-4D97-AF65-F5344CB8AC3E}">
        <p14:creationId xmlns:p14="http://schemas.microsoft.com/office/powerpoint/2010/main" val="20302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Lets you access members and elements only when the receiver is not-null</a:t>
            </a:r>
          </a:p>
          <a:p>
            <a:pPr lvl="1"/>
            <a:r>
              <a:rPr lang="en-US" dirty="0"/>
              <a:t>Providing a null result otherwise</a:t>
            </a:r>
          </a:p>
          <a:p>
            <a:endParaRPr lang="en-US" dirty="0"/>
          </a:p>
          <a:p>
            <a:r>
              <a:rPr lang="en-US" dirty="0"/>
              <a:t>Can be used together with the null coalescing operator ??:</a:t>
            </a:r>
          </a:p>
          <a:p>
            <a:endParaRPr lang="en-US" dirty="0"/>
          </a:p>
          <a:p>
            <a:r>
              <a:rPr lang="en-US" dirty="0"/>
              <a:t>Can also be chained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3566" y="2817007"/>
            <a:ext cx="863851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.Length; //null if customers is null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[0]; //null if customers is null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565" y="4395145"/>
            <a:ext cx="86385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?? 0; // 0 if customers 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99298" y="5755347"/>
            <a:ext cx="86385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[0].Orders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.Count();</a:t>
            </a:r>
          </a:p>
        </p:txBody>
      </p:sp>
    </p:spTree>
    <p:extLst>
      <p:ext uri="{BB962C8B-B14F-4D97-AF65-F5344CB8AC3E}">
        <p14:creationId xmlns:p14="http://schemas.microsoft.com/office/powerpoint/2010/main" val="3321602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32012" y="779600"/>
            <a:ext cx="7924800" cy="820600"/>
          </a:xfrm>
        </p:spPr>
        <p:txBody>
          <a:bodyPr/>
          <a:lstStyle/>
          <a:p>
            <a:r>
              <a:rPr lang="en-US" dirty="0"/>
              <a:t>Dictionary Initializer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00" y="1905000"/>
            <a:ext cx="4505624" cy="4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7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38200"/>
            <a:ext cx="10820400" cy="5638800"/>
          </a:xfrm>
        </p:spPr>
        <p:txBody>
          <a:bodyPr/>
          <a:lstStyle/>
          <a:p>
            <a:r>
              <a:rPr lang="en-US" dirty="0"/>
              <a:t>A new syntax to object initializers allowing to set values to keys through the indexers</a:t>
            </a:r>
          </a:p>
          <a:p>
            <a:r>
              <a:rPr lang="en-US" dirty="0"/>
              <a:t>Before (C# 5.0)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r>
              <a:rPr lang="en-US" dirty="0"/>
              <a:t>Now (C# 6.0+)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5442" y="5001159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[7]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"seven",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[13]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"thirteen"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5442" y="2830285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7, "seven" },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13, "thirteen"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7047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17503"/>
            <a:ext cx="7924800" cy="1568497"/>
          </a:xfrm>
        </p:spPr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pic>
        <p:nvPicPr>
          <p:cNvPr id="4098" name="Picture 2" descr="http://edtech.ku.edu/new/glossary/g_asynchronous/media/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56" y="2727279"/>
            <a:ext cx="4786312" cy="2835321"/>
          </a:xfrm>
          <a:prstGeom prst="roundRect">
            <a:avLst>
              <a:gd name="adj" fmla="val 21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054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66800"/>
            <a:ext cx="10744200" cy="5486399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C# 5.0 using the await keyword in catch and finally blocks was not allowed and was a significant limitation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C# 6.0 await is now allowed in catch/finally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2183" y="2971800"/>
            <a:ext cx="78244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new StreamReader(fileName);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log = new StreamWriter(logFileName);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line = await input.ReadLineAsync();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ex)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await log.WriteLineAsync(ex.ToString());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(log != null) await log.FlushAsync();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17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 of the C# Language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6.0?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Roslyn, String Interpolation, Exception Filters, ?.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err="1"/>
              <a:t>nameof</a:t>
            </a:r>
            <a:r>
              <a:rPr lang="en-US" dirty="0"/>
              <a:t>, Expression Bodied Function Members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7.0?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TODO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TODO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ideas for C# 7.1?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1828800"/>
            <a:ext cx="3102486" cy="40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34332"/>
            <a:ext cx="7924800" cy="820600"/>
          </a:xfrm>
        </p:spPr>
        <p:txBody>
          <a:bodyPr/>
          <a:lstStyle/>
          <a:p>
            <a:r>
              <a:rPr lang="en-US" dirty="0"/>
              <a:t>Declaration Expressions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1654516"/>
            <a:ext cx="7924800" cy="2088640"/>
          </a:xfrm>
        </p:spPr>
        <p:txBody>
          <a:bodyPr/>
          <a:lstStyle/>
          <a:p>
            <a:r>
              <a:rPr lang="en-US" dirty="0"/>
              <a:t>Inline variable declarations.</a:t>
            </a:r>
          </a:p>
          <a:p>
            <a:r>
              <a:rPr lang="en-US" dirty="0"/>
              <a:t>Experimental feature. Currently suspended.</a:t>
            </a:r>
          </a:p>
        </p:txBody>
      </p:sp>
      <p:pic>
        <p:nvPicPr>
          <p:cNvPr id="7170" name="Picture 2" descr="http://www.reclaimfreedom.org/siteimages/declaration_400x300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07" y="2657689"/>
            <a:ext cx="4743011" cy="35572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 rot="20341998">
            <a:off x="3107054" y="3365263"/>
            <a:ext cx="597471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29512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expressions allow you to declare local variables in the middle of an expression, with or without an initializer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scope of the variables is to the nearest block or embedded statement (if-else)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5497" y="2628207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(int.TryParse(s, out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i)) { ...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75497" y="3218888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Console.WriteLine("Result: {0}", (</a:t>
            </a:r>
            <a:r>
              <a:rPr lang="en-US" sz="2000" b="1" u="sng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 GetValue()) * x);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75497" y="3809569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obj as string) != null) { ... str ...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75497" y="4436815"/>
            <a:ext cx="843783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s in strings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int.TryParse(s, out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i) ? i : -1;</a:t>
            </a:r>
          </a:p>
        </p:txBody>
      </p:sp>
    </p:spTree>
    <p:extLst>
      <p:ext uri="{BB962C8B-B14F-4D97-AF65-F5344CB8AC3E}">
        <p14:creationId xmlns:p14="http://schemas.microsoft.com/office/powerpoint/2010/main" val="3901872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Sets</a:t>
            </a:r>
            <a:r>
              <a:rPr lang="en-US" dirty="0"/>
              <a:t> in JS are collections of unique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duplicates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2492559"/>
            <a:ext cx="10363198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let names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</a:t>
            </a:r>
          </a:p>
          <a:p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(20);</a:t>
            </a:r>
          </a:p>
          <a:p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true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Duplicates are skipped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Delete element if exists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84" y="2370947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2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words </a:t>
            </a:r>
            <a:r>
              <a:rPr lang="en-US" dirty="0"/>
              <a:t>from a text (case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appearance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419600"/>
            <a:ext cx="506262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devs use Node.js for server-side JS.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devs use JS.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JS for devs 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89812" y="4678131"/>
            <a:ext cx="37895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475412" y="5180128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Unique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https://judge.softuni.bg/Contests/315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219199"/>
            <a:ext cx="11049000" cy="4626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function extractWords(inputSentences) {</a:t>
            </a:r>
          </a:p>
          <a:p>
            <a:r>
              <a:rPr lang="en-US" sz="3000" dirty="0"/>
              <a:t>  let wordPattern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3000" dirty="0"/>
              <a:t>\b[a-zA-Z0-9_]+\b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3000" dirty="0"/>
              <a:t>g;</a:t>
            </a:r>
          </a:p>
          <a:p>
            <a:r>
              <a:rPr lang="en-US" sz="3000" dirty="0"/>
              <a:t>  let words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Set()</a:t>
            </a:r>
            <a:r>
              <a:rPr lang="en-US" sz="3000" dirty="0"/>
              <a:t>;</a:t>
            </a:r>
          </a:p>
          <a:p>
            <a:r>
              <a:rPr lang="en-US" sz="3000" dirty="0"/>
              <a:t>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000" dirty="0"/>
              <a:t> (let sentence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sz="3000" dirty="0"/>
              <a:t> inputSentences) {</a:t>
            </a:r>
          </a:p>
          <a:p>
            <a:r>
              <a:rPr lang="en-US" sz="3000" dirty="0"/>
              <a:t>    let matches = sentence.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(wordPattern);</a:t>
            </a:r>
          </a:p>
          <a:p>
            <a:r>
              <a:rPr lang="en-US" sz="3000" dirty="0"/>
              <a:t>    matches.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/>
              <a:t>(x=&gt;words.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(x.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toLowerCase()</a:t>
            </a:r>
            <a:r>
              <a:rPr lang="en-US" sz="3000" dirty="0"/>
              <a:t>));</a:t>
            </a:r>
          </a:p>
          <a:p>
            <a:r>
              <a:rPr lang="en-US" sz="3000" dirty="0"/>
              <a:t>  }</a:t>
            </a:r>
          </a:p>
          <a:p>
            <a:r>
              <a:rPr lang="en-US" sz="3000" dirty="0"/>
              <a:t>  console.log([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...</a:t>
            </a:r>
            <a:r>
              <a:rPr lang="en-US" sz="3000" dirty="0"/>
              <a:t>words.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values()</a:t>
            </a:r>
            <a:r>
              <a:rPr lang="en-US" sz="3000" dirty="0"/>
              <a:t>].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(", "));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5342256"/>
            <a:ext cx="9982200" cy="503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extractWords(['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JS and Node.js</a:t>
            </a:r>
            <a:r>
              <a:rPr lang="en-US" sz="2500" dirty="0"/>
              <a:t>',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/>
              <a:t>'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JS again and again</a:t>
            </a:r>
            <a:r>
              <a:rPr lang="en-US" sz="2500" dirty="0"/>
              <a:t>',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/>
              <a:t>'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Oh, JS?</a:t>
            </a:r>
            <a:r>
              <a:rPr lang="en-US" sz="2500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912813" y="2492376"/>
            <a:ext cx="10363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25562" y="1079835"/>
            <a:ext cx="4067176" cy="1055608"/>
          </a:xfrm>
          <a:prstGeom prst="wedgeRoundRectCallout">
            <a:avLst>
              <a:gd name="adj1" fmla="val -4151"/>
              <a:gd name="adj2" fmla="val 95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Include the standard .NET namespace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1075135"/>
            <a:ext cx="3527425" cy="1055608"/>
          </a:xfrm>
          <a:prstGeom prst="wedgeRoundRectCallout">
            <a:avLst>
              <a:gd name="adj1" fmla="val -98040"/>
              <a:gd name="adj2" fmla="val 1628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class called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HelloCSharp</a:t>
            </a:r>
            <a:r>
              <a:rPr lang="en-US" sz="2800" noProof="1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238987" y="2669642"/>
            <a:ext cx="3527425" cy="1532334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>
                <a:solidFill>
                  <a:srgbClr val="FFFFFF"/>
                </a:solidFill>
              </a:rPr>
              <a:t>method – the program entry point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360782" y="5483942"/>
            <a:ext cx="7153230" cy="1038602"/>
          </a:xfrm>
          <a:prstGeom prst="wedgeRoundRectCallout">
            <a:avLst>
              <a:gd name="adj1" fmla="val -37215"/>
              <a:gd name="adj2" fmla="val -79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 a text on the console by calling the method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FFFFFF"/>
                </a:solidFill>
              </a:rPr>
              <a:t>" of the class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36862" y="1238250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149492"/>
              </p:ext>
            </p:extLst>
          </p:nvPr>
        </p:nvGraphicFramePr>
        <p:xfrm>
          <a:off x="529414" y="1150938"/>
          <a:ext cx="11127598" cy="5324856"/>
        </p:xfrm>
        <a:graphic>
          <a:graphicData uri="http://schemas.openxmlformats.org/drawingml/2006/table">
            <a:tbl>
              <a:tblPr/>
              <a:tblGrid>
                <a:gridCol w="440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ASP.NET Control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Tag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…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96294"/>
            <a:ext cx="10134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Visual Studio 2017</a:t>
            </a:r>
          </a:p>
          <a:p>
            <a:r>
              <a:rPr lang="en-US" dirty="0" err="1"/>
              <a:t>ILSpy</a:t>
            </a:r>
            <a:r>
              <a:rPr lang="en-US" dirty="0"/>
              <a:t> for decompiling the code</a:t>
            </a:r>
          </a:p>
          <a:p>
            <a:pPr lvl="1"/>
            <a:r>
              <a:rPr lang="en-US" dirty="0">
                <a:hlinkClick r:id="rId2"/>
              </a:rPr>
              <a:t>http://ilspy.net/</a:t>
            </a:r>
            <a:endParaRPr lang="en-US" dirty="0"/>
          </a:p>
          <a:p>
            <a:r>
              <a:rPr lang="en-US" dirty="0"/>
              <a:t>The official repo for the design of</a:t>
            </a:r>
            <a:br>
              <a:rPr lang="en-US" dirty="0"/>
            </a:br>
            <a:r>
              <a:rPr lang="en-US" dirty="0"/>
              <a:t>the C# programming language</a:t>
            </a:r>
          </a:p>
          <a:p>
            <a:pPr lvl="1"/>
            <a:r>
              <a:rPr lang="en-US" dirty="0">
                <a:hlinkClick r:id="rId3"/>
              </a:rPr>
              <a:t>https://github.com/dotnet/csharplang</a:t>
            </a:r>
            <a:endParaRPr lang="en-US" dirty="0"/>
          </a:p>
          <a:p>
            <a:r>
              <a:rPr lang="en-US" dirty="0"/>
              <a:t>Demo code available in GitHub:</a:t>
            </a:r>
          </a:p>
          <a:p>
            <a:pPr lvl="1"/>
            <a:r>
              <a:rPr lang="en-US" dirty="0">
                <a:hlinkClick r:id="rId4"/>
              </a:rPr>
              <a:t>https://github.com/NikolayIT/CSharp-New-Features</a:t>
            </a:r>
            <a:endParaRPr lang="en-US" dirty="0"/>
          </a:p>
          <a:p>
            <a:r>
              <a:rPr lang="en-US" dirty="0"/>
              <a:t>Documentation and Roslyn source code</a:t>
            </a:r>
          </a:p>
          <a:p>
            <a:pPr lvl="1"/>
            <a:r>
              <a:rPr lang="en-US" dirty="0">
                <a:hlinkClick r:id="rId5"/>
              </a:rPr>
              <a:t>https://github.com/dotnet/roslyn</a:t>
            </a:r>
            <a:endParaRPr lang="en-US" dirty="0"/>
          </a:p>
        </p:txBody>
      </p:sp>
      <p:pic>
        <p:nvPicPr>
          <p:cNvPr id="1026" name="Picture 2" descr="fig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151121"/>
            <a:ext cx="4472906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4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0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520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C#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4412" y="914400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https://github.com/dotnet/csharplang/blob/master/Language-Version-History.md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74812" y="1066800"/>
            <a:ext cx="8794718" cy="5291667"/>
            <a:chOff x="1674812" y="1066800"/>
            <a:chExt cx="8794718" cy="5291667"/>
          </a:xfrm>
        </p:grpSpPr>
        <p:grpSp>
          <p:nvGrpSpPr>
            <p:cNvPr id="3" name="Group 2"/>
            <p:cNvGrpSpPr/>
            <p:nvPr/>
          </p:nvGrpSpPr>
          <p:grpSpPr>
            <a:xfrm>
              <a:off x="1674812" y="1066800"/>
              <a:ext cx="8794718" cy="4529667"/>
              <a:chOff x="1674812" y="1066800"/>
              <a:chExt cx="8794718" cy="452966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84510" y="1066800"/>
                <a:ext cx="3959938" cy="719667"/>
                <a:chOff x="162098" y="1066799"/>
                <a:chExt cx="3959938" cy="719667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2098" y="1152623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EBFFD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C# 1.0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1480088" y="1066799"/>
                  <a:ext cx="1447800" cy="719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 2002</a:t>
                  </a:r>
                  <a:b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.NET 1.0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48000" y="1152623"/>
                  <a:ext cx="1074036" cy="58477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Managed Code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1674812" y="1828800"/>
                <a:ext cx="8789176" cy="719667"/>
                <a:chOff x="152400" y="1828799"/>
                <a:chExt cx="8789176" cy="71966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52400" y="1896246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EBFFD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C# 2.0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1480088" y="1828799"/>
                  <a:ext cx="1447800" cy="719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 2005</a:t>
                  </a:r>
                  <a:b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.NET 2.0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048000" y="1894167"/>
                  <a:ext cx="1074036" cy="5847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Generics</a:t>
                  </a:r>
                  <a:b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&lt;T&gt;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51846" y="1894167"/>
                  <a:ext cx="1074036" cy="5847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Reflection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455692" y="1890011"/>
                  <a:ext cx="1074036" cy="5847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Anonymous Methods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659538" y="1890011"/>
                  <a:ext cx="1074036" cy="5847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Partial Types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867540" y="1890011"/>
                  <a:ext cx="1074036" cy="5847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Nullable</a:t>
                  </a:r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Types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1684510" y="2590800"/>
                <a:ext cx="8785020" cy="719667"/>
                <a:chOff x="162098" y="2590799"/>
                <a:chExt cx="8785020" cy="71966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62098" y="2658246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EBFFD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C# 3.0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1470390" y="2590799"/>
                  <a:ext cx="1447800" cy="719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 2008</a:t>
                  </a:r>
                  <a:b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.NET 3.5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053542" y="2658244"/>
                  <a:ext cx="1074036" cy="58477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Lambda Expression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257388" y="2658244"/>
                  <a:ext cx="1074036" cy="58477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LINQ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461234" y="2654088"/>
                  <a:ext cx="1074036" cy="58477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Anonymous</a:t>
                  </a:r>
                  <a:br>
                    <a:rPr lang="en-US" sz="13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sz="13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Types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665080" y="2654088"/>
                  <a:ext cx="1074036" cy="58477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Extension Methods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873082" y="2654088"/>
                  <a:ext cx="1074036" cy="58477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Implicit Type (</a:t>
                  </a:r>
                  <a:r>
                    <a:rPr lang="en-US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var</a:t>
                  </a:r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1674812" y="3352800"/>
                <a:ext cx="7581174" cy="719667"/>
                <a:chOff x="152400" y="3352799"/>
                <a:chExt cx="7581174" cy="719667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52400" y="3420247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EBFFD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C# 4.0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480088" y="3352799"/>
                  <a:ext cx="1447800" cy="719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 2010</a:t>
                  </a:r>
                  <a:b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.NET 4.0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048000" y="3424506"/>
                  <a:ext cx="1074036" cy="58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dynamic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51846" y="3424506"/>
                  <a:ext cx="1074036" cy="58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Named Arguments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455692" y="3420350"/>
                  <a:ext cx="1074036" cy="58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Optional Parameters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659538" y="3420350"/>
                  <a:ext cx="1074036" cy="58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More COM Support</a:t>
                  </a: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1690052" y="4114800"/>
                <a:ext cx="5158242" cy="719667"/>
                <a:chOff x="167640" y="4114799"/>
                <a:chExt cx="5158242" cy="719667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67640" y="4182248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EBFFD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C# 5.0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1480088" y="4114799"/>
                  <a:ext cx="1447800" cy="719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 2012</a:t>
                  </a:r>
                  <a:b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.NET 4.5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048000" y="4186612"/>
                  <a:ext cx="1074036" cy="5847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Async</a:t>
                  </a:r>
                  <a:r>
                    <a:rPr 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/ Await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251846" y="4186612"/>
                  <a:ext cx="1074036" cy="5847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Caller Information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684510" y="4876800"/>
                <a:ext cx="8781692" cy="719667"/>
                <a:chOff x="162098" y="4876799"/>
                <a:chExt cx="8781692" cy="71966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62098" y="4944249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EBFFD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C# 6.0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1470390" y="4876799"/>
                  <a:ext cx="1447800" cy="719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 2015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462062" y="4940093"/>
                  <a:ext cx="3481728" cy="584775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 lot of new features – mainly syntactic sugar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048000" y="4944249"/>
                  <a:ext cx="2282038" cy="580619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.NET Compiler Platform (Roslyn)</a:t>
                  </a:r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1684510" y="5706251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 7.0</a:t>
              </a:r>
            </a:p>
          </p:txBody>
        </p:sp>
        <p:sp>
          <p:nvSpPr>
            <p:cNvPr id="51" name="Rounded Rectangle 16"/>
            <p:cNvSpPr/>
            <p:nvPr/>
          </p:nvSpPr>
          <p:spPr>
            <a:xfrm>
              <a:off x="2992802" y="5638800"/>
              <a:ext cx="1447800" cy="71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 2017 .NET 4.7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0412" y="5701887"/>
              <a:ext cx="1074036" cy="5847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TODO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74258" y="5701887"/>
              <a:ext cx="1074036" cy="5847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66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719034"/>
          </a:xfrm>
        </p:spPr>
        <p:txBody>
          <a:bodyPr/>
          <a:lstStyle/>
          <a:p>
            <a:r>
              <a:rPr lang="en-US" dirty="0"/>
              <a:t>The .NET Compiler Platform</a:t>
            </a:r>
          </a:p>
        </p:txBody>
      </p:sp>
    </p:spTree>
    <p:extLst>
      <p:ext uri="{BB962C8B-B14F-4D97-AF65-F5344CB8AC3E}">
        <p14:creationId xmlns:p14="http://schemas.microsoft.com/office/powerpoint/2010/main" val="403551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has been a black box before C# 6.0</a:t>
            </a:r>
          </a:p>
          <a:p>
            <a:r>
              <a:rPr lang="en-US" dirty="0"/>
              <a:t>Microsoft decided to re-write the compiler</a:t>
            </a:r>
          </a:p>
          <a:p>
            <a:r>
              <a:rPr lang="en-US" dirty="0"/>
              <a:t>Compiler for C# written in C#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Easier to extend and maintain</a:t>
            </a:r>
          </a:p>
          <a:p>
            <a:r>
              <a:rPr lang="en-US" dirty="0"/>
              <a:t>Roslyn exposes modules (API) for syntactic (lexical) analysis of code, semantic analysis, dynamic compilation to CIL and more</a:t>
            </a:r>
          </a:p>
          <a:p>
            <a:pPr lvl="1"/>
            <a:r>
              <a:rPr lang="en-US" dirty="0"/>
              <a:t>Example for "Prefix local calls with 'this'" rule: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Roslyn – The .NET Compiler Platform</a:t>
            </a:r>
          </a:p>
        </p:txBody>
      </p:sp>
    </p:spTree>
    <p:extLst>
      <p:ext uri="{BB962C8B-B14F-4D97-AF65-F5344CB8AC3E}">
        <p14:creationId xmlns:p14="http://schemas.microsoft.com/office/powerpoint/2010/main" val="390680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40137"/>
            <a:ext cx="7924800" cy="1568497"/>
          </a:xfrm>
        </p:spPr>
        <p:txBody>
          <a:bodyPr/>
          <a:lstStyle/>
          <a:p>
            <a:r>
              <a:rPr lang="en-US" dirty="0"/>
              <a:t>Auto-property Enhancements</a:t>
            </a:r>
          </a:p>
        </p:txBody>
      </p:sp>
      <p:pic>
        <p:nvPicPr>
          <p:cNvPr id="3074" name="Picture 2" descr="http://www.livemint.com/rf/Image-621x414/LiveMint/Period1/2012/08/28/Photos/House--621x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0" y="2599219"/>
            <a:ext cx="5673844" cy="3782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5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Property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 initializer to an auto-property, just as you can to a field: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initializer directly initializes the backing field</a:t>
            </a:r>
          </a:p>
          <a:p>
            <a:endParaRPr lang="en-US" dirty="0"/>
          </a:p>
          <a:p>
            <a:r>
              <a:rPr lang="en-US" dirty="0"/>
              <a:t>Just like field initializers, auto-property initializers cannot reference "</a:t>
            </a:r>
            <a:r>
              <a:rPr lang="en-US" i="1" dirty="0"/>
              <a:t>this</a:t>
            </a:r>
            <a:r>
              <a:rPr lang="en-US" dirty="0"/>
              <a:t>"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2582" y="1981200"/>
            <a:ext cx="792048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"Nikolay";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"Kostov";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150" y="4566781"/>
            <a:ext cx="64333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this.&lt;FirstName&gt;k__BackingField = "Nikolay";</a:t>
            </a:r>
          </a:p>
        </p:txBody>
      </p:sp>
    </p:spTree>
    <p:extLst>
      <p:ext uri="{BB962C8B-B14F-4D97-AF65-F5344CB8AC3E}">
        <p14:creationId xmlns:p14="http://schemas.microsoft.com/office/powerpoint/2010/main" val="40600097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154</TotalTime>
  <Words>2254</Words>
  <Application>Microsoft Office PowerPoint</Application>
  <PresentationFormat>Custom</PresentationFormat>
  <Paragraphs>376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What is new in C# 6.0 and 7.0</vt:lpstr>
      <vt:lpstr>About me</vt:lpstr>
      <vt:lpstr>Table of Contents</vt:lpstr>
      <vt:lpstr>Used Software and Tools</vt:lpstr>
      <vt:lpstr>History of the C# Language</vt:lpstr>
      <vt:lpstr>Roslyn</vt:lpstr>
      <vt:lpstr>Roslyn – The .NET Compiler Platform</vt:lpstr>
      <vt:lpstr>Auto-property Enhancements</vt:lpstr>
      <vt:lpstr>Auto Property Initializers</vt:lpstr>
      <vt:lpstr>Default Values for Getter-only Properties</vt:lpstr>
      <vt:lpstr>Expression Bodied Function Members</vt:lpstr>
      <vt:lpstr>Expression as Method Body</vt:lpstr>
      <vt:lpstr>Expression as Property Getter</vt:lpstr>
      <vt:lpstr>Using Static</vt:lpstr>
      <vt:lpstr>Import of Static Type Members into Namespace</vt:lpstr>
      <vt:lpstr>Exception Filters</vt:lpstr>
      <vt:lpstr>Exception Filters</vt:lpstr>
      <vt:lpstr>String Interpolation</vt:lpstr>
      <vt:lpstr>String Interpolation</vt:lpstr>
      <vt:lpstr>Logging with Exception Filters</vt:lpstr>
      <vt:lpstr>nameof Operator</vt:lpstr>
      <vt:lpstr>nameof Operator</vt:lpstr>
      <vt:lpstr>Null-conditional Operators</vt:lpstr>
      <vt:lpstr>Null-conditional Operator</vt:lpstr>
      <vt:lpstr>Dictionary Initializer</vt:lpstr>
      <vt:lpstr>Dictionary Initializer</vt:lpstr>
      <vt:lpstr>Await in catch/finally Blocks</vt:lpstr>
      <vt:lpstr>Await in catch/finally Blocks</vt:lpstr>
      <vt:lpstr>PowerPoint Presentation</vt:lpstr>
      <vt:lpstr>Declaration Expressions</vt:lpstr>
      <vt:lpstr>Declaration Expressions</vt:lpstr>
      <vt:lpstr>PowerPoint Presentation</vt:lpstr>
      <vt:lpstr>The Set Class in JS</vt:lpstr>
      <vt:lpstr>Problem: Extract Unique Words</vt:lpstr>
      <vt:lpstr>Solution: Extract Unique Words</vt:lpstr>
      <vt:lpstr>C# Code – How It Works?</vt:lpstr>
      <vt:lpstr>Login Screen</vt:lpstr>
      <vt:lpstr>Basic Web Controls  HTML</vt:lpstr>
      <vt:lpstr>Summary</vt:lpstr>
      <vt:lpstr>PowerPoint Presentation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Nikolay Kostov</cp:lastModifiedBy>
  <cp:revision>72</cp:revision>
  <dcterms:created xsi:type="dcterms:W3CDTF">2014-01-02T17:00:34Z</dcterms:created>
  <dcterms:modified xsi:type="dcterms:W3CDTF">2017-05-07T11:30:37Z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