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5"/>
  </p:notesMasterIdLst>
  <p:handoutMasterIdLst>
    <p:handoutMasterId r:id="rId56"/>
  </p:handoutMasterIdLst>
  <p:sldIdLst>
    <p:sldId id="274" r:id="rId3"/>
    <p:sldId id="406" r:id="rId4"/>
    <p:sldId id="276" r:id="rId5"/>
    <p:sldId id="404" r:id="rId6"/>
    <p:sldId id="405" r:id="rId7"/>
    <p:sldId id="440" r:id="rId8"/>
    <p:sldId id="438" r:id="rId9"/>
    <p:sldId id="439" r:id="rId10"/>
    <p:sldId id="407" r:id="rId11"/>
    <p:sldId id="408" r:id="rId12"/>
    <p:sldId id="409" r:id="rId13"/>
    <p:sldId id="416" r:id="rId14"/>
    <p:sldId id="417" r:id="rId15"/>
    <p:sldId id="418" r:id="rId16"/>
    <p:sldId id="419" r:id="rId17"/>
    <p:sldId id="420" r:id="rId18"/>
    <p:sldId id="426" r:id="rId19"/>
    <p:sldId id="427" r:id="rId20"/>
    <p:sldId id="437" r:id="rId21"/>
    <p:sldId id="436" r:id="rId22"/>
    <p:sldId id="421" r:id="rId23"/>
    <p:sldId id="422" r:id="rId24"/>
    <p:sldId id="423" r:id="rId25"/>
    <p:sldId id="428" r:id="rId26"/>
    <p:sldId id="429" r:id="rId27"/>
    <p:sldId id="430" r:id="rId28"/>
    <p:sldId id="431" r:id="rId29"/>
    <p:sldId id="432" r:id="rId30"/>
    <p:sldId id="433" r:id="rId31"/>
    <p:sldId id="402" r:id="rId32"/>
    <p:sldId id="442" r:id="rId33"/>
    <p:sldId id="441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65" r:id="rId45"/>
    <p:sldId id="453" r:id="rId46"/>
    <p:sldId id="454" r:id="rId47"/>
    <p:sldId id="455" r:id="rId48"/>
    <p:sldId id="456" r:id="rId49"/>
    <p:sldId id="457" r:id="rId50"/>
    <p:sldId id="458" r:id="rId51"/>
    <p:sldId id="466" r:id="rId52"/>
    <p:sldId id="400" r:id="rId53"/>
    <p:sldId id="399" r:id="rId5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406"/>
            <p14:sldId id="276"/>
          </p14:sldIdLst>
        </p14:section>
        <p14:section name="History of the C# language" id="{3542403B-EB77-4CDA-A618-32E310EB9112}">
          <p14:sldIdLst>
            <p14:sldId id="404"/>
            <p14:sldId id="405"/>
          </p14:sldIdLst>
        </p14:section>
        <p14:section name="C# 6.0" id="{B77B9E03-265C-4110-859E-A14E581BE0D2}">
          <p14:sldIdLst>
            <p14:sldId id="440"/>
            <p14:sldId id="438"/>
            <p14:sldId id="439"/>
            <p14:sldId id="407"/>
            <p14:sldId id="408"/>
            <p14:sldId id="409"/>
            <p14:sldId id="416"/>
            <p14:sldId id="417"/>
            <p14:sldId id="418"/>
            <p14:sldId id="419"/>
            <p14:sldId id="420"/>
            <p14:sldId id="426"/>
            <p14:sldId id="427"/>
            <p14:sldId id="437"/>
            <p14:sldId id="436"/>
            <p14:sldId id="421"/>
            <p14:sldId id="422"/>
            <p14:sldId id="423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C# 7.0" id="{C85C4F11-6C48-4039-9461-7FA7F065AB60}">
          <p14:sldIdLst>
            <p14:sldId id="402"/>
            <p14:sldId id="442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65"/>
            <p14:sldId id="453"/>
            <p14:sldId id="454"/>
            <p14:sldId id="455"/>
            <p14:sldId id="456"/>
            <p14:sldId id="457"/>
            <p14:sldId id="458"/>
          </p14:sldIdLst>
        </p14:section>
        <p14:section name="Questions" id="{10E03AB1-9AA8-4E86-9A64-D741901E50A2}">
          <p14:sldIdLst>
            <p14:sldId id="466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533" autoAdjust="0"/>
  </p:normalViewPr>
  <p:slideViewPr>
    <p:cSldViewPr>
      <p:cViewPr varScale="1">
        <p:scale>
          <a:sx n="112" d="100"/>
          <a:sy n="112" d="100"/>
        </p:scale>
        <p:origin x="114" y="63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07-May-17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07-May-17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393F9-5B20-411E-A281-867C302A1E42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80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4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19FD1-6FCF-43A9-9B7B-37CC78285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7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D8E5-40A9-4D0C-B4E5-25C60BFB8F51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20F77-2930-4FDA-9607-EE5C886706CE}" type="datetime1">
              <a:rPr lang="en-US" smtClean="0"/>
              <a:t>08-May-17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org/" TargetMode="External"/><Relationship Id="rId3" Type="http://schemas.openxmlformats.org/officeDocument/2006/relationships/hyperlink" Target="http://nikolay.it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kolayIT" TargetMode="External"/><Relationship Id="rId2" Type="http://schemas.openxmlformats.org/officeDocument/2006/relationships/hyperlink" Target="http://nikolay.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Nikolay.IT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github.com/dotnet/roslyn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marketplace.visualstudio.com/items?itemName=VisualStudioProductTeam.NETCompilerPlatformSD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elerik.com/products/decompiler.aspx" TargetMode="External"/><Relationship Id="rId5" Type="http://schemas.openxmlformats.org/officeDocument/2006/relationships/hyperlink" Target="http://ilspy.net/" TargetMode="External"/><Relationship Id="rId4" Type="http://schemas.openxmlformats.org/officeDocument/2006/relationships/hyperlink" Target="https://github.com/NikolayIT/CSharp-New-Feature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csharplang/blob/master/Language-Version-History.md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://www.facebook.com/SoftwareUnivers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Analyzers/StyleCopAnalyzers/blob/841c0ac715f96af6022ab48f728fe610f5ec17de/StyleCop.Analyzers/StyleCop.Analyzers/ReadabilityRules/SA1101PrefixLocalCallsWithThis.cs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XB5Izkkf44&amp;feature=youtu.be" TargetMode="External"/><Relationship Id="rId4" Type="http://schemas.openxmlformats.org/officeDocument/2006/relationships/hyperlink" Target="https://github.com/DotNetAnalyzers/StyleCopAnalyzers/blob/841c0ac715f96af6022ab48f728fe610f5ec17de/StyleCop.Analyzers/StyleCop.Analyzers.CodeFixes/ReadabilityRules/SA1101CodeFixProvider.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457199"/>
            <a:ext cx="7910299" cy="1919346"/>
          </a:xfrm>
        </p:spPr>
        <p:txBody>
          <a:bodyPr>
            <a:normAutofit/>
          </a:bodyPr>
          <a:lstStyle/>
          <a:p>
            <a:r>
              <a:rPr lang="en-US" sz="6000" dirty="0"/>
              <a:t>What is new in</a:t>
            </a:r>
            <a:br>
              <a:rPr lang="en-US" sz="6000" dirty="0"/>
            </a:br>
            <a:r>
              <a:rPr lang="en-US" sz="6000" dirty="0"/>
              <a:t>C# 6.0 and 7.0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514600"/>
            <a:ext cx="7910299" cy="762000"/>
          </a:xfrm>
        </p:spPr>
        <p:txBody>
          <a:bodyPr>
            <a:normAutofit fontScale="92500"/>
          </a:bodyPr>
          <a:lstStyle/>
          <a:p>
            <a:r>
              <a:rPr lang="en-US" dirty="0"/>
              <a:t>How does C# evolve as a language?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Nikolay Kostov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60733"/>
            <a:ext cx="3187614" cy="429276"/>
          </a:xfrm>
        </p:spPr>
        <p:txBody>
          <a:bodyPr/>
          <a:lstStyle/>
          <a:p>
            <a:r>
              <a:rPr lang="en-US" dirty="0">
                <a:hlinkClick r:id="rId3"/>
              </a:rPr>
              <a:t>http://nikolay.it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4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5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79812" y="3968769"/>
            <a:ext cx="2133598" cy="23414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576164">
            <a:off x="5439121" y="4122897"/>
            <a:ext cx="514886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C#</a:t>
            </a:r>
          </a:p>
        </p:txBody>
      </p:sp>
      <p:pic>
        <p:nvPicPr>
          <p:cNvPr id="17" name="Picture 16" descr="http://softuni.org" title="Software University Foundation">
            <a:hlinkClick r:id="rId8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031" y="3410500"/>
            <a:ext cx="3191199" cy="31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Property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an initializer to an auto-property, just as you can to a field: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constructor directly initializes the backing field</a:t>
            </a:r>
          </a:p>
          <a:p>
            <a:endParaRPr lang="en-US" dirty="0"/>
          </a:p>
          <a:p>
            <a:r>
              <a:rPr lang="en-US" dirty="0"/>
              <a:t>Just like field initializers, auto-property initializers cannot reference "</a:t>
            </a:r>
            <a:r>
              <a:rPr lang="en-US" i="1" dirty="0"/>
              <a:t>this</a:t>
            </a:r>
            <a:r>
              <a:rPr lang="en-US" dirty="0"/>
              <a:t>"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2582" y="1981200"/>
            <a:ext cx="792048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FirstName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"Nikolay";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string LastName { get; set;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 "Kostov";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2370" y="4566781"/>
            <a:ext cx="664408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this.&lt;FirstName&gt;k__BackingField = "Nikolay";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 for Getter-only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Auto-properties can now be declared without a setter:</a:t>
            </a:r>
          </a:p>
          <a:p>
            <a:endParaRPr lang="en-US" dirty="0"/>
          </a:p>
          <a:p>
            <a:r>
              <a:rPr lang="en-US" dirty="0"/>
              <a:t>The backing field of a getter-only auto-properties is implicitly declared as read-only and is initialized in the constructor:</a:t>
            </a:r>
          </a:p>
          <a:p>
            <a:endParaRPr lang="en-US" dirty="0"/>
          </a:p>
          <a:p>
            <a:r>
              <a:rPr lang="en-US" dirty="0"/>
              <a:t>It can be assigned to via property initializer</a:t>
            </a:r>
          </a:p>
          <a:p>
            <a:pPr lvl="1"/>
            <a:r>
              <a:rPr lang="en-US" dirty="0"/>
              <a:t>In future releases it will be possible to assign it in the declaring type's constructor body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61746" y="1905000"/>
            <a:ext cx="755446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FirstName { get; }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"Nikolay";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61746" y="3867090"/>
            <a:ext cx="844170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.field private initonly string '&lt;FirstName&gt;k__BackingField'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2" y="329488"/>
            <a:ext cx="8229600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 Bodied</a:t>
            </a:r>
            <a:br>
              <a:rPr lang="en-US" dirty="0"/>
            </a:br>
            <a:r>
              <a:rPr lang="en-US" dirty="0"/>
              <a:t>Function Members</a:t>
            </a:r>
            <a:endParaRPr lang="bg-BG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836612" y="2136637"/>
            <a:ext cx="10515600" cy="987563"/>
          </a:xfrm>
        </p:spPr>
        <p:txBody>
          <a:bodyPr/>
          <a:lstStyle/>
          <a:p>
            <a:r>
              <a:rPr lang="en-US" sz="2800" dirty="0"/>
              <a:t>Lambda expressions can be declared with an expression body as well as a conventional function body consisting of a block</a:t>
            </a:r>
            <a:endParaRPr lang="bg-BG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3218423"/>
            <a:ext cx="3158061" cy="315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8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87241"/>
            <a:ext cx="11506200" cy="5791200"/>
          </a:xfrm>
        </p:spPr>
        <p:txBody>
          <a:bodyPr>
            <a:normAutofit/>
          </a:bodyPr>
          <a:lstStyle/>
          <a:p>
            <a:r>
              <a:rPr lang="en-US" dirty="0"/>
              <a:t>Methods as well as user-defined operators and conversions can be given an expression body by use of the “lambda arrow”: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effect is exactly the same as if the methods had had a block body with a single return statement</a:t>
            </a:r>
          </a:p>
          <a:p>
            <a:pPr lvl="1"/>
            <a:r>
              <a:rPr lang="en-US" dirty="0"/>
              <a:t>For void returning methods - expression following the arrow must be a statement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9212" y="2362200"/>
            <a:ext cx="7908202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object Clone()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Point(this.X, this.Y);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Complex operator +(Complex a, Complex b)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a.Add(b);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2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as Property Getter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618999" cy="5570355"/>
          </a:xfrm>
        </p:spPr>
        <p:txBody>
          <a:bodyPr/>
          <a:lstStyle/>
          <a:p>
            <a:r>
              <a:rPr lang="en-US" dirty="0"/>
              <a:t> Expression bodies can be used for writing getter-only properties and indexers where the body of the getter is given by the expression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there is no get keyword</a:t>
            </a:r>
          </a:p>
          <a:p>
            <a:pPr lvl="1"/>
            <a:r>
              <a:rPr lang="en-US" dirty="0"/>
              <a:t>It is implied by the use of the expression body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8" y="3775630"/>
            <a:ext cx="875168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Person this[string name]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this.Children.FirstOrDefault(x =&gt; x.Name.Contains(name));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19529" y="3124200"/>
            <a:ext cx="774976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FirstName + " " + LastName;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97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15817"/>
            <a:ext cx="7924800" cy="820600"/>
          </a:xfrm>
        </p:spPr>
        <p:txBody>
          <a:bodyPr/>
          <a:lstStyle/>
          <a:p>
            <a:r>
              <a:rPr lang="en-US" dirty="0"/>
              <a:t>Using Static</a:t>
            </a:r>
          </a:p>
        </p:txBody>
      </p:sp>
      <p:pic>
        <p:nvPicPr>
          <p:cNvPr id="5124" name="Picture 4" descr="http://i1.sndcdn.com/artworks-000020624677-s3dezi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714" y="2042867"/>
            <a:ext cx="6197396" cy="41315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93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 of Static Type Members into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specifying a </a:t>
            </a:r>
            <a:r>
              <a:rPr lang="en-US" u="sng" dirty="0"/>
              <a:t>static</a:t>
            </a:r>
            <a:r>
              <a:rPr lang="en-US" dirty="0"/>
              <a:t> class in a using clause</a:t>
            </a:r>
          </a:p>
          <a:p>
            <a:pPr lvl="1"/>
            <a:r>
              <a:rPr lang="en-US" dirty="0"/>
              <a:t>All its accessible static members become available without qualification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9529" y="3336244"/>
            <a:ext cx="774976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ystem.Console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S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ystem.Math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Program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Pow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(2, 10));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8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42971"/>
            <a:ext cx="7924800" cy="820600"/>
          </a:xfrm>
        </p:spPr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pic>
        <p:nvPicPr>
          <p:cNvPr id="8194" name="Picture 2" descr="http://ih3.redbubble.net/image.8971260.9189/sticker,375x36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0627" y="1752600"/>
            <a:ext cx="6407571" cy="470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9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nameof</a:t>
            </a:r>
            <a:r>
              <a:rPr lang="en-US" dirty="0"/>
              <a:t>()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914400"/>
            <a:ext cx="11582400" cy="5791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Occasionally you need to provide a string that names some program element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throwing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ArgumentNullException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lvl="1">
              <a:spcBef>
                <a:spcPts val="300"/>
              </a:spcBef>
            </a:pPr>
            <a:endParaRPr lang="en-US" dirty="0"/>
          </a:p>
          <a:p>
            <a:pPr lvl="1">
              <a:spcBef>
                <a:spcPts val="300"/>
              </a:spcBef>
            </a:pPr>
            <a:r>
              <a:rPr lang="en-US" dirty="0"/>
              <a:t>When raising a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PropertyChanged</a:t>
            </a:r>
            <a:r>
              <a:rPr lang="en-US" dirty="0"/>
              <a:t> event in WPF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When selecting controller name or redirecting to action in MVC</a:t>
            </a:r>
          </a:p>
          <a:p>
            <a:pPr lvl="1"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r>
              <a:rPr lang="en-US" sz="32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nameof</a:t>
            </a:r>
            <a:r>
              <a:rPr lang="en-US" sz="3200" dirty="0"/>
              <a:t> operator </a:t>
            </a:r>
            <a:r>
              <a:rPr lang="en-US" dirty="0"/>
              <a:t>gives us compiler checks, easy navigation and is easy for renaming (refactoring)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955" y="2895600"/>
            <a:ext cx="879091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== null) throw new ArgumentNullException(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(x));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8954" y="4706887"/>
            <a:ext cx="879091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@Html.ActionLink("Sign up",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nameof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(UserController), "SignUp")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4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6612" y="914400"/>
            <a:ext cx="10363200" cy="820600"/>
          </a:xfrm>
        </p:spPr>
        <p:txBody>
          <a:bodyPr/>
          <a:lstStyle/>
          <a:p>
            <a:r>
              <a:rPr lang="en-US" dirty="0"/>
              <a:t>String Interpolation</a:t>
            </a:r>
          </a:p>
        </p:txBody>
      </p:sp>
      <p:pic>
        <p:nvPicPr>
          <p:cNvPr id="1026" name="Picture 2" descr="https://weblog.west-wind.com/images/2016/Back%20to%20Basics%20String%20Interpolation%20in%20C/LineKn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2286000"/>
            <a:ext cx="10287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1"/>
            <a:ext cx="11804822" cy="56546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Nikolay Kostov</a:t>
            </a:r>
          </a:p>
          <a:p>
            <a:pPr lvl="1"/>
            <a:r>
              <a:rPr lang="en-US" dirty="0"/>
              <a:t>13 years of development experience (20 with overtime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Microsoft Certified Trainer with more than 15 exams taken</a:t>
            </a:r>
          </a:p>
          <a:p>
            <a:pPr lvl="1"/>
            <a:r>
              <a:rPr lang="en-US" dirty="0"/>
              <a:t>Worked in Telerik as a Manager, Software Engineering and as a part of the Telerik Academy with more than 400 videos in YouTube</a:t>
            </a:r>
          </a:p>
          <a:p>
            <a:pPr lvl="1"/>
            <a:r>
              <a:rPr lang="en-US" dirty="0"/>
              <a:t>Currently working at </a:t>
            </a:r>
            <a:r>
              <a:rPr lang="en-US" dirty="0" err="1"/>
              <a:t>ZenCodeo</a:t>
            </a:r>
            <a:r>
              <a:rPr lang="en-US" dirty="0"/>
              <a:t> as a Solutions Architect</a:t>
            </a:r>
          </a:p>
          <a:p>
            <a:pPr lvl="1"/>
            <a:r>
              <a:rPr lang="en-US" dirty="0"/>
              <a:t>How to find me:</a:t>
            </a:r>
          </a:p>
          <a:p>
            <a:pPr lvl="2"/>
            <a:r>
              <a:rPr lang="en-US" dirty="0"/>
              <a:t>Blog: </a:t>
            </a:r>
            <a:r>
              <a:rPr lang="en-US" dirty="0">
                <a:hlinkClick r:id="rId2"/>
              </a:rPr>
              <a:t>http://nikolay.it/</a:t>
            </a:r>
            <a:endParaRPr lang="en-US" dirty="0"/>
          </a:p>
          <a:p>
            <a:pPr lvl="2"/>
            <a:r>
              <a:rPr lang="en-US" dirty="0"/>
              <a:t>GitHub: </a:t>
            </a:r>
            <a:r>
              <a:rPr lang="en-US" dirty="0">
                <a:hlinkClick r:id="rId3"/>
              </a:rPr>
              <a:t>https://github.com/NikolayIT</a:t>
            </a:r>
            <a:endParaRPr lang="en-US" dirty="0"/>
          </a:p>
          <a:p>
            <a:pPr lvl="2"/>
            <a:r>
              <a:rPr lang="en-US" dirty="0"/>
              <a:t>Facebook: </a:t>
            </a:r>
            <a:r>
              <a:rPr lang="en-US" dirty="0">
                <a:hlinkClick r:id="rId4"/>
              </a:rPr>
              <a:t>https://www.facebook.com/Nikolay.IT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2676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string that contains interpolated expressions and inserts values into a string with simple syntax</a:t>
            </a:r>
          </a:p>
          <a:p>
            <a:endParaRPr lang="en-US" dirty="0"/>
          </a:p>
          <a:p>
            <a:r>
              <a:rPr lang="en-US" dirty="0"/>
              <a:t>Replaced with </a:t>
            </a:r>
            <a:r>
              <a:rPr lang="en-US" dirty="0" err="1"/>
              <a:t>string.Format</a:t>
            </a:r>
            <a:r>
              <a:rPr lang="en-US" dirty="0"/>
              <a:t>() during compile-time</a:t>
            </a:r>
          </a:p>
          <a:p>
            <a:endParaRPr lang="en-US" dirty="0"/>
          </a:p>
          <a:p>
            <a:r>
              <a:rPr lang="en-US" dirty="0"/>
              <a:t>Can contains variables, simple and complex expressions, array accesses, method calls,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Interpolation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8784" y="25146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Console.WriteLine($"Name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{name}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hours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{hours:hh}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4524" y="3888643"/>
            <a:ext cx="10896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Console.WriteLine(string.Format("Name = {0}, hours = {1:hh}", name, hours));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48784" y="5791200"/>
            <a:ext cx="889125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{cores}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core</a:t>
            </a:r>
            <a:r>
              <a:rPr lang="pt-BR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{(cores == 1 ? null : "s")}</a:t>
            </a:r>
            <a:r>
              <a:rPr lang="pt-B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1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855800"/>
            <a:ext cx="7924800" cy="820600"/>
          </a:xfrm>
        </p:spPr>
        <p:txBody>
          <a:bodyPr/>
          <a:lstStyle/>
          <a:p>
            <a:r>
              <a:rPr lang="en-US" dirty="0"/>
              <a:t>Exception Filters</a:t>
            </a:r>
          </a:p>
        </p:txBody>
      </p:sp>
      <p:pic>
        <p:nvPicPr>
          <p:cNvPr id="6146" name="Picture 2" descr="http://www.reviversoft.com/blog/wp-content/uploads/2013/01/10_SYSTEM_SERVICE_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984" y="1969620"/>
            <a:ext cx="5674857" cy="42561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9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If the parenthesized expression evaluates to true, the catch block is run. Can be used to call a method before catch.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Implemented with a "filter" block in CIL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6055" y="2590800"/>
            <a:ext cx="9596714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person = new Person("Nikolay", null);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"firstName")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Console.WriteLine("First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catch(ArgumentNullException e)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when (e.ParamName == "lastName")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Console.WriteLine("Last name is null");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5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with Exception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1" y="1159605"/>
            <a:ext cx="11277601" cy="531739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We can use exception filters for side effects (e.g. logging)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Exception filters are preferable to catching and rethrowing (they leave the stack unharmed)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You have access to the actual stack when the exception arises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7224" y="1828800"/>
            <a:ext cx="751437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 ...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(Exception ex) when (Log(ex)) { ... }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Log(Exception exception)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Console.WriteLine(exception.Message);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false;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1" y="869242"/>
            <a:ext cx="7924800" cy="820600"/>
          </a:xfrm>
        </p:spPr>
        <p:txBody>
          <a:bodyPr/>
          <a:lstStyle/>
          <a:p>
            <a:r>
              <a:rPr lang="en-US" dirty="0"/>
              <a:t>Null-conditional Operators</a:t>
            </a:r>
          </a:p>
        </p:txBody>
      </p:sp>
      <p:pic>
        <p:nvPicPr>
          <p:cNvPr id="10242" name="Picture 2" descr="https://lh3.ggpht.com/EDtqA1VCeZlAbp2d9IxSePGy2QKAMjEEnER8TJrhxmDA443kLmlDZFMOJqtvY8JRrEo=w30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44906" y="2590800"/>
            <a:ext cx="3299012" cy="358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132012" y="1636586"/>
            <a:ext cx="7924800" cy="719034"/>
          </a:xfrm>
        </p:spPr>
        <p:txBody>
          <a:bodyPr/>
          <a:lstStyle/>
          <a:p>
            <a:r>
              <a:rPr lang="en-US" dirty="0"/>
              <a:t>Null-propagating operator ?.</a:t>
            </a:r>
          </a:p>
        </p:txBody>
      </p:sp>
    </p:spTree>
    <p:extLst>
      <p:ext uri="{BB962C8B-B14F-4D97-AF65-F5344CB8AC3E}">
        <p14:creationId xmlns:p14="http://schemas.microsoft.com/office/powerpoint/2010/main" val="20302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Null-conditional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570355"/>
          </a:xfrm>
        </p:spPr>
        <p:txBody>
          <a:bodyPr/>
          <a:lstStyle/>
          <a:p>
            <a:r>
              <a:rPr lang="en-US" dirty="0"/>
              <a:t>Lets you access members and elements only when the receiver is not-null</a:t>
            </a:r>
          </a:p>
          <a:p>
            <a:pPr lvl="1"/>
            <a:r>
              <a:rPr lang="en-US" dirty="0"/>
              <a:t>Providing a null result otherwise</a:t>
            </a:r>
          </a:p>
          <a:p>
            <a:endParaRPr lang="en-US" dirty="0"/>
          </a:p>
          <a:p>
            <a:r>
              <a:rPr lang="en-US" dirty="0"/>
              <a:t>Can be used together with the null coalescing operator ??:</a:t>
            </a:r>
          </a:p>
          <a:p>
            <a:endParaRPr lang="en-US" dirty="0"/>
          </a:p>
          <a:p>
            <a:r>
              <a:rPr lang="en-US" dirty="0"/>
              <a:t>Can also be chained</a:t>
            </a:r>
          </a:p>
          <a:p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73565" y="2817007"/>
            <a:ext cx="889284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.Length; // null if customers is null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Customer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[0]; // null if customers is null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3565" y="4395145"/>
            <a:ext cx="889284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length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.Length ?? 0; // 0 if customers is null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73565" y="5755347"/>
            <a:ext cx="88928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first = customers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[0].Orders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?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.Count();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32012" y="779600"/>
            <a:ext cx="7924800" cy="820600"/>
          </a:xfrm>
        </p:spPr>
        <p:txBody>
          <a:bodyPr/>
          <a:lstStyle/>
          <a:p>
            <a:r>
              <a:rPr lang="en-US" dirty="0"/>
              <a:t>Dictionary Initializer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600" y="1905000"/>
            <a:ext cx="4505624" cy="45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7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Initializer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838200"/>
            <a:ext cx="10820400" cy="5638800"/>
          </a:xfrm>
        </p:spPr>
        <p:txBody>
          <a:bodyPr/>
          <a:lstStyle/>
          <a:p>
            <a:r>
              <a:rPr lang="en-US" dirty="0"/>
              <a:t>A new syntax to object initializers allowing to set values to keys through the indexers</a:t>
            </a:r>
          </a:p>
          <a:p>
            <a:r>
              <a:rPr lang="en-US" dirty="0"/>
              <a:t>Before (C# 5.0)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dirty="0"/>
          </a:p>
          <a:p>
            <a:r>
              <a:rPr lang="en-US" dirty="0"/>
              <a:t>Now (C# 6.0+)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75442" y="5001159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[7]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"seven",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[13]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"thirteen"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75442" y="2830285"/>
            <a:ext cx="7824459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numbers = new Dictionary&lt;int, string&gt;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7, "seven" },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 13, "thirteen" 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7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17503"/>
            <a:ext cx="7924800" cy="1568497"/>
          </a:xfrm>
        </p:spPr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pic>
        <p:nvPicPr>
          <p:cNvPr id="4098" name="Picture 2" descr="http://edtech.ku.edu/new/glossary/g_asynchronous/media/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256" y="2727279"/>
            <a:ext cx="4786312" cy="2835321"/>
          </a:xfrm>
          <a:prstGeom prst="roundRect">
            <a:avLst>
              <a:gd name="adj" fmla="val 21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7054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in catch/finally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66800"/>
            <a:ext cx="11353800" cy="56388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C# 6.0 await is now allowed in catch and finally blocks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Implemented with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IAsyncStateMachine</a:t>
            </a:r>
            <a:r>
              <a:rPr lang="en-US" dirty="0"/>
              <a:t> and all logic is in the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MoveNext</a:t>
            </a:r>
            <a:r>
              <a:rPr lang="en-US" dirty="0"/>
              <a:t> method which uses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TaskAwaiter</a:t>
            </a:r>
            <a:r>
              <a:rPr lang="en-US" dirty="0"/>
              <a:t> to wait the threads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8212" y="1828800"/>
            <a:ext cx="782445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input = new StreamReader(fileName);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log = new StreamWriter(logFileName);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var line = await input.ReadLineAsync();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(IOException ex)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log.WriteLineAsync(ex.ToString());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await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log.FlushAsync();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7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History of the C# Language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6.0?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Roslyn, String Interpolation, Exception Filters, ?.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 err="1"/>
              <a:t>nameof</a:t>
            </a:r>
            <a:r>
              <a:rPr lang="en-US" dirty="0"/>
              <a:t>, Expression Bodies, using static, etc.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What's new in C# 7.0?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Literal Improvements, Local Functions, Tuples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Ref Returns and Locals, out Variables, Pattern Matching</a:t>
            </a:r>
          </a:p>
          <a:p>
            <a:pPr marL="761946" lvl="1" indent="-457200">
              <a:lnSpc>
                <a:spcPts val="4000"/>
              </a:lnSpc>
            </a:pPr>
            <a:r>
              <a:rPr lang="en-US" dirty="0"/>
              <a:t>Throw expressions, Deconstruction,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1633758"/>
            <a:ext cx="2518467" cy="32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799"/>
            <a:ext cx="11804822" cy="56546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Expression-bodied Members</a:t>
            </a:r>
          </a:p>
          <a:p>
            <a:r>
              <a:rPr lang="en-US" dirty="0"/>
              <a:t>Number Literals Improvements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ref Returns and Locals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Deconstruction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7.0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37" y="1188672"/>
            <a:ext cx="600158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47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70" y="2438400"/>
            <a:ext cx="3557084" cy="35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5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adds expression-bodies support for constructors, destructors, property accessors (get, set) and event accessors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Expression-bodied Members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4727" y="2514600"/>
            <a:ext cx="891619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Resource() =&gt; Console.WriteLine($"Constructing...");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~Resource() =&gt; Console.WriteLine("Destructing...");</a:t>
            </a: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int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get =&gt; this.x;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set =&gt; this.x 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event EventHandler ToStringCalledEvent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add =&gt; this.toStringCalledEventHandler +=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remove =&gt; this.toStringCalledEventHandler -= value;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383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68768"/>
            <a:ext cx="10363200" cy="692873"/>
          </a:xfrm>
        </p:spPr>
        <p:txBody>
          <a:bodyPr/>
          <a:lstStyle/>
          <a:p>
            <a:r>
              <a:rPr lang="en-US" dirty="0"/>
              <a:t>Binary Literals and Digit Separators</a:t>
            </a:r>
          </a:p>
        </p:txBody>
      </p:sp>
      <p:pic>
        <p:nvPicPr>
          <p:cNvPr id="1026" name="Picture 2" descr="https://img.clipartfest.com/47042dcfa4bc85957edfc7b375bdaa98_cartoon-numbers-clip-art-number-clipart-transparent-png_500-28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2" y="2669428"/>
            <a:ext cx="6362700" cy="3614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34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dirty="0"/>
              <a:t>0b</a:t>
            </a:r>
            <a:r>
              <a:rPr lang="en-US" dirty="0"/>
              <a:t> prefix, a binary literal can be defined (just like the hexadecimal literals with 0x)</a:t>
            </a:r>
          </a:p>
          <a:p>
            <a:endParaRPr lang="en-US" dirty="0"/>
          </a:p>
          <a:p>
            <a:r>
              <a:rPr lang="en-US" dirty="0"/>
              <a:t>In C# 7.0 any sequence of digits may be separated by underscores, possibly more than one _ between two digits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Literals Improvements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87127" y="4419600"/>
            <a:ext cx="891619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bin = 0b1001_1010_0001_0100;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hex = 0x1b_a0_44_fe;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dec = 33_554_432;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weird = 1_2__3___4____5_____6______7_______8________9;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real = 1_000.111_1e-1_000;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87127" y="2445211"/>
            <a:ext cx="89161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byte n = 0b01001110; // 78 in decimal</a:t>
            </a:r>
          </a:p>
        </p:txBody>
      </p:sp>
    </p:spTree>
    <p:extLst>
      <p:ext uri="{BB962C8B-B14F-4D97-AF65-F5344CB8AC3E}">
        <p14:creationId xmlns:p14="http://schemas.microsoft.com/office/powerpoint/2010/main" val="2425625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Local Functions</a:t>
            </a:r>
          </a:p>
        </p:txBody>
      </p:sp>
      <p:pic>
        <p:nvPicPr>
          <p:cNvPr id="3074" name="Picture 2" descr="http://www.dobson.net/wp-content/uploads/2015/07/picture_corporate_govern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68" y="2286000"/>
            <a:ext cx="4481888" cy="37586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824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before C# 7.0</a:t>
            </a:r>
          </a:p>
          <a:p>
            <a:pPr lvl="1"/>
            <a:r>
              <a:rPr lang="en-US" dirty="0"/>
              <a:t>Private methods – accessible for every class member, no closure</a:t>
            </a:r>
          </a:p>
          <a:p>
            <a:pPr lvl="1"/>
            <a:r>
              <a:rPr lang="en-US" dirty="0" err="1"/>
              <a:t>Func</a:t>
            </a:r>
            <a:r>
              <a:rPr lang="en-US" dirty="0"/>
              <a:t> and Action – allocations, no generic, no out/ref, no </a:t>
            </a:r>
            <a:r>
              <a:rPr lang="en-US" dirty="0" err="1"/>
              <a:t>params</a:t>
            </a:r>
            <a:r>
              <a:rPr lang="en-US" dirty="0"/>
              <a:t> </a:t>
            </a:r>
          </a:p>
          <a:p>
            <a:r>
              <a:rPr lang="en-US" dirty="0"/>
              <a:t>C# 7.0 adds support for local functions – can be defined in the body of any method, constructor or property’s getter, and setter</a:t>
            </a:r>
          </a:p>
          <a:p>
            <a:pPr lvl="1"/>
            <a:r>
              <a:rPr lang="en-US" dirty="0"/>
              <a:t>Can be generic, </a:t>
            </a:r>
            <a:r>
              <a:rPr lang="en-US" dirty="0" err="1"/>
              <a:t>async</a:t>
            </a:r>
            <a:r>
              <a:rPr lang="en-US" dirty="0"/>
              <a:t>, dynamic with access to closure</a:t>
            </a:r>
          </a:p>
          <a:p>
            <a:pPr lvl="1"/>
            <a:r>
              <a:rPr lang="en-US" dirty="0"/>
              <a:t>Will be transformed by compiler to regular private static method</a:t>
            </a:r>
          </a:p>
          <a:p>
            <a:pPr lvl="1"/>
            <a:r>
              <a:rPr lang="en-US" dirty="0"/>
              <a:t>Useful when creating method wrappers (e.g. for validation)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Functions</a:t>
            </a:r>
          </a:p>
        </p:txBody>
      </p:sp>
    </p:spTree>
    <p:extLst>
      <p:ext uri="{BB962C8B-B14F-4D97-AF65-F5344CB8AC3E}">
        <p14:creationId xmlns:p14="http://schemas.microsoft.com/office/powerpoint/2010/main" val="370223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792568"/>
            <a:ext cx="10363200" cy="568865"/>
          </a:xfrm>
        </p:spPr>
        <p:txBody>
          <a:bodyPr/>
          <a:lstStyle/>
          <a:p>
            <a:r>
              <a:rPr lang="en-US" sz="3200" dirty="0"/>
              <a:t>Using ref keyword for return result and local variables</a:t>
            </a:r>
          </a:p>
        </p:txBody>
      </p:sp>
      <p:pic>
        <p:nvPicPr>
          <p:cNvPr id="4098" name="Picture 2" descr="Reference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228" y="2463983"/>
            <a:ext cx="6000368" cy="40091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67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Local variables can now be declared with the </a:t>
            </a:r>
            <a:r>
              <a:rPr lang="en-US" b="1" i="1" dirty="0"/>
              <a:t>ref</a:t>
            </a:r>
            <a:r>
              <a:rPr lang="en-US" dirty="0"/>
              <a:t> modifier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 </a:t>
            </a:r>
            <a:r>
              <a:rPr lang="en-US" b="1" i="1" dirty="0"/>
              <a:t>ref</a:t>
            </a:r>
            <a:r>
              <a:rPr lang="en-US" dirty="0"/>
              <a:t> keyword can also be used with the return type</a:t>
            </a:r>
          </a:p>
          <a:p>
            <a:endParaRPr lang="en-US" b="1" dirty="0"/>
          </a:p>
          <a:p>
            <a:r>
              <a:rPr lang="en-US" dirty="0"/>
              <a:t>Already available in IL code but was not reflected in C#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Returns and Locals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0962" y="19050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newValue = oldVar; // newValue is now poining to oldVar's data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var newVar =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oldVar; // newVar is pointing to oldVar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43829" y="2895600"/>
            <a:ext cx="7901166" cy="886298"/>
            <a:chOff x="1865246" y="2895600"/>
            <a:chExt cx="7901166" cy="88629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3922679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5980112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oldVar's data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8037512" y="2895600"/>
              <a:ext cx="1728900" cy="88629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newValue</a:t>
              </a:r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1865246" y="2895600"/>
              <a:ext cx="1485900" cy="886298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newVar</a:t>
              </a:r>
            </a:p>
          </p:txBody>
        </p:sp>
      </p:grpSp>
      <p:cxnSp>
        <p:nvCxnSpPr>
          <p:cNvPr id="16" name="Straight Arrow Connector 15"/>
          <p:cNvCxnSpPr>
            <a:stCxn id="10" idx="3"/>
            <a:endCxn id="6" idx="1"/>
          </p:cNvCxnSpPr>
          <p:nvPr/>
        </p:nvCxnSpPr>
        <p:spPr>
          <a:xfrm>
            <a:off x="3629729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6" idx="3"/>
            <a:endCxn id="8" idx="1"/>
          </p:cNvCxnSpPr>
          <p:nvPr/>
        </p:nvCxnSpPr>
        <p:spPr>
          <a:xfrm>
            <a:off x="5687162" y="3338749"/>
            <a:ext cx="57153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1"/>
            <a:endCxn id="8" idx="3"/>
          </p:cNvCxnSpPr>
          <p:nvPr/>
        </p:nvCxnSpPr>
        <p:spPr>
          <a:xfrm flipH="1">
            <a:off x="7744595" y="3338749"/>
            <a:ext cx="5715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350962" y="47244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int GetByIndex(int[] arr, int ix) =&gt;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ref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arr[ix];</a:t>
            </a:r>
          </a:p>
        </p:txBody>
      </p:sp>
    </p:spTree>
    <p:extLst>
      <p:ext uri="{BB962C8B-B14F-4D97-AF65-F5344CB8AC3E}">
        <p14:creationId xmlns:p14="http://schemas.microsoft.com/office/powerpoint/2010/main" val="20006720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90600"/>
            <a:ext cx="10363200" cy="820600"/>
          </a:xfrm>
        </p:spPr>
        <p:txBody>
          <a:bodyPr/>
          <a:lstStyle/>
          <a:p>
            <a:r>
              <a:rPr lang="en-US" dirty="0"/>
              <a:t>Out Variables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712" y="2209800"/>
            <a:ext cx="5867400" cy="335897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16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Software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000692"/>
            <a:ext cx="11353800" cy="562870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Visual Studio 2017</a:t>
            </a:r>
          </a:p>
          <a:p>
            <a:pPr lvl="1"/>
            <a:r>
              <a:rPr lang="en-US" dirty="0"/>
              <a:t>.NET Compiler Platform SDK: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Documentation and </a:t>
            </a:r>
            <a:r>
              <a:rPr lang="en-US" b="1" dirty="0"/>
              <a:t>Roslyn</a:t>
            </a:r>
            <a:r>
              <a:rPr lang="en-US" dirty="0"/>
              <a:t> source code</a:t>
            </a:r>
          </a:p>
          <a:p>
            <a:pPr lvl="1"/>
            <a:r>
              <a:rPr lang="en-US" dirty="0">
                <a:hlinkClick r:id="rId3"/>
              </a:rPr>
              <a:t>https://github.com/dotnet/roslyn</a:t>
            </a:r>
            <a:endParaRPr lang="en-US" dirty="0"/>
          </a:p>
          <a:p>
            <a:r>
              <a:rPr lang="en-US" dirty="0"/>
              <a:t>Demo code available in </a:t>
            </a:r>
            <a:r>
              <a:rPr lang="en-US" b="1" dirty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https://github.com/NikolayIT/CSharp-New-Features</a:t>
            </a:r>
            <a:endParaRPr lang="en-US" dirty="0"/>
          </a:p>
          <a:p>
            <a:r>
              <a:rPr lang="en-US" b="1" dirty="0"/>
              <a:t>ILSpy</a:t>
            </a:r>
            <a:r>
              <a:rPr lang="en-US" dirty="0"/>
              <a:t> for decompiling the C# 6.0 code</a:t>
            </a:r>
          </a:p>
          <a:p>
            <a:pPr lvl="1"/>
            <a:r>
              <a:rPr lang="en-US" dirty="0">
                <a:hlinkClick r:id="rId5"/>
              </a:rPr>
              <a:t>http://ilspy.net/</a:t>
            </a:r>
            <a:endParaRPr lang="en-US" dirty="0"/>
          </a:p>
          <a:p>
            <a:r>
              <a:rPr lang="en-US" b="1" dirty="0"/>
              <a:t>JustDecompile</a:t>
            </a:r>
            <a:r>
              <a:rPr lang="en-US" dirty="0"/>
              <a:t> for decompiling C# 7.0 code</a:t>
            </a:r>
          </a:p>
          <a:p>
            <a:pPr lvl="1"/>
            <a:r>
              <a:rPr lang="en-US" dirty="0">
                <a:hlinkClick r:id="rId6"/>
              </a:rPr>
              <a:t>http://www.telerik.com/products/decompiler.aspx</a:t>
            </a:r>
            <a:endParaRPr lang="en-US" dirty="0"/>
          </a:p>
        </p:txBody>
      </p:sp>
      <p:pic>
        <p:nvPicPr>
          <p:cNvPr id="1026" name="Picture 2" descr="fig3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631" y="1127620"/>
            <a:ext cx="3383781" cy="2536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7284" y="4455326"/>
            <a:ext cx="3273436" cy="134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4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Before C# 7.0 we can call a method with out parameters only if we declare variables before passing them to the method</a:t>
            </a:r>
          </a:p>
          <a:p>
            <a:endParaRPr lang="en-US" dirty="0"/>
          </a:p>
          <a:p>
            <a:r>
              <a:rPr lang="en-US" dirty="0"/>
              <a:t>Now we can merge declaration and passing the variable</a:t>
            </a:r>
          </a:p>
          <a:p>
            <a:endParaRPr lang="en-US" dirty="0"/>
          </a:p>
          <a:p>
            <a:r>
              <a:rPr lang="en-US" dirty="0"/>
              <a:t>The compiler can usually tell what variable's type should be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Variables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362200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out x);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67190" y="5287375"/>
            <a:ext cx="94869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Infer the type of x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// Discard the result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_ = 42; // In C# 7.0 _ can be used to discard an expression result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49374" y="3854705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int.TryParse("123",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out int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x); // Define and assign x</a:t>
            </a:r>
          </a:p>
        </p:txBody>
      </p:sp>
    </p:spTree>
    <p:extLst>
      <p:ext uri="{BB962C8B-B14F-4D97-AF65-F5344CB8AC3E}">
        <p14:creationId xmlns:p14="http://schemas.microsoft.com/office/powerpoint/2010/main" val="2268560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2" y="1868768"/>
            <a:ext cx="10744200" cy="475762"/>
          </a:xfrm>
        </p:spPr>
        <p:txBody>
          <a:bodyPr/>
          <a:lstStyle/>
          <a:p>
            <a:r>
              <a:rPr lang="en-US" sz="2600" dirty="0"/>
              <a:t>Syntactic elements that can test that a value has a certain "shape"</a:t>
            </a:r>
          </a:p>
        </p:txBody>
      </p:sp>
      <p:pic>
        <p:nvPicPr>
          <p:cNvPr id="7170" name="Picture 2" descr="https://csharpdotchristiannageldotcom.files.wordpress.com/2017/02/connect.jpg?w=6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2" y="2438400"/>
            <a:ext cx="5372100" cy="39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905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a new kind of language element in C# which test if a value has a certain "shape" and extract information from it</a:t>
            </a:r>
          </a:p>
          <a:p>
            <a:r>
              <a:rPr lang="en-US" dirty="0"/>
              <a:t>C# 7.0 is enhancing two existing constructs with patterns "is" expressions and switch statements (more to come)</a:t>
            </a:r>
          </a:p>
          <a:p>
            <a:r>
              <a:rPr lang="en-US" dirty="0"/>
              <a:t>Is-expressions with patterns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92993" y="4343400"/>
            <a:ext cx="100028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null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constant pattern "null"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 return; // type pattern "int i"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We can use variable i (of type int) here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return; // discarding variable and just check the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4687" y="5791200"/>
            <a:ext cx="1083627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int i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(o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is string s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int.TryParse(s, out i)) { /* use i */ }</a:t>
            </a:r>
          </a:p>
        </p:txBody>
      </p:sp>
    </p:spTree>
    <p:extLst>
      <p:ext uri="{BB962C8B-B14F-4D97-AF65-F5344CB8AC3E}">
        <p14:creationId xmlns:p14="http://schemas.microsoft.com/office/powerpoint/2010/main" val="457875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statements are reworked and now we can use patterns in case clauses, to switch on any type (not just primitive types) and have additional conditions on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order of case clauses now matters (first match gets picked)</a:t>
            </a:r>
          </a:p>
          <a:p>
            <a:pPr lvl="1"/>
            <a:r>
              <a:rPr lang="en-US" dirty="0"/>
              <a:t>The default clause is always evaluated last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Pattern Matching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3812" y="2971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switch(shape)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Circle c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circle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s when (s.Length == s.Height)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square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Rectangle _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break; // rectangle discarding the variable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null: throw new ArgumentNullException(nameof(shape));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945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568865"/>
          </a:xfrm>
        </p:spPr>
        <p:txBody>
          <a:bodyPr/>
          <a:lstStyle/>
          <a:p>
            <a:r>
              <a:rPr lang="en-US" sz="3200" dirty="0"/>
              <a:t>Throw an exception in the middle of an expression</a:t>
            </a:r>
          </a:p>
        </p:txBody>
      </p:sp>
      <p:pic>
        <p:nvPicPr>
          <p:cNvPr id="10244" name="Picture 4" descr="https://t5.rbxcdn.com/e16e9d97109be187d2c9649a368fbc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74" y="2209800"/>
            <a:ext cx="4433076" cy="4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95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 7.0 fixes some of the limitations when throwing exceptions:</a:t>
            </a:r>
          </a:p>
          <a:p>
            <a:pPr lvl="1"/>
            <a:r>
              <a:rPr lang="en-US" dirty="0"/>
              <a:t>Throw as the second condition in the null-coalescing operator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exceptions in the expression-bodied member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Throw in the conditional operator ( ?: ) as well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Expressions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9374" y="2514600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firstName = name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?? throw new ArgumentNullException()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9374" y="5235714"/>
            <a:ext cx="94869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arrayFirstValue = (array.Length &gt; 0) ? array[0]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: 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throw new Exception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($"{nameof(array)} contains no elements.");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49374" y="3936298"/>
            <a:ext cx="94869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string DoMagic()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=&gt; throw new NotImplementedException()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0210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1066800"/>
            <a:ext cx="10363200" cy="820600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idx="1"/>
          </p:nvPr>
        </p:nvSpPr>
        <p:spPr>
          <a:xfrm>
            <a:off x="912812" y="1886179"/>
            <a:ext cx="10363200" cy="568865"/>
          </a:xfrm>
        </p:spPr>
        <p:txBody>
          <a:bodyPr/>
          <a:lstStyle/>
          <a:p>
            <a:r>
              <a:rPr lang="en-US" sz="3200" dirty="0"/>
              <a:t>Return more than one value from a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62" y="2706779"/>
            <a:ext cx="5378899" cy="323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966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multiple values before C# 7.0: out parameters, </a:t>
            </a:r>
            <a:r>
              <a:rPr lang="en-US" sz="28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Tuple&lt;&gt; </a:t>
            </a:r>
            <a:r>
              <a:rPr lang="en-US" dirty="0"/>
              <a:t>instance, custom type or anonymous type as dynamic result</a:t>
            </a:r>
          </a:p>
          <a:p>
            <a:r>
              <a:rPr lang="en-US" dirty="0"/>
              <a:t>C# 7.0 adds support for tuples (requires </a:t>
            </a:r>
            <a:r>
              <a:rPr lang="en-US" sz="2800" b="1" dirty="0" err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System.ValueTuple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Can also be used in variables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2224" y="4495800"/>
            <a:ext cx="96012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var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info = GetInfo(1337);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Console.WriteLine($"{info.title} {info.description}");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GetInfo(1337);</a:t>
            </a:r>
          </a:p>
          <a:p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data = ("Title", "Description");</a:t>
            </a:r>
          </a:p>
          <a:p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(int, string str, object)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varTuple = (42, "String", new object());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2224" y="3048000"/>
            <a:ext cx="96012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(string title, string description)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GetInfo(int id)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=&gt; ("CLR", "Common Language Runtime")</a:t>
            </a:r>
          </a:p>
        </p:txBody>
      </p:sp>
    </p:spTree>
    <p:extLst>
      <p:ext uri="{BB962C8B-B14F-4D97-AF65-F5344CB8AC3E}">
        <p14:creationId xmlns:p14="http://schemas.microsoft.com/office/powerpoint/2010/main" val="2073947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2" y="914400"/>
            <a:ext cx="10363200" cy="820600"/>
          </a:xfrm>
        </p:spPr>
        <p:txBody>
          <a:bodyPr/>
          <a:lstStyle/>
          <a:p>
            <a:r>
              <a:rPr lang="en-US" dirty="0"/>
              <a:t>Deconstruction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14" y="1601377"/>
            <a:ext cx="9078796" cy="52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672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 7.0 any type can be converted to tuple (deconstructed) using the deconstructor method with name "</a:t>
            </a:r>
            <a:r>
              <a:rPr lang="en-US" b="1" dirty="0"/>
              <a:t>Deconstruct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 methods can also be used to attach deconstructor</a:t>
            </a:r>
          </a:p>
          <a:p>
            <a:endParaRPr lang="en-US" dirty="0"/>
          </a:p>
          <a:p>
            <a:r>
              <a:rPr lang="en-US" dirty="0"/>
              <a:t>Every type with deconstruct method can be assigned to a tuple: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Deconstruction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1015" y="2410361"/>
            <a:ext cx="99067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void </a:t>
            </a:r>
            <a:r>
              <a:rPr lang="en-US" sz="2000" b="1" noProof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Deconstruct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(out string firstName, out string lastName) {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firstName = this.FirstName;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lastName = this.LastName;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1015" y="5848290"/>
            <a:ext cx="99067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(int year, int month, int day) = DateTime.Now;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41015" y="4419673"/>
            <a:ext cx="990679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public static void Deconstruct(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this DateTime dateTime, out int year, out int month, out int day)</a:t>
            </a:r>
          </a:p>
        </p:txBody>
      </p:sp>
    </p:spTree>
    <p:extLst>
      <p:ext uri="{BB962C8B-B14F-4D97-AF65-F5344CB8AC3E}">
        <p14:creationId xmlns:p14="http://schemas.microsoft.com/office/powerpoint/2010/main" val="298946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C# Language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89612" y="997803"/>
            <a:ext cx="579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https://github.com/dotnet/csharplang/blob/master/Language-Version-History.md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97053" y="1066800"/>
            <a:ext cx="8794718" cy="5296652"/>
            <a:chOff x="1674812" y="1066800"/>
            <a:chExt cx="8794718" cy="5296652"/>
          </a:xfrm>
        </p:grpSpPr>
        <p:grpSp>
          <p:nvGrpSpPr>
            <p:cNvPr id="19" name="Group 18"/>
            <p:cNvGrpSpPr/>
            <p:nvPr/>
          </p:nvGrpSpPr>
          <p:grpSpPr>
            <a:xfrm>
              <a:off x="1674812" y="1066800"/>
              <a:ext cx="8794718" cy="5291667"/>
              <a:chOff x="1674812" y="1066800"/>
              <a:chExt cx="8794718" cy="529166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674812" y="1066800"/>
                <a:ext cx="8794718" cy="4529667"/>
                <a:chOff x="1674812" y="1066800"/>
                <a:chExt cx="8794718" cy="4529667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684510" y="1066800"/>
                  <a:ext cx="3959938" cy="719667"/>
                  <a:chOff x="162098" y="1066799"/>
                  <a:chExt cx="3959938" cy="719667"/>
                </a:xfrm>
              </p:grpSpPr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162098" y="1152623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1.0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480088" y="106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1.0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3048000" y="1152623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Managed Code</a:t>
                    </a: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1674812" y="1828800"/>
                  <a:ext cx="8789176" cy="719667"/>
                  <a:chOff x="152400" y="1828799"/>
                  <a:chExt cx="8789176" cy="719667"/>
                </a:xfrm>
              </p:grpSpPr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52400" y="1896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2.0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80088" y="1828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2005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2.0</a:t>
                    </a: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3048000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Generics</a:t>
                    </a:r>
                    <a:b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&lt;T&gt;</a:t>
                    </a: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4251846" y="1894167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Reflection</a:t>
                    </a:r>
                  </a:p>
                </p:txBody>
              </p:sp>
              <p:sp>
                <p:nvSpPr>
                  <p:cNvPr id="36" name="Rectangle 35"/>
                  <p:cNvSpPr/>
                  <p:nvPr/>
                </p:nvSpPr>
                <p:spPr>
                  <a:xfrm>
                    <a:off x="5455692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 Methods</a:t>
                    </a:r>
                  </a:p>
                </p:txBody>
              </p:sp>
              <p:sp>
                <p:nvSpPr>
                  <p:cNvPr id="37" name="Rectangle 36"/>
                  <p:cNvSpPr/>
                  <p:nvPr/>
                </p:nvSpPr>
                <p:spPr>
                  <a:xfrm>
                    <a:off x="6659538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Partial Types</a:t>
                    </a:r>
                  </a:p>
                </p:txBody>
              </p:sp>
              <p:sp>
                <p:nvSpPr>
                  <p:cNvPr id="38" name="Rectangle 37"/>
                  <p:cNvSpPr/>
                  <p:nvPr/>
                </p:nvSpPr>
                <p:spPr>
                  <a:xfrm>
                    <a:off x="7867540" y="1890011"/>
                    <a:ext cx="1074036" cy="584775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Nullable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Types</a:t>
                    </a: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1684510" y="2590800"/>
                  <a:ext cx="8785020" cy="719667"/>
                  <a:chOff x="162098" y="2590799"/>
                  <a:chExt cx="8785020" cy="719667"/>
                </a:xfrm>
              </p:grpSpPr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2098" y="2658246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3.0</a:t>
                    </a:r>
                  </a:p>
                </p:txBody>
              </p:sp>
              <p:sp>
                <p:nvSpPr>
                  <p:cNvPr id="14" name="Rounded Rectangle 13"/>
                  <p:cNvSpPr/>
                  <p:nvPr/>
                </p:nvSpPr>
                <p:spPr>
                  <a:xfrm>
                    <a:off x="1470390" y="2590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2008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3.5</a:t>
                    </a:r>
                  </a:p>
                </p:txBody>
              </p:sp>
              <p:sp>
                <p:nvSpPr>
                  <p:cNvPr id="39" name="Rectangle 38"/>
                  <p:cNvSpPr/>
                  <p:nvPr/>
                </p:nvSpPr>
                <p:spPr>
                  <a:xfrm>
                    <a:off x="3053542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Lambda Expression</a:t>
                    </a: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4257388" y="2658244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LINQ</a:t>
                    </a:r>
                  </a:p>
                </p:txBody>
              </p:sp>
              <p:sp>
                <p:nvSpPr>
                  <p:cNvPr id="41" name="Rectangle 40"/>
                  <p:cNvSpPr/>
                  <p:nvPr/>
                </p:nvSpPr>
                <p:spPr>
                  <a:xfrm>
                    <a:off x="5461234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Anonymous</a:t>
                    </a:r>
                    <a:b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Types</a:t>
                    </a:r>
                  </a:p>
                </p:txBody>
              </p:sp>
              <p:sp>
                <p:nvSpPr>
                  <p:cNvPr id="42" name="Rectangle 41"/>
                  <p:cNvSpPr/>
                  <p:nvPr/>
                </p:nvSpPr>
                <p:spPr>
                  <a:xfrm>
                    <a:off x="6665080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Extension Methods</a:t>
                    </a:r>
                  </a:p>
                </p:txBody>
              </p:sp>
              <p:sp>
                <p:nvSpPr>
                  <p:cNvPr id="43" name="Rectangle 42"/>
                  <p:cNvSpPr/>
                  <p:nvPr/>
                </p:nvSpPr>
                <p:spPr>
                  <a:xfrm>
                    <a:off x="7873082" y="2654088"/>
                    <a:ext cx="1074036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Implicit Type (</a:t>
                    </a:r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var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)</a:t>
                    </a: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1674812" y="3352800"/>
                  <a:ext cx="7581174" cy="719667"/>
                  <a:chOff x="152400" y="3352799"/>
                  <a:chExt cx="7581174" cy="719667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52400" y="3420247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4.0</a:t>
                    </a:r>
                  </a:p>
                </p:txBody>
              </p:sp>
              <p:sp>
                <p:nvSpPr>
                  <p:cNvPr id="15" name="Rounded Rectangle 14"/>
                  <p:cNvSpPr/>
                  <p:nvPr/>
                </p:nvSpPr>
                <p:spPr>
                  <a:xfrm>
                    <a:off x="1480088" y="3352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2010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4.0</a:t>
                    </a:r>
                  </a:p>
                </p:txBody>
              </p:sp>
              <p:sp>
                <p:nvSpPr>
                  <p:cNvPr id="44" name="Rectangle 43"/>
                  <p:cNvSpPr/>
                  <p:nvPr/>
                </p:nvSpPr>
                <p:spPr>
                  <a:xfrm>
                    <a:off x="3048000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dynamic</a:t>
                    </a: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4251846" y="3424506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Named Arguments</a:t>
                    </a:r>
                  </a:p>
                </p:txBody>
              </p:sp>
              <p:sp>
                <p:nvSpPr>
                  <p:cNvPr id="46" name="Rectangle 45"/>
                  <p:cNvSpPr/>
                  <p:nvPr/>
                </p:nvSpPr>
                <p:spPr>
                  <a:xfrm>
                    <a:off x="5455692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Optional Parameters</a:t>
                    </a:r>
                  </a:p>
                </p:txBody>
              </p:sp>
              <p:sp>
                <p:nvSpPr>
                  <p:cNvPr id="47" name="Rectangle 46"/>
                  <p:cNvSpPr/>
                  <p:nvPr/>
                </p:nvSpPr>
                <p:spPr>
                  <a:xfrm>
                    <a:off x="6659538" y="3420350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More COM Support</a:t>
                    </a: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1690052" y="4114800"/>
                  <a:ext cx="5158242" cy="719667"/>
                  <a:chOff x="167640" y="4114799"/>
                  <a:chExt cx="5158242" cy="719667"/>
                </a:xfrm>
              </p:grpSpPr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67640" y="4182248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5.0</a:t>
                    </a:r>
                  </a:p>
                </p:txBody>
              </p:sp>
              <p:sp>
                <p:nvSpPr>
                  <p:cNvPr id="16" name="Rounded Rectangle 15"/>
                  <p:cNvSpPr/>
                  <p:nvPr/>
                </p:nvSpPr>
                <p:spPr>
                  <a:xfrm>
                    <a:off x="1480088" y="4114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2012</a:t>
                    </a:r>
                    <a:b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</a:br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4.5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048000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Async</a:t>
                    </a:r>
                    <a:r>
                      <a: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 / Await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4251846" y="4186612"/>
                    <a:ext cx="1074036" cy="584775"/>
                  </a:xfrm>
                  <a:prstGeom prst="rect">
                    <a:avLst/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3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Caller Information</a:t>
                    </a:r>
                  </a:p>
                </p:txBody>
              </p:sp>
            </p:grpSp>
            <p:grpSp>
              <p:nvGrpSpPr>
                <p:cNvPr id="71" name="Group 70"/>
                <p:cNvGrpSpPr/>
                <p:nvPr/>
              </p:nvGrpSpPr>
              <p:grpSpPr>
                <a:xfrm>
                  <a:off x="1684510" y="4876800"/>
                  <a:ext cx="8781692" cy="719667"/>
                  <a:chOff x="162098" y="4876799"/>
                  <a:chExt cx="8781692" cy="719667"/>
                </a:xfrm>
              </p:grpSpPr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2098" y="4944249"/>
                    <a:ext cx="1226618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 b="1" dirty="0"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C# 6.0</a:t>
                    </a:r>
                  </a:p>
                </p:txBody>
              </p:sp>
              <p:sp>
                <p:nvSpPr>
                  <p:cNvPr id="17" name="Rounded Rectangle 16"/>
                  <p:cNvSpPr/>
                  <p:nvPr/>
                </p:nvSpPr>
                <p:spPr>
                  <a:xfrm>
                    <a:off x="1470390" y="4876799"/>
                    <a:ext cx="1447800" cy="7196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VS 2015</a:t>
                    </a:r>
                  </a:p>
                  <a:p>
                    <a:pPr algn="ctr"/>
                    <a:r>
                      <a: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4.6</a:t>
                    </a:r>
                  </a:p>
                </p:txBody>
              </p:sp>
              <p:sp>
                <p:nvSpPr>
                  <p:cNvPr id="54" name="Rectangle 53"/>
                  <p:cNvSpPr/>
                  <p:nvPr/>
                </p:nvSpPr>
                <p:spPr>
                  <a:xfrm>
                    <a:off x="5462062" y="4940093"/>
                    <a:ext cx="3481728" cy="584775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A lot of new features – mainly syntactic sugar</a:t>
                    </a:r>
                  </a:p>
                </p:txBody>
              </p:sp>
              <p:sp>
                <p:nvSpPr>
                  <p:cNvPr id="59" name="Rectangle 58"/>
                  <p:cNvSpPr/>
                  <p:nvPr/>
                </p:nvSpPr>
                <p:spPr>
                  <a:xfrm>
                    <a:off x="3048000" y="4944249"/>
                    <a:ext cx="2282038" cy="580619"/>
                  </a:xfrm>
                  <a:prstGeom prst="rect">
                    <a:avLst/>
                  </a:prstGeom>
                  <a:solidFill>
                    <a:schemeClr val="bg2">
                      <a:lumMod val="60000"/>
                      <a:lumOff val="40000"/>
                    </a:schemeClr>
                  </a:solidFill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.NET Compiler Platform (Roslyn)</a:t>
                    </a:r>
                  </a:p>
                </p:txBody>
              </p: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1684510" y="5706251"/>
                <a:ext cx="12266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EBFFD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C# 7.0</a:t>
                </a:r>
              </a:p>
            </p:txBody>
          </p:sp>
          <p:sp>
            <p:nvSpPr>
              <p:cNvPr id="51" name="Rounded Rectangle 16"/>
              <p:cNvSpPr/>
              <p:nvPr/>
            </p:nvSpPr>
            <p:spPr>
              <a:xfrm>
                <a:off x="2992802" y="5638800"/>
                <a:ext cx="1447800" cy="719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VS 2017 .NET 4.7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570412" y="5701887"/>
                <a:ext cx="1524000" cy="58477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 lot of new features</a:t>
                </a:r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6246812" y="5711236"/>
              <a:ext cx="12266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BFFD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 7.1</a:t>
              </a:r>
            </a:p>
          </p:txBody>
        </p:sp>
        <p:sp>
          <p:nvSpPr>
            <p:cNvPr id="56" name="Rounded Rectangle 16"/>
            <p:cNvSpPr/>
            <p:nvPr/>
          </p:nvSpPr>
          <p:spPr>
            <a:xfrm>
              <a:off x="7555104" y="5643785"/>
              <a:ext cx="1447800" cy="7196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VS 2017 Update 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9123622" y="5715509"/>
              <a:ext cx="1339974" cy="5847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 planned features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67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381000"/>
            <a:ext cx="10363200" cy="1665447"/>
          </a:xfrm>
        </p:spPr>
        <p:txBody>
          <a:bodyPr/>
          <a:lstStyle/>
          <a:p>
            <a:r>
              <a:rPr lang="en-US" sz="1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565" y="2132251"/>
            <a:ext cx="640169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08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softuni.org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9" name="Picture 8" descr="http://softuni.bg" title="Software University">
            <a:hlinkClick r:id="rId3" tooltip="Software University (SoftUni)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00" y="914400"/>
            <a:ext cx="1701050" cy="1570200"/>
          </a:xfrm>
          <a:prstGeom prst="roundRect">
            <a:avLst>
              <a:gd name="adj" fmla="val 785"/>
            </a:avLst>
          </a:prstGeom>
          <a:ln w="12700">
            <a:solidFill>
              <a:srgbClr val="00B0F0">
                <a:alpha val="50196"/>
              </a:srgbClr>
            </a:solidFill>
          </a:ln>
        </p:spPr>
      </p:pic>
      <p:pic>
        <p:nvPicPr>
          <p:cNvPr id="10" name="Picture 9" descr="http://softuni.org" title="Software University Foundation">
            <a:hlinkClick r:id="rId4" tooltip="Software University Foundation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9457098" y="2865600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descr="http://www.facebook.com/SoftwareUniversity" title="Software University @ Facebook">
            <a:hlinkClick r:id="rId9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212" y="3145320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413" y="990600"/>
            <a:ext cx="11804822" cy="57308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Roslyn – The .NET Compiler Platform</a:t>
            </a:r>
          </a:p>
          <a:p>
            <a:r>
              <a:rPr lang="en-US" dirty="0"/>
              <a:t>Auto-property Enhancements</a:t>
            </a:r>
          </a:p>
          <a:p>
            <a:r>
              <a:rPr lang="en-US" dirty="0"/>
              <a:t>Expression Bodied Function Members</a:t>
            </a:r>
          </a:p>
          <a:p>
            <a:r>
              <a:rPr lang="en-US" dirty="0"/>
              <a:t>Using Static</a:t>
            </a:r>
          </a:p>
          <a:p>
            <a:r>
              <a:rPr lang="en-US" dirty="0" err="1"/>
              <a:t>nameof</a:t>
            </a:r>
            <a:r>
              <a:rPr lang="en-US" dirty="0"/>
              <a:t> Operator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/>
              <a:t>Exception Filters</a:t>
            </a:r>
          </a:p>
          <a:p>
            <a:r>
              <a:rPr lang="en-US" dirty="0"/>
              <a:t>Null-conditional Operators (?.)</a:t>
            </a:r>
          </a:p>
          <a:p>
            <a:r>
              <a:rPr lang="en-US" dirty="0"/>
              <a:t>Dictionary Initializer</a:t>
            </a:r>
          </a:p>
          <a:p>
            <a:r>
              <a:rPr lang="en-US" dirty="0"/>
              <a:t>Await in catch/finally Blocks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6.0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012" y="1599466"/>
            <a:ext cx="6001588" cy="525853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8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762000"/>
            <a:ext cx="10363200" cy="820600"/>
          </a:xfrm>
        </p:spPr>
        <p:txBody>
          <a:bodyPr/>
          <a:lstStyle/>
          <a:p>
            <a:r>
              <a:rPr lang="en-US" dirty="0"/>
              <a:t>Roslyn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812" y="1563968"/>
            <a:ext cx="10363200" cy="719034"/>
          </a:xfrm>
        </p:spPr>
        <p:txBody>
          <a:bodyPr/>
          <a:lstStyle/>
          <a:p>
            <a:r>
              <a:rPr lang="en-US" dirty="0"/>
              <a:t>The .NET Compiler Platform</a:t>
            </a:r>
          </a:p>
        </p:txBody>
      </p:sp>
      <p:pic>
        <p:nvPicPr>
          <p:cNvPr id="1026" name="Picture 2" descr="Syntax Tree Before the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799" y="2514600"/>
            <a:ext cx="5229225" cy="339090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551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compiler has been a black box before C# 6.0</a:t>
            </a:r>
          </a:p>
          <a:p>
            <a:r>
              <a:rPr lang="en-US" dirty="0"/>
              <a:t>Microsoft decided to re-write the compiler</a:t>
            </a:r>
          </a:p>
          <a:p>
            <a:r>
              <a:rPr lang="en-US" dirty="0"/>
              <a:t>Compiler for C# written in C#, compiler for VB.NET – in VB.NET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https://github.com/dotnet/roslyn</a:t>
            </a:r>
            <a:endParaRPr lang="en-US" dirty="0"/>
          </a:p>
          <a:p>
            <a:r>
              <a:rPr lang="en-US" dirty="0"/>
              <a:t>Easier to extend and maintain</a:t>
            </a:r>
          </a:p>
          <a:p>
            <a:r>
              <a:rPr lang="en-US" dirty="0"/>
              <a:t>Roslyn exposes modules (API) for syntactic (lexical) analysis of code, semantic analysis, dynamic compilation to CIL and more</a:t>
            </a:r>
          </a:p>
          <a:p>
            <a:pPr lvl="1"/>
            <a:r>
              <a:rPr lang="en-US" dirty="0"/>
              <a:t>Example for "Prefix local calls with 'this'": rule –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, fix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lvl="1"/>
            <a:r>
              <a:rPr lang="en-US" dirty="0"/>
              <a:t>Video with more details (in Bulgarian): </a:t>
            </a:r>
            <a:r>
              <a:rPr lang="en-US" dirty="0">
                <a:hlinkClick r:id="rId5"/>
              </a:rPr>
              <a:t>youtu.be/EXB5Izkkf44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Roslyn – The .NET Compiler Platform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0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740137"/>
            <a:ext cx="7924800" cy="1568497"/>
          </a:xfrm>
        </p:spPr>
        <p:txBody>
          <a:bodyPr/>
          <a:lstStyle/>
          <a:p>
            <a:r>
              <a:rPr lang="en-US" dirty="0"/>
              <a:t>Auto-property Enhancements</a:t>
            </a:r>
          </a:p>
        </p:txBody>
      </p:sp>
      <p:pic>
        <p:nvPicPr>
          <p:cNvPr id="3074" name="Picture 2" descr="http://www.livemint.com/rf/Image-621x414/LiveMint/Period1/2012/08/28/Photos/House--621x4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490" y="2599219"/>
            <a:ext cx="5673844" cy="37825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549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1798</TotalTime>
  <Words>2935</Words>
  <Application>Microsoft Office PowerPoint</Application>
  <PresentationFormat>Custom</PresentationFormat>
  <Paragraphs>460</Paragraphs>
  <Slides>52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SoftUni 16x9</vt:lpstr>
      <vt:lpstr>What is new in C# 6.0 and 7.0</vt:lpstr>
      <vt:lpstr>About me</vt:lpstr>
      <vt:lpstr>Table of Contents</vt:lpstr>
      <vt:lpstr>Used Software and Tools</vt:lpstr>
      <vt:lpstr>History of the C# Language</vt:lpstr>
      <vt:lpstr>C# 6.0</vt:lpstr>
      <vt:lpstr>Roslyn</vt:lpstr>
      <vt:lpstr>Roslyn – The .NET Compiler Platform</vt:lpstr>
      <vt:lpstr>Auto-property Enhancements</vt:lpstr>
      <vt:lpstr>Auto Property Initializers</vt:lpstr>
      <vt:lpstr>Default Values for Getter-only Properties</vt:lpstr>
      <vt:lpstr>Expression Bodied Function Members</vt:lpstr>
      <vt:lpstr>Expression as Method Body</vt:lpstr>
      <vt:lpstr>Expression as Property Getter</vt:lpstr>
      <vt:lpstr>Using Static</vt:lpstr>
      <vt:lpstr>Import of Static Type Members into Namespace</vt:lpstr>
      <vt:lpstr>nameof Operator</vt:lpstr>
      <vt:lpstr>nameof() Operator</vt:lpstr>
      <vt:lpstr>String Interpolation</vt:lpstr>
      <vt:lpstr>String Interpolation</vt:lpstr>
      <vt:lpstr>Exception Filters</vt:lpstr>
      <vt:lpstr>Exception Filters</vt:lpstr>
      <vt:lpstr>Logging with Exception Filters</vt:lpstr>
      <vt:lpstr>Null-conditional Operators</vt:lpstr>
      <vt:lpstr>Null-conditional Operator</vt:lpstr>
      <vt:lpstr>Dictionary Initializer</vt:lpstr>
      <vt:lpstr>Dictionary Initializer</vt:lpstr>
      <vt:lpstr>Await in catch/finally Blocks</vt:lpstr>
      <vt:lpstr>Await in catch/finally Blocks</vt:lpstr>
      <vt:lpstr>C# 7.0</vt:lpstr>
      <vt:lpstr>More Expression-bodied Members</vt:lpstr>
      <vt:lpstr>More Expression-bodied Members</vt:lpstr>
      <vt:lpstr>Number Literals Improvements</vt:lpstr>
      <vt:lpstr>Number Literals Improvements</vt:lpstr>
      <vt:lpstr>Local Functions</vt:lpstr>
      <vt:lpstr>Local Functions</vt:lpstr>
      <vt:lpstr>ref Returns and Locals</vt:lpstr>
      <vt:lpstr>ref Returns and Locals</vt:lpstr>
      <vt:lpstr>Out Variables</vt:lpstr>
      <vt:lpstr>Out Variables</vt:lpstr>
      <vt:lpstr>Pattern Matching</vt:lpstr>
      <vt:lpstr>Pattern Matching</vt:lpstr>
      <vt:lpstr>Pattern Matching (2)</vt:lpstr>
      <vt:lpstr>Throw Expressions</vt:lpstr>
      <vt:lpstr>Throw Expressions</vt:lpstr>
      <vt:lpstr>Tuples</vt:lpstr>
      <vt:lpstr>Tuples</vt:lpstr>
      <vt:lpstr>Deconstruction</vt:lpstr>
      <vt:lpstr>Deconstruction</vt:lpstr>
      <vt:lpstr>Questions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SoftUni, Software University, programming, software development, software engineering, course</cp:keywords>
  <dc:description>Software University Foundation - http://softuni.org</dc:description>
  <cp:lastModifiedBy>Nikolay Kostov</cp:lastModifiedBy>
  <cp:revision>228</cp:revision>
  <dcterms:created xsi:type="dcterms:W3CDTF">2014-01-02T17:00:34Z</dcterms:created>
  <dcterms:modified xsi:type="dcterms:W3CDTF">2017-05-08T14:57:07Z</dcterms:modified>
  <cp:category>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