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274" r:id="rId3"/>
    <p:sldId id="406" r:id="rId4"/>
    <p:sldId id="276" r:id="rId5"/>
    <p:sldId id="404" r:id="rId6"/>
    <p:sldId id="405" r:id="rId7"/>
    <p:sldId id="440" r:id="rId8"/>
    <p:sldId id="438" r:id="rId9"/>
    <p:sldId id="439" r:id="rId10"/>
    <p:sldId id="407" r:id="rId11"/>
    <p:sldId id="408" r:id="rId12"/>
    <p:sldId id="409" r:id="rId13"/>
    <p:sldId id="416" r:id="rId14"/>
    <p:sldId id="417" r:id="rId15"/>
    <p:sldId id="418" r:id="rId16"/>
    <p:sldId id="419" r:id="rId17"/>
    <p:sldId id="420" r:id="rId18"/>
    <p:sldId id="426" r:id="rId19"/>
    <p:sldId id="427" r:id="rId20"/>
    <p:sldId id="437" r:id="rId21"/>
    <p:sldId id="436" r:id="rId22"/>
    <p:sldId id="421" r:id="rId23"/>
    <p:sldId id="422" r:id="rId24"/>
    <p:sldId id="423" r:id="rId25"/>
    <p:sldId id="428" r:id="rId26"/>
    <p:sldId id="429" r:id="rId27"/>
    <p:sldId id="430" r:id="rId28"/>
    <p:sldId id="431" r:id="rId29"/>
    <p:sldId id="432" r:id="rId30"/>
    <p:sldId id="433" r:id="rId31"/>
    <p:sldId id="402" r:id="rId32"/>
    <p:sldId id="434" r:id="rId33"/>
    <p:sldId id="435" r:id="rId34"/>
    <p:sldId id="394" r:id="rId35"/>
    <p:sldId id="388" r:id="rId36"/>
    <p:sldId id="391" r:id="rId37"/>
    <p:sldId id="349" r:id="rId38"/>
    <p:sldId id="398" r:id="rId39"/>
    <p:sldId id="400" r:id="rId40"/>
    <p:sldId id="399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06"/>
            <p14:sldId id="276"/>
          </p14:sldIdLst>
        </p14:section>
        <p14:section name="History of the C# language" id="{3542403B-EB77-4CDA-A618-32E310EB9112}">
          <p14:sldIdLst>
            <p14:sldId id="404"/>
            <p14:sldId id="405"/>
          </p14:sldIdLst>
        </p14:section>
        <p14:section name="C# 6.0" id="{B77B9E03-265C-4110-859E-A14E581BE0D2}">
          <p14:sldIdLst>
            <p14:sldId id="440"/>
            <p14:sldId id="438"/>
            <p14:sldId id="439"/>
            <p14:sldId id="407"/>
            <p14:sldId id="408"/>
            <p14:sldId id="409"/>
            <p14:sldId id="416"/>
            <p14:sldId id="417"/>
            <p14:sldId id="418"/>
            <p14:sldId id="419"/>
            <p14:sldId id="420"/>
            <p14:sldId id="426"/>
            <p14:sldId id="427"/>
            <p14:sldId id="437"/>
            <p14:sldId id="436"/>
            <p14:sldId id="421"/>
            <p14:sldId id="422"/>
            <p14:sldId id="423"/>
            <p14:sldId id="428"/>
            <p14:sldId id="429"/>
            <p14:sldId id="430"/>
            <p14:sldId id="431"/>
            <p14:sldId id="432"/>
            <p14:sldId id="433"/>
          </p14:sldIdLst>
        </p14:section>
        <p14:section name="C# 7.0" id="{C85C4F11-6C48-4039-9461-7FA7F065AB60}">
          <p14:sldIdLst>
            <p14:sldId id="402"/>
            <p14:sldId id="434"/>
            <p14:sldId id="435"/>
          </p14:sldIdLst>
        </p14:section>
        <p14:section name="Main Content" id="{BC4A3995-4CED-4320-A673-95328C9C809D}">
          <p14:sldIdLst>
            <p14:sldId id="394"/>
            <p14:sldId id="388"/>
            <p14:sldId id="391"/>
          </p14:sldIdLst>
        </p14:section>
        <p14:section name="Conclusion" id="{10E03AB1-9AA8-4E86-9A64-D741901E50A2}">
          <p14:sldIdLst>
            <p14:sldId id="349"/>
            <p14:sldId id="398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533" autoAdjust="0"/>
  </p:normalViewPr>
  <p:slideViewPr>
    <p:cSldViewPr>
      <p:cViewPr varScale="1">
        <p:scale>
          <a:sx n="116" d="100"/>
          <a:sy n="116" d="100"/>
        </p:scale>
        <p:origin x="102" y="18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07-May-17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07-May-17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393F9-5B20-411E-A281-867C302A1E42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805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19FD1-6FCF-43A9-9B7B-37CC782851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54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19FD1-6FCF-43A9-9B7B-37CC782851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7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17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40916-7D57-473B-A340-63A32FF33209}" type="slidenum">
              <a:rPr lang="en-US" smtClean="0"/>
              <a:pPr/>
              <a:t>35</a:t>
            </a:fld>
            <a:endParaRPr lang="en-US" sz="1200" i="0" dirty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28596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D9A14-6E41-49DE-814E-79ACEDD95BA9}" type="datetime1">
              <a:rPr lang="en-US" smtClean="0"/>
              <a:t>07-May-17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C843B-03D3-4AEC-A448-7D01FFD80CEF}" type="datetime1">
              <a:rPr lang="en-US" smtClean="0"/>
              <a:t>07-May-17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102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8D6A0-869F-469A-B2CD-032CA4A94241}" type="datetime1">
              <a:rPr lang="en-US" smtClean="0"/>
              <a:t>07-May-17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7" r:id="rId5"/>
    <p:sldLayoutId id="214748367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nikolay.it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layIT" TargetMode="External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Nikolay.I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infragistics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lspy.net/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marketplace.visualstudio.com/items?itemName=VisualStudioProductTeam.NETCompilerPlatformSD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roslyn" TargetMode="External"/><Relationship Id="rId5" Type="http://schemas.openxmlformats.org/officeDocument/2006/relationships/hyperlink" Target="https://github.com/NikolayIT/CSharp-New-Features" TargetMode="External"/><Relationship Id="rId4" Type="http://schemas.openxmlformats.org/officeDocument/2006/relationships/hyperlink" Target="https://github.com/dotnet/csharpla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blob/master/Language-Version-History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Analyzers/StyleCopAnalyzers/blob/841c0ac715f96af6022ab48f728fe610f5ec17de/StyleCop.Analyzers/StyleCop.Analyzers/ReadabilityRules/SA1101PrefixLocalCallsWithThis.cs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EXB5Izkkf44&amp;feature=youtu.be" TargetMode="External"/><Relationship Id="rId4" Type="http://schemas.openxmlformats.org/officeDocument/2006/relationships/hyperlink" Target="https://github.com/DotNetAnalyzers/StyleCopAnalyzers/blob/841c0ac715f96af6022ab48f728fe610f5ec17de/StyleCop.Analyzers/StyleCop.Analyzers.CodeFixes/ReadabilityRules/SA1101CodeFixProvider.c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199"/>
            <a:ext cx="7910299" cy="1919346"/>
          </a:xfrm>
        </p:spPr>
        <p:txBody>
          <a:bodyPr>
            <a:normAutofit/>
          </a:bodyPr>
          <a:lstStyle/>
          <a:p>
            <a:r>
              <a:rPr lang="en-US" sz="6000" dirty="0"/>
              <a:t>What is new in</a:t>
            </a:r>
            <a:br>
              <a:rPr lang="en-US" sz="6000" dirty="0"/>
            </a:br>
            <a:r>
              <a:rPr lang="en-US" sz="6000" dirty="0"/>
              <a:t>C# 6.0 and 7.0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514600"/>
            <a:ext cx="7910299" cy="762000"/>
          </a:xfrm>
        </p:spPr>
        <p:txBody>
          <a:bodyPr>
            <a:normAutofit fontScale="92500"/>
          </a:bodyPr>
          <a:lstStyle/>
          <a:p>
            <a:r>
              <a:rPr lang="en-US" dirty="0"/>
              <a:t>How does C# evolve as a language?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Nikolay Kostov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60733"/>
            <a:ext cx="3187614" cy="429276"/>
          </a:xfrm>
        </p:spPr>
        <p:txBody>
          <a:bodyPr/>
          <a:lstStyle/>
          <a:p>
            <a:r>
              <a:rPr lang="en-US" dirty="0">
                <a:hlinkClick r:id="rId3"/>
              </a:rPr>
              <a:t>http://nikolay.it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439121" y="4122897"/>
            <a:ext cx="514886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</a:t>
            </a:r>
          </a:p>
        </p:txBody>
      </p:sp>
      <p:pic>
        <p:nvPicPr>
          <p:cNvPr id="17" name="Picture 16" descr="http://softuni.org" title="Software University Foundation">
            <a:hlinkClick r:id="rId8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031" y="3410500"/>
            <a:ext cx="3191199" cy="31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Property Initializers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an initializer to an auto-property, just as you can to a field: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constructor directly initializes the backing field</a:t>
            </a:r>
          </a:p>
          <a:p>
            <a:endParaRPr lang="en-US" dirty="0"/>
          </a:p>
          <a:p>
            <a:r>
              <a:rPr lang="en-US" dirty="0"/>
              <a:t>Just like field initializers, auto-property initializers cannot reference "</a:t>
            </a:r>
            <a:r>
              <a:rPr lang="en-US" i="1" dirty="0"/>
              <a:t>this</a:t>
            </a:r>
            <a:r>
              <a:rPr lang="en-US" dirty="0"/>
              <a:t>"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32582" y="1981200"/>
            <a:ext cx="7920484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"Nikolay";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"Kostov";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2370" y="4566781"/>
            <a:ext cx="664408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this.&lt;FirstName&gt;k__BackingField = "Nikolay";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0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for Getter-only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Auto-properties can now be declared without a setter:</a:t>
            </a:r>
          </a:p>
          <a:p>
            <a:endParaRPr lang="en-US" dirty="0"/>
          </a:p>
          <a:p>
            <a:r>
              <a:rPr lang="en-US" dirty="0"/>
              <a:t>The backing field of a getter-only auto-properties is implicitly declared as read-only and is initialized in the constructor:</a:t>
            </a:r>
          </a:p>
          <a:p>
            <a:endParaRPr lang="en-US" dirty="0"/>
          </a:p>
          <a:p>
            <a:r>
              <a:rPr lang="en-US" dirty="0"/>
              <a:t>It can be assigned to via property initializer</a:t>
            </a:r>
          </a:p>
          <a:p>
            <a:pPr lvl="1"/>
            <a:r>
              <a:rPr lang="en-US" dirty="0"/>
              <a:t>In future releases it will be possible to assign it in the declaring type's constructor body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61746" y="1905000"/>
            <a:ext cx="755446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FirstName { get; }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"Nikolay";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61746" y="3867090"/>
            <a:ext cx="844170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.field private initonly string '&lt;FirstName&gt;k__BackingField'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2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2" y="329488"/>
            <a:ext cx="8229600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Expression Bodied</a:t>
            </a:r>
            <a:br>
              <a:rPr lang="en-US" dirty="0"/>
            </a:br>
            <a:r>
              <a:rPr lang="en-US" dirty="0"/>
              <a:t>Function Members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836612" y="2136637"/>
            <a:ext cx="10515600" cy="987563"/>
          </a:xfrm>
        </p:spPr>
        <p:txBody>
          <a:bodyPr/>
          <a:lstStyle/>
          <a:p>
            <a:r>
              <a:rPr lang="en-US" sz="2800" dirty="0"/>
              <a:t>Lambda expressions can be declared with an expression body as well as a conventional function body consisting of a block</a:t>
            </a:r>
            <a:endParaRPr lang="bg-BG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3218423"/>
            <a:ext cx="3158061" cy="315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182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as Method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887241"/>
            <a:ext cx="11506200" cy="5791200"/>
          </a:xfrm>
        </p:spPr>
        <p:txBody>
          <a:bodyPr>
            <a:normAutofit/>
          </a:bodyPr>
          <a:lstStyle/>
          <a:p>
            <a:r>
              <a:rPr lang="en-US" dirty="0"/>
              <a:t>Methods as well as user-defined operators and conversions can be given an expression body by use of the “lambda arrow”: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effect is exactly the same as if the methods had had a block body with a single return statement</a:t>
            </a:r>
          </a:p>
          <a:p>
            <a:pPr lvl="1"/>
            <a:r>
              <a:rPr lang="en-US" dirty="0"/>
              <a:t>For void returning methods - expression following the arrow must be a statement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9212" y="2362200"/>
            <a:ext cx="790820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object Clone()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Point(this.X, this.Y);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Complex operator +(Complex a, Complex b)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a.Add(b);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2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as Property Getter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/>
          <a:lstStyle/>
          <a:p>
            <a:r>
              <a:rPr lang="en-US" dirty="0"/>
              <a:t> Expression bodies can be used for writing getter-only properties and indexers where the body of the getter is given by the expression body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there is no get keyword</a:t>
            </a:r>
          </a:p>
          <a:p>
            <a:pPr lvl="1"/>
            <a:r>
              <a:rPr lang="en-US" dirty="0"/>
              <a:t>It is implied by the use of the expression body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9528" y="3775630"/>
            <a:ext cx="875168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Person this[string name]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this.Children.FirstOrDefault(x =&gt; x.Name.Contains(name));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19529" y="3124200"/>
            <a:ext cx="774976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FirstName + " " + LastName;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9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815817"/>
            <a:ext cx="7924800" cy="820600"/>
          </a:xfrm>
        </p:spPr>
        <p:txBody>
          <a:bodyPr/>
          <a:lstStyle/>
          <a:p>
            <a:r>
              <a:rPr lang="en-US" dirty="0"/>
              <a:t>Using Static</a:t>
            </a:r>
          </a:p>
        </p:txBody>
      </p:sp>
      <p:pic>
        <p:nvPicPr>
          <p:cNvPr id="5124" name="Picture 4" descr="http://i1.sndcdn.com/artworks-000020624677-s3dezi-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714" y="2042867"/>
            <a:ext cx="6197396" cy="41315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93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 of Static Type Members into 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specifying a </a:t>
            </a:r>
            <a:r>
              <a:rPr lang="en-US" u="sng" dirty="0"/>
              <a:t>static</a:t>
            </a:r>
            <a:r>
              <a:rPr lang="en-US" dirty="0"/>
              <a:t> class in a using clause</a:t>
            </a:r>
          </a:p>
          <a:p>
            <a:pPr lvl="1"/>
            <a:r>
              <a:rPr lang="en-US" dirty="0"/>
              <a:t>All its accessible static members become available without qualification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9529" y="3336244"/>
            <a:ext cx="774976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ystem.Console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S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ystem.Math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(2, 10));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8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1" y="842971"/>
            <a:ext cx="7924800" cy="820600"/>
          </a:xfrm>
        </p:spPr>
        <p:txBody>
          <a:bodyPr/>
          <a:lstStyle/>
          <a:p>
            <a:r>
              <a:rPr lang="en-US" dirty="0" err="1"/>
              <a:t>nameof</a:t>
            </a:r>
            <a:r>
              <a:rPr lang="en-US" dirty="0"/>
              <a:t> Operator</a:t>
            </a:r>
          </a:p>
        </p:txBody>
      </p:sp>
      <p:pic>
        <p:nvPicPr>
          <p:cNvPr id="8194" name="Picture 2" descr="http://ih3.redbubble.net/image.8971260.9189/sticker,375x36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0627" y="1752600"/>
            <a:ext cx="6407571" cy="470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90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nameof</a:t>
            </a:r>
            <a:r>
              <a:rPr lang="en-US" dirty="0"/>
              <a:t>()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14400"/>
            <a:ext cx="11582400" cy="57912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dirty="0"/>
              <a:t>Occasionally you need to provide a string that names some program element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When throwing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ArgumentNullException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>
              <a:spcBef>
                <a:spcPts val="300"/>
              </a:spcBef>
            </a:pP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When raising a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PropertyChanged</a:t>
            </a:r>
            <a:r>
              <a:rPr lang="en-US" dirty="0"/>
              <a:t> event in WPF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When selecting controller name or redirecting to action in MVC</a:t>
            </a:r>
          </a:p>
          <a:p>
            <a:pPr lvl="1">
              <a:spcBef>
                <a:spcPts val="300"/>
              </a:spcBef>
            </a:pPr>
            <a:endParaRPr lang="en-US" dirty="0"/>
          </a:p>
          <a:p>
            <a:pPr>
              <a:spcBef>
                <a:spcPts val="300"/>
              </a:spcBef>
            </a:pPr>
            <a:r>
              <a:rPr lang="en-US" sz="32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nameof</a:t>
            </a:r>
            <a:r>
              <a:rPr lang="en-US" sz="3200" dirty="0"/>
              <a:t> operator </a:t>
            </a:r>
            <a:r>
              <a:rPr lang="en-US" dirty="0"/>
              <a:t>gives us compiler checks, easy navigation and is easy for renaming (refactoring)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8955" y="2895600"/>
            <a:ext cx="879091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== null) throw new ArgumentNullException(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nameof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8954" y="4706887"/>
            <a:ext cx="879091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@Html.ActionLink("Sign up",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nameof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(UserController), "SignUp")</a:t>
            </a:r>
          </a:p>
        </p:txBody>
      </p:sp>
    </p:spTree>
    <p:extLst>
      <p:ext uri="{BB962C8B-B14F-4D97-AF65-F5344CB8AC3E}">
        <p14:creationId xmlns:p14="http://schemas.microsoft.com/office/powerpoint/2010/main" val="3898748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6612" y="914400"/>
            <a:ext cx="10363200" cy="820600"/>
          </a:xfrm>
        </p:spPr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https://weblog.west-wind.com/images/2016/Back%20to%20Basics%20String%20Interpolation%20in%20C/LineKn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2286000"/>
            <a:ext cx="10287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12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Nikolay Kostov</a:t>
            </a:r>
          </a:p>
          <a:p>
            <a:pPr lvl="1"/>
            <a:r>
              <a:rPr lang="en-US" dirty="0"/>
              <a:t>13 years of development experience (20 with overtime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Microsoft Certified Trainer with more than 15 exams taken</a:t>
            </a:r>
          </a:p>
          <a:p>
            <a:pPr lvl="1"/>
            <a:r>
              <a:rPr lang="en-US" dirty="0"/>
              <a:t>Worked in Telerik as a Manager, Software Engineering and as a part of the Telerik Academy with more than 400 videos in YouTube</a:t>
            </a:r>
          </a:p>
          <a:p>
            <a:pPr lvl="1"/>
            <a:r>
              <a:rPr lang="en-US" dirty="0"/>
              <a:t>Currently working at </a:t>
            </a:r>
            <a:r>
              <a:rPr lang="en-US" dirty="0" err="1"/>
              <a:t>ZenCodeo</a:t>
            </a:r>
            <a:r>
              <a:rPr lang="en-US" dirty="0"/>
              <a:t> as a Solutions Architect</a:t>
            </a:r>
          </a:p>
          <a:p>
            <a:pPr lvl="1"/>
            <a:r>
              <a:rPr lang="en-US" dirty="0"/>
              <a:t>How to find me:</a:t>
            </a:r>
          </a:p>
          <a:p>
            <a:pPr lvl="2"/>
            <a:r>
              <a:rPr lang="en-US" dirty="0"/>
              <a:t>Blog: </a:t>
            </a:r>
            <a:r>
              <a:rPr lang="en-US" dirty="0">
                <a:hlinkClick r:id="rId2"/>
              </a:rPr>
              <a:t>http://nikolay.it/</a:t>
            </a:r>
            <a:endParaRPr lang="en-US" dirty="0"/>
          </a:p>
          <a:p>
            <a:pPr lvl="2"/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https://github.com/NikolayIT</a:t>
            </a:r>
            <a:endParaRPr lang="en-US" dirty="0"/>
          </a:p>
          <a:p>
            <a:pPr lvl="2"/>
            <a:r>
              <a:rPr lang="en-US" dirty="0"/>
              <a:t>Facebook: </a:t>
            </a:r>
            <a:r>
              <a:rPr lang="en-US" dirty="0">
                <a:hlinkClick r:id="rId4"/>
              </a:rPr>
              <a:t>https://www.facebook.com/Nikolay.IT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2676630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string that contains interpolated expressions and inserts values into a string with simple syntax</a:t>
            </a:r>
          </a:p>
          <a:p>
            <a:endParaRPr lang="en-US" dirty="0"/>
          </a:p>
          <a:p>
            <a:r>
              <a:rPr lang="en-US" dirty="0"/>
              <a:t>Replaced with </a:t>
            </a:r>
            <a:r>
              <a:rPr lang="en-US" dirty="0" err="1"/>
              <a:t>string.Format</a:t>
            </a:r>
            <a:r>
              <a:rPr lang="en-US" dirty="0"/>
              <a:t>() during compile-time</a:t>
            </a:r>
          </a:p>
          <a:p>
            <a:endParaRPr lang="en-US" dirty="0"/>
          </a:p>
          <a:p>
            <a:r>
              <a:rPr lang="en-US" dirty="0"/>
              <a:t>Can contains variables, simple and complex expressions, array accesses, method calls,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48784" y="2514600"/>
            <a:ext cx="88912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Console.WriteLine($"Name =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{name}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hours =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{hours:hh}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4524" y="3888643"/>
            <a:ext cx="10896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Console.WriteLine(string.Format("Name = {0}, hours = {1:hh}", name, hours));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48784" y="5791200"/>
            <a:ext cx="88912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Console.WriteLine($"</a:t>
            </a:r>
            <a:r>
              <a:rPr lang="pt-BR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{cores}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core</a:t>
            </a:r>
            <a:r>
              <a:rPr lang="pt-BR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{(cores == 1 ? null : "s")}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91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855800"/>
            <a:ext cx="7924800" cy="820600"/>
          </a:xfrm>
        </p:spPr>
        <p:txBody>
          <a:bodyPr/>
          <a:lstStyle/>
          <a:p>
            <a:r>
              <a:rPr lang="en-US" dirty="0"/>
              <a:t>Exception Filters</a:t>
            </a:r>
          </a:p>
        </p:txBody>
      </p:sp>
      <p:pic>
        <p:nvPicPr>
          <p:cNvPr id="6146" name="Picture 2" descr="http://www.reviversoft.com/blog/wp-content/uploads/2013/01/10_SYSTEM_SERVICE_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984" y="1969620"/>
            <a:ext cx="5674857" cy="4256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94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If the parenthesized expression evaluates to true, the catch block is run. Can be used to call a method before catch.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Implemented with a "filter" block in CIL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6055" y="2590800"/>
            <a:ext cx="959671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person = new Person("Nikolay", null);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catch(ArgumentNullException e)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when (e.ParamName == "firstName")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Console.WriteLine("First name is null");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catch(ArgumentNullException e)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when (e.ParamName == "lastName")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Console.WriteLine("Last name is null");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55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with Exception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1" y="1159605"/>
            <a:ext cx="11277601" cy="531739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We can use exception filters for side effects (e.g. logging)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Exception filters are preferable to catching and rethrowing (they leave the stack unharmed)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You have access to the actual stack when the exception arises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7224" y="1828800"/>
            <a:ext cx="751437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 ... 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(Exception ex) when (Log(ex)) { ... }</a:t>
            </a:r>
          </a:p>
          <a:p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bool Log(Exception exception)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Console.WriteLine(exception.Message);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false;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1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1" y="869242"/>
            <a:ext cx="7924800" cy="820600"/>
          </a:xfrm>
        </p:spPr>
        <p:txBody>
          <a:bodyPr/>
          <a:lstStyle/>
          <a:p>
            <a:r>
              <a:rPr lang="en-US" dirty="0"/>
              <a:t>Null-conditional Operators</a:t>
            </a:r>
          </a:p>
        </p:txBody>
      </p:sp>
      <p:pic>
        <p:nvPicPr>
          <p:cNvPr id="10242" name="Picture 2" descr="https://lh3.ggpht.com/EDtqA1VCeZlAbp2d9IxSePGy2QKAMjEEnER8TJrhxmDA443kLmlDZFMOJqtvY8JRrEo=w30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44906" y="2590800"/>
            <a:ext cx="3299012" cy="35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5"/>
          <p:cNvSpPr>
            <a:spLocks noGrp="1"/>
          </p:cNvSpPr>
          <p:nvPr>
            <p:ph type="subTitle" idx="1"/>
          </p:nvPr>
        </p:nvSpPr>
        <p:spPr>
          <a:xfrm>
            <a:off x="2132012" y="1636586"/>
            <a:ext cx="7924800" cy="719034"/>
          </a:xfrm>
        </p:spPr>
        <p:txBody>
          <a:bodyPr/>
          <a:lstStyle/>
          <a:p>
            <a:r>
              <a:rPr lang="en-US" dirty="0"/>
              <a:t>Null-propagating operator ?.</a:t>
            </a:r>
          </a:p>
        </p:txBody>
      </p:sp>
    </p:spTree>
    <p:extLst>
      <p:ext uri="{BB962C8B-B14F-4D97-AF65-F5344CB8AC3E}">
        <p14:creationId xmlns:p14="http://schemas.microsoft.com/office/powerpoint/2010/main" val="203025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Null-conditional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dirty="0"/>
              <a:t>Lets you access members and elements only when the receiver is not-null</a:t>
            </a:r>
          </a:p>
          <a:p>
            <a:pPr lvl="1"/>
            <a:r>
              <a:rPr lang="en-US" dirty="0"/>
              <a:t>Providing a null result otherwise</a:t>
            </a:r>
          </a:p>
          <a:p>
            <a:endParaRPr lang="en-US" dirty="0"/>
          </a:p>
          <a:p>
            <a:r>
              <a:rPr lang="en-US" dirty="0"/>
              <a:t>Can be used together with the null coalescing operator ??:</a:t>
            </a:r>
          </a:p>
          <a:p>
            <a:endParaRPr lang="en-US" dirty="0"/>
          </a:p>
          <a:p>
            <a:r>
              <a:rPr lang="en-US" dirty="0"/>
              <a:t>Can also be chained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73565" y="2817007"/>
            <a:ext cx="889284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length = customers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.Length; // null if customers is null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 first = customers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[0]; // null if customers is null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73565" y="4395145"/>
            <a:ext cx="889284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customers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 ?? 0; // 0 if customers is null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73565" y="5755347"/>
            <a:ext cx="8892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first = customers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[0].Orders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.Count();</a:t>
            </a:r>
          </a:p>
        </p:txBody>
      </p:sp>
    </p:spTree>
    <p:extLst>
      <p:ext uri="{BB962C8B-B14F-4D97-AF65-F5344CB8AC3E}">
        <p14:creationId xmlns:p14="http://schemas.microsoft.com/office/powerpoint/2010/main" val="3321602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132012" y="779600"/>
            <a:ext cx="7924800" cy="820600"/>
          </a:xfrm>
        </p:spPr>
        <p:txBody>
          <a:bodyPr/>
          <a:lstStyle/>
          <a:p>
            <a:r>
              <a:rPr lang="en-US" dirty="0"/>
              <a:t>Dictionary Initializer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600" y="1905000"/>
            <a:ext cx="4505624" cy="450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17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Initializer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838200"/>
            <a:ext cx="10820400" cy="5638800"/>
          </a:xfrm>
        </p:spPr>
        <p:txBody>
          <a:bodyPr/>
          <a:lstStyle/>
          <a:p>
            <a:r>
              <a:rPr lang="en-US" dirty="0"/>
              <a:t>A new syntax to object initializers allowing to set values to keys through the indexers</a:t>
            </a:r>
          </a:p>
          <a:p>
            <a:r>
              <a:rPr lang="en-US" dirty="0"/>
              <a:t>Before (C# 5.0)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r>
              <a:rPr lang="en-US" dirty="0"/>
              <a:t>Now (C# 6.0+)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5442" y="5001159"/>
            <a:ext cx="7824459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new Dictionary&lt;int, string&gt; {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[7]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"seven",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[13]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"thirteen"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75442" y="2830285"/>
            <a:ext cx="7824459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new Dictionary&lt;int, string&gt;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7, "seven" },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13, "thirteen" 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70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717503"/>
            <a:ext cx="7924800" cy="1568497"/>
          </a:xfrm>
        </p:spPr>
        <p:txBody>
          <a:bodyPr/>
          <a:lstStyle/>
          <a:p>
            <a:r>
              <a:rPr lang="en-US" dirty="0"/>
              <a:t>Await in catch/finally Blocks</a:t>
            </a:r>
          </a:p>
        </p:txBody>
      </p:sp>
      <p:pic>
        <p:nvPicPr>
          <p:cNvPr id="4098" name="Picture 2" descr="http://edtech.ku.edu/new/glossary/g_asynchronous/media/feed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256" y="2727279"/>
            <a:ext cx="4786312" cy="2835321"/>
          </a:xfrm>
          <a:prstGeom prst="roundRect">
            <a:avLst>
              <a:gd name="adj" fmla="val 21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70549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in catch/finally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066800"/>
            <a:ext cx="11353800" cy="56388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 C# 6.0 await is now allowed in catch and finally blocks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Implemented with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IAsyncStateMachine</a:t>
            </a:r>
            <a:r>
              <a:rPr lang="en-US" dirty="0"/>
              <a:t> and all logic is in the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MoveNext</a:t>
            </a:r>
            <a:r>
              <a:rPr lang="en-US" dirty="0"/>
              <a:t> method which uses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TaskAwaiter</a:t>
            </a:r>
            <a:r>
              <a:rPr lang="en-US" dirty="0"/>
              <a:t> to wait the threads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212" y="1828800"/>
            <a:ext cx="782445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 = new StreamReader(fileName);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log = new StreamWriter(logFileName);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line = await input.ReadLineAsync();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(IOException ex)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await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log.WriteLineAsync(ex.ToString());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await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log.FlushAsync();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617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History of the C# Language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What's new in C# 6.0?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Roslyn, String Interpolation, Exception Filters, ?.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 err="1"/>
              <a:t>nameof</a:t>
            </a:r>
            <a:r>
              <a:rPr lang="en-US" dirty="0"/>
              <a:t>, Expression Bodies, using static, etc.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What's new in C# 7.0?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TODO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TODO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are the ideas for C# 7.1?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748" y="1858019"/>
            <a:ext cx="3102486" cy="400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7.0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184" y="1676400"/>
            <a:ext cx="6001588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47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734332"/>
            <a:ext cx="7924800" cy="820600"/>
          </a:xfrm>
        </p:spPr>
        <p:txBody>
          <a:bodyPr/>
          <a:lstStyle/>
          <a:p>
            <a:r>
              <a:rPr lang="en-US" dirty="0"/>
              <a:t>Declaration Expressions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1654516"/>
            <a:ext cx="7924800" cy="2088640"/>
          </a:xfrm>
        </p:spPr>
        <p:txBody>
          <a:bodyPr/>
          <a:lstStyle/>
          <a:p>
            <a:r>
              <a:rPr lang="en-US" dirty="0"/>
              <a:t>Inline variable declarations.</a:t>
            </a:r>
          </a:p>
          <a:p>
            <a:r>
              <a:rPr lang="en-US" dirty="0"/>
              <a:t>Experimental feature. Currently suspended.</a:t>
            </a:r>
          </a:p>
        </p:txBody>
      </p:sp>
      <p:pic>
        <p:nvPicPr>
          <p:cNvPr id="7170" name="Picture 2" descr="http://www.reclaimfreedom.org/siteimages/declaration_400x300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07" y="2657689"/>
            <a:ext cx="4743011" cy="35572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 rot="20341998">
            <a:off x="3107054" y="3365263"/>
            <a:ext cx="597471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Dropped</a:t>
            </a:r>
          </a:p>
        </p:txBody>
      </p:sp>
    </p:spTree>
    <p:extLst>
      <p:ext uri="{BB962C8B-B14F-4D97-AF65-F5344CB8AC3E}">
        <p14:creationId xmlns:p14="http://schemas.microsoft.com/office/powerpoint/2010/main" val="295123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expressions allow you to declare local variables in the middle of an expression, with or without an initializer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scope of the variables is to the nearest block or embedded statement (if-else)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5497" y="2628207"/>
            <a:ext cx="843783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(int.TryParse(s, out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i)) { ...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75497" y="3218888"/>
            <a:ext cx="843783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Console.WriteLine("Result: {0}", (</a:t>
            </a:r>
            <a:r>
              <a:rPr lang="en-US" sz="2000" b="1" u="sng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 GetValue()) * x);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75497" y="3809569"/>
            <a:ext cx="843783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 = obj as string) != null) { ... str ... 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75497" y="4436815"/>
            <a:ext cx="843783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s in strings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int.TryParse(s, out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i) ? i : -1;</a:t>
            </a:r>
          </a:p>
        </p:txBody>
      </p:sp>
    </p:spTree>
    <p:extLst>
      <p:ext uri="{BB962C8B-B14F-4D97-AF65-F5344CB8AC3E}">
        <p14:creationId xmlns:p14="http://schemas.microsoft.com/office/powerpoint/2010/main" val="3901872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JS function to extract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 words </a:t>
            </a:r>
            <a:r>
              <a:rPr lang="en-US" dirty="0"/>
              <a:t>from a text (case insensitive)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Words are sequences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letters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digits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_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 comes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US" dirty="0"/>
              <a:t> should hold the words in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 of appearance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Unique Words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4419600"/>
            <a:ext cx="5062623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JS devs use Node.js for server-side JS.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JS devs use JS.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 JS for devs 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89812" y="4678131"/>
            <a:ext cx="378950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js, devs, use, node, for, server, side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475412" y="5180128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912813" y="2492376"/>
            <a:ext cx="103632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Console.WriteLine("Hello, C#");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525562" y="1079835"/>
            <a:ext cx="4067176" cy="1055608"/>
          </a:xfrm>
          <a:prstGeom prst="wedgeRoundRectCallout">
            <a:avLst>
              <a:gd name="adj1" fmla="val -4151"/>
              <a:gd name="adj2" fmla="val 95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Include the standard .NET namespace 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5103812" y="1075135"/>
            <a:ext cx="3527425" cy="1055608"/>
          </a:xfrm>
          <a:prstGeom prst="wedgeRoundRectCallout">
            <a:avLst>
              <a:gd name="adj1" fmla="val -98040"/>
              <a:gd name="adj2" fmla="val 1628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Define a class called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HelloCSharp</a:t>
            </a:r>
            <a:r>
              <a:rPr lang="en-US" sz="2800" noProof="1">
                <a:solidFill>
                  <a:srgbClr val="FFFFFF"/>
                </a:solidFill>
              </a:rPr>
              <a:t>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6238987" y="2669642"/>
            <a:ext cx="3527425" cy="1532334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Define </a:t>
            </a:r>
            <a:r>
              <a:rPr lang="en-US" sz="2800" dirty="0">
                <a:solidFill>
                  <a:srgbClr val="FFFFFF"/>
                </a:solidFill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800" dirty="0">
                <a:solidFill>
                  <a:srgbClr val="FFFFFF"/>
                </a:solidFill>
              </a:rPr>
              <a:t>method – the program entry point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3360782" y="5483942"/>
            <a:ext cx="7153230" cy="1038602"/>
          </a:xfrm>
          <a:prstGeom prst="wedgeRoundRectCallout">
            <a:avLst>
              <a:gd name="adj1" fmla="val -37215"/>
              <a:gd name="adj2" fmla="val -79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Print a text on the console by calling the method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2800" dirty="0">
                <a:solidFill>
                  <a:srgbClr val="FFFFFF"/>
                </a:solidFill>
              </a:rPr>
              <a:t>" of the class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53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149492"/>
              </p:ext>
            </p:extLst>
          </p:nvPr>
        </p:nvGraphicFramePr>
        <p:xfrm>
          <a:off x="529414" y="1150938"/>
          <a:ext cx="11127598" cy="5324856"/>
        </p:xfrm>
        <a:graphic>
          <a:graphicData uri="http://schemas.openxmlformats.org/drawingml/2006/table">
            <a:tbl>
              <a:tblPr/>
              <a:tblGrid>
                <a:gridCol w="4406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ASP.NET Control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HTML Tag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&lt;asp:checkbox&gt;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checkbox</a:t>
                      </a: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&lt;asp:hyperlink&gt;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 href="…"&gt;&lt;/a&gt;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&lt;asp:image&gt;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&lt;img src="…"&gt;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&lt;asp:imagebutton&gt;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image</a:t>
                      </a: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&lt;asp:linkButton&gt;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 href="…"&gt;&lt;/a&gt;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&lt;asp:label&gt;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&lt;span&gt;…&lt;/span&gt;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&lt;asp:listbox&gt;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&lt;select size=</a:t>
                      </a: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5</a:t>
                      </a: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&gt;&lt;/select&gt;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&lt;asp:panel&gt;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&lt;div&gt;…&lt;/div&gt;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&lt;asp:radiobutton&gt;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radio</a:t>
                      </a: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&lt;asp:table&gt;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&lt;table&gt;…&lt;/table&gt;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&lt;asp:textbox&gt;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text</a:t>
                      </a:r>
                      <a:r>
                        <a:rPr kumimoji="1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&gt;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Controls </a:t>
            </a:r>
            <a:r>
              <a:rPr lang="en-US" dirty="0">
                <a:sym typeface="Wingdings" pitchFamily="2" charset="2"/>
              </a:rPr>
              <a:t></a:t>
            </a:r>
            <a:r>
              <a:rPr lang="bg-BG" b="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HTML</a:t>
            </a:r>
            <a:endParaRPr lang="bg-BG" dirty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61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…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…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…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390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31" name="Picture 30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75200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Software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000692"/>
            <a:ext cx="10134600" cy="56287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Visual Studio 2017</a:t>
            </a:r>
          </a:p>
          <a:p>
            <a:pPr lvl="1"/>
            <a:r>
              <a:rPr lang="en-US" dirty="0"/>
              <a:t>.NET Compiler Platform SDK: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 err="1"/>
              <a:t>ILSpy</a:t>
            </a:r>
            <a:r>
              <a:rPr lang="en-US" dirty="0"/>
              <a:t> for decompiling the code</a:t>
            </a:r>
          </a:p>
          <a:p>
            <a:pPr lvl="1"/>
            <a:r>
              <a:rPr lang="en-US" dirty="0">
                <a:hlinkClick r:id="rId3"/>
              </a:rPr>
              <a:t>http://ilspy.net/</a:t>
            </a:r>
            <a:endParaRPr lang="en-US" dirty="0"/>
          </a:p>
          <a:p>
            <a:r>
              <a:rPr lang="en-US" dirty="0"/>
              <a:t>The official repo for the design of</a:t>
            </a:r>
            <a:br>
              <a:rPr lang="en-US" dirty="0"/>
            </a:br>
            <a:r>
              <a:rPr lang="en-US" dirty="0"/>
              <a:t>the C# programming language</a:t>
            </a:r>
          </a:p>
          <a:p>
            <a:pPr lvl="1"/>
            <a:r>
              <a:rPr lang="en-US" dirty="0">
                <a:hlinkClick r:id="rId4"/>
              </a:rPr>
              <a:t>https://github.com/dotnet/csharplang</a:t>
            </a:r>
            <a:endParaRPr lang="en-US" dirty="0"/>
          </a:p>
          <a:p>
            <a:r>
              <a:rPr lang="en-US" dirty="0"/>
              <a:t>Demo code available in GitHub:</a:t>
            </a:r>
          </a:p>
          <a:p>
            <a:pPr lvl="1"/>
            <a:r>
              <a:rPr lang="en-US" dirty="0">
                <a:hlinkClick r:id="rId5"/>
              </a:rPr>
              <a:t>https://github.com/NikolayIT/CSharp-New-Features</a:t>
            </a:r>
            <a:endParaRPr lang="en-US" dirty="0"/>
          </a:p>
          <a:p>
            <a:r>
              <a:rPr lang="en-US" dirty="0"/>
              <a:t>Documentation and Roslyn source code</a:t>
            </a:r>
          </a:p>
          <a:p>
            <a:pPr lvl="1"/>
            <a:r>
              <a:rPr lang="en-US" dirty="0">
                <a:hlinkClick r:id="rId6"/>
              </a:rPr>
              <a:t>https://github.com/dotnet/roslyn</a:t>
            </a:r>
            <a:endParaRPr lang="en-US" dirty="0"/>
          </a:p>
        </p:txBody>
      </p:sp>
      <p:pic>
        <p:nvPicPr>
          <p:cNvPr id="1026" name="Picture 2" descr="fig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1151121"/>
            <a:ext cx="4472906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4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C# Language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5789612" y="997803"/>
            <a:ext cx="579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https://github.com/dotnet/csharplang/blob/master/Language-Version-History.md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697053" y="1066800"/>
            <a:ext cx="8794718" cy="5296652"/>
            <a:chOff x="1674812" y="1066800"/>
            <a:chExt cx="8794718" cy="5296652"/>
          </a:xfrm>
        </p:grpSpPr>
        <p:grpSp>
          <p:nvGrpSpPr>
            <p:cNvPr id="19" name="Group 18"/>
            <p:cNvGrpSpPr/>
            <p:nvPr/>
          </p:nvGrpSpPr>
          <p:grpSpPr>
            <a:xfrm>
              <a:off x="1674812" y="1066800"/>
              <a:ext cx="8794718" cy="5291667"/>
              <a:chOff x="1674812" y="1066800"/>
              <a:chExt cx="8794718" cy="529166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674812" y="1066800"/>
                <a:ext cx="8794718" cy="4529667"/>
                <a:chOff x="1674812" y="1066800"/>
                <a:chExt cx="8794718" cy="4529667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1684510" y="1066800"/>
                  <a:ext cx="3959938" cy="719667"/>
                  <a:chOff x="162098" y="1066799"/>
                  <a:chExt cx="3959938" cy="719667"/>
                </a:xfrm>
              </p:grpSpPr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62098" y="1152623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1.0</a:t>
                    </a:r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1480088" y="1066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2002</a:t>
                    </a:r>
                    <a:b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1.0</a:t>
                    </a: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3048000" y="1152623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Managed Code</a:t>
                    </a:r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1674812" y="1828800"/>
                  <a:ext cx="8789176" cy="719667"/>
                  <a:chOff x="152400" y="1828799"/>
                  <a:chExt cx="8789176" cy="719667"/>
                </a:xfrm>
              </p:grpSpPr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52400" y="1896246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2.0</a:t>
                    </a:r>
                  </a:p>
                </p:txBody>
              </p:sp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1480088" y="1828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2005</a:t>
                    </a:r>
                    <a:b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2.0</a:t>
                    </a: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3048000" y="1894167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Generics</a:t>
                    </a:r>
                    <a:b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&lt;T&gt;</a:t>
                    </a: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4251846" y="1894167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Reflection</a:t>
                    </a: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5455692" y="1890011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Anonymous Methods</a:t>
                    </a: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6659538" y="1890011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Partial Types</a:t>
                    </a: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7867540" y="1890011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err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Nullable</a:t>
                    </a:r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 Types</a:t>
                    </a:r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1684510" y="2590800"/>
                  <a:ext cx="8785020" cy="719667"/>
                  <a:chOff x="162098" y="2590799"/>
                  <a:chExt cx="8785020" cy="719667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2098" y="2658246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3.0</a:t>
                    </a:r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1470390" y="2590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2008</a:t>
                    </a:r>
                    <a:b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3.5</a:t>
                    </a: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3053542" y="2658244"/>
                    <a:ext cx="1074036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Lambda Expression</a:t>
                    </a: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4257388" y="2658244"/>
                    <a:ext cx="1074036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LINQ</a:t>
                    </a: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5461234" y="2654088"/>
                    <a:ext cx="1074036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Anonymous</a:t>
                    </a:r>
                    <a:br>
                      <a: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Types</a:t>
                    </a: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6665080" y="2654088"/>
                    <a:ext cx="1074036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Extension Methods</a:t>
                    </a: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7873082" y="2654088"/>
                    <a:ext cx="1074036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Implicit Type (</a:t>
                    </a:r>
                    <a:r>
                      <a:rPr lang="en-US" sz="1400" b="1" dirty="0" err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var</a:t>
                    </a:r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)</a:t>
                    </a:r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1674812" y="3352800"/>
                  <a:ext cx="7581174" cy="719667"/>
                  <a:chOff x="152400" y="3352799"/>
                  <a:chExt cx="7581174" cy="719667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52400" y="3420247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4.0</a:t>
                    </a: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480088" y="3352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2010</a:t>
                    </a:r>
                    <a:b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4.0</a:t>
                    </a: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3048000" y="3424506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dynamic</a:t>
                    </a: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4251846" y="3424506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Named Arguments</a:t>
                    </a: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5455692" y="3420350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Optional Parameters</a:t>
                    </a: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6659538" y="3420350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More COM Support</a:t>
                    </a:r>
                  </a:p>
                </p:txBody>
              </p: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1690052" y="4114800"/>
                  <a:ext cx="5158242" cy="719667"/>
                  <a:chOff x="167640" y="4114799"/>
                  <a:chExt cx="5158242" cy="719667"/>
                </a:xfrm>
              </p:grpSpPr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67640" y="4182248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5.0</a:t>
                    </a:r>
                  </a:p>
                </p:txBody>
              </p:sp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1480088" y="4114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2012</a:t>
                    </a:r>
                    <a:b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4.5</a:t>
                    </a: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3048000" y="4186612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err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Async</a:t>
                    </a:r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 / Await</a:t>
                    </a: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251846" y="4186612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Caller Information</a:t>
                    </a:r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1684510" y="4876800"/>
                  <a:ext cx="8781692" cy="719667"/>
                  <a:chOff x="162098" y="4876799"/>
                  <a:chExt cx="8781692" cy="719667"/>
                </a:xfrm>
              </p:grpSpPr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2098" y="4944249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6.0</a:t>
                    </a:r>
                  </a:p>
                </p:txBody>
              </p:sp>
              <p:sp>
                <p:nvSpPr>
                  <p:cNvPr id="17" name="Rounded Rectangle 16"/>
                  <p:cNvSpPr/>
                  <p:nvPr/>
                </p:nvSpPr>
                <p:spPr>
                  <a:xfrm>
                    <a:off x="1470390" y="4876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2015</a:t>
                    </a:r>
                  </a:p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4.6</a:t>
                    </a: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5462062" y="4940093"/>
                    <a:ext cx="3481728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 lot of new features – mainly syntactic sugar</a:t>
                    </a: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3048000" y="4944249"/>
                    <a:ext cx="2282038" cy="580619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Compiler Platform (Roslyn)</a:t>
                    </a:r>
                  </a:p>
                </p:txBody>
              </p: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1684510" y="5706251"/>
                <a:ext cx="12266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C# 7.0</a:t>
                </a:r>
              </a:p>
            </p:txBody>
          </p:sp>
          <p:sp>
            <p:nvSpPr>
              <p:cNvPr id="51" name="Rounded Rectangle 16"/>
              <p:cNvSpPr/>
              <p:nvPr/>
            </p:nvSpPr>
            <p:spPr>
              <a:xfrm>
                <a:off x="2992802" y="5638800"/>
                <a:ext cx="1447800" cy="7196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VS 2017 .NET 4.7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570412" y="5701887"/>
                <a:ext cx="1524000" cy="58477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 lot of new features</a:t>
                </a: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6246812" y="5711236"/>
              <a:ext cx="12266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 7.1</a:t>
              </a:r>
            </a:p>
          </p:txBody>
        </p:sp>
        <p:sp>
          <p:nvSpPr>
            <p:cNvPr id="56" name="Rounded Rectangle 16"/>
            <p:cNvSpPr/>
            <p:nvPr/>
          </p:nvSpPr>
          <p:spPr>
            <a:xfrm>
              <a:off x="7555104" y="5643785"/>
              <a:ext cx="1447800" cy="71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VS 2017 Update 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123622" y="5715509"/>
              <a:ext cx="1339974" cy="5847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 planned features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6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7308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Roslyn – The .NET Compiler Platform</a:t>
            </a:r>
          </a:p>
          <a:p>
            <a:r>
              <a:rPr lang="en-US" dirty="0"/>
              <a:t>Auto-property Enhancements</a:t>
            </a:r>
          </a:p>
          <a:p>
            <a:r>
              <a:rPr lang="en-US" dirty="0"/>
              <a:t>Expression Bodied Function Members</a:t>
            </a:r>
          </a:p>
          <a:p>
            <a:r>
              <a:rPr lang="en-US" dirty="0"/>
              <a:t>Using Static</a:t>
            </a:r>
          </a:p>
          <a:p>
            <a:r>
              <a:rPr lang="en-US" dirty="0" err="1"/>
              <a:t>nameof</a:t>
            </a:r>
            <a:r>
              <a:rPr lang="en-US" dirty="0"/>
              <a:t> Operator</a:t>
            </a:r>
          </a:p>
          <a:p>
            <a:r>
              <a:rPr lang="en-US" dirty="0"/>
              <a:t>String Interpolation</a:t>
            </a:r>
          </a:p>
          <a:p>
            <a:r>
              <a:rPr lang="en-US" dirty="0"/>
              <a:t>Exception Filters</a:t>
            </a:r>
          </a:p>
          <a:p>
            <a:r>
              <a:rPr lang="en-US" dirty="0"/>
              <a:t>Null-conditional Operators</a:t>
            </a:r>
          </a:p>
          <a:p>
            <a:r>
              <a:rPr lang="en-US" dirty="0"/>
              <a:t>Dictionary Initializer</a:t>
            </a:r>
          </a:p>
          <a:p>
            <a:r>
              <a:rPr lang="en-US" dirty="0"/>
              <a:t>Await in catch/finally Blocks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6.0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2" y="1599466"/>
            <a:ext cx="6001588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8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762000"/>
            <a:ext cx="10363200" cy="820600"/>
          </a:xfrm>
        </p:spPr>
        <p:txBody>
          <a:bodyPr/>
          <a:lstStyle/>
          <a:p>
            <a:r>
              <a:rPr lang="en-US" dirty="0"/>
              <a:t>Roslyn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1563968"/>
            <a:ext cx="10363200" cy="719034"/>
          </a:xfrm>
        </p:spPr>
        <p:txBody>
          <a:bodyPr/>
          <a:lstStyle/>
          <a:p>
            <a:r>
              <a:rPr lang="en-US" dirty="0"/>
              <a:t>The .NET Compiler Platform</a:t>
            </a:r>
          </a:p>
        </p:txBody>
      </p:sp>
      <p:pic>
        <p:nvPicPr>
          <p:cNvPr id="1026" name="Picture 2" descr="Syntax Tree Before the Trans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99" y="2514600"/>
            <a:ext cx="5229225" cy="33909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51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compiler has been a black box before C# 6.0</a:t>
            </a:r>
          </a:p>
          <a:p>
            <a:r>
              <a:rPr lang="en-US" dirty="0"/>
              <a:t>Microsoft decided to re-write the compiler</a:t>
            </a:r>
          </a:p>
          <a:p>
            <a:r>
              <a:rPr lang="en-US" dirty="0"/>
              <a:t>Compiler for C# written in C#, compiler for VB.NET – in VB.NET</a:t>
            </a:r>
          </a:p>
          <a:p>
            <a:r>
              <a:rPr lang="en-US" dirty="0"/>
              <a:t>Open source: </a:t>
            </a:r>
            <a:r>
              <a:rPr lang="en-US" dirty="0">
                <a:hlinkClick r:id="rId2"/>
              </a:rPr>
              <a:t>https://github.com/dotnet/roslyn</a:t>
            </a:r>
            <a:endParaRPr lang="en-US" dirty="0"/>
          </a:p>
          <a:p>
            <a:r>
              <a:rPr lang="en-US" dirty="0"/>
              <a:t>Easier to extend and maintain</a:t>
            </a:r>
          </a:p>
          <a:p>
            <a:r>
              <a:rPr lang="en-US" dirty="0"/>
              <a:t>Roslyn exposes modules (API) for syntactic (lexical) analysis of code, semantic analysis, dynamic compilation to CIL and more</a:t>
            </a:r>
          </a:p>
          <a:p>
            <a:pPr lvl="1"/>
            <a:r>
              <a:rPr lang="en-US" dirty="0"/>
              <a:t>Example for "Prefix local calls with 'this'": rule – 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, fix – </a:t>
            </a:r>
            <a:r>
              <a:rPr lang="en-US" dirty="0">
                <a:hlinkClick r:id="rId4"/>
              </a:rPr>
              <a:t>link</a:t>
            </a:r>
            <a:endParaRPr lang="en-US" dirty="0"/>
          </a:p>
          <a:p>
            <a:pPr lvl="1"/>
            <a:r>
              <a:rPr lang="en-US" dirty="0"/>
              <a:t>Video with more details (in Bulgarian): </a:t>
            </a:r>
            <a:r>
              <a:rPr lang="en-US" dirty="0">
                <a:hlinkClick r:id="rId5"/>
              </a:rPr>
              <a:t>youtu.be/EXB5Izkkf44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Roslyn – The .NET Compiler Platform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0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740137"/>
            <a:ext cx="7924800" cy="1568497"/>
          </a:xfrm>
        </p:spPr>
        <p:txBody>
          <a:bodyPr/>
          <a:lstStyle/>
          <a:p>
            <a:r>
              <a:rPr lang="en-US" dirty="0"/>
              <a:t>Auto-property Enhancements</a:t>
            </a:r>
          </a:p>
        </p:txBody>
      </p:sp>
      <p:pic>
        <p:nvPicPr>
          <p:cNvPr id="3074" name="Picture 2" descr="http://www.livemint.com/rf/Image-621x414/LiveMint/Period1/2012/08/28/Photos/House--621x4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490" y="2599219"/>
            <a:ext cx="5673844" cy="3782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15498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406</TotalTime>
  <Words>2241</Words>
  <Application>Microsoft Office PowerPoint</Application>
  <PresentationFormat>Custom</PresentationFormat>
  <Paragraphs>388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 16x9</vt:lpstr>
      <vt:lpstr>What is new in C# 6.0 and 7.0</vt:lpstr>
      <vt:lpstr>About me</vt:lpstr>
      <vt:lpstr>Table of Contents</vt:lpstr>
      <vt:lpstr>Used Software and Tools</vt:lpstr>
      <vt:lpstr>History of the C# Language</vt:lpstr>
      <vt:lpstr>C# 6.0</vt:lpstr>
      <vt:lpstr>Roslyn</vt:lpstr>
      <vt:lpstr>Roslyn – The .NET Compiler Platform</vt:lpstr>
      <vt:lpstr>Auto-property Enhancements</vt:lpstr>
      <vt:lpstr>Auto Property Initializers</vt:lpstr>
      <vt:lpstr>Default Values for Getter-only Properties</vt:lpstr>
      <vt:lpstr>Expression Bodied Function Members</vt:lpstr>
      <vt:lpstr>Expression as Method Body</vt:lpstr>
      <vt:lpstr>Expression as Property Getter</vt:lpstr>
      <vt:lpstr>Using Static</vt:lpstr>
      <vt:lpstr>Import of Static Type Members into Namespace</vt:lpstr>
      <vt:lpstr>nameof Operator</vt:lpstr>
      <vt:lpstr>nameof() Operator</vt:lpstr>
      <vt:lpstr>String Interpolation</vt:lpstr>
      <vt:lpstr>String Interpolation</vt:lpstr>
      <vt:lpstr>Exception Filters</vt:lpstr>
      <vt:lpstr>Exception Filters</vt:lpstr>
      <vt:lpstr>Logging with Exception Filters</vt:lpstr>
      <vt:lpstr>Null-conditional Operators</vt:lpstr>
      <vt:lpstr>Null-conditional Operator</vt:lpstr>
      <vt:lpstr>Dictionary Initializer</vt:lpstr>
      <vt:lpstr>Dictionary Initializer</vt:lpstr>
      <vt:lpstr>Await in catch/finally Blocks</vt:lpstr>
      <vt:lpstr>Await in catch/finally Blocks</vt:lpstr>
      <vt:lpstr>C# 7.0</vt:lpstr>
      <vt:lpstr>Declaration Expressions</vt:lpstr>
      <vt:lpstr>Declaration Expressions</vt:lpstr>
      <vt:lpstr>Problem: Extract Unique Words</vt:lpstr>
      <vt:lpstr>C# Code – How It Works?</vt:lpstr>
      <vt:lpstr>Basic Web Controls  HTML</vt:lpstr>
      <vt:lpstr>Summary</vt:lpstr>
      <vt:lpstr>PowerPoint Presentation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http://softuni.org</dc:description>
  <cp:lastModifiedBy>Nikolay Kostov</cp:lastModifiedBy>
  <cp:revision>127</cp:revision>
  <dcterms:created xsi:type="dcterms:W3CDTF">2014-01-02T17:00:34Z</dcterms:created>
  <dcterms:modified xsi:type="dcterms:W3CDTF">2017-05-07T15:43:48Z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