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62" r:id="rId3"/>
    <p:sldId id="266" r:id="rId4"/>
    <p:sldId id="267" r:id="rId5"/>
    <p:sldId id="302" r:id="rId6"/>
    <p:sldId id="312" r:id="rId7"/>
    <p:sldId id="303" r:id="rId8"/>
    <p:sldId id="304" r:id="rId9"/>
    <p:sldId id="307" r:id="rId10"/>
    <p:sldId id="309" r:id="rId11"/>
    <p:sldId id="305" r:id="rId12"/>
    <p:sldId id="306" r:id="rId13"/>
    <p:sldId id="310" r:id="rId14"/>
    <p:sldId id="311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Droid Sans" panose="020B0604020202020204" charset="0"/>
      <p:regular r:id="rId24"/>
      <p:bold r:id="rId25"/>
    </p:embeddedFont>
  </p:embeddedFont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74747"/>
    <a:srgbClr val="50B7CC"/>
    <a:srgbClr val="B43F36"/>
    <a:srgbClr val="AA273E"/>
    <a:srgbClr val="912739"/>
    <a:srgbClr val="FFFFFF"/>
    <a:srgbClr val="99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06" autoAdjust="0"/>
  </p:normalViewPr>
  <p:slideViewPr>
    <p:cSldViewPr>
      <p:cViewPr varScale="1">
        <p:scale>
          <a:sx n="105" d="100"/>
          <a:sy n="105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FC163-8C4C-4C23-97B0-AA0316E9B33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DC55E-3EA1-4E6D-B7F3-3F7ECCC1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59CB-DD24-460A-8159-C6A2303318C9}" type="datetimeFigureOut">
              <a:rPr lang="nb-NO" smtClean="0"/>
              <a:pPr/>
              <a:t>13.09.2016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09396-58DE-4393-B085-1887F6A87D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60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bject-oriented_analysis_and_desig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09396-58DE-4393-B085-1887F6A87D80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317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 </a:t>
            </a:r>
            <a:r>
              <a:rPr lang="en-US" baseline="0" dirty="0" err="1" smtClean="0"/>
              <a:t>bittelitt</a:t>
            </a:r>
            <a:r>
              <a:rPr lang="en-US" baseline="0" dirty="0" smtClean="0"/>
              <a:t> om MP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many TDD</a:t>
            </a:r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many BDD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09396-58DE-4393-B085-1887F6A87D80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05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Behavior-driven development combines the general techniques and principles of TDD with ideas from </a:t>
            </a:r>
            <a:r>
              <a:rPr lang="en-US" dirty="0" smtClean="0">
                <a:hlinkClick r:id="rId3" tooltip="Domain-driven design"/>
              </a:rPr>
              <a:t>domain-driven design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Object-oriented analysis and design"/>
              </a:rPr>
              <a:t>object-oriented analysis and design</a:t>
            </a:r>
            <a:r>
              <a:rPr lang="en-US" dirty="0" smtClean="0"/>
              <a:t> to provide software development and management teams with shared tools and a shared process to collaborate on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09396-58DE-4393-B085-1887F6A87D80}" type="slidenum">
              <a:rPr lang="nb-NO" smtClean="0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46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Lars-Erik Aabech - @</a:t>
            </a:r>
            <a:r>
              <a:rPr lang="en-US" dirty="0" err="1" smtClean="0"/>
              <a:t>bleedo</a:t>
            </a:r>
            <a:r>
              <a:rPr lang="en-US" dirty="0" smtClean="0"/>
              <a:t>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7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tellysbilde">
    <p:bg>
      <p:bgPr>
        <a:solidFill>
          <a:srgbClr val="50B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31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tellysbil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tellysbil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" action="ppaction://noaction"/>
          </p:cNvPr>
          <p:cNvSpPr/>
          <p:nvPr userDrawn="1"/>
        </p:nvSpPr>
        <p:spPr>
          <a:xfrm>
            <a:off x="0" y="1728192"/>
            <a:ext cx="9144000" cy="5129808"/>
          </a:xfrm>
          <a:prstGeom prst="rect">
            <a:avLst/>
          </a:prstGeom>
          <a:solidFill>
            <a:srgbClr val="595959"/>
          </a:solidFill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200" b="1" dirty="0" smtClean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6524"/>
            <a:ext cx="8229600" cy="1365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6" name="Rektangel 5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5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" action="ppaction://noaction"/>
          </p:cNvPr>
          <p:cNvSpPr/>
          <p:nvPr userDrawn="1"/>
        </p:nvSpPr>
        <p:spPr>
          <a:xfrm>
            <a:off x="0" y="1728192"/>
            <a:ext cx="9144000" cy="512980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200" b="1" dirty="0" smtClean="0">
              <a:solidFill>
                <a:schemeClr val="bg1">
                  <a:lumMod val="95000"/>
                </a:schemeClr>
              </a:solidFill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6524"/>
            <a:ext cx="8229600" cy="1365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6" name="Rektangel 5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" action="ppaction://noaction"/>
          </p:cNvPr>
          <p:cNvSpPr/>
          <p:nvPr userDrawn="1"/>
        </p:nvSpPr>
        <p:spPr>
          <a:xfrm>
            <a:off x="0" y="1728192"/>
            <a:ext cx="9144000" cy="5129808"/>
          </a:xfrm>
          <a:prstGeom prst="rect">
            <a:avLst/>
          </a:prstGeom>
          <a:solidFill>
            <a:srgbClr val="50B7CC"/>
          </a:solidFill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200" b="1" dirty="0" smtClean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6524"/>
            <a:ext cx="8229600" cy="1365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6" name="Rektangel 5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" action="ppaction://noaction"/>
          </p:cNvPr>
          <p:cNvSpPr/>
          <p:nvPr userDrawn="1"/>
        </p:nvSpPr>
        <p:spPr>
          <a:xfrm>
            <a:off x="0" y="1728192"/>
            <a:ext cx="9144000" cy="512980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200" b="1" dirty="0" smtClean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6524"/>
            <a:ext cx="8229600" cy="1365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6" name="Rektangel 5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9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" action="ppaction://noaction"/>
          </p:cNvPr>
          <p:cNvSpPr/>
          <p:nvPr userDrawn="1"/>
        </p:nvSpPr>
        <p:spPr>
          <a:xfrm>
            <a:off x="0" y="1728192"/>
            <a:ext cx="9144000" cy="512980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200" b="1" dirty="0" smtClean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6524"/>
            <a:ext cx="8229600" cy="1365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6" name="Rektangel 5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75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" action="ppaction://noaction"/>
          </p:cNvPr>
          <p:cNvSpPr/>
          <p:nvPr userDrawn="1"/>
        </p:nvSpPr>
        <p:spPr>
          <a:xfrm>
            <a:off x="0" y="1728192"/>
            <a:ext cx="9144000" cy="5129808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200" b="1" dirty="0" smtClean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6524"/>
            <a:ext cx="8229600" cy="1365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6" name="Rektangel 5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73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6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4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081722"/>
            <a:ext cx="5486400" cy="566738"/>
          </a:xfrm>
          <a:solidFill>
            <a:srgbClr val="262626"/>
          </a:solidFill>
        </p:spPr>
        <p:txBody>
          <a:bodyPr lIns="21600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grpSp>
        <p:nvGrpSpPr>
          <p:cNvPr id="9" name="Gruppe 8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10" name="Rektangel 9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11" name="Bild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2641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Lars-Erik Aabech - @</a:t>
            </a:r>
            <a:r>
              <a:rPr lang="en-US" dirty="0" err="1" smtClean="0"/>
              <a:t>bleedo</a:t>
            </a:r>
            <a:r>
              <a:rPr lang="en-US" dirty="0" smtClean="0"/>
              <a:t>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403649" y="2130427"/>
            <a:ext cx="6336704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3649" y="3886200"/>
            <a:ext cx="63367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2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4" name="Gruppe 3"/>
          <p:cNvGrpSpPr/>
          <p:nvPr userDrawn="1"/>
        </p:nvGrpSpPr>
        <p:grpSpPr>
          <a:xfrm>
            <a:off x="8041412" y="6422493"/>
            <a:ext cx="1102589" cy="235062"/>
            <a:chOff x="8041411" y="6422493"/>
            <a:chExt cx="1102589" cy="235062"/>
          </a:xfrm>
        </p:grpSpPr>
        <p:sp>
          <p:nvSpPr>
            <p:cNvPr id="18" name="Rektangel 17"/>
            <p:cNvSpPr/>
            <p:nvPr/>
          </p:nvSpPr>
          <p:spPr>
            <a:xfrm>
              <a:off x="8041411" y="6422493"/>
              <a:ext cx="1102589" cy="235062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19" name="Bilde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3641" y="6465619"/>
              <a:ext cx="996666" cy="149306"/>
            </a:xfrm>
            <a:prstGeom prst="rect">
              <a:avLst/>
            </a:prstGeom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6340" y="6356352"/>
            <a:ext cx="3991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Lars-Erik Aabech - @</a:t>
            </a:r>
            <a:r>
              <a:rPr lang="en-US" dirty="0" err="1" smtClean="0"/>
              <a:t>bleedo</a:t>
            </a:r>
            <a:r>
              <a:rPr lang="en-US" dirty="0" smtClean="0"/>
              <a:t>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4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86" r:id="rId7"/>
    <p:sldLayoutId id="214748365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Calibri Light" panose="020F0302020204030204" pitchFamily="34" charset="0"/>
          <a:ea typeface="Droid Sans" pitchFamily="34" charset="0"/>
          <a:cs typeface="Droid Sans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grpSp>
        <p:nvGrpSpPr>
          <p:cNvPr id="17" name="Gruppe 16"/>
          <p:cNvGrpSpPr/>
          <p:nvPr userDrawn="1"/>
        </p:nvGrpSpPr>
        <p:grpSpPr>
          <a:xfrm>
            <a:off x="8041412" y="6422493"/>
            <a:ext cx="1102589" cy="235062"/>
            <a:chOff x="7149419" y="6490506"/>
            <a:chExt cx="1102589" cy="235062"/>
          </a:xfrm>
        </p:grpSpPr>
        <p:sp>
          <p:nvSpPr>
            <p:cNvPr id="18" name="Rektangel 17"/>
            <p:cNvSpPr/>
            <p:nvPr/>
          </p:nvSpPr>
          <p:spPr>
            <a:xfrm>
              <a:off x="7149419" y="6490506"/>
              <a:ext cx="1102589" cy="235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0"/>
            </a:p>
          </p:txBody>
        </p:sp>
        <p:pic>
          <p:nvPicPr>
            <p:cNvPr id="19" name="Bild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01649" y="6533632"/>
              <a:ext cx="996666" cy="14930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12343" y="6356352"/>
            <a:ext cx="3919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Lars-Erik Aabech - @</a:t>
            </a:r>
            <a:r>
              <a:rPr lang="en-US" dirty="0" err="1" smtClean="0"/>
              <a:t>bleedo</a:t>
            </a:r>
            <a:r>
              <a:rPr lang="en-US" dirty="0" smtClean="0"/>
              <a:t>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2" r:id="rId2"/>
    <p:sldLayoutId id="2147483687" r:id="rId3"/>
    <p:sldLayoutId id="2147483681" r:id="rId4"/>
    <p:sldLayoutId id="2147483682" r:id="rId5"/>
    <p:sldLayoutId id="2147483683" r:id="rId6"/>
    <p:sldLayoutId id="2147483663" r:id="rId7"/>
    <p:sldLayoutId id="2147483674" r:id="rId8"/>
    <p:sldLayoutId id="2147483688" r:id="rId9"/>
    <p:sldLayoutId id="2147483675" r:id="rId10"/>
    <p:sldLayoutId id="2147483676" r:id="rId11"/>
    <p:sldLayoutId id="2147483684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Calibri Light" panose="020F0302020204030204" pitchFamily="34" charset="0"/>
          <a:ea typeface="Droid Sans" pitchFamily="34" charset="0"/>
          <a:cs typeface="Droid Sans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Droid Sans" pitchFamily="34" charset="0"/>
          <a:cs typeface="Droid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www.nun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ucumber/cucumber/wiki/Gherkin" TargetMode="External"/><Relationship Id="rId5" Type="http://schemas.openxmlformats.org/officeDocument/2006/relationships/hyperlink" Target="http://www.picklesdoc.com/" TargetMode="External"/><Relationship Id="rId4" Type="http://schemas.openxmlformats.org/officeDocument/2006/relationships/hyperlink" Target="https://github.com/RazorGenerator/RazorGenerat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nnorth.net/introducing-bdd/" TargetMode="External"/><Relationship Id="rId2" Type="http://schemas.openxmlformats.org/officeDocument/2006/relationships/hyperlink" Target="https://github.com/lars-er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aabech.no/" TargetMode="External"/><Relationship Id="rId5" Type="http://schemas.openxmlformats.org/officeDocument/2006/relationships/hyperlink" Target="http://www.specflow.org/getting-started/" TargetMode="External"/><Relationship Id="rId4" Type="http://schemas.openxmlformats.org/officeDocument/2006/relationships/hyperlink" Target="http://daveastels.typed.com/blog/a-new-look-at-test-driven-develop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99592" y="2130427"/>
            <a:ext cx="7416824" cy="1470025"/>
          </a:xfrm>
        </p:spPr>
        <p:txBody>
          <a:bodyPr/>
          <a:lstStyle/>
          <a:p>
            <a:r>
              <a:rPr lang="nb-NO" dirty="0" smtClean="0"/>
              <a:t>Behavior Driven Development and </a:t>
            </a:r>
            <a:r>
              <a:rPr lang="nb-NO" dirty="0" smtClean="0"/>
              <a:t>Umbraco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6840761" cy="1752600"/>
          </a:xfrm>
        </p:spPr>
        <p:txBody>
          <a:bodyPr/>
          <a:lstStyle/>
          <a:p>
            <a:r>
              <a:rPr lang="nb-NO" dirty="0" smtClean="0"/>
              <a:t>Lars-Erik Aabech</a:t>
            </a:r>
          </a:p>
          <a:p>
            <a:r>
              <a:rPr lang="nb-NO" dirty="0" smtClean="0"/>
              <a:t>MarkedsPartner AS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51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.net</a:t>
            </a:r>
            <a:r>
              <a:rPr lang="en-US" dirty="0" smtClean="0"/>
              <a:t> toolbox for BDD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set for end-to-end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or siblings (Yep, still TDD)</a:t>
            </a:r>
          </a:p>
          <a:p>
            <a:pPr lvl="1"/>
            <a:r>
              <a:rPr lang="en-US" dirty="0" smtClean="0"/>
              <a:t>Still runs all your tests and does the assertions</a:t>
            </a:r>
          </a:p>
          <a:p>
            <a:pPr lvl="1"/>
            <a:r>
              <a:rPr lang="en-US" dirty="0" smtClean="0">
                <a:hlinkClick r:id="rId2"/>
              </a:rPr>
              <a:t>www.nunit.org</a:t>
            </a:r>
            <a:endParaRPr lang="en-US" dirty="0" smtClean="0"/>
          </a:p>
          <a:p>
            <a:r>
              <a:rPr lang="en-US" dirty="0" err="1" smtClean="0"/>
              <a:t>SpecFlow</a:t>
            </a:r>
            <a:endParaRPr lang="en-US" dirty="0" smtClean="0"/>
          </a:p>
          <a:p>
            <a:pPr lvl="1"/>
            <a:r>
              <a:rPr lang="en-US" dirty="0" smtClean="0"/>
              <a:t>Glue between Gherkin files and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Visual Studio Extension for syntax highlighting, </a:t>
            </a:r>
            <a:r>
              <a:rPr lang="en-US" dirty="0" err="1" smtClean="0"/>
              <a:t>intellitip</a:t>
            </a:r>
            <a:r>
              <a:rPr lang="en-US" dirty="0" smtClean="0"/>
              <a:t> and code generation from Gherkin files</a:t>
            </a:r>
          </a:p>
          <a:p>
            <a:pPr lvl="1"/>
            <a:r>
              <a:rPr lang="en-US" dirty="0" smtClean="0">
                <a:hlinkClick r:id="rId3"/>
              </a:rPr>
              <a:t>www.specflow.org</a:t>
            </a:r>
            <a:endParaRPr lang="en-US" dirty="0" smtClean="0"/>
          </a:p>
          <a:p>
            <a:r>
              <a:rPr lang="en-US" dirty="0" err="1" smtClean="0"/>
              <a:t>RazorGenerator</a:t>
            </a:r>
            <a:endParaRPr lang="en-US" dirty="0" smtClean="0"/>
          </a:p>
          <a:p>
            <a:pPr lvl="1"/>
            <a:r>
              <a:rPr lang="en-US" dirty="0" smtClean="0"/>
              <a:t>Tool for precompiling and unit testing ASP.NET MVC views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github.com/RazorGenerator/RazorGenerator</a:t>
            </a:r>
            <a:endParaRPr lang="en-US" dirty="0" smtClean="0"/>
          </a:p>
          <a:p>
            <a:r>
              <a:rPr lang="en-US" dirty="0" smtClean="0"/>
              <a:t>Pickles</a:t>
            </a:r>
          </a:p>
          <a:p>
            <a:pPr lvl="1"/>
            <a:r>
              <a:rPr lang="en-US" dirty="0" smtClean="0"/>
              <a:t>Generates Word, HTML, Excel etc. documentation from Gherkin and </a:t>
            </a:r>
            <a:r>
              <a:rPr lang="en-US" dirty="0" err="1" smtClean="0"/>
              <a:t>Nunit</a:t>
            </a:r>
            <a:r>
              <a:rPr lang="en-US" dirty="0" smtClean="0"/>
              <a:t> results</a:t>
            </a:r>
          </a:p>
          <a:p>
            <a:pPr lvl="1"/>
            <a:r>
              <a:rPr lang="en-US" dirty="0">
                <a:hlinkClick r:id="rId5"/>
              </a:rPr>
              <a:t>http://www.picklesdoc.com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 smtClean="0"/>
              <a:t>Gherkin</a:t>
            </a:r>
          </a:p>
          <a:p>
            <a:pPr lvl="1"/>
            <a:r>
              <a:rPr lang="en-US" dirty="0" smtClean="0"/>
              <a:t>The language…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github.com/cucumber/cucumber/wiki/Gherkin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to now?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https://github.com/lars-erik</a:t>
            </a:r>
            <a:endParaRPr lang="en-US" dirty="0" smtClean="0"/>
          </a:p>
          <a:p>
            <a:pPr lvl="1"/>
            <a:r>
              <a:rPr lang="en-US" dirty="0" err="1" smtClean="0"/>
              <a:t>SpecFlow</a:t>
            </a:r>
            <a:r>
              <a:rPr lang="en-US" dirty="0" smtClean="0"/>
              <a:t> with </a:t>
            </a:r>
            <a:r>
              <a:rPr lang="en-US" dirty="0" err="1" smtClean="0"/>
              <a:t>RazorGenerator</a:t>
            </a:r>
            <a:r>
              <a:rPr lang="en-US" dirty="0" smtClean="0"/>
              <a:t> samples [for Umbraco]</a:t>
            </a:r>
          </a:p>
          <a:p>
            <a:endParaRPr lang="en-US" dirty="0" smtClean="0"/>
          </a:p>
          <a:p>
            <a:r>
              <a:rPr lang="en-US" dirty="0" smtClean="0"/>
              <a:t>Articles: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://dannorth.net/introducing-bdd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daveastels.typed.com/blog/a-new-look-at-test-driven-development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http://www.specflow.org/getting-started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TBA: </a:t>
            </a:r>
            <a:r>
              <a:rPr lang="en-US" dirty="0" smtClean="0">
                <a:hlinkClick r:id="rId6"/>
              </a:rPr>
              <a:t>http://blog.aabech.no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Lars-Erik Aabech</a:t>
            </a:r>
          </a:p>
          <a:p>
            <a:r>
              <a:rPr lang="en-US" dirty="0" smtClean="0"/>
              <a:t>Professional web developer since 1998</a:t>
            </a:r>
          </a:p>
          <a:p>
            <a:r>
              <a:rPr lang="en-US" dirty="0" smtClean="0"/>
              <a:t>Working at MarkedsPartner AS since </a:t>
            </a:r>
            <a:r>
              <a:rPr lang="en-US" dirty="0" smtClean="0"/>
              <a:t>2002</a:t>
            </a:r>
          </a:p>
          <a:p>
            <a:pPr lvl="1"/>
            <a:r>
              <a:rPr lang="en-US" dirty="0" smtClean="0"/>
              <a:t>1/3 Umbraco Gold Partners in Norway</a:t>
            </a:r>
            <a:endParaRPr lang="en-US" dirty="0" smtClean="0"/>
          </a:p>
          <a:p>
            <a:r>
              <a:rPr lang="en-US" dirty="0" err="1" smtClean="0"/>
              <a:t>Umbracian</a:t>
            </a:r>
            <a:r>
              <a:rPr lang="en-US" dirty="0" smtClean="0"/>
              <a:t> since 2012</a:t>
            </a:r>
          </a:p>
          <a:p>
            <a:r>
              <a:rPr lang="en-US" dirty="0" smtClean="0"/>
              <a:t>Certified V5 developer</a:t>
            </a:r>
          </a:p>
          <a:p>
            <a:r>
              <a:rPr lang="en-US" dirty="0" smtClean="0"/>
              <a:t>Umbraco Core MVP 2016/2017</a:t>
            </a:r>
          </a:p>
          <a:p>
            <a:r>
              <a:rPr lang="en-US" dirty="0" smtClean="0"/>
              <a:t>Avid </a:t>
            </a:r>
            <a:r>
              <a:rPr lang="en-US" dirty="0" smtClean="0"/>
              <a:t>fan of SOLID principles and Automated </a:t>
            </a:r>
            <a:r>
              <a:rPr lang="en-US" dirty="0" smtClean="0"/>
              <a:t>Testing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Behavior Driven Development (BDD)?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Concise, short </a:t>
            </a:r>
            <a:r>
              <a:rPr lang="en-US" dirty="0" smtClean="0"/>
              <a:t>specifications </a:t>
            </a:r>
            <a:r>
              <a:rPr lang="en-US" dirty="0"/>
              <a:t>in natural language</a:t>
            </a:r>
          </a:p>
          <a:p>
            <a:r>
              <a:rPr lang="en-US" dirty="0" smtClean="0"/>
              <a:t>A bridge between stakeholders and developers</a:t>
            </a:r>
          </a:p>
          <a:p>
            <a:r>
              <a:rPr lang="en-US" dirty="0"/>
              <a:t>Identifies software </a:t>
            </a:r>
            <a:r>
              <a:rPr lang="en-US" dirty="0" smtClean="0"/>
              <a:t>value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flip 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/>
              <a:t>tests</a:t>
            </a:r>
          </a:p>
          <a:p>
            <a:pPr lvl="1"/>
            <a:r>
              <a:rPr lang="en-US" dirty="0"/>
              <a:t>“The right way” to do TDD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More fun!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requirements (features,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As a</a:t>
            </a:r>
            <a:r>
              <a:rPr lang="en-US" dirty="0" smtClean="0"/>
              <a:t> VIP customer</a:t>
            </a:r>
          </a:p>
          <a:p>
            <a:pPr marL="0" indent="0">
              <a:buNone/>
            </a:pPr>
            <a:r>
              <a:rPr lang="en-US" b="1" dirty="0" smtClean="0"/>
              <a:t>I want to</a:t>
            </a:r>
            <a:r>
              <a:rPr lang="en-US" dirty="0" smtClean="0"/>
              <a:t> get a discounts when I buy again</a:t>
            </a:r>
          </a:p>
          <a:p>
            <a:pPr marL="0" indent="0">
              <a:buNone/>
            </a:pPr>
            <a:r>
              <a:rPr lang="en-US" b="1" dirty="0" smtClean="0"/>
              <a:t>So that</a:t>
            </a:r>
            <a:r>
              <a:rPr lang="en-US" dirty="0" smtClean="0"/>
              <a:t> I feel I’m a valued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 </a:t>
            </a:r>
            <a:r>
              <a:rPr lang="en-US" b="1" dirty="0" smtClean="0"/>
              <a:t>an</a:t>
            </a:r>
            <a:r>
              <a:rPr lang="en-US" dirty="0" smtClean="0"/>
              <a:t> Umbraco developer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 want to</a:t>
            </a:r>
            <a:r>
              <a:rPr lang="en-US" dirty="0"/>
              <a:t> </a:t>
            </a:r>
            <a:r>
              <a:rPr lang="en-US" dirty="0" smtClean="0"/>
              <a:t>develop quality websites</a:t>
            </a: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that</a:t>
            </a:r>
            <a:r>
              <a:rPr lang="en-US" dirty="0"/>
              <a:t> </a:t>
            </a:r>
            <a:r>
              <a:rPr lang="en-US" dirty="0" smtClean="0"/>
              <a:t>my customers brag about them to others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 an</a:t>
            </a:r>
            <a:r>
              <a:rPr lang="en-US" dirty="0"/>
              <a:t> Umbraco developer</a:t>
            </a:r>
          </a:p>
          <a:p>
            <a:pPr marL="0" indent="0">
              <a:buNone/>
            </a:pPr>
            <a:r>
              <a:rPr lang="en-US" b="1" dirty="0"/>
              <a:t>I want to</a:t>
            </a:r>
            <a:r>
              <a:rPr lang="en-US" dirty="0"/>
              <a:t> </a:t>
            </a:r>
            <a:r>
              <a:rPr lang="en-US" dirty="0" smtClean="0"/>
              <a:t>identify valuable features with my customers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 that</a:t>
            </a:r>
            <a:r>
              <a:rPr lang="en-US" dirty="0"/>
              <a:t> I </a:t>
            </a:r>
            <a:r>
              <a:rPr lang="en-US" dirty="0" smtClean="0"/>
              <a:t>deliver something they enjoy buying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acceptance </a:t>
            </a:r>
            <a:r>
              <a:rPr lang="en-US" dirty="0" err="1" smtClean="0"/>
              <a:t>critierias</a:t>
            </a:r>
            <a:r>
              <a:rPr lang="en-US" dirty="0" smtClean="0"/>
              <a:t> (scenarios,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the user is a VIP customer</a:t>
            </a:r>
            <a:br>
              <a:rPr lang="en-US" dirty="0" smtClean="0"/>
            </a:br>
            <a:r>
              <a:rPr lang="en-US" dirty="0" smtClean="0"/>
              <a:t>And has placed an order earlier</a:t>
            </a:r>
            <a:br>
              <a:rPr lang="en-US" dirty="0" smtClean="0"/>
            </a:br>
            <a:r>
              <a:rPr lang="en-US" b="1" dirty="0" smtClean="0"/>
              <a:t>When</a:t>
            </a:r>
            <a:r>
              <a:rPr lang="en-US" dirty="0" smtClean="0"/>
              <a:t> she adds a product to the shopping basket</a:t>
            </a:r>
            <a:br>
              <a:rPr lang="en-US" dirty="0" smtClean="0"/>
            </a:br>
            <a:r>
              <a:rPr lang="en-US" b="1" dirty="0" smtClean="0"/>
              <a:t>Then</a:t>
            </a:r>
            <a:r>
              <a:rPr lang="en-US" dirty="0" smtClean="0"/>
              <a:t> a discount of 10% is added to the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I have some controller/view/business logic</a:t>
            </a:r>
            <a:br>
              <a:rPr lang="en-US" dirty="0" smtClean="0"/>
            </a:br>
            <a:r>
              <a:rPr lang="en-US" dirty="0" smtClean="0"/>
              <a:t>And I set it up with the state “123, 234”</a:t>
            </a:r>
            <a:br>
              <a:rPr lang="en-US" dirty="0" smtClean="0"/>
            </a:br>
            <a:r>
              <a:rPr lang="en-US" b="1" dirty="0" smtClean="0"/>
              <a:t>When</a:t>
            </a:r>
            <a:r>
              <a:rPr lang="en-US" dirty="0" smtClean="0"/>
              <a:t> I execute it</a:t>
            </a:r>
            <a:br>
              <a:rPr lang="en-US" dirty="0" smtClean="0"/>
            </a:br>
            <a:r>
              <a:rPr lang="en-US" b="1" dirty="0" smtClean="0"/>
              <a:t>Then</a:t>
            </a:r>
            <a:r>
              <a:rPr lang="en-US" dirty="0" smtClean="0"/>
              <a:t> the result should be</a:t>
            </a:r>
            <a:br>
              <a:rPr lang="en-US" dirty="0" smtClean="0"/>
            </a:br>
            <a:r>
              <a:rPr lang="en-US" dirty="0" smtClean="0"/>
              <a:t>    | ID    | Result                                    |</a:t>
            </a:r>
            <a:br>
              <a:rPr lang="en-US" dirty="0" smtClean="0"/>
            </a:br>
            <a:r>
              <a:rPr lang="en-US" dirty="0" smtClean="0"/>
              <a:t>    | 123 | Success                                  |</a:t>
            </a:r>
            <a:br>
              <a:rPr lang="en-US" dirty="0" smtClean="0"/>
            </a:br>
            <a:r>
              <a:rPr lang="en-US" dirty="0" smtClean="0"/>
              <a:t>    | 234 | Failed validation so and so |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someone with the customer has a feature request</a:t>
            </a:r>
            <a:br>
              <a:rPr lang="en-US" dirty="0" smtClean="0"/>
            </a:br>
            <a:r>
              <a:rPr lang="en-US" b="1" dirty="0" smtClean="0"/>
              <a:t>When</a:t>
            </a:r>
            <a:r>
              <a:rPr lang="en-US" dirty="0" smtClean="0"/>
              <a:t> she can explain the value of the outcome and for who</a:t>
            </a:r>
            <a:br>
              <a:rPr lang="en-US" dirty="0" smtClean="0"/>
            </a:br>
            <a:r>
              <a:rPr lang="en-US" b="1" dirty="0" smtClean="0"/>
              <a:t>Then</a:t>
            </a:r>
            <a:r>
              <a:rPr lang="en-US" dirty="0" smtClean="0"/>
              <a:t> the developer can relate and understand</a:t>
            </a:r>
            <a:br>
              <a:rPr lang="en-US" dirty="0" smtClean="0"/>
            </a:br>
            <a:r>
              <a:rPr lang="en-US" b="1" dirty="0" smtClean="0"/>
              <a:t>And</a:t>
            </a:r>
            <a:r>
              <a:rPr lang="en-US" dirty="0" smtClean="0"/>
              <a:t> develop quality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Formal language for structuring features and scenarios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@discounts, @</a:t>
            </a:r>
            <a:r>
              <a:rPr lang="en-US" b="1" dirty="0" err="1" smtClean="0"/>
              <a:t>vip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Feature:</a:t>
            </a:r>
            <a:r>
              <a:rPr lang="en-US" dirty="0" smtClean="0"/>
              <a:t> Return customer discount</a:t>
            </a:r>
          </a:p>
          <a:p>
            <a:pPr marL="0" indent="0">
              <a:buNone/>
            </a:pPr>
            <a:r>
              <a:rPr lang="en-US" b="1" dirty="0"/>
              <a:t>As a</a:t>
            </a:r>
            <a:r>
              <a:rPr lang="en-US" dirty="0"/>
              <a:t> VIP customer</a:t>
            </a:r>
          </a:p>
          <a:p>
            <a:pPr marL="0" indent="0">
              <a:buNone/>
            </a:pPr>
            <a:r>
              <a:rPr lang="en-US" b="1" dirty="0"/>
              <a:t>I want to</a:t>
            </a:r>
            <a:r>
              <a:rPr lang="en-US" dirty="0"/>
              <a:t> get a discounts when I buy again</a:t>
            </a:r>
          </a:p>
          <a:p>
            <a:pPr marL="0" indent="0">
              <a:buNone/>
            </a:pPr>
            <a:r>
              <a:rPr lang="en-US" b="1" dirty="0"/>
              <a:t>So that</a:t>
            </a:r>
            <a:r>
              <a:rPr lang="en-US" dirty="0"/>
              <a:t> I feel I’m a valued customer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Background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the customer is a VIP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Scenario</a:t>
            </a:r>
            <a:r>
              <a:rPr lang="en-US" dirty="0" smtClean="0"/>
              <a:t>: Second order gives 10%</a:t>
            </a:r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the customer has </a:t>
            </a:r>
            <a:r>
              <a:rPr lang="en-US" dirty="0"/>
              <a:t>placed an order </a:t>
            </a:r>
            <a:r>
              <a:rPr lang="en-US" dirty="0" smtClean="0"/>
              <a:t>earlier</a:t>
            </a:r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she adds a product to the shopping </a:t>
            </a:r>
            <a:r>
              <a:rPr lang="en-US" dirty="0" smtClean="0"/>
              <a:t>basket</a:t>
            </a:r>
          </a:p>
          <a:p>
            <a:pPr marL="0" indent="0">
              <a:buNone/>
            </a:pP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a discount of 10% is added to the order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Scenario</a:t>
            </a:r>
            <a:r>
              <a:rPr lang="en-US" dirty="0"/>
              <a:t>: </a:t>
            </a:r>
            <a:r>
              <a:rPr lang="en-US" dirty="0" smtClean="0"/>
              <a:t>Third order </a:t>
            </a:r>
            <a:r>
              <a:rPr lang="en-US" dirty="0"/>
              <a:t>gives </a:t>
            </a:r>
            <a:r>
              <a:rPr lang="en-US" dirty="0" smtClean="0"/>
              <a:t>15%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108288" y="1772816"/>
            <a:ext cx="936104" cy="288032"/>
          </a:xfrm>
          <a:prstGeom prst="wedgeEllipseCallout">
            <a:avLst>
              <a:gd name="adj1" fmla="val -61859"/>
              <a:gd name="adj2" fmla="val 434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ea typeface="Droid Sans" pitchFamily="34" charset="0"/>
                <a:cs typeface="Droid Sans" pitchFamily="34" charset="0"/>
              </a:rPr>
              <a:t>Tags</a:t>
            </a:r>
            <a:endParaRPr lang="en-US" sz="1400" dirty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635896" y="2040288"/>
            <a:ext cx="1368152" cy="563472"/>
          </a:xfrm>
          <a:prstGeom prst="wedgeEllipseCallout">
            <a:avLst>
              <a:gd name="adj1" fmla="val -61859"/>
              <a:gd name="adj2" fmla="val 434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ea typeface="Droid Sans" pitchFamily="34" charset="0"/>
                <a:cs typeface="Droid Sans" pitchFamily="34" charset="0"/>
              </a:rPr>
              <a:t>Feature story</a:t>
            </a:r>
            <a:endParaRPr lang="en-US" sz="1400" dirty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15916" y="3231270"/>
            <a:ext cx="1512168" cy="648072"/>
          </a:xfrm>
          <a:prstGeom prst="wedgeEllipseCallout">
            <a:avLst>
              <a:gd name="adj1" fmla="val -61859"/>
              <a:gd name="adj2" fmla="val 434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ea typeface="Droid Sans" pitchFamily="34" charset="0"/>
                <a:cs typeface="Droid Sans" pitchFamily="34" charset="0"/>
              </a:rPr>
              <a:t>Common prerequisites</a:t>
            </a:r>
            <a:endParaRPr lang="en-US" sz="1400" dirty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499992" y="4109529"/>
            <a:ext cx="1512168" cy="648072"/>
          </a:xfrm>
          <a:prstGeom prst="wedgeEllipseCallout">
            <a:avLst>
              <a:gd name="adj1" fmla="val -61859"/>
              <a:gd name="adj2" fmla="val 434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ea typeface="Droid Sans" pitchFamily="34" charset="0"/>
                <a:cs typeface="Droid Sans" pitchFamily="34" charset="0"/>
              </a:rPr>
              <a:t>Acceptance criteria 1</a:t>
            </a:r>
            <a:endParaRPr lang="en-US" sz="1400" dirty="0"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471288" y="5352364"/>
            <a:ext cx="1512168" cy="648072"/>
          </a:xfrm>
          <a:prstGeom prst="wedgeEllipseCallout">
            <a:avLst>
              <a:gd name="adj1" fmla="val -61859"/>
              <a:gd name="adj2" fmla="val 434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ea typeface="Droid Sans" pitchFamily="34" charset="0"/>
                <a:cs typeface="Droid Sans" pitchFamily="34" charset="0"/>
              </a:rPr>
              <a:t>Acceptance criteria 2</a:t>
            </a:r>
            <a:endParaRPr lang="en-US" sz="1400" dirty="0"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of BDD with an Umbraco Grid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Lars-Erik Aabech - @bleedo – www.markedspartner.no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Egendefinert 10">
      <a:dk1>
        <a:srgbClr val="262626"/>
      </a:dk1>
      <a:lt1>
        <a:sysClr val="window" lastClr="FFFFFF"/>
      </a:lt1>
      <a:dk2>
        <a:srgbClr val="595959"/>
      </a:dk2>
      <a:lt2>
        <a:srgbClr val="E6E6E6"/>
      </a:lt2>
      <a:accent1>
        <a:srgbClr val="35848F"/>
      </a:accent1>
      <a:accent2>
        <a:srgbClr val="6C946A"/>
      </a:accent2>
      <a:accent3>
        <a:srgbClr val="CBBF36"/>
      </a:accent3>
      <a:accent4>
        <a:srgbClr val="B43F36"/>
      </a:accent4>
      <a:accent5>
        <a:srgbClr val="50B7CC"/>
      </a:accent5>
      <a:accent6>
        <a:srgbClr val="262626"/>
      </a:accent6>
      <a:hlink>
        <a:srgbClr val="B43F36"/>
      </a:hlink>
      <a:folHlink>
        <a:srgbClr val="6C946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/>
      <a:lstStyle>
        <a:defPPr algn="ctr">
          <a:defRPr sz="1400">
            <a:ea typeface="Droid Sans" pitchFamily="34" charset="0"/>
            <a:cs typeface="Droid Sans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P mal 2014.potx" id="{289EBF97-E5AF-4AE2-9F60-401ECCC38844}" vid="{99E27D7E-A69F-41BE-9F63-565508EA40FE}"/>
    </a:ext>
  </a:extLst>
</a:theme>
</file>

<file path=ppt/theme/theme2.xml><?xml version="1.0" encoding="utf-8"?>
<a:theme xmlns:a="http://schemas.openxmlformats.org/drawingml/2006/main" name="1_Office-tema">
  <a:themeElements>
    <a:clrScheme name="Egendefinert 4">
      <a:dk1>
        <a:srgbClr val="262626"/>
      </a:dk1>
      <a:lt1>
        <a:sysClr val="window" lastClr="FFFFFF"/>
      </a:lt1>
      <a:dk2>
        <a:srgbClr val="595959"/>
      </a:dk2>
      <a:lt2>
        <a:srgbClr val="E6E6E6"/>
      </a:lt2>
      <a:accent1>
        <a:srgbClr val="35848F"/>
      </a:accent1>
      <a:accent2>
        <a:srgbClr val="6C946A"/>
      </a:accent2>
      <a:accent3>
        <a:srgbClr val="CBBF36"/>
      </a:accent3>
      <a:accent4>
        <a:srgbClr val="B43F36"/>
      </a:accent4>
      <a:accent5>
        <a:srgbClr val="A6A6A6"/>
      </a:accent5>
      <a:accent6>
        <a:srgbClr val="262626"/>
      </a:accent6>
      <a:hlink>
        <a:srgbClr val="A6A6A6"/>
      </a:hlink>
      <a:folHlink>
        <a:srgbClr val="A6A6A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/>
      <a:lstStyle>
        <a:defPPr algn="ctr">
          <a:defRPr sz="1400">
            <a:ea typeface="Droid Sans" pitchFamily="34" charset="0"/>
            <a:cs typeface="Droid Sans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P mal 2014.potx" id="{289EBF97-E5AF-4AE2-9F60-401ECCC38844}" vid="{080EECF7-1420-45E1-99E6-E448E99AA4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 mal 2014</Template>
  <TotalTime>4729</TotalTime>
  <Words>560</Words>
  <Application>Microsoft Office PowerPoint</Application>
  <PresentationFormat>On-screen Show (4:3)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Wingdings</vt:lpstr>
      <vt:lpstr>Arial</vt:lpstr>
      <vt:lpstr>Calibri Light</vt:lpstr>
      <vt:lpstr>Droid Sans</vt:lpstr>
      <vt:lpstr>Office-tema</vt:lpstr>
      <vt:lpstr>1_Office-tema</vt:lpstr>
      <vt:lpstr>Behavior Driven Development and Umbraco</vt:lpstr>
      <vt:lpstr>Who am I?</vt:lpstr>
      <vt:lpstr>Behavior Driven Development</vt:lpstr>
      <vt:lpstr>What is Behavior Driven Development (BDD)?</vt:lpstr>
      <vt:lpstr>What’s the flip side?</vt:lpstr>
      <vt:lpstr>Sample requirements (features, stories)</vt:lpstr>
      <vt:lpstr>Sample acceptance critierias (scenarios, activities)</vt:lpstr>
      <vt:lpstr>Gherkin</vt:lpstr>
      <vt:lpstr>Code</vt:lpstr>
      <vt:lpstr>The tools</vt:lpstr>
      <vt:lpstr>Complete set for end-to-end development</vt:lpstr>
      <vt:lpstr>Resources</vt:lpstr>
      <vt:lpstr>Resources</vt:lpstr>
    </vt:vector>
  </TitlesOfParts>
  <Company>MarkedsPartner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Umbraco</dc:title>
  <dc:creator>Lars-Erik Aabech</dc:creator>
  <cp:lastModifiedBy>Lars-Erik Aabech</cp:lastModifiedBy>
  <cp:revision>47</cp:revision>
  <dcterms:created xsi:type="dcterms:W3CDTF">2016-04-09T18:41:40Z</dcterms:created>
  <dcterms:modified xsi:type="dcterms:W3CDTF">2016-09-14T20:39:20Z</dcterms:modified>
</cp:coreProperties>
</file>