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99" r:id="rId2"/>
    <p:sldId id="307" r:id="rId3"/>
    <p:sldId id="256" r:id="rId4"/>
    <p:sldId id="338" r:id="rId5"/>
    <p:sldId id="339" r:id="rId6"/>
    <p:sldId id="340" r:id="rId7"/>
    <p:sldId id="341" r:id="rId8"/>
    <p:sldId id="32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0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5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03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836712"/>
            <a:ext cx="12192000" cy="711077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604797"/>
            <a:ext cx="12191999" cy="57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2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5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3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3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5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7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4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7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  <p:sldLayoutId id="2147483674" r:id="rId1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FA73E7C-AC02-41B6-AA8A-53CA6DAB1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57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BF3452-6F96-4DE9-9816-FD969671C5F1}"/>
              </a:ext>
            </a:extLst>
          </p:cNvPr>
          <p:cNvSpPr txBox="1"/>
          <p:nvPr/>
        </p:nvSpPr>
        <p:spPr>
          <a:xfrm>
            <a:off x="482885" y="2852937"/>
            <a:ext cx="11024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Mata </a:t>
            </a:r>
            <a:r>
              <a:rPr lang="en-US" sz="40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Kuliah</a:t>
            </a:r>
            <a:r>
              <a:rPr lang="en-US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: </a:t>
            </a:r>
            <a:r>
              <a:rPr lang="en-US" sz="40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Manajemen</a:t>
            </a:r>
            <a:r>
              <a:rPr lang="en-US" sz="4000" b="1" dirty="0">
                <a:solidFill>
                  <a:srgbClr val="FF0000"/>
                </a:solidFill>
                <a:latin typeface="Book Antiqua" panose="02040602050305030304" pitchFamily="18" charset="0"/>
              </a:rPr>
              <a:t> Proses </a:t>
            </a:r>
            <a:r>
              <a:rPr lang="en-US" sz="40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Bisnis</a:t>
            </a:r>
            <a:r>
              <a:rPr lang="en-US" sz="4000" b="1" dirty="0">
                <a:solidFill>
                  <a:srgbClr val="FF0000"/>
                </a:solidFill>
                <a:latin typeface="Book Antiqua" panose="02040602050305030304" pitchFamily="18" charset="0"/>
              </a:rPr>
              <a:t> (MPB)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422E0-486C-4B1A-86F6-660A392D2F11}"/>
              </a:ext>
            </a:extLst>
          </p:cNvPr>
          <p:cNvSpPr txBox="1"/>
          <p:nvPr/>
        </p:nvSpPr>
        <p:spPr>
          <a:xfrm>
            <a:off x="1765863" y="3583081"/>
            <a:ext cx="8640960" cy="115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67" b="1" dirty="0">
                <a:solidFill>
                  <a:srgbClr val="002060"/>
                </a:solidFill>
                <a:latin typeface="Book Antiqua" panose="02040602050305030304" pitchFamily="18" charset="0"/>
              </a:rPr>
              <a:t>Program </a:t>
            </a:r>
            <a:r>
              <a:rPr lang="en-US" sz="3467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Studi</a:t>
            </a:r>
            <a:r>
              <a:rPr lang="en-US" sz="3467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z="3467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Sistem</a:t>
            </a:r>
            <a:r>
              <a:rPr lang="en-US" sz="3467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z="3467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Informasi</a:t>
            </a:r>
            <a:endParaRPr lang="en-US" sz="3467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3467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Fakultas</a:t>
            </a:r>
            <a:r>
              <a:rPr lang="en-US" sz="3467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z="3467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Ilmu</a:t>
            </a:r>
            <a:r>
              <a:rPr lang="en-US" sz="3467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z="3467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Komputer</a:t>
            </a:r>
            <a:r>
              <a:rPr lang="en-US" sz="3467" b="1" dirty="0">
                <a:solidFill>
                  <a:srgbClr val="002060"/>
                </a:solidFill>
                <a:latin typeface="Book Antiqua" panose="02040602050305030304" pitchFamily="18" charset="0"/>
              </a:rPr>
              <a:t> dan </a:t>
            </a:r>
            <a:r>
              <a:rPr lang="en-US" sz="3467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Rekayasa</a:t>
            </a:r>
            <a:endParaRPr lang="en-US" sz="3467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B9D57D-0E5B-468B-B073-13B07EA457F2}"/>
              </a:ext>
            </a:extLst>
          </p:cNvPr>
          <p:cNvSpPr txBox="1"/>
          <p:nvPr/>
        </p:nvSpPr>
        <p:spPr>
          <a:xfrm>
            <a:off x="187978" y="6254846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Desi Pibriana, S.SI., M.T.I. &amp; Tim </a:t>
            </a:r>
            <a:r>
              <a:rPr lang="en-US" sz="24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Dosen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Pengampu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 MPB  </a:t>
            </a: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BB43-76DC-E025-B6F7-8C9A1466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Buku</a:t>
            </a:r>
            <a:r>
              <a:rPr lang="en-US" dirty="0"/>
              <a:t> Utama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2650-AE47-22E3-8E7E-CE39EDFB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062" y="3388856"/>
            <a:ext cx="2341875" cy="5363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Terjemahan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AB614-5D95-0C3F-0E6A-FB01177CB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05" y="1799322"/>
            <a:ext cx="3015607" cy="4693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7966B7-8EA5-4EEE-69CC-643B2E4E9C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02" t="1049" r="34522" b="16704"/>
          <a:stretch/>
        </p:blipFill>
        <p:spPr>
          <a:xfrm>
            <a:off x="8080306" y="1800699"/>
            <a:ext cx="3273494" cy="469217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28C5BD5-52A1-7143-C0C7-022A42C3D80C}"/>
              </a:ext>
            </a:extLst>
          </p:cNvPr>
          <p:cNvSpPr/>
          <p:nvPr/>
        </p:nvSpPr>
        <p:spPr>
          <a:xfrm>
            <a:off x="4990511" y="3657012"/>
            <a:ext cx="2506894" cy="79577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525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3A60B-027C-1448-653D-9BC23BA5A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en-US" dirty="0"/>
              <a:t>Dasar </a:t>
            </a:r>
            <a:r>
              <a:rPr lang="en-US" dirty="0" err="1"/>
              <a:t>Pemodelan</a:t>
            </a:r>
            <a:r>
              <a:rPr lang="en-US" dirty="0"/>
              <a:t> Proses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FE550-F640-5BE7-5463-813307B3C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US" dirty="0" err="1"/>
              <a:t>Pertemuan</a:t>
            </a:r>
            <a:r>
              <a:rPr lang="en-US" dirty="0"/>
              <a:t> Ke-10 &amp; 11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91BE2-3E04-CF8D-CCDE-268FE706D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05" b="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169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8E17-3D7C-F5A6-3F46-46F311E0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35" y="148976"/>
            <a:ext cx="11825555" cy="1104471"/>
          </a:xfrm>
        </p:spPr>
        <p:txBody>
          <a:bodyPr>
            <a:noAutofit/>
          </a:bodyPr>
          <a:lstStyle/>
          <a:p>
            <a:r>
              <a:rPr lang="en-US" sz="3200" dirty="0"/>
              <a:t>Latihan (</a:t>
            </a:r>
            <a:r>
              <a:rPr lang="en-US" sz="3200" dirty="0" err="1"/>
              <a:t>Buat</a:t>
            </a:r>
            <a:r>
              <a:rPr lang="en-US" sz="3200" dirty="0"/>
              <a:t> model </a:t>
            </a:r>
            <a:r>
              <a:rPr lang="en-US" sz="3200" dirty="0" err="1"/>
              <a:t>fragmen</a:t>
            </a:r>
            <a:r>
              <a:rPr lang="en-US" sz="3200" dirty="0"/>
              <a:t> proses </a:t>
            </a:r>
            <a:r>
              <a:rPr lang="en-US" sz="3200" dirty="0" err="1"/>
              <a:t>bisnis</a:t>
            </a:r>
            <a:r>
              <a:rPr lang="en-US" sz="3200" dirty="0"/>
              <a:t> </a:t>
            </a:r>
            <a:r>
              <a:rPr lang="en-US" sz="3200" dirty="0" err="1"/>
              <a:t>berikut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menilai</a:t>
            </a:r>
            <a:r>
              <a:rPr lang="en-US" sz="3200" dirty="0"/>
              <a:t> </a:t>
            </a:r>
            <a:r>
              <a:rPr lang="en-US" sz="3200" dirty="0" err="1"/>
              <a:t>aplikasi</a:t>
            </a:r>
            <a:r>
              <a:rPr lang="en-US" sz="3200" dirty="0"/>
              <a:t> </a:t>
            </a:r>
            <a:r>
              <a:rPr lang="en-US" sz="3200" dirty="0" err="1"/>
              <a:t>pinjaman</a:t>
            </a:r>
            <a:r>
              <a:rPr lang="en-US" sz="3200" dirty="0"/>
              <a:t> (proses loan origination).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EB4A-0730-B9AD-76BE-EAD09E11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35" y="1469205"/>
            <a:ext cx="11825555" cy="5239820"/>
          </a:xfrm>
        </p:spPr>
        <p:txBody>
          <a:bodyPr>
            <a:normAutofit fontScale="92500"/>
          </a:bodyPr>
          <a:lstStyle/>
          <a:p>
            <a:pPr algn="just"/>
            <a:r>
              <a:rPr lang="en-ID" b="1" dirty="0" err="1"/>
              <a:t>Tahap</a:t>
            </a:r>
            <a:r>
              <a:rPr lang="en-ID" b="1" dirty="0"/>
              <a:t> 1:</a:t>
            </a:r>
          </a:p>
          <a:p>
            <a:pPr algn="just"/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</a:t>
            </a:r>
            <a:r>
              <a:rPr lang="en-ID" dirty="0" err="1"/>
              <a:t>disetujui</a:t>
            </a:r>
            <a:r>
              <a:rPr lang="en-ID" dirty="0"/>
              <a:t> oleh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, </a:t>
            </a:r>
            <a:r>
              <a:rPr lang="en-ID" dirty="0" err="1"/>
              <a:t>paket</a:t>
            </a:r>
            <a:r>
              <a:rPr lang="en-ID" dirty="0"/>
              <a:t> </a:t>
            </a:r>
            <a:r>
              <a:rPr lang="en-ID" dirty="0" err="1"/>
              <a:t>penerimaan</a:t>
            </a:r>
            <a:r>
              <a:rPr lang="en-ID" dirty="0"/>
              <a:t> </a:t>
            </a:r>
            <a:r>
              <a:rPr lang="en-ID" dirty="0" err="1"/>
              <a:t>disiapkan</a:t>
            </a:r>
            <a:r>
              <a:rPr lang="en-ID" dirty="0"/>
              <a:t> dan </a:t>
            </a:r>
            <a:r>
              <a:rPr lang="en-ID" dirty="0" err="1"/>
              <a:t>dikirim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 </a:t>
            </a:r>
            <a:r>
              <a:rPr lang="en-ID" dirty="0" err="1"/>
              <a:t>Paket</a:t>
            </a:r>
            <a:r>
              <a:rPr lang="en-ID" dirty="0"/>
              <a:t> </a:t>
            </a:r>
            <a:r>
              <a:rPr lang="en-ID" dirty="0" err="1"/>
              <a:t>penerimaan</a:t>
            </a:r>
            <a:r>
              <a:rPr lang="en-ID" dirty="0"/>
              <a:t> </a:t>
            </a:r>
            <a:r>
              <a:rPr lang="en-ID" dirty="0" err="1"/>
              <a:t>meliputi</a:t>
            </a:r>
            <a:r>
              <a:rPr lang="en-ID" dirty="0"/>
              <a:t> </a:t>
            </a:r>
            <a:r>
              <a:rPr lang="en-ID" dirty="0" err="1"/>
              <a:t>jadwal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disetujui</a:t>
            </a:r>
            <a:r>
              <a:rPr lang="en-ID" dirty="0"/>
              <a:t> oleh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mengirimkan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ditandatangani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pemberi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. </a:t>
            </a:r>
            <a:r>
              <a:rPr lang="en-ID" dirty="0" err="1"/>
              <a:t>Pemberi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verifikasi</a:t>
            </a:r>
            <a:r>
              <a:rPr lang="en-ID" dirty="0"/>
              <a:t> </a:t>
            </a:r>
            <a:r>
              <a:rPr lang="en-ID" dirty="0" err="1"/>
              <a:t>perjanjian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: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pemohon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setuju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jadwal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,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</a:t>
            </a:r>
            <a:r>
              <a:rPr lang="en-ID" dirty="0" err="1"/>
              <a:t>membatalkan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;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pemohon</a:t>
            </a:r>
            <a:r>
              <a:rPr lang="en-ID" dirty="0"/>
              <a:t> </a:t>
            </a:r>
            <a:r>
              <a:rPr lang="en-ID" dirty="0" err="1"/>
              <a:t>setuju</a:t>
            </a:r>
            <a:r>
              <a:rPr lang="en-ID" dirty="0"/>
              <a:t>,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</a:t>
            </a:r>
            <a:r>
              <a:rPr lang="en-ID" dirty="0" err="1"/>
              <a:t>menyetujui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, proses </a:t>
            </a:r>
            <a:r>
              <a:rPr lang="en-ID" dirty="0" err="1"/>
              <a:t>selesai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</a:t>
            </a:r>
            <a:r>
              <a:rPr lang="en-ID" dirty="0" err="1"/>
              <a:t>memberitahukan</a:t>
            </a:r>
            <a:r>
              <a:rPr lang="en-ID" dirty="0"/>
              <a:t> status </a:t>
            </a:r>
            <a:r>
              <a:rPr lang="en-ID" dirty="0" err="1"/>
              <a:t>pemohon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.</a:t>
            </a:r>
          </a:p>
          <a:p>
            <a:pPr algn="just"/>
            <a:r>
              <a:rPr lang="en-ID" b="1" dirty="0" err="1"/>
              <a:t>Tahap</a:t>
            </a:r>
            <a:r>
              <a:rPr lang="en-ID" b="1" dirty="0"/>
              <a:t> 2:</a:t>
            </a:r>
          </a:p>
          <a:p>
            <a:pPr algn="just"/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</a:t>
            </a:r>
            <a:r>
              <a:rPr lang="en-ID" dirty="0" err="1"/>
              <a:t>disetujui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melewati</a:t>
            </a:r>
            <a:r>
              <a:rPr lang="en-ID" dirty="0"/>
              <a:t> dua </a:t>
            </a:r>
            <a:r>
              <a:rPr lang="en-ID" dirty="0" err="1"/>
              <a:t>pemeriksaan</a:t>
            </a:r>
            <a:r>
              <a:rPr lang="en-ID" dirty="0"/>
              <a:t>: (</a:t>
            </a:r>
            <a:r>
              <a:rPr lang="en-ID" dirty="0" err="1"/>
              <a:t>i</a:t>
            </a:r>
            <a:r>
              <a:rPr lang="en-ID" dirty="0"/>
              <a:t>)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</a:t>
            </a:r>
            <a:r>
              <a:rPr lang="en-ID" dirty="0" err="1"/>
              <a:t>pemohon</a:t>
            </a:r>
            <a:r>
              <a:rPr lang="en-ID" dirty="0"/>
              <a:t>,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oleh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, dan (ii)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yang mana </a:t>
            </a:r>
            <a:r>
              <a:rPr lang="en-ID" dirty="0" err="1"/>
              <a:t>pinjaman</a:t>
            </a:r>
            <a:r>
              <a:rPr lang="en-ID" dirty="0"/>
              <a:t> </a:t>
            </a:r>
            <a:r>
              <a:rPr lang="en-ID" dirty="0" err="1"/>
              <a:t>diajukan</a:t>
            </a:r>
            <a:r>
              <a:rPr lang="en-ID" dirty="0"/>
              <a:t>, </a:t>
            </a:r>
            <a:r>
              <a:rPr lang="en-ID" dirty="0" err="1"/>
              <a:t>dilakukan</a:t>
            </a:r>
            <a:r>
              <a:rPr lang="en-ID" dirty="0"/>
              <a:t> oleh </a:t>
            </a:r>
            <a:r>
              <a:rPr lang="en-ID" dirty="0" err="1"/>
              <a:t>penilai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.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pemeriksaan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 pada </a:t>
            </a:r>
            <a:r>
              <a:rPr lang="en-ID" dirty="0" err="1"/>
              <a:t>pemohon</a:t>
            </a:r>
            <a:r>
              <a:rPr lang="en-ID" dirty="0"/>
              <a:t>, yang </a:t>
            </a:r>
            <a:r>
              <a:rPr lang="en-ID" dirty="0" err="1"/>
              <a:t>dilakukan</a:t>
            </a:r>
            <a:r>
              <a:rPr lang="en-ID" dirty="0"/>
              <a:t> oleh </a:t>
            </a:r>
            <a:r>
              <a:rPr lang="en-ID" dirty="0" err="1"/>
              <a:t>petugas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. Ketika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dan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, </a:t>
            </a:r>
            <a:r>
              <a:rPr lang="en-ID" dirty="0" err="1"/>
              <a:t>petugas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menilai</a:t>
            </a:r>
            <a:r>
              <a:rPr lang="en-ID" dirty="0"/>
              <a:t> </a:t>
            </a:r>
            <a:r>
              <a:rPr lang="en-ID" dirty="0" err="1"/>
              <a:t>kelayakan</a:t>
            </a:r>
            <a:r>
              <a:rPr lang="en-ID" dirty="0"/>
              <a:t> </a:t>
            </a:r>
            <a:r>
              <a:rPr lang="en-ID" dirty="0" err="1"/>
              <a:t>pemohon</a:t>
            </a:r>
            <a:r>
              <a:rPr lang="en-ID" dirty="0"/>
              <a:t>. Jika </a:t>
            </a:r>
            <a:r>
              <a:rPr lang="en-ID" dirty="0" err="1"/>
              <a:t>pemohon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syarat</a:t>
            </a:r>
            <a:r>
              <a:rPr lang="en-ID" dirty="0"/>
              <a:t>,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ditolak</a:t>
            </a:r>
            <a:r>
              <a:rPr lang="en-ID" dirty="0"/>
              <a:t>. Jika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syarat</a:t>
            </a:r>
            <a:r>
              <a:rPr lang="en-ID" dirty="0"/>
              <a:t>, </a:t>
            </a:r>
            <a:r>
              <a:rPr lang="en-ID" dirty="0" err="1"/>
              <a:t>paket</a:t>
            </a:r>
            <a:r>
              <a:rPr lang="en-ID" dirty="0"/>
              <a:t> </a:t>
            </a:r>
            <a:r>
              <a:rPr lang="en-ID" dirty="0" err="1"/>
              <a:t>penerimaan</a:t>
            </a:r>
            <a:r>
              <a:rPr lang="en-ID" dirty="0"/>
              <a:t> </a:t>
            </a:r>
            <a:r>
              <a:rPr lang="en-ID" dirty="0" err="1"/>
              <a:t>disiapkan</a:t>
            </a:r>
            <a:r>
              <a:rPr lang="en-ID" dirty="0"/>
              <a:t> dan </a:t>
            </a:r>
            <a:r>
              <a:rPr lang="en-ID" dirty="0" err="1"/>
              <a:t>dikirim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pemohon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752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C366-6705-4BE4-10DF-79D7ED81B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102742"/>
            <a:ext cx="11650894" cy="6554912"/>
          </a:xfrm>
        </p:spPr>
        <p:txBody>
          <a:bodyPr/>
          <a:lstStyle/>
          <a:p>
            <a:r>
              <a:rPr lang="en-US" b="1" dirty="0" err="1"/>
              <a:t>Tahap</a:t>
            </a:r>
            <a:r>
              <a:rPr lang="en-US" b="1" dirty="0"/>
              <a:t> 3:</a:t>
            </a:r>
          </a:p>
          <a:p>
            <a:pPr algn="just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. </a:t>
            </a:r>
            <a:r>
              <a:rPr lang="en-US" dirty="0" err="1"/>
              <a:t>Pemohon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mengajukan</a:t>
            </a:r>
            <a:r>
              <a:rPr lang="en-US" dirty="0"/>
              <a:t> </a:t>
            </a:r>
            <a:r>
              <a:rPr lang="en-US" dirty="0" err="1"/>
              <a:t>permohonan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.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disetujui</a:t>
            </a:r>
            <a:r>
              <a:rPr lang="en-US" dirty="0"/>
              <a:t>,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pemohon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juga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. Proses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perjanjian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Tahap</a:t>
            </a:r>
            <a:r>
              <a:rPr lang="en-US" b="1" dirty="0"/>
              <a:t> 4:</a:t>
            </a:r>
          </a:p>
          <a:p>
            <a:pPr algn="just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oleh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, dan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diperiksa</a:t>
            </a:r>
            <a:r>
              <a:rPr lang="en-US" dirty="0"/>
              <a:t> </a:t>
            </a:r>
            <a:r>
              <a:rPr lang="en-US" dirty="0" err="1"/>
              <a:t>kelengkapannya</a:t>
            </a:r>
            <a:r>
              <a:rPr lang="en-US" dirty="0"/>
              <a:t>. Jika </a:t>
            </a:r>
            <a:r>
              <a:rPr lang="en-US" dirty="0" err="1"/>
              <a:t>aplikasinya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dikembalikan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pemohon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dan </a:t>
            </a:r>
            <a:r>
              <a:rPr lang="en-US" dirty="0" err="1"/>
              <a:t>mengirimkannya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.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diulang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5059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B77C-6CA9-4F05-8114-A44FED11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80" y="226031"/>
            <a:ext cx="11620072" cy="6482994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Tahap</a:t>
            </a:r>
            <a:r>
              <a:rPr lang="en-US" b="1" dirty="0"/>
              <a:t> 5:</a:t>
            </a:r>
          </a:p>
          <a:p>
            <a:pPr algn="ctr"/>
            <a:r>
              <a:rPr lang="en-ID" b="1" dirty="0" err="1"/>
              <a:t>Perluas</a:t>
            </a:r>
            <a:r>
              <a:rPr lang="en-ID" b="1" dirty="0"/>
              <a:t> proses </a:t>
            </a:r>
            <a:r>
              <a:rPr lang="en-ID" b="1" dirty="0" err="1"/>
              <a:t>bisnis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menilai</a:t>
            </a:r>
            <a:r>
              <a:rPr lang="en-ID" b="1" dirty="0"/>
              <a:t> </a:t>
            </a:r>
            <a:r>
              <a:rPr lang="en-ID" b="1" dirty="0" err="1"/>
              <a:t>aplikasi</a:t>
            </a:r>
            <a:r>
              <a:rPr lang="en-ID" b="1" dirty="0"/>
              <a:t> </a:t>
            </a:r>
            <a:r>
              <a:rPr lang="en-ID" b="1" dirty="0" err="1"/>
              <a:t>pinjaman</a:t>
            </a:r>
            <a:r>
              <a:rPr lang="en-ID" b="1" dirty="0"/>
              <a:t> yang </a:t>
            </a:r>
            <a:r>
              <a:rPr lang="en-ID" b="1" dirty="0" err="1"/>
              <a:t>telah</a:t>
            </a:r>
            <a:r>
              <a:rPr lang="en-ID" b="1" dirty="0"/>
              <a:t> Anda </a:t>
            </a:r>
            <a:r>
              <a:rPr lang="en-ID" b="1" dirty="0" err="1"/>
              <a:t>dibuat</a:t>
            </a:r>
            <a:r>
              <a:rPr lang="en-ID" b="1" dirty="0"/>
              <a:t> pada </a:t>
            </a:r>
            <a:r>
              <a:rPr lang="en-ID" b="1" dirty="0" err="1"/>
              <a:t>Tahap</a:t>
            </a:r>
            <a:r>
              <a:rPr lang="en-ID" b="1" dirty="0"/>
              <a:t> 1-4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mempertimbangkan</a:t>
            </a:r>
            <a:r>
              <a:rPr lang="en-ID" b="1" dirty="0"/>
              <a:t> </a:t>
            </a:r>
            <a:r>
              <a:rPr lang="en-ID" b="1" dirty="0" err="1"/>
              <a:t>aspek</a:t>
            </a:r>
            <a:r>
              <a:rPr lang="en-ID" b="1" dirty="0"/>
              <a:t> </a:t>
            </a:r>
            <a:r>
              <a:rPr lang="en-ID" b="1" dirty="0" err="1"/>
              <a:t>sumber</a:t>
            </a:r>
            <a:r>
              <a:rPr lang="en-ID" b="1" dirty="0"/>
              <a:t> </a:t>
            </a:r>
            <a:r>
              <a:rPr lang="en-ID" b="1" dirty="0" err="1"/>
              <a:t>daya</a:t>
            </a:r>
            <a:r>
              <a:rPr lang="en-ID" b="1" dirty="0"/>
              <a:t> </a:t>
            </a:r>
            <a:r>
              <a:rPr lang="en-ID" b="1" dirty="0" err="1"/>
              <a:t>berikut</a:t>
            </a:r>
            <a:r>
              <a:rPr lang="en-ID" b="1" dirty="0"/>
              <a:t>.</a:t>
            </a:r>
          </a:p>
          <a:p>
            <a:pPr algn="just"/>
            <a:r>
              <a:rPr lang="en-ID" dirty="0"/>
              <a:t>Proses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menilai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</a:t>
            </a:r>
            <a:r>
              <a:rPr lang="en-ID" dirty="0" err="1"/>
              <a:t>dilaksanakan</a:t>
            </a:r>
            <a:r>
              <a:rPr lang="en-ID" dirty="0"/>
              <a:t> oleh </a:t>
            </a:r>
            <a:r>
              <a:rPr lang="en-ID" dirty="0" err="1"/>
              <a:t>empat</a:t>
            </a:r>
            <a:r>
              <a:rPr lang="en-ID" dirty="0"/>
              <a:t> </a:t>
            </a: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: </a:t>
            </a:r>
            <a:r>
              <a:rPr lang="en-ID" dirty="0" err="1"/>
              <a:t>petugas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pemeriksaan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dirty="0" err="1"/>
              <a:t>pemohon</a:t>
            </a:r>
            <a:r>
              <a:rPr lang="en-ID" dirty="0"/>
              <a:t>;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penilai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</a:t>
            </a:r>
            <a:r>
              <a:rPr lang="en-ID" dirty="0" err="1"/>
              <a:t>bertanggung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menilai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;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perwakilan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asuransi</a:t>
            </a:r>
            <a:r>
              <a:rPr lang="en-ID" dirty="0"/>
              <a:t> </a:t>
            </a:r>
            <a:r>
              <a:rPr lang="en-ID" dirty="0" err="1"/>
              <a:t>mengirimkan</a:t>
            </a:r>
            <a:r>
              <a:rPr lang="en-ID" dirty="0"/>
              <a:t> </a:t>
            </a:r>
            <a:r>
              <a:rPr lang="en-ID" dirty="0" err="1"/>
              <a:t>kutipan</a:t>
            </a:r>
            <a:r>
              <a:rPr lang="en-ID" dirty="0"/>
              <a:t> </a:t>
            </a:r>
            <a:r>
              <a:rPr lang="en-ID" dirty="0" err="1"/>
              <a:t>asuransi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pemohon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.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oleh </a:t>
            </a:r>
            <a:r>
              <a:rPr lang="en-ID" dirty="0" err="1"/>
              <a:t>petugas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yang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kontak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pemohon</a:t>
            </a:r>
            <a:r>
              <a:rPr lang="en-ID" dirty="0"/>
              <a:t>.</a:t>
            </a:r>
          </a:p>
          <a:p>
            <a:pPr algn="just"/>
            <a:r>
              <a:rPr lang="en-ID" b="1" dirty="0" err="1"/>
              <a:t>Tahap</a:t>
            </a:r>
            <a:r>
              <a:rPr lang="en-ID" b="1" dirty="0"/>
              <a:t> 6:</a:t>
            </a:r>
          </a:p>
          <a:p>
            <a:pPr algn="just"/>
            <a:r>
              <a:rPr lang="en-ID" dirty="0" err="1"/>
              <a:t>Perluas</a:t>
            </a:r>
            <a:r>
              <a:rPr lang="en-ID" dirty="0"/>
              <a:t> Kembali Model pada </a:t>
            </a:r>
            <a:r>
              <a:rPr lang="en-ID" dirty="0" err="1"/>
              <a:t>tahap</a:t>
            </a:r>
            <a:r>
              <a:rPr lang="en-ID" dirty="0"/>
              <a:t> 5,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dirty="0" err="1"/>
              <a:t>interaksi</a:t>
            </a:r>
            <a:r>
              <a:rPr lang="en-ID" dirty="0"/>
              <a:t> di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dan </a:t>
            </a:r>
            <a:r>
              <a:rPr lang="en-ID" dirty="0" err="1"/>
              <a:t>pemohon</a:t>
            </a:r>
            <a:r>
              <a:rPr lang="en-ID" dirty="0"/>
              <a:t>.</a:t>
            </a:r>
          </a:p>
          <a:p>
            <a:pPr algn="just"/>
            <a:r>
              <a:rPr lang="en-ID" b="1" dirty="0" err="1"/>
              <a:t>Tahap</a:t>
            </a:r>
            <a:r>
              <a:rPr lang="en-ID" b="1" dirty="0"/>
              <a:t> 7:</a:t>
            </a:r>
          </a:p>
          <a:p>
            <a:pPr algn="just"/>
            <a:r>
              <a:rPr lang="en-ID" dirty="0" err="1"/>
              <a:t>Identifikasi</a:t>
            </a:r>
            <a:r>
              <a:rPr lang="en-ID" dirty="0"/>
              <a:t> Sub-Proses yang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proses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dimodelkan</a:t>
            </a:r>
            <a:r>
              <a:rPr lang="en-ID" dirty="0"/>
              <a:t>. </a:t>
            </a:r>
          </a:p>
          <a:p>
            <a:pPr algn="just"/>
            <a:r>
              <a:rPr lang="en-ID" b="1" dirty="0" err="1"/>
              <a:t>Tahap</a:t>
            </a:r>
            <a:r>
              <a:rPr lang="en-ID" b="1" dirty="0"/>
              <a:t> 8:</a:t>
            </a:r>
          </a:p>
          <a:p>
            <a:pPr algn="just"/>
            <a:r>
              <a:rPr lang="en-ID" dirty="0" err="1"/>
              <a:t>Identifikasi</a:t>
            </a:r>
            <a:r>
              <a:rPr lang="en-ID" dirty="0"/>
              <a:t> </a:t>
            </a:r>
            <a:r>
              <a:rPr lang="en-ID" dirty="0" err="1"/>
              <a:t>Subproses</a:t>
            </a:r>
            <a:r>
              <a:rPr lang="en-ID" dirty="0"/>
              <a:t> yang </a:t>
            </a:r>
            <a:r>
              <a:rPr lang="en-ID" dirty="0" err="1"/>
              <a:t>khusus</a:t>
            </a:r>
            <a:r>
              <a:rPr lang="en-ID" dirty="0"/>
              <a:t> yang </a:t>
            </a:r>
            <a:r>
              <a:rPr lang="en-ID" dirty="0" err="1"/>
              <a:t>berpotensi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dibagikan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proses lain </a:t>
            </a:r>
            <a:r>
              <a:rPr lang="en-ID" dirty="0" err="1"/>
              <a:t>dari</a:t>
            </a:r>
            <a:r>
              <a:rPr lang="en-ID" dirty="0"/>
              <a:t> proses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menilai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. </a:t>
            </a:r>
          </a:p>
          <a:p>
            <a:pPr algn="just"/>
            <a:endParaRPr lang="en-ID" dirty="0"/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0578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8D79-FD5F-2371-307E-C817A836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6F2A-2024-B74D-035B-6CC02D2C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Gambarkan</a:t>
            </a:r>
            <a:r>
              <a:rPr lang="en-US" dirty="0"/>
              <a:t> Model BPMN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Anda </a:t>
            </a:r>
            <a:r>
              <a:rPr lang="en-US" dirty="0" err="1"/>
              <a:t>Angkat</a:t>
            </a:r>
            <a:r>
              <a:rPr lang="en-US" dirty="0"/>
              <a:t> pada </a:t>
            </a:r>
            <a:r>
              <a:rPr lang="en-US" dirty="0" err="1"/>
              <a:t>Tugas</a:t>
            </a:r>
            <a:r>
              <a:rPr lang="en-US" dirty="0"/>
              <a:t> 1!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4133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C6301-DB6F-5354-D308-1B1C5DCFE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661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89C36E1-2D95-402F-A472-3E6699BE2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35775" cy="6730860"/>
          </a:xfrm>
          <a:custGeom>
            <a:avLst/>
            <a:gdLst>
              <a:gd name="connsiteX0" fmla="*/ 1016151 w 5835775"/>
              <a:gd name="connsiteY0" fmla="*/ 6072484 h 6730860"/>
              <a:gd name="connsiteX1" fmla="*/ 1082018 w 5835775"/>
              <a:gd name="connsiteY1" fmla="*/ 6083111 h 6730860"/>
              <a:gd name="connsiteX2" fmla="*/ 1315484 w 5835775"/>
              <a:gd name="connsiteY2" fmla="*/ 6486206 h 6730860"/>
              <a:gd name="connsiteX3" fmla="*/ 912386 w 5835775"/>
              <a:gd name="connsiteY3" fmla="*/ 6719672 h 6730860"/>
              <a:gd name="connsiteX4" fmla="*/ 678923 w 5835775"/>
              <a:gd name="connsiteY4" fmla="*/ 6316576 h 6730860"/>
              <a:gd name="connsiteX5" fmla="*/ 1016151 w 5835775"/>
              <a:gd name="connsiteY5" fmla="*/ 6072484 h 6730860"/>
              <a:gd name="connsiteX6" fmla="*/ 4968517 w 5835775"/>
              <a:gd name="connsiteY6" fmla="*/ 3411427 h 6730860"/>
              <a:gd name="connsiteX7" fmla="*/ 5079176 w 5835775"/>
              <a:gd name="connsiteY7" fmla="*/ 3429280 h 6730860"/>
              <a:gd name="connsiteX8" fmla="*/ 5471396 w 5835775"/>
              <a:gd name="connsiteY8" fmla="*/ 4106482 h 6730860"/>
              <a:gd name="connsiteX9" fmla="*/ 4794194 w 5835775"/>
              <a:gd name="connsiteY9" fmla="*/ 4498704 h 6730860"/>
              <a:gd name="connsiteX10" fmla="*/ 4401974 w 5835775"/>
              <a:gd name="connsiteY10" fmla="*/ 3821503 h 6730860"/>
              <a:gd name="connsiteX11" fmla="*/ 4968517 w 5835775"/>
              <a:gd name="connsiteY11" fmla="*/ 3411427 h 6730860"/>
              <a:gd name="connsiteX12" fmla="*/ 4362805 w 5835775"/>
              <a:gd name="connsiteY12" fmla="*/ 855055 h 6730860"/>
              <a:gd name="connsiteX13" fmla="*/ 4428674 w 5835775"/>
              <a:gd name="connsiteY13" fmla="*/ 865682 h 6730860"/>
              <a:gd name="connsiteX14" fmla="*/ 4662139 w 5835775"/>
              <a:gd name="connsiteY14" fmla="*/ 1268778 h 6730860"/>
              <a:gd name="connsiteX15" fmla="*/ 4259044 w 5835775"/>
              <a:gd name="connsiteY15" fmla="*/ 1502244 h 6730860"/>
              <a:gd name="connsiteX16" fmla="*/ 4025578 w 5835775"/>
              <a:gd name="connsiteY16" fmla="*/ 1099146 h 6730860"/>
              <a:gd name="connsiteX17" fmla="*/ 4362805 w 5835775"/>
              <a:gd name="connsiteY17" fmla="*/ 855055 h 6730860"/>
              <a:gd name="connsiteX18" fmla="*/ 0 w 5835775"/>
              <a:gd name="connsiteY18" fmla="*/ 0 h 6730860"/>
              <a:gd name="connsiteX19" fmla="*/ 3267758 w 5835775"/>
              <a:gd name="connsiteY19" fmla="*/ 0 h 6730860"/>
              <a:gd name="connsiteX20" fmla="*/ 3305063 w 5835775"/>
              <a:gd name="connsiteY20" fmla="*/ 63726 h 6730860"/>
              <a:gd name="connsiteX21" fmla="*/ 3406985 w 5835775"/>
              <a:gd name="connsiteY21" fmla="*/ 462295 h 6730860"/>
              <a:gd name="connsiteX22" fmla="*/ 2970594 w 5835775"/>
              <a:gd name="connsiteY22" fmla="*/ 1557974 h 6730860"/>
              <a:gd name="connsiteX23" fmla="*/ 3515337 w 5835775"/>
              <a:gd name="connsiteY23" fmla="*/ 2066142 h 6730860"/>
              <a:gd name="connsiteX24" fmla="*/ 4650938 w 5835775"/>
              <a:gd name="connsiteY24" fmla="*/ 2132151 h 6730860"/>
              <a:gd name="connsiteX25" fmla="*/ 4897972 w 5835775"/>
              <a:gd name="connsiteY25" fmla="*/ 2795603 h 6730860"/>
              <a:gd name="connsiteX26" fmla="*/ 4062979 w 5835775"/>
              <a:gd name="connsiteY26" fmla="*/ 3417553 h 6730860"/>
              <a:gd name="connsiteX27" fmla="*/ 3501188 w 5835775"/>
              <a:gd name="connsiteY27" fmla="*/ 3937791 h 6730860"/>
              <a:gd name="connsiteX28" fmla="*/ 4449937 w 5835775"/>
              <a:gd name="connsiteY28" fmla="*/ 4695499 h 6730860"/>
              <a:gd name="connsiteX29" fmla="*/ 5440291 w 5835775"/>
              <a:gd name="connsiteY29" fmla="*/ 4956658 h 6730860"/>
              <a:gd name="connsiteX30" fmla="*/ 5762821 w 5835775"/>
              <a:gd name="connsiteY30" fmla="*/ 6073049 h 6730860"/>
              <a:gd name="connsiteX31" fmla="*/ 4438972 w 5835775"/>
              <a:gd name="connsiteY31" fmla="*/ 6432286 h 6730860"/>
              <a:gd name="connsiteX32" fmla="*/ 3687617 w 5835775"/>
              <a:gd name="connsiteY32" fmla="*/ 5512601 h 6730860"/>
              <a:gd name="connsiteX33" fmla="*/ 3137471 w 5835775"/>
              <a:gd name="connsiteY33" fmla="*/ 5228621 h 6730860"/>
              <a:gd name="connsiteX34" fmla="*/ 2219026 w 5835775"/>
              <a:gd name="connsiteY34" fmla="*/ 6103852 h 6730860"/>
              <a:gd name="connsiteX35" fmla="*/ 962609 w 5835775"/>
              <a:gd name="connsiteY35" fmla="*/ 5594024 h 6730860"/>
              <a:gd name="connsiteX36" fmla="*/ 9468 w 5835775"/>
              <a:gd name="connsiteY36" fmla="*/ 6709780 h 6730860"/>
              <a:gd name="connsiteX37" fmla="*/ 0 w 5835775"/>
              <a:gd name="connsiteY37" fmla="*/ 6715849 h 67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35775" h="6730860">
                <a:moveTo>
                  <a:pt x="1016151" y="6072484"/>
                </a:moveTo>
                <a:cubicBezTo>
                  <a:pt x="1037999" y="6073765"/>
                  <a:pt x="1060047" y="6077256"/>
                  <a:pt x="1082018" y="6083111"/>
                </a:cubicBezTo>
                <a:cubicBezTo>
                  <a:pt x="1257801" y="6129954"/>
                  <a:pt x="1362328" y="6310424"/>
                  <a:pt x="1315484" y="6486206"/>
                </a:cubicBezTo>
                <a:cubicBezTo>
                  <a:pt x="1268642" y="6661989"/>
                  <a:pt x="1088168" y="6766515"/>
                  <a:pt x="912386" y="6719672"/>
                </a:cubicBezTo>
                <a:cubicBezTo>
                  <a:pt x="736607" y="6672830"/>
                  <a:pt x="632080" y="6492357"/>
                  <a:pt x="678923" y="6316576"/>
                </a:cubicBezTo>
                <a:cubicBezTo>
                  <a:pt x="719910" y="6162766"/>
                  <a:pt x="863206" y="6063513"/>
                  <a:pt x="1016151" y="6072484"/>
                </a:cubicBezTo>
                <a:close/>
                <a:moveTo>
                  <a:pt x="4968517" y="3411427"/>
                </a:moveTo>
                <a:cubicBezTo>
                  <a:pt x="5005224" y="3413581"/>
                  <a:pt x="5042261" y="3419444"/>
                  <a:pt x="5079176" y="3429280"/>
                </a:cubicBezTo>
                <a:cubicBezTo>
                  <a:pt x="5374488" y="3507975"/>
                  <a:pt x="5550091" y="3811170"/>
                  <a:pt x="5471396" y="4106482"/>
                </a:cubicBezTo>
                <a:cubicBezTo>
                  <a:pt x="5392701" y="4401796"/>
                  <a:pt x="5089508" y="4577399"/>
                  <a:pt x="4794194" y="4498704"/>
                </a:cubicBezTo>
                <a:cubicBezTo>
                  <a:pt x="4498880" y="4420008"/>
                  <a:pt x="4323277" y="4116815"/>
                  <a:pt x="4401974" y="3821503"/>
                </a:cubicBezTo>
                <a:cubicBezTo>
                  <a:pt x="4470833" y="3563104"/>
                  <a:pt x="4711571" y="3396357"/>
                  <a:pt x="4968517" y="3411427"/>
                </a:cubicBezTo>
                <a:close/>
                <a:moveTo>
                  <a:pt x="4362805" y="855055"/>
                </a:moveTo>
                <a:cubicBezTo>
                  <a:pt x="4384656" y="856336"/>
                  <a:pt x="4406701" y="859827"/>
                  <a:pt x="4428674" y="865682"/>
                </a:cubicBezTo>
                <a:cubicBezTo>
                  <a:pt x="4604455" y="912524"/>
                  <a:pt x="4708982" y="1092997"/>
                  <a:pt x="4662139" y="1268778"/>
                </a:cubicBezTo>
                <a:cubicBezTo>
                  <a:pt x="4615296" y="1444559"/>
                  <a:pt x="4434824" y="1549086"/>
                  <a:pt x="4259044" y="1502244"/>
                </a:cubicBezTo>
                <a:cubicBezTo>
                  <a:pt x="4083261" y="1455402"/>
                  <a:pt x="3978736" y="1274928"/>
                  <a:pt x="4025578" y="1099146"/>
                </a:cubicBezTo>
                <a:cubicBezTo>
                  <a:pt x="4066564" y="945337"/>
                  <a:pt x="4209864" y="846084"/>
                  <a:pt x="4362805" y="855055"/>
                </a:cubicBezTo>
                <a:close/>
                <a:moveTo>
                  <a:pt x="0" y="0"/>
                </a:moveTo>
                <a:lnTo>
                  <a:pt x="3267758" y="0"/>
                </a:lnTo>
                <a:lnTo>
                  <a:pt x="3305063" y="63726"/>
                </a:lnTo>
                <a:cubicBezTo>
                  <a:pt x="3369183" y="191635"/>
                  <a:pt x="3406589" y="329370"/>
                  <a:pt x="3406985" y="462295"/>
                </a:cubicBezTo>
                <a:cubicBezTo>
                  <a:pt x="3408485" y="962453"/>
                  <a:pt x="2891543" y="1144904"/>
                  <a:pt x="2970594" y="1557974"/>
                </a:cubicBezTo>
                <a:cubicBezTo>
                  <a:pt x="3032280" y="1880398"/>
                  <a:pt x="3449119" y="2040925"/>
                  <a:pt x="3515337" y="2066142"/>
                </a:cubicBezTo>
                <a:cubicBezTo>
                  <a:pt x="4015284" y="2256630"/>
                  <a:pt x="4332227" y="1913363"/>
                  <a:pt x="4650938" y="2132151"/>
                </a:cubicBezTo>
                <a:cubicBezTo>
                  <a:pt x="4853731" y="2271360"/>
                  <a:pt x="4965324" y="2574996"/>
                  <a:pt x="4897972" y="2795603"/>
                </a:cubicBezTo>
                <a:cubicBezTo>
                  <a:pt x="4830989" y="3014971"/>
                  <a:pt x="4662056" y="3104561"/>
                  <a:pt x="4062979" y="3417553"/>
                </a:cubicBezTo>
                <a:cubicBezTo>
                  <a:pt x="3838920" y="3534602"/>
                  <a:pt x="3512702" y="3705038"/>
                  <a:pt x="3501188" y="3937791"/>
                </a:cubicBezTo>
                <a:cubicBezTo>
                  <a:pt x="3482029" y="4324932"/>
                  <a:pt x="4394257" y="4674655"/>
                  <a:pt x="4449937" y="4695499"/>
                </a:cubicBezTo>
                <a:cubicBezTo>
                  <a:pt x="4884270" y="4858160"/>
                  <a:pt x="5186431" y="4793445"/>
                  <a:pt x="5440291" y="4956658"/>
                </a:cubicBezTo>
                <a:cubicBezTo>
                  <a:pt x="5797237" y="5186171"/>
                  <a:pt x="5933047" y="5687465"/>
                  <a:pt x="5762821" y="6073049"/>
                </a:cubicBezTo>
                <a:cubicBezTo>
                  <a:pt x="5566196" y="6518425"/>
                  <a:pt x="4842241" y="6698608"/>
                  <a:pt x="4438972" y="6432286"/>
                </a:cubicBezTo>
                <a:cubicBezTo>
                  <a:pt x="4148514" y="6240453"/>
                  <a:pt x="4125510" y="5878795"/>
                  <a:pt x="3687617" y="5512601"/>
                </a:cubicBezTo>
                <a:cubicBezTo>
                  <a:pt x="3487248" y="5345038"/>
                  <a:pt x="3330804" y="5214736"/>
                  <a:pt x="3137471" y="5228621"/>
                </a:cubicBezTo>
                <a:cubicBezTo>
                  <a:pt x="2702082" y="5259873"/>
                  <a:pt x="2676865" y="5988253"/>
                  <a:pt x="2219026" y="6103852"/>
                </a:cubicBezTo>
                <a:cubicBezTo>
                  <a:pt x="1741606" y="6224379"/>
                  <a:pt x="1457366" y="5508411"/>
                  <a:pt x="962609" y="5594024"/>
                </a:cubicBezTo>
                <a:cubicBezTo>
                  <a:pt x="494464" y="5675021"/>
                  <a:pt x="474925" y="6363960"/>
                  <a:pt x="9468" y="6709780"/>
                </a:cubicBezTo>
                <a:lnTo>
                  <a:pt x="0" y="67158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3DB88-6E65-FD58-016B-92C15CCBA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220" y="663960"/>
            <a:ext cx="4678654" cy="3228104"/>
          </a:xfrm>
        </p:spPr>
        <p:txBody>
          <a:bodyPr anchor="b">
            <a:normAutofit/>
          </a:bodyPr>
          <a:lstStyle/>
          <a:p>
            <a:r>
              <a:rPr lang="en-US" sz="4400" dirty="0" err="1"/>
              <a:t>Terima</a:t>
            </a:r>
            <a:r>
              <a:rPr lang="en-US" sz="4400" dirty="0"/>
              <a:t> </a:t>
            </a:r>
            <a:r>
              <a:rPr lang="en-US" sz="4400" dirty="0" err="1"/>
              <a:t>kasih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309978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SplashVTI">
  <a:themeElements>
    <a:clrScheme name="AnalogousFromLightSeed_2SEEDS">
      <a:dk1>
        <a:srgbClr val="000000"/>
      </a:dk1>
      <a:lt1>
        <a:srgbClr val="FFFFFF"/>
      </a:lt1>
      <a:dk2>
        <a:srgbClr val="31321C"/>
      </a:dk2>
      <a:lt2>
        <a:srgbClr val="F0F0F3"/>
      </a:lt2>
      <a:accent1>
        <a:srgbClr val="A0A45D"/>
      </a:accent1>
      <a:accent2>
        <a:srgbClr val="B99B67"/>
      </a:accent2>
      <a:accent3>
        <a:srgbClr val="8DA76F"/>
      </a:accent3>
      <a:accent4>
        <a:srgbClr val="62AAAE"/>
      </a:accent4>
      <a:accent5>
        <a:srgbClr val="78A4CA"/>
      </a:accent5>
      <a:accent6>
        <a:srgbClr val="717BC8"/>
      </a:accent6>
      <a:hlink>
        <a:srgbClr val="7572B3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527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Book Antiqua</vt:lpstr>
      <vt:lpstr>Posterama</vt:lpstr>
      <vt:lpstr>SplashVTI</vt:lpstr>
      <vt:lpstr>PowerPoint Presentation</vt:lpstr>
      <vt:lpstr>Buku Utama</vt:lpstr>
      <vt:lpstr>Dasar Pemodelan Proses</vt:lpstr>
      <vt:lpstr>Latihan (Buat model fragmen proses bisnis berikut untuk menilai aplikasi pinjaman (proses loan origination).</vt:lpstr>
      <vt:lpstr>PowerPoint Presentation</vt:lpstr>
      <vt:lpstr>PowerPoint Presentation</vt:lpstr>
      <vt:lpstr>Latihan 2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Pemodelan Proses</dc:title>
  <dc:creator>BPM MDP</dc:creator>
  <cp:lastModifiedBy>BPM MDP</cp:lastModifiedBy>
  <cp:revision>109</cp:revision>
  <dcterms:created xsi:type="dcterms:W3CDTF">2023-03-04T03:19:57Z</dcterms:created>
  <dcterms:modified xsi:type="dcterms:W3CDTF">2023-03-17T03:29:49Z</dcterms:modified>
</cp:coreProperties>
</file>