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8" d="100"/>
          <a:sy n="48" d="100"/>
        </p:scale>
        <p:origin x="55"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C775-7E6A-4B87-840D-CAEEB96FA1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540302-4874-4BDB-9E9E-1834D2F72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608D16-33D4-410D-8AC6-D3EBC544E816}"/>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5" name="Footer Placeholder 4">
            <a:extLst>
              <a:ext uri="{FF2B5EF4-FFF2-40B4-BE49-F238E27FC236}">
                <a16:creationId xmlns:a16="http://schemas.microsoft.com/office/drawing/2014/main" id="{A3169788-3055-4B61-8E01-4F043DF58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B7066-1C47-45BA-97D8-D4B70E871BC4}"/>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102572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D493-9207-456A-AE05-D6AD6C7342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43FA4-8157-4B4F-BA41-889F61549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3816B-EA9C-4169-BC9D-1026A5F018C2}"/>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5" name="Footer Placeholder 4">
            <a:extLst>
              <a:ext uri="{FF2B5EF4-FFF2-40B4-BE49-F238E27FC236}">
                <a16:creationId xmlns:a16="http://schemas.microsoft.com/office/drawing/2014/main" id="{1531182E-457F-4D7C-8FBA-DDACD6DE1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602AD-9685-4E2C-A5F5-BE8F61D55F2C}"/>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314186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F1BB7-B814-454B-A890-CC3972856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093A5-A790-4C5B-B03B-5D73B7A743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3A0F6-2449-4DCF-BEEB-B349EDAC67AE}"/>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5" name="Footer Placeholder 4">
            <a:extLst>
              <a:ext uri="{FF2B5EF4-FFF2-40B4-BE49-F238E27FC236}">
                <a16:creationId xmlns:a16="http://schemas.microsoft.com/office/drawing/2014/main" id="{D1523D46-8D2B-4273-9AED-C6BC1248B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7E22D-D962-4221-8CB6-47A0C5015AC2}"/>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183278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7600-1121-443E-BC86-9D6A89762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E9A93-CD5B-4593-A6D0-94FBAB8DEF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D2E13-457A-4A8B-83BA-857FC73ECE86}"/>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5" name="Footer Placeholder 4">
            <a:extLst>
              <a:ext uri="{FF2B5EF4-FFF2-40B4-BE49-F238E27FC236}">
                <a16:creationId xmlns:a16="http://schemas.microsoft.com/office/drawing/2014/main" id="{4E206B7E-37B6-463B-87CE-0AE7F0AA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855C6-E0E9-43FC-AB85-D8F2DA3C6BC6}"/>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11889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FB87-5175-4196-940A-5E96F80A4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7D796-CB9C-4839-833A-21431BAC4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FB34C-5BD7-4834-896A-4398233742CA}"/>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5" name="Footer Placeholder 4">
            <a:extLst>
              <a:ext uri="{FF2B5EF4-FFF2-40B4-BE49-F238E27FC236}">
                <a16:creationId xmlns:a16="http://schemas.microsoft.com/office/drawing/2014/main" id="{A6B622E3-2DF1-444F-A44F-84B5C272D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90E32-1277-41F2-A524-C9DDF9748BE8}"/>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382460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D0E2-DFA8-4D79-A037-72120D401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2E5C3-7FE2-4629-ABA7-49534F37B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0FC590-F186-4D7D-B920-3C48BDD986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6E0150-527A-4856-A593-A0FBEBB1CE72}"/>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6" name="Footer Placeholder 5">
            <a:extLst>
              <a:ext uri="{FF2B5EF4-FFF2-40B4-BE49-F238E27FC236}">
                <a16:creationId xmlns:a16="http://schemas.microsoft.com/office/drawing/2014/main" id="{89250C62-E914-4AA1-8508-CDA69EBAB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2A668-E526-492C-ABB4-9D56ABD7FAFF}"/>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124185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2A64-5971-4D63-BA6E-BC66882EF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F8E564-C69A-4502-A8C9-F15B40538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0AA5A5-B325-4FCE-871D-EE3CC3193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3ECBF-CFC6-4152-94C0-9E1A6301F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7084D-17FF-4106-9535-BB041CACD3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70436-D10D-4425-A910-A91219EDB135}"/>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8" name="Footer Placeholder 7">
            <a:extLst>
              <a:ext uri="{FF2B5EF4-FFF2-40B4-BE49-F238E27FC236}">
                <a16:creationId xmlns:a16="http://schemas.microsoft.com/office/drawing/2014/main" id="{55F72F33-B5AB-4941-8251-24C24A2FBA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925B6-32D2-40C3-BAC2-1BFA96DA9FF8}"/>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26240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4702-3B2F-474B-9B2C-E864F24844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C97E5-B2BA-4587-A714-9B6735448E8C}"/>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4" name="Footer Placeholder 3">
            <a:extLst>
              <a:ext uri="{FF2B5EF4-FFF2-40B4-BE49-F238E27FC236}">
                <a16:creationId xmlns:a16="http://schemas.microsoft.com/office/drawing/2014/main" id="{8348382B-2402-4EF6-B7B4-3494F45F0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FE9496-8D98-4701-B27A-D5AB857EA19E}"/>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24471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27DE4-09E2-4800-942D-1B95C1644994}"/>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3" name="Footer Placeholder 2">
            <a:extLst>
              <a:ext uri="{FF2B5EF4-FFF2-40B4-BE49-F238E27FC236}">
                <a16:creationId xmlns:a16="http://schemas.microsoft.com/office/drawing/2014/main" id="{9DF06688-F3F1-4E03-8DAF-73E7BD0962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271E0E-E388-4CFC-853F-DE4824D6EB71}"/>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20905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C361-850F-4938-B734-2A421942E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A85CC8-96B0-429C-A6CE-93C07D83E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FA984-8DF7-4D11-8A4F-08F0E55E2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1535A-5482-43D0-BB60-D6B9BE92FEE4}"/>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6" name="Footer Placeholder 5">
            <a:extLst>
              <a:ext uri="{FF2B5EF4-FFF2-40B4-BE49-F238E27FC236}">
                <a16:creationId xmlns:a16="http://schemas.microsoft.com/office/drawing/2014/main" id="{80469D09-9E8C-49CB-8B68-DB6530B6A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600FA-3C48-4AB6-9E43-786F449CF8C2}"/>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115699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95F8-532E-4A04-B917-9EE34BECF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DFD80D-93BC-4599-AFF5-86D0A47F95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348E50-8ACB-4B08-AF6E-DBE39BC09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63B8D-C9E3-4F65-AAB4-4E96D4B48F7C}"/>
              </a:ext>
            </a:extLst>
          </p:cNvPr>
          <p:cNvSpPr>
            <a:spLocks noGrp="1"/>
          </p:cNvSpPr>
          <p:nvPr>
            <p:ph type="dt" sz="half" idx="10"/>
          </p:nvPr>
        </p:nvSpPr>
        <p:spPr/>
        <p:txBody>
          <a:bodyPr/>
          <a:lstStyle/>
          <a:p>
            <a:fld id="{D0DD9888-7652-49E0-AB79-86A89049E612}" type="datetimeFigureOut">
              <a:rPr lang="en-US" smtClean="0"/>
              <a:t>02/22/2021</a:t>
            </a:fld>
            <a:endParaRPr lang="en-US"/>
          </a:p>
        </p:txBody>
      </p:sp>
      <p:sp>
        <p:nvSpPr>
          <p:cNvPr id="6" name="Footer Placeholder 5">
            <a:extLst>
              <a:ext uri="{FF2B5EF4-FFF2-40B4-BE49-F238E27FC236}">
                <a16:creationId xmlns:a16="http://schemas.microsoft.com/office/drawing/2014/main" id="{EC8967A6-8888-41F1-B85C-70127C9AD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ED2F0-5639-4B13-A36F-64709741B4BF}"/>
              </a:ext>
            </a:extLst>
          </p:cNvPr>
          <p:cNvSpPr>
            <a:spLocks noGrp="1"/>
          </p:cNvSpPr>
          <p:nvPr>
            <p:ph type="sldNum" sz="quarter" idx="12"/>
          </p:nvPr>
        </p:nvSpPr>
        <p:spPr/>
        <p:txBody>
          <a:bodyPr/>
          <a:lstStyle/>
          <a:p>
            <a:fld id="{B54882FF-FBB5-402B-B818-BA9A0E5E50F3}" type="slidenum">
              <a:rPr lang="en-US" smtClean="0"/>
              <a:t>‹#›</a:t>
            </a:fld>
            <a:endParaRPr lang="en-US"/>
          </a:p>
        </p:txBody>
      </p:sp>
    </p:spTree>
    <p:extLst>
      <p:ext uri="{BB962C8B-B14F-4D97-AF65-F5344CB8AC3E}">
        <p14:creationId xmlns:p14="http://schemas.microsoft.com/office/powerpoint/2010/main" val="16946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9C9B8-40AD-4083-AD09-9BCB4B938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1A270-E951-49CD-AD1E-3381D9043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39994-E56A-416B-B789-FD94D9F71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D9888-7652-49E0-AB79-86A89049E612}" type="datetimeFigureOut">
              <a:rPr lang="en-US" smtClean="0"/>
              <a:t>02/22/2021</a:t>
            </a:fld>
            <a:endParaRPr lang="en-US"/>
          </a:p>
        </p:txBody>
      </p:sp>
      <p:sp>
        <p:nvSpPr>
          <p:cNvPr id="5" name="Footer Placeholder 4">
            <a:extLst>
              <a:ext uri="{FF2B5EF4-FFF2-40B4-BE49-F238E27FC236}">
                <a16:creationId xmlns:a16="http://schemas.microsoft.com/office/drawing/2014/main" id="{E5B6D58C-137F-4AE4-B7D1-B165F306A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E17B7B-DF43-4FED-8D50-B94F4F381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882FF-FBB5-402B-B818-BA9A0E5E50F3}" type="slidenum">
              <a:rPr lang="en-US" smtClean="0"/>
              <a:t>‹#›</a:t>
            </a:fld>
            <a:endParaRPr lang="en-US"/>
          </a:p>
        </p:txBody>
      </p:sp>
    </p:spTree>
    <p:extLst>
      <p:ext uri="{BB962C8B-B14F-4D97-AF65-F5344CB8AC3E}">
        <p14:creationId xmlns:p14="http://schemas.microsoft.com/office/powerpoint/2010/main" val="2422209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89/notebooks/Desktop/flexport_data_analytics_internship_assignment/Flexport.ipynb#After-I-observed-the-chart,-my-hypothesis-is:-The-more-expected-sales-will-lead-to-more-actual-sa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3FBF8B-3DA3-40BD-8033-0437CD0C6988}"/>
              </a:ext>
            </a:extLst>
          </p:cNvPr>
          <p:cNvSpPr>
            <a:spLocks noGrp="1"/>
          </p:cNvSpPr>
          <p:nvPr>
            <p:ph type="ctrTitle"/>
          </p:nvPr>
        </p:nvSpPr>
        <p:spPr>
          <a:xfrm>
            <a:off x="3045368" y="2043663"/>
            <a:ext cx="6105194" cy="2031055"/>
          </a:xfrm>
        </p:spPr>
        <p:txBody>
          <a:bodyPr>
            <a:normAutofit/>
          </a:bodyPr>
          <a:lstStyle/>
          <a:p>
            <a:r>
              <a:rPr lang="en-US" b="1" dirty="0" err="1">
                <a:solidFill>
                  <a:srgbClr val="FFFFFF"/>
                </a:solidFill>
              </a:rPr>
              <a:t>Flexport</a:t>
            </a:r>
            <a:r>
              <a:rPr lang="en-US" b="1" dirty="0">
                <a:solidFill>
                  <a:srgbClr val="FFFFFF"/>
                </a:solidFill>
              </a:rPr>
              <a:t> Analytical Report</a:t>
            </a:r>
          </a:p>
        </p:txBody>
      </p:sp>
      <p:sp>
        <p:nvSpPr>
          <p:cNvPr id="3" name="Subtitle 2">
            <a:extLst>
              <a:ext uri="{FF2B5EF4-FFF2-40B4-BE49-F238E27FC236}">
                <a16:creationId xmlns:a16="http://schemas.microsoft.com/office/drawing/2014/main" id="{461FFEB0-F73F-468C-9F0E-0CBFBF0AF3F9}"/>
              </a:ext>
            </a:extLst>
          </p:cNvPr>
          <p:cNvSpPr>
            <a:spLocks noGrp="1"/>
          </p:cNvSpPr>
          <p:nvPr>
            <p:ph type="subTitle" idx="1"/>
          </p:nvPr>
        </p:nvSpPr>
        <p:spPr>
          <a:xfrm>
            <a:off x="3045368" y="4074718"/>
            <a:ext cx="6105194" cy="682079"/>
          </a:xfrm>
        </p:spPr>
        <p:txBody>
          <a:bodyPr>
            <a:normAutofit/>
          </a:bodyPr>
          <a:lstStyle/>
          <a:p>
            <a:r>
              <a:rPr lang="en-US" dirty="0" err="1">
                <a:solidFill>
                  <a:srgbClr val="FFFFFF"/>
                </a:solidFill>
              </a:rPr>
              <a:t>Haoyuan</a:t>
            </a:r>
            <a:r>
              <a:rPr lang="en-US" dirty="0">
                <a:solidFill>
                  <a:srgbClr val="FFFFFF"/>
                </a:solidFill>
              </a:rPr>
              <a:t>(Michael) Huang</a:t>
            </a:r>
          </a:p>
        </p:txBody>
      </p:sp>
    </p:spTree>
    <p:extLst>
      <p:ext uri="{BB962C8B-B14F-4D97-AF65-F5344CB8AC3E}">
        <p14:creationId xmlns:p14="http://schemas.microsoft.com/office/powerpoint/2010/main" val="388948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D43E71-6D1F-47AE-BAB7-B6531E95EAA9}"/>
              </a:ext>
            </a:extLst>
          </p:cNvPr>
          <p:cNvPicPr>
            <a:picLocks noGrp="1" noChangeAspect="1"/>
          </p:cNvPicPr>
          <p:nvPr>
            <p:ph idx="4294967295"/>
          </p:nvPr>
        </p:nvPicPr>
        <p:blipFill rotWithShape="1">
          <a:blip r:embed="rId2"/>
          <a:srcRect l="6207" t="2558" r="1106" b="262"/>
          <a:stretch/>
        </p:blipFill>
        <p:spPr>
          <a:xfrm>
            <a:off x="1510748" y="771705"/>
            <a:ext cx="8666163" cy="5895975"/>
          </a:xfrm>
        </p:spPr>
      </p:pic>
    </p:spTree>
    <p:extLst>
      <p:ext uri="{BB962C8B-B14F-4D97-AF65-F5344CB8AC3E}">
        <p14:creationId xmlns:p14="http://schemas.microsoft.com/office/powerpoint/2010/main" val="29917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5E03-9A6C-4E25-AC21-3721C95A6445}"/>
              </a:ext>
            </a:extLst>
          </p:cNvPr>
          <p:cNvSpPr>
            <a:spLocks noGrp="1"/>
          </p:cNvSpPr>
          <p:nvPr>
            <p:ph type="title"/>
          </p:nvPr>
        </p:nvSpPr>
        <p:spPr>
          <a:xfrm>
            <a:off x="893859" y="681037"/>
            <a:ext cx="10515600" cy="1325563"/>
          </a:xfrm>
        </p:spPr>
        <p:txBody>
          <a:bodyPr>
            <a:normAutofit fontScale="90000"/>
          </a:bodyPr>
          <a:lstStyle/>
          <a:p>
            <a:r>
              <a:rPr lang="en-US" b="1" i="0" dirty="0">
                <a:solidFill>
                  <a:srgbClr val="000000"/>
                </a:solidFill>
                <a:effectLst/>
                <a:latin typeface="Helvetica Neue"/>
              </a:rPr>
              <a:t>Hypothesis: The larger the container size will have a higher utilization rate</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83736803-502B-488F-BAE0-FA9C25E1B9EC}"/>
              </a:ext>
            </a:extLst>
          </p:cNvPr>
          <p:cNvPicPr>
            <a:picLocks noGrp="1" noChangeAspect="1"/>
          </p:cNvPicPr>
          <p:nvPr>
            <p:ph idx="1"/>
          </p:nvPr>
        </p:nvPicPr>
        <p:blipFill rotWithShape="1">
          <a:blip r:embed="rId2"/>
          <a:srcRect l="5193" t="2151"/>
          <a:stretch/>
        </p:blipFill>
        <p:spPr>
          <a:xfrm>
            <a:off x="2790908" y="1789043"/>
            <a:ext cx="6564476" cy="4984267"/>
          </a:xfrm>
        </p:spPr>
      </p:pic>
    </p:spTree>
    <p:extLst>
      <p:ext uri="{BB962C8B-B14F-4D97-AF65-F5344CB8AC3E}">
        <p14:creationId xmlns:p14="http://schemas.microsoft.com/office/powerpoint/2010/main" val="313094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E4A6-41CF-469F-BEF9-138F30213ACC}"/>
              </a:ext>
            </a:extLst>
          </p:cNvPr>
          <p:cNvSpPr>
            <a:spLocks noGrp="1"/>
          </p:cNvSpPr>
          <p:nvPr>
            <p:ph type="title"/>
          </p:nvPr>
        </p:nvSpPr>
        <p:spPr>
          <a:xfrm>
            <a:off x="742784" y="681037"/>
            <a:ext cx="10515600" cy="1325563"/>
          </a:xfrm>
        </p:spPr>
        <p:txBody>
          <a:bodyPr>
            <a:normAutofit fontScale="90000"/>
          </a:bodyPr>
          <a:lstStyle/>
          <a:p>
            <a:r>
              <a:rPr lang="en-US" b="1" i="0" dirty="0">
                <a:solidFill>
                  <a:srgbClr val="000000"/>
                </a:solidFill>
                <a:effectLst/>
                <a:latin typeface="Helvetica Neue"/>
              </a:rPr>
              <a:t>Hypothesis: 40 ft HC or flat rack container type will have the highest utilization rate</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E973E0BC-DAE0-40C3-8D9E-05CDF2FB897F}"/>
              </a:ext>
            </a:extLst>
          </p:cNvPr>
          <p:cNvPicPr>
            <a:picLocks noGrp="1" noChangeAspect="1"/>
          </p:cNvPicPr>
          <p:nvPr>
            <p:ph idx="1"/>
          </p:nvPr>
        </p:nvPicPr>
        <p:blipFill rotWithShape="1">
          <a:blip r:embed="rId2"/>
          <a:srcRect l="5997"/>
          <a:stretch/>
        </p:blipFill>
        <p:spPr>
          <a:xfrm>
            <a:off x="2846567" y="1736914"/>
            <a:ext cx="6605963" cy="4829663"/>
          </a:xfrm>
        </p:spPr>
      </p:pic>
    </p:spTree>
    <p:extLst>
      <p:ext uri="{BB962C8B-B14F-4D97-AF65-F5344CB8AC3E}">
        <p14:creationId xmlns:p14="http://schemas.microsoft.com/office/powerpoint/2010/main" val="147263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D3AE-EFC0-4CAF-8A24-7772CB0B8B72}"/>
              </a:ext>
            </a:extLst>
          </p:cNvPr>
          <p:cNvSpPr>
            <a:spLocks noGrp="1"/>
          </p:cNvSpPr>
          <p:nvPr>
            <p:ph type="title"/>
          </p:nvPr>
        </p:nvSpPr>
        <p:spPr>
          <a:xfrm>
            <a:off x="838200" y="818349"/>
            <a:ext cx="10515600" cy="1325563"/>
          </a:xfrm>
        </p:spPr>
        <p:txBody>
          <a:bodyPr>
            <a:normAutofit fontScale="90000"/>
          </a:bodyPr>
          <a:lstStyle/>
          <a:p>
            <a:r>
              <a:rPr lang="en-US" b="1" i="0" dirty="0">
                <a:solidFill>
                  <a:srgbClr val="000000"/>
                </a:solidFill>
                <a:effectLst/>
                <a:latin typeface="Helvetica Neue"/>
              </a:rPr>
              <a:t>Question 4: How many companies that pay </a:t>
            </a:r>
            <a:r>
              <a:rPr lang="en-US" b="1" i="0" dirty="0" err="1">
                <a:solidFill>
                  <a:srgbClr val="000000"/>
                </a:solidFill>
                <a:effectLst/>
                <a:latin typeface="Helvetica Neue"/>
              </a:rPr>
              <a:t>Flexport</a:t>
            </a:r>
            <a:r>
              <a:rPr lang="en-US" b="1" i="0" dirty="0">
                <a:solidFill>
                  <a:srgbClr val="000000"/>
                </a:solidFill>
                <a:effectLst/>
                <a:latin typeface="Helvetica Neue"/>
              </a:rPr>
              <a:t> to have their Products moved from Suppliers to final destination? What's their market size/potential</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E0EE6319-FD41-473C-84FC-E9B6E2B34475}"/>
              </a:ext>
            </a:extLst>
          </p:cNvPr>
          <p:cNvSpPr>
            <a:spLocks noGrp="1"/>
          </p:cNvSpPr>
          <p:nvPr>
            <p:ph idx="1"/>
          </p:nvPr>
        </p:nvSpPr>
        <p:spPr/>
        <p:txBody>
          <a:bodyPr/>
          <a:lstStyle/>
          <a:p>
            <a:endParaRPr lang="en-US" dirty="0"/>
          </a:p>
          <a:p>
            <a:endParaRPr lang="en-US" dirty="0"/>
          </a:p>
          <a:p>
            <a:r>
              <a:rPr lang="en-US" dirty="0"/>
              <a:t>There are 34 companies that pay </a:t>
            </a:r>
            <a:r>
              <a:rPr lang="en-US" dirty="0" err="1"/>
              <a:t>Flexport</a:t>
            </a:r>
            <a:r>
              <a:rPr lang="en-US" dirty="0"/>
              <a:t> to have their Products moved from Suppliers to final destination</a:t>
            </a:r>
          </a:p>
        </p:txBody>
      </p:sp>
      <p:pic>
        <p:nvPicPr>
          <p:cNvPr id="5" name="Picture 4">
            <a:extLst>
              <a:ext uri="{FF2B5EF4-FFF2-40B4-BE49-F238E27FC236}">
                <a16:creationId xmlns:a16="http://schemas.microsoft.com/office/drawing/2014/main" id="{2B806C5D-85CC-42E9-BCB0-99503D3DD980}"/>
              </a:ext>
            </a:extLst>
          </p:cNvPr>
          <p:cNvPicPr>
            <a:picLocks noChangeAspect="1"/>
          </p:cNvPicPr>
          <p:nvPr/>
        </p:nvPicPr>
        <p:blipFill>
          <a:blip r:embed="rId2"/>
          <a:stretch>
            <a:fillRect/>
          </a:stretch>
        </p:blipFill>
        <p:spPr>
          <a:xfrm>
            <a:off x="7447782" y="3501598"/>
            <a:ext cx="4864291" cy="3356402"/>
          </a:xfrm>
          <a:prstGeom prst="rect">
            <a:avLst/>
          </a:prstGeom>
        </p:spPr>
      </p:pic>
    </p:spTree>
    <p:extLst>
      <p:ext uri="{BB962C8B-B14F-4D97-AF65-F5344CB8AC3E}">
        <p14:creationId xmlns:p14="http://schemas.microsoft.com/office/powerpoint/2010/main" val="357838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AD86-1187-4E7A-BB5D-0AB9297BD2F2}"/>
              </a:ext>
            </a:extLst>
          </p:cNvPr>
          <p:cNvSpPr>
            <a:spLocks noGrp="1"/>
          </p:cNvSpPr>
          <p:nvPr>
            <p:ph type="title"/>
          </p:nvPr>
        </p:nvSpPr>
        <p:spPr/>
        <p:txBody>
          <a:bodyPr/>
          <a:lstStyle/>
          <a:p>
            <a:r>
              <a:rPr lang="en-US" b="1" dirty="0">
                <a:latin typeface="Helvetica Neue"/>
              </a:rPr>
              <a:t>Main Analysis on </a:t>
            </a:r>
            <a:r>
              <a:rPr lang="en-US" b="1" u="sng" dirty="0">
                <a:latin typeface="Helvetica Neue"/>
              </a:rPr>
              <a:t>delivery</a:t>
            </a:r>
            <a:r>
              <a:rPr lang="en-US" b="1" dirty="0">
                <a:latin typeface="Helvetica Neue"/>
              </a:rPr>
              <a:t> and </a:t>
            </a:r>
            <a:r>
              <a:rPr lang="en-US" b="1" u="sng" dirty="0">
                <a:latin typeface="Helvetica Neue"/>
              </a:rPr>
              <a:t>cost</a:t>
            </a:r>
            <a:r>
              <a:rPr lang="en-US" b="1" dirty="0">
                <a:latin typeface="Helvetica Neue"/>
              </a:rPr>
              <a:t> </a:t>
            </a:r>
          </a:p>
        </p:txBody>
      </p:sp>
      <p:sp>
        <p:nvSpPr>
          <p:cNvPr id="3" name="Content Placeholder 2">
            <a:extLst>
              <a:ext uri="{FF2B5EF4-FFF2-40B4-BE49-F238E27FC236}">
                <a16:creationId xmlns:a16="http://schemas.microsoft.com/office/drawing/2014/main" id="{FC2911CC-FD39-40B4-937A-7ECCB6B61AE7}"/>
              </a:ext>
            </a:extLst>
          </p:cNvPr>
          <p:cNvSpPr>
            <a:spLocks noGrp="1"/>
          </p:cNvSpPr>
          <p:nvPr>
            <p:ph idx="1"/>
          </p:nvPr>
        </p:nvSpPr>
        <p:spPr/>
        <p:txBody>
          <a:bodyPr>
            <a:normAutofit fontScale="92500"/>
          </a:bodyPr>
          <a:lstStyle/>
          <a:p>
            <a:r>
              <a:rPr lang="en-US" dirty="0"/>
              <a:t>Shipments dataset contains a lot of useful information to analyze on these two aspects. </a:t>
            </a:r>
          </a:p>
          <a:p>
            <a:endParaRPr lang="en-US" dirty="0"/>
          </a:p>
          <a:p>
            <a:r>
              <a:rPr lang="en-US" dirty="0"/>
              <a:t>However, the dataset is dirty with a lot of missing values, abnormal values and complicated data relations. </a:t>
            </a:r>
          </a:p>
          <a:p>
            <a:endParaRPr lang="en-US" dirty="0"/>
          </a:p>
          <a:p>
            <a:r>
              <a:rPr lang="en-US" dirty="0"/>
              <a:t>For example, the actual total Cost for the first record is zero, that'd be an data error or data inaccuracy because the shipment cost could not be zero. For these records, there are also a lot of missing data for other columns as well. Therefore, I decided to do an outlier analysis to clean the data. </a:t>
            </a:r>
          </a:p>
        </p:txBody>
      </p:sp>
    </p:spTree>
    <p:extLst>
      <p:ext uri="{BB962C8B-B14F-4D97-AF65-F5344CB8AC3E}">
        <p14:creationId xmlns:p14="http://schemas.microsoft.com/office/powerpoint/2010/main" val="169648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A042-8A3F-4CB9-A21D-D3044C85CD1B}"/>
              </a:ext>
            </a:extLst>
          </p:cNvPr>
          <p:cNvSpPr>
            <a:spLocks noGrp="1"/>
          </p:cNvSpPr>
          <p:nvPr>
            <p:ph type="title"/>
          </p:nvPr>
        </p:nvSpPr>
        <p:spPr/>
        <p:txBody>
          <a:bodyPr>
            <a:normAutofit fontScale="90000"/>
          </a:bodyPr>
          <a:lstStyle/>
          <a:p>
            <a:r>
              <a:rPr lang="en-US" b="1" dirty="0">
                <a:latin typeface="Helvetica Neue"/>
              </a:rPr>
              <a:t>Hypothesis: The </a:t>
            </a:r>
            <a:r>
              <a:rPr lang="en-US" b="1" dirty="0" err="1">
                <a:latin typeface="Helvetica Neue"/>
              </a:rPr>
              <a:t>Flexport</a:t>
            </a:r>
            <a:r>
              <a:rPr lang="en-US" b="1" dirty="0">
                <a:latin typeface="Helvetica Neue"/>
              </a:rPr>
              <a:t> works in a transportation industry, there might be a seasonality </a:t>
            </a:r>
          </a:p>
        </p:txBody>
      </p:sp>
      <p:pic>
        <p:nvPicPr>
          <p:cNvPr id="5" name="Content Placeholder 4">
            <a:extLst>
              <a:ext uri="{FF2B5EF4-FFF2-40B4-BE49-F238E27FC236}">
                <a16:creationId xmlns:a16="http://schemas.microsoft.com/office/drawing/2014/main" id="{314DA73D-4AEF-4D92-9C34-2CD78D61ECDE}"/>
              </a:ext>
            </a:extLst>
          </p:cNvPr>
          <p:cNvPicPr>
            <a:picLocks noGrp="1" noChangeAspect="1"/>
          </p:cNvPicPr>
          <p:nvPr>
            <p:ph idx="1"/>
          </p:nvPr>
        </p:nvPicPr>
        <p:blipFill rotWithShape="1">
          <a:blip r:embed="rId2"/>
          <a:srcRect l="5685"/>
          <a:stretch/>
        </p:blipFill>
        <p:spPr>
          <a:xfrm>
            <a:off x="310100" y="2048262"/>
            <a:ext cx="5714227" cy="4351338"/>
          </a:xfrm>
        </p:spPr>
      </p:pic>
      <p:pic>
        <p:nvPicPr>
          <p:cNvPr id="7" name="Picture 6">
            <a:extLst>
              <a:ext uri="{FF2B5EF4-FFF2-40B4-BE49-F238E27FC236}">
                <a16:creationId xmlns:a16="http://schemas.microsoft.com/office/drawing/2014/main" id="{DECAEAF8-634F-4477-9DD7-D3692FD24ED7}"/>
              </a:ext>
            </a:extLst>
          </p:cNvPr>
          <p:cNvPicPr>
            <a:picLocks noChangeAspect="1"/>
          </p:cNvPicPr>
          <p:nvPr/>
        </p:nvPicPr>
        <p:blipFill>
          <a:blip r:embed="rId3"/>
          <a:stretch>
            <a:fillRect/>
          </a:stretch>
        </p:blipFill>
        <p:spPr>
          <a:xfrm>
            <a:off x="6274044" y="2205675"/>
            <a:ext cx="5607856" cy="4193925"/>
          </a:xfrm>
          <a:prstGeom prst="rect">
            <a:avLst/>
          </a:prstGeom>
        </p:spPr>
      </p:pic>
    </p:spTree>
    <p:extLst>
      <p:ext uri="{BB962C8B-B14F-4D97-AF65-F5344CB8AC3E}">
        <p14:creationId xmlns:p14="http://schemas.microsoft.com/office/powerpoint/2010/main" val="801461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31EB18-B75C-4370-AFB3-B880769966BF}"/>
              </a:ext>
            </a:extLst>
          </p:cNvPr>
          <p:cNvPicPr>
            <a:picLocks noGrp="1" noChangeAspect="1"/>
          </p:cNvPicPr>
          <p:nvPr>
            <p:ph idx="4294967295"/>
          </p:nvPr>
        </p:nvPicPr>
        <p:blipFill>
          <a:blip r:embed="rId2"/>
          <a:stretch>
            <a:fillRect/>
          </a:stretch>
        </p:blipFill>
        <p:spPr>
          <a:xfrm>
            <a:off x="71562" y="1491409"/>
            <a:ext cx="5557838" cy="4351337"/>
          </a:xfrm>
        </p:spPr>
      </p:pic>
      <p:pic>
        <p:nvPicPr>
          <p:cNvPr id="7" name="Picture 6">
            <a:extLst>
              <a:ext uri="{FF2B5EF4-FFF2-40B4-BE49-F238E27FC236}">
                <a16:creationId xmlns:a16="http://schemas.microsoft.com/office/drawing/2014/main" id="{8803393C-5800-4168-B16F-4C9BEFB017CE}"/>
              </a:ext>
            </a:extLst>
          </p:cNvPr>
          <p:cNvPicPr>
            <a:picLocks noChangeAspect="1"/>
          </p:cNvPicPr>
          <p:nvPr/>
        </p:nvPicPr>
        <p:blipFill>
          <a:blip r:embed="rId3"/>
          <a:stretch>
            <a:fillRect/>
          </a:stretch>
        </p:blipFill>
        <p:spPr>
          <a:xfrm>
            <a:off x="6096000" y="1439738"/>
            <a:ext cx="5758069" cy="4403008"/>
          </a:xfrm>
          <a:prstGeom prst="rect">
            <a:avLst/>
          </a:prstGeom>
        </p:spPr>
      </p:pic>
    </p:spTree>
    <p:extLst>
      <p:ext uri="{BB962C8B-B14F-4D97-AF65-F5344CB8AC3E}">
        <p14:creationId xmlns:p14="http://schemas.microsoft.com/office/powerpoint/2010/main" val="409899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7CB8-523B-4A0A-B0A8-E535A6907409}"/>
              </a:ext>
            </a:extLst>
          </p:cNvPr>
          <p:cNvSpPr>
            <a:spLocks noGrp="1"/>
          </p:cNvSpPr>
          <p:nvPr>
            <p:ph type="title"/>
          </p:nvPr>
        </p:nvSpPr>
        <p:spPr/>
        <p:txBody>
          <a:bodyPr>
            <a:normAutofit fontScale="90000"/>
          </a:bodyPr>
          <a:lstStyle/>
          <a:p>
            <a:r>
              <a:rPr lang="en-US" b="1" dirty="0">
                <a:latin typeface="Helvetica Neue"/>
              </a:rPr>
              <a:t>Hypothesis: the different incoterms will have different impact on the estimate cost and actual cost.</a:t>
            </a:r>
          </a:p>
        </p:txBody>
      </p:sp>
      <p:pic>
        <p:nvPicPr>
          <p:cNvPr id="5" name="Content Placeholder 4">
            <a:extLst>
              <a:ext uri="{FF2B5EF4-FFF2-40B4-BE49-F238E27FC236}">
                <a16:creationId xmlns:a16="http://schemas.microsoft.com/office/drawing/2014/main" id="{436323B8-1B2F-4D63-9924-EB896CB38BFD}"/>
              </a:ext>
            </a:extLst>
          </p:cNvPr>
          <p:cNvPicPr>
            <a:picLocks noGrp="1" noChangeAspect="1"/>
          </p:cNvPicPr>
          <p:nvPr>
            <p:ph idx="1"/>
          </p:nvPr>
        </p:nvPicPr>
        <p:blipFill>
          <a:blip r:embed="rId2"/>
          <a:stretch>
            <a:fillRect/>
          </a:stretch>
        </p:blipFill>
        <p:spPr>
          <a:xfrm>
            <a:off x="464130" y="2032359"/>
            <a:ext cx="6159003" cy="4351338"/>
          </a:xfrm>
        </p:spPr>
      </p:pic>
      <p:pic>
        <p:nvPicPr>
          <p:cNvPr id="7" name="Picture 6">
            <a:extLst>
              <a:ext uri="{FF2B5EF4-FFF2-40B4-BE49-F238E27FC236}">
                <a16:creationId xmlns:a16="http://schemas.microsoft.com/office/drawing/2014/main" id="{D70D1384-8EE2-4533-9BB3-2550AC57E160}"/>
              </a:ext>
            </a:extLst>
          </p:cNvPr>
          <p:cNvPicPr>
            <a:picLocks noChangeAspect="1"/>
          </p:cNvPicPr>
          <p:nvPr/>
        </p:nvPicPr>
        <p:blipFill>
          <a:blip r:embed="rId3"/>
          <a:stretch>
            <a:fillRect/>
          </a:stretch>
        </p:blipFill>
        <p:spPr>
          <a:xfrm>
            <a:off x="6409422" y="2194360"/>
            <a:ext cx="5697851" cy="4027336"/>
          </a:xfrm>
          <a:prstGeom prst="rect">
            <a:avLst/>
          </a:prstGeom>
        </p:spPr>
      </p:pic>
    </p:spTree>
    <p:extLst>
      <p:ext uri="{BB962C8B-B14F-4D97-AF65-F5344CB8AC3E}">
        <p14:creationId xmlns:p14="http://schemas.microsoft.com/office/powerpoint/2010/main" val="243730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3DE70D-8F57-4098-9FFF-88CB0564C9AC}"/>
              </a:ext>
            </a:extLst>
          </p:cNvPr>
          <p:cNvPicPr>
            <a:picLocks noGrp="1" noChangeAspect="1"/>
          </p:cNvPicPr>
          <p:nvPr>
            <p:ph idx="4294967295"/>
          </p:nvPr>
        </p:nvPicPr>
        <p:blipFill>
          <a:blip r:embed="rId2"/>
          <a:stretch>
            <a:fillRect/>
          </a:stretch>
        </p:blipFill>
        <p:spPr>
          <a:xfrm>
            <a:off x="-1" y="1606164"/>
            <a:ext cx="5677127" cy="4435862"/>
          </a:xfrm>
        </p:spPr>
      </p:pic>
      <p:pic>
        <p:nvPicPr>
          <p:cNvPr id="7" name="Picture 6">
            <a:extLst>
              <a:ext uri="{FF2B5EF4-FFF2-40B4-BE49-F238E27FC236}">
                <a16:creationId xmlns:a16="http://schemas.microsoft.com/office/drawing/2014/main" id="{FE2FFB75-DD88-489D-8323-7B13C4FEDA00}"/>
              </a:ext>
            </a:extLst>
          </p:cNvPr>
          <p:cNvPicPr>
            <a:picLocks noChangeAspect="1"/>
          </p:cNvPicPr>
          <p:nvPr/>
        </p:nvPicPr>
        <p:blipFill>
          <a:blip r:embed="rId3"/>
          <a:stretch>
            <a:fillRect/>
          </a:stretch>
        </p:blipFill>
        <p:spPr>
          <a:xfrm>
            <a:off x="5490348" y="1322928"/>
            <a:ext cx="6701652" cy="4719098"/>
          </a:xfrm>
          <a:prstGeom prst="rect">
            <a:avLst/>
          </a:prstGeom>
        </p:spPr>
      </p:pic>
    </p:spTree>
    <p:extLst>
      <p:ext uri="{BB962C8B-B14F-4D97-AF65-F5344CB8AC3E}">
        <p14:creationId xmlns:p14="http://schemas.microsoft.com/office/powerpoint/2010/main" val="134538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681E-866D-4E59-B966-102A4CE13B1B}"/>
              </a:ext>
            </a:extLst>
          </p:cNvPr>
          <p:cNvSpPr>
            <a:spLocks noGrp="1"/>
          </p:cNvSpPr>
          <p:nvPr>
            <p:ph type="title"/>
          </p:nvPr>
        </p:nvSpPr>
        <p:spPr/>
        <p:txBody>
          <a:bodyPr>
            <a:normAutofit/>
          </a:bodyPr>
          <a:lstStyle/>
          <a:p>
            <a:r>
              <a:rPr lang="en-US" b="1" i="0" dirty="0">
                <a:solidFill>
                  <a:srgbClr val="000000"/>
                </a:solidFill>
                <a:effectLst/>
                <a:latin typeface="Helvetica Neue"/>
              </a:rPr>
              <a:t>Question:</a:t>
            </a:r>
            <a:r>
              <a:rPr lang="en-US" b="1" dirty="0">
                <a:solidFill>
                  <a:srgbClr val="000000"/>
                </a:solidFill>
                <a:latin typeface="Helvetica Neue"/>
              </a:rPr>
              <a:t> Over the past years, is the deliveries on-time and fast? </a:t>
            </a:r>
            <a:endParaRPr lang="en-US" dirty="0"/>
          </a:p>
        </p:txBody>
      </p:sp>
      <p:sp>
        <p:nvSpPr>
          <p:cNvPr id="3" name="Content Placeholder 2">
            <a:extLst>
              <a:ext uri="{FF2B5EF4-FFF2-40B4-BE49-F238E27FC236}">
                <a16:creationId xmlns:a16="http://schemas.microsoft.com/office/drawing/2014/main" id="{A14A4150-CD7D-4708-B73D-66D37B886C37}"/>
              </a:ext>
            </a:extLst>
          </p:cNvPr>
          <p:cNvSpPr>
            <a:spLocks noGrp="1"/>
          </p:cNvSpPr>
          <p:nvPr>
            <p:ph idx="1"/>
          </p:nvPr>
        </p:nvSpPr>
        <p:spPr/>
        <p:txBody>
          <a:bodyPr/>
          <a:lstStyle/>
          <a:p>
            <a:r>
              <a:rPr lang="en-US" dirty="0"/>
              <a:t>In general, The </a:t>
            </a:r>
            <a:r>
              <a:rPr lang="en-US" dirty="0" err="1"/>
              <a:t>Flexport</a:t>
            </a:r>
            <a:r>
              <a:rPr lang="en-US" dirty="0"/>
              <a:t> delivery is pretty fast and on-time as always. During the 2016 to 2019, the average delivery time between estimation and actual time is actual delivery time is 12 hour 21 mins less than estimated time.</a:t>
            </a:r>
          </a:p>
        </p:txBody>
      </p:sp>
    </p:spTree>
    <p:extLst>
      <p:ext uri="{BB962C8B-B14F-4D97-AF65-F5344CB8AC3E}">
        <p14:creationId xmlns:p14="http://schemas.microsoft.com/office/powerpoint/2010/main" val="178889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247C-7D81-4271-99D0-47E3FA87F445}"/>
              </a:ext>
            </a:extLst>
          </p:cNvPr>
          <p:cNvSpPr>
            <a:spLocks noGrp="1"/>
          </p:cNvSpPr>
          <p:nvPr>
            <p:ph type="title"/>
          </p:nvPr>
        </p:nvSpPr>
        <p:spPr/>
        <p:txBody>
          <a:bodyPr/>
          <a:lstStyle/>
          <a:p>
            <a:r>
              <a:rPr lang="en-US" b="1" dirty="0"/>
              <a:t>Background </a:t>
            </a:r>
          </a:p>
        </p:txBody>
      </p:sp>
      <p:sp>
        <p:nvSpPr>
          <p:cNvPr id="3" name="Content Placeholder 2">
            <a:extLst>
              <a:ext uri="{FF2B5EF4-FFF2-40B4-BE49-F238E27FC236}">
                <a16:creationId xmlns:a16="http://schemas.microsoft.com/office/drawing/2014/main" id="{3227D5A8-CD0B-420A-AE7E-383DAE48821C}"/>
              </a:ext>
            </a:extLst>
          </p:cNvPr>
          <p:cNvSpPr>
            <a:spLocks noGrp="1"/>
          </p:cNvSpPr>
          <p:nvPr>
            <p:ph idx="1"/>
          </p:nvPr>
        </p:nvSpPr>
        <p:spPr/>
        <p:txBody>
          <a:bodyPr/>
          <a:lstStyle/>
          <a:p>
            <a:r>
              <a:rPr lang="en-US" dirty="0" err="1"/>
              <a:t>Flexport</a:t>
            </a:r>
            <a:r>
              <a:rPr lang="en-US" dirty="0"/>
              <a:t> manages the complexity of shipment processes and dedicated to provide a good transportation experience for clients. </a:t>
            </a:r>
          </a:p>
          <a:p>
            <a:r>
              <a:rPr lang="en-US" dirty="0"/>
              <a:t>The basic business model is below:</a:t>
            </a:r>
          </a:p>
        </p:txBody>
      </p:sp>
      <p:pic>
        <p:nvPicPr>
          <p:cNvPr id="5" name="Picture 4">
            <a:extLst>
              <a:ext uri="{FF2B5EF4-FFF2-40B4-BE49-F238E27FC236}">
                <a16:creationId xmlns:a16="http://schemas.microsoft.com/office/drawing/2014/main" id="{8331CB43-601E-4C73-AF55-7E36275E6CFB}"/>
              </a:ext>
            </a:extLst>
          </p:cNvPr>
          <p:cNvPicPr>
            <a:picLocks noChangeAspect="1"/>
          </p:cNvPicPr>
          <p:nvPr/>
        </p:nvPicPr>
        <p:blipFill>
          <a:blip r:embed="rId2"/>
          <a:stretch>
            <a:fillRect/>
          </a:stretch>
        </p:blipFill>
        <p:spPr>
          <a:xfrm>
            <a:off x="282718" y="3619632"/>
            <a:ext cx="11743145" cy="2359503"/>
          </a:xfrm>
          <a:prstGeom prst="rect">
            <a:avLst/>
          </a:prstGeom>
        </p:spPr>
      </p:pic>
    </p:spTree>
    <p:extLst>
      <p:ext uri="{BB962C8B-B14F-4D97-AF65-F5344CB8AC3E}">
        <p14:creationId xmlns:p14="http://schemas.microsoft.com/office/powerpoint/2010/main" val="1028218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F694-0D46-43F2-BEFF-708E3F611155}"/>
              </a:ext>
            </a:extLst>
          </p:cNvPr>
          <p:cNvSpPr>
            <a:spLocks noGrp="1"/>
          </p:cNvSpPr>
          <p:nvPr>
            <p:ph type="title"/>
          </p:nvPr>
        </p:nvSpPr>
        <p:spPr/>
        <p:txBody>
          <a:bodyPr/>
          <a:lstStyle/>
          <a:p>
            <a:r>
              <a:rPr lang="en-US" b="1" dirty="0">
                <a:latin typeface="Helvetica Neue"/>
              </a:rPr>
              <a:t>Question: What are major factors to influence the delivery time ?</a:t>
            </a:r>
          </a:p>
        </p:txBody>
      </p:sp>
      <p:pic>
        <p:nvPicPr>
          <p:cNvPr id="5" name="Content Placeholder 4">
            <a:extLst>
              <a:ext uri="{FF2B5EF4-FFF2-40B4-BE49-F238E27FC236}">
                <a16:creationId xmlns:a16="http://schemas.microsoft.com/office/drawing/2014/main" id="{F5367BAC-E89A-4415-B0FD-F8B10FCCA0AD}"/>
              </a:ext>
            </a:extLst>
          </p:cNvPr>
          <p:cNvPicPr>
            <a:picLocks noGrp="1" noChangeAspect="1"/>
          </p:cNvPicPr>
          <p:nvPr>
            <p:ph idx="1"/>
          </p:nvPr>
        </p:nvPicPr>
        <p:blipFill>
          <a:blip r:embed="rId2"/>
          <a:stretch>
            <a:fillRect/>
          </a:stretch>
        </p:blipFill>
        <p:spPr>
          <a:xfrm>
            <a:off x="0" y="2965837"/>
            <a:ext cx="5245410" cy="3037398"/>
          </a:xfrm>
        </p:spPr>
      </p:pic>
      <p:pic>
        <p:nvPicPr>
          <p:cNvPr id="7" name="Picture 6">
            <a:extLst>
              <a:ext uri="{FF2B5EF4-FFF2-40B4-BE49-F238E27FC236}">
                <a16:creationId xmlns:a16="http://schemas.microsoft.com/office/drawing/2014/main" id="{80FD5BB1-68F5-4D3B-9FAE-924ED6098618}"/>
              </a:ext>
            </a:extLst>
          </p:cNvPr>
          <p:cNvPicPr>
            <a:picLocks noChangeAspect="1"/>
          </p:cNvPicPr>
          <p:nvPr/>
        </p:nvPicPr>
        <p:blipFill>
          <a:blip r:embed="rId3"/>
          <a:stretch>
            <a:fillRect/>
          </a:stretch>
        </p:blipFill>
        <p:spPr>
          <a:xfrm>
            <a:off x="5359179" y="2954544"/>
            <a:ext cx="6621386" cy="3538331"/>
          </a:xfrm>
          <a:prstGeom prst="rect">
            <a:avLst/>
          </a:prstGeom>
        </p:spPr>
      </p:pic>
    </p:spTree>
    <p:extLst>
      <p:ext uri="{BB962C8B-B14F-4D97-AF65-F5344CB8AC3E}">
        <p14:creationId xmlns:p14="http://schemas.microsoft.com/office/powerpoint/2010/main" val="101000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7B42D3-ED77-4079-B0EF-987491C41008}"/>
              </a:ext>
            </a:extLst>
          </p:cNvPr>
          <p:cNvPicPr>
            <a:picLocks noGrp="1" noChangeAspect="1"/>
          </p:cNvPicPr>
          <p:nvPr>
            <p:ph idx="4294967295"/>
          </p:nvPr>
        </p:nvPicPr>
        <p:blipFill>
          <a:blip r:embed="rId2"/>
          <a:stretch>
            <a:fillRect/>
          </a:stretch>
        </p:blipFill>
        <p:spPr>
          <a:xfrm>
            <a:off x="166977" y="2014413"/>
            <a:ext cx="5507038" cy="3521075"/>
          </a:xfrm>
        </p:spPr>
      </p:pic>
      <p:pic>
        <p:nvPicPr>
          <p:cNvPr id="7" name="Picture 6">
            <a:extLst>
              <a:ext uri="{FF2B5EF4-FFF2-40B4-BE49-F238E27FC236}">
                <a16:creationId xmlns:a16="http://schemas.microsoft.com/office/drawing/2014/main" id="{654BCCE9-0977-4EBC-B3C2-31FF4ACB1C66}"/>
              </a:ext>
            </a:extLst>
          </p:cNvPr>
          <p:cNvPicPr>
            <a:picLocks noChangeAspect="1"/>
          </p:cNvPicPr>
          <p:nvPr/>
        </p:nvPicPr>
        <p:blipFill>
          <a:blip r:embed="rId3"/>
          <a:stretch>
            <a:fillRect/>
          </a:stretch>
        </p:blipFill>
        <p:spPr>
          <a:xfrm>
            <a:off x="5674015" y="2048597"/>
            <a:ext cx="6302836" cy="3452705"/>
          </a:xfrm>
          <a:prstGeom prst="rect">
            <a:avLst/>
          </a:prstGeom>
        </p:spPr>
      </p:pic>
    </p:spTree>
    <p:extLst>
      <p:ext uri="{BB962C8B-B14F-4D97-AF65-F5344CB8AC3E}">
        <p14:creationId xmlns:p14="http://schemas.microsoft.com/office/powerpoint/2010/main" val="2541164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E5FE-7430-4267-8C8A-CBC16EE113C2}"/>
              </a:ext>
            </a:extLst>
          </p:cNvPr>
          <p:cNvSpPr>
            <a:spLocks noGrp="1"/>
          </p:cNvSpPr>
          <p:nvPr>
            <p:ph type="title"/>
          </p:nvPr>
        </p:nvSpPr>
        <p:spPr/>
        <p:txBody>
          <a:bodyPr/>
          <a:lstStyle/>
          <a:p>
            <a:r>
              <a:rPr lang="en-US" b="1" dirty="0">
                <a:latin typeface="Helvetica Neue"/>
              </a:rPr>
              <a:t>Machine Learning Model- Predict a good container </a:t>
            </a:r>
          </a:p>
        </p:txBody>
      </p:sp>
      <p:pic>
        <p:nvPicPr>
          <p:cNvPr id="5" name="Content Placeholder 4">
            <a:extLst>
              <a:ext uri="{FF2B5EF4-FFF2-40B4-BE49-F238E27FC236}">
                <a16:creationId xmlns:a16="http://schemas.microsoft.com/office/drawing/2014/main" id="{DDAEA696-DAF0-48EC-9095-73610BBCE0A1}"/>
              </a:ext>
            </a:extLst>
          </p:cNvPr>
          <p:cNvPicPr>
            <a:picLocks noGrp="1" noChangeAspect="1"/>
          </p:cNvPicPr>
          <p:nvPr>
            <p:ph idx="1"/>
          </p:nvPr>
        </p:nvPicPr>
        <p:blipFill rotWithShape="1">
          <a:blip r:embed="rId2"/>
          <a:srcRect t="2631"/>
          <a:stretch/>
        </p:blipFill>
        <p:spPr>
          <a:xfrm>
            <a:off x="2926939" y="1690688"/>
            <a:ext cx="6892922" cy="5121739"/>
          </a:xfrm>
        </p:spPr>
      </p:pic>
    </p:spTree>
    <p:extLst>
      <p:ext uri="{BB962C8B-B14F-4D97-AF65-F5344CB8AC3E}">
        <p14:creationId xmlns:p14="http://schemas.microsoft.com/office/powerpoint/2010/main" val="373416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4373-4880-44E7-970A-7A9ABE616F03}"/>
              </a:ext>
            </a:extLst>
          </p:cNvPr>
          <p:cNvSpPr>
            <a:spLocks noGrp="1"/>
          </p:cNvSpPr>
          <p:nvPr>
            <p:ph type="title"/>
          </p:nvPr>
        </p:nvSpPr>
        <p:spPr/>
        <p:txBody>
          <a:bodyPr/>
          <a:lstStyle/>
          <a:p>
            <a:r>
              <a:rPr lang="en-US" b="1" dirty="0">
                <a:latin typeface="Helvetica Neue"/>
              </a:rPr>
              <a:t>Summary of Findings</a:t>
            </a:r>
          </a:p>
        </p:txBody>
      </p:sp>
      <p:sp>
        <p:nvSpPr>
          <p:cNvPr id="3" name="Content Placeholder 2">
            <a:extLst>
              <a:ext uri="{FF2B5EF4-FFF2-40B4-BE49-F238E27FC236}">
                <a16:creationId xmlns:a16="http://schemas.microsoft.com/office/drawing/2014/main" id="{D39F7BB2-FD09-48EB-82F7-1F5E6A01F396}"/>
              </a:ext>
            </a:extLst>
          </p:cNvPr>
          <p:cNvSpPr>
            <a:spLocks noGrp="1"/>
          </p:cNvSpPr>
          <p:nvPr>
            <p:ph idx="1"/>
          </p:nvPr>
        </p:nvSpPr>
        <p:spPr/>
        <p:txBody>
          <a:bodyPr>
            <a:normAutofit/>
          </a:bodyPr>
          <a:lstStyle/>
          <a:p>
            <a:r>
              <a:rPr lang="en-US" sz="2000" dirty="0">
                <a:solidFill>
                  <a:srgbClr val="000000"/>
                </a:solidFill>
                <a:latin typeface="Helvetica Neue"/>
              </a:rPr>
              <a:t>T</a:t>
            </a:r>
            <a:r>
              <a:rPr lang="en-US" sz="2000" i="0" dirty="0">
                <a:solidFill>
                  <a:srgbClr val="000000"/>
                </a:solidFill>
                <a:effectLst/>
                <a:latin typeface="Helvetica Neue"/>
              </a:rPr>
              <a:t>here are three main suppliers in the world are China, Hong Kong and United States.</a:t>
            </a:r>
          </a:p>
          <a:p>
            <a:r>
              <a:rPr lang="en-US" sz="2000" dirty="0">
                <a:solidFill>
                  <a:srgbClr val="000000"/>
                </a:solidFill>
                <a:latin typeface="Helvetica Neue"/>
              </a:rPr>
              <a:t>The Company is growing at a fast-pace, but there might be a problem in causing the differences between estimate sales and actual sales. The company overestimated its sales in year 2017 and 2018. </a:t>
            </a:r>
          </a:p>
          <a:p>
            <a:r>
              <a:rPr lang="en-US" sz="2000" dirty="0">
                <a:latin typeface="Helvetica Neue"/>
              </a:rPr>
              <a:t>Consignees are mainly mid-market firms and emerging firms. In my perspective, the growth potential is so huge in the future. We should do more marketing to attract consignees to ‘online’.</a:t>
            </a:r>
          </a:p>
          <a:p>
            <a:r>
              <a:rPr lang="en-US" sz="2000" dirty="0">
                <a:latin typeface="Helvetica Neue"/>
              </a:rPr>
              <a:t>In my opinion there is a seasonality over years. From the graph, we can see that the actual revenue is higher in the second half of the year and lower in the first half. The peak is around October and November. This is an interesting </a:t>
            </a:r>
            <a:r>
              <a:rPr lang="en-US" sz="2000" dirty="0" err="1">
                <a:latin typeface="Helvetica Neue"/>
              </a:rPr>
              <a:t>obeservation</a:t>
            </a:r>
            <a:r>
              <a:rPr lang="en-US" sz="2000" dirty="0">
                <a:latin typeface="Helvetica Neue"/>
              </a:rPr>
              <a:t> because December is the last month of the year and December has a lot of holidays including Christmas and New Year. </a:t>
            </a:r>
          </a:p>
        </p:txBody>
      </p:sp>
    </p:spTree>
    <p:extLst>
      <p:ext uri="{BB962C8B-B14F-4D97-AF65-F5344CB8AC3E}">
        <p14:creationId xmlns:p14="http://schemas.microsoft.com/office/powerpoint/2010/main" val="2593834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59D3-04A0-4692-B482-1A6CBD60008E}"/>
              </a:ext>
            </a:extLst>
          </p:cNvPr>
          <p:cNvSpPr>
            <a:spLocks noGrp="1"/>
          </p:cNvSpPr>
          <p:nvPr>
            <p:ph type="title"/>
          </p:nvPr>
        </p:nvSpPr>
        <p:spPr/>
        <p:txBody>
          <a:bodyPr/>
          <a:lstStyle/>
          <a:p>
            <a:r>
              <a:rPr lang="en-US" b="1" dirty="0">
                <a:latin typeface="Helvetica Neue"/>
              </a:rPr>
              <a:t>Summary of Findings</a:t>
            </a:r>
            <a:endParaRPr lang="en-US" dirty="0"/>
          </a:p>
        </p:txBody>
      </p:sp>
      <p:sp>
        <p:nvSpPr>
          <p:cNvPr id="3" name="Content Placeholder 2">
            <a:extLst>
              <a:ext uri="{FF2B5EF4-FFF2-40B4-BE49-F238E27FC236}">
                <a16:creationId xmlns:a16="http://schemas.microsoft.com/office/drawing/2014/main" id="{674AF9CE-1B2B-495B-A829-9CF9A06EC32E}"/>
              </a:ext>
            </a:extLst>
          </p:cNvPr>
          <p:cNvSpPr>
            <a:spLocks noGrp="1"/>
          </p:cNvSpPr>
          <p:nvPr>
            <p:ph idx="1"/>
          </p:nvPr>
        </p:nvSpPr>
        <p:spPr/>
        <p:txBody>
          <a:bodyPr>
            <a:normAutofit/>
          </a:bodyPr>
          <a:lstStyle/>
          <a:p>
            <a:r>
              <a:rPr lang="en-US" sz="2400" i="0" dirty="0">
                <a:solidFill>
                  <a:srgbClr val="000000"/>
                </a:solidFill>
                <a:effectLst/>
                <a:latin typeface="Helvetica Neue"/>
              </a:rPr>
              <a:t>FOB has the lowest actual cost for the firm, EXW has the highest actual cost.</a:t>
            </a:r>
          </a:p>
          <a:p>
            <a:r>
              <a:rPr lang="en-US" sz="2400" dirty="0">
                <a:latin typeface="Helvetica Neue"/>
              </a:rPr>
              <a:t>The overall delivery speed is excellent, but try to use more PTD and less PTP will potential decrease delivery delay. Dangerous goods are sometimes a ‘good’ thing because make the delivery much faster. </a:t>
            </a:r>
          </a:p>
          <a:p>
            <a:r>
              <a:rPr lang="en-US" sz="2400" dirty="0">
                <a:latin typeface="Helvetica Neue"/>
              </a:rPr>
              <a:t>Ocean shipments contains more than 55% of the total goods. The </a:t>
            </a:r>
            <a:r>
              <a:rPr lang="en-US" sz="2400" i="0" dirty="0">
                <a:solidFill>
                  <a:srgbClr val="000000"/>
                </a:solidFill>
                <a:effectLst/>
                <a:latin typeface="Helvetica Neue"/>
              </a:rPr>
              <a:t>Flat Rack have the highest container utilization, the Ventilated have the smallest container utilization; 40 ft HC has the largest utilization rate, but the 45 ft HC has the lowest utilization rate. A good container size and volume along with 40 ft HC with the type of dry or 40ft with the type of flat rack will have 97% of chance to exceed 80% container utilization rate. </a:t>
            </a:r>
          </a:p>
          <a:p>
            <a:endParaRPr lang="en-US" sz="2400" dirty="0">
              <a:latin typeface="Helvetica Neue"/>
            </a:endParaRPr>
          </a:p>
        </p:txBody>
      </p:sp>
    </p:spTree>
    <p:extLst>
      <p:ext uri="{BB962C8B-B14F-4D97-AF65-F5344CB8AC3E}">
        <p14:creationId xmlns:p14="http://schemas.microsoft.com/office/powerpoint/2010/main" val="293344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3413-4356-4CE9-BA55-03941894FA56}"/>
              </a:ext>
            </a:extLst>
          </p:cNvPr>
          <p:cNvSpPr>
            <a:spLocks noGrp="1"/>
          </p:cNvSpPr>
          <p:nvPr>
            <p:ph type="title"/>
          </p:nvPr>
        </p:nvSpPr>
        <p:spPr/>
        <p:txBody>
          <a:bodyPr/>
          <a:lstStyle/>
          <a:p>
            <a:r>
              <a:rPr lang="en-US" b="1" dirty="0"/>
              <a:t>Business Issue </a:t>
            </a:r>
          </a:p>
        </p:txBody>
      </p:sp>
      <p:sp>
        <p:nvSpPr>
          <p:cNvPr id="3" name="Content Placeholder 2">
            <a:extLst>
              <a:ext uri="{FF2B5EF4-FFF2-40B4-BE49-F238E27FC236}">
                <a16:creationId xmlns:a16="http://schemas.microsoft.com/office/drawing/2014/main" id="{CCE9C648-FDCD-4957-AAF8-DE55DC058425}"/>
              </a:ext>
            </a:extLst>
          </p:cNvPr>
          <p:cNvSpPr>
            <a:spLocks noGrp="1"/>
          </p:cNvSpPr>
          <p:nvPr>
            <p:ph idx="1"/>
          </p:nvPr>
        </p:nvSpPr>
        <p:spPr/>
        <p:txBody>
          <a:bodyPr/>
          <a:lstStyle/>
          <a:p>
            <a:r>
              <a:rPr lang="en-US" dirty="0" err="1"/>
              <a:t>Flexport</a:t>
            </a:r>
            <a:r>
              <a:rPr lang="en-US" dirty="0"/>
              <a:t> aims to provide its clients </a:t>
            </a:r>
            <a:r>
              <a:rPr lang="en-US" b="1" dirty="0"/>
              <a:t>with fast, reliable, on-time deliveries</a:t>
            </a:r>
            <a:r>
              <a:rPr lang="en-US" dirty="0"/>
              <a:t> at </a:t>
            </a:r>
            <a:r>
              <a:rPr lang="en-US" b="1" dirty="0"/>
              <a:t>low cost</a:t>
            </a:r>
            <a:r>
              <a:rPr lang="en-US" dirty="0"/>
              <a:t>. </a:t>
            </a:r>
          </a:p>
          <a:p>
            <a:r>
              <a:rPr lang="en-US" dirty="0"/>
              <a:t>The keywords are </a:t>
            </a:r>
            <a:r>
              <a:rPr lang="en-US" u="sng" dirty="0"/>
              <a:t>fast deliveries </a:t>
            </a:r>
            <a:r>
              <a:rPr lang="en-US" dirty="0"/>
              <a:t>and </a:t>
            </a:r>
            <a:r>
              <a:rPr lang="en-US" u="sng" dirty="0"/>
              <a:t>low cost</a:t>
            </a:r>
            <a:r>
              <a:rPr lang="en-US" dirty="0"/>
              <a:t>. </a:t>
            </a:r>
          </a:p>
        </p:txBody>
      </p:sp>
    </p:spTree>
    <p:extLst>
      <p:ext uri="{BB962C8B-B14F-4D97-AF65-F5344CB8AC3E}">
        <p14:creationId xmlns:p14="http://schemas.microsoft.com/office/powerpoint/2010/main" val="6135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A478-3BDC-44E6-99E2-6268635C3B6D}"/>
              </a:ext>
            </a:extLst>
          </p:cNvPr>
          <p:cNvSpPr>
            <a:spLocks noGrp="1"/>
          </p:cNvSpPr>
          <p:nvPr>
            <p:ph type="title"/>
          </p:nvPr>
        </p:nvSpPr>
        <p:spPr/>
        <p:txBody>
          <a:bodyPr/>
          <a:lstStyle/>
          <a:p>
            <a:r>
              <a:rPr lang="en-US" b="1" dirty="0"/>
              <a:t>Analytical Approach</a:t>
            </a:r>
          </a:p>
        </p:txBody>
      </p:sp>
      <p:sp>
        <p:nvSpPr>
          <p:cNvPr id="3" name="Content Placeholder 2">
            <a:extLst>
              <a:ext uri="{FF2B5EF4-FFF2-40B4-BE49-F238E27FC236}">
                <a16:creationId xmlns:a16="http://schemas.microsoft.com/office/drawing/2014/main" id="{A92341F3-6106-4226-ABFC-9B5817E044FD}"/>
              </a:ext>
            </a:extLst>
          </p:cNvPr>
          <p:cNvSpPr>
            <a:spLocks noGrp="1"/>
          </p:cNvSpPr>
          <p:nvPr>
            <p:ph idx="1"/>
          </p:nvPr>
        </p:nvSpPr>
        <p:spPr/>
        <p:txBody>
          <a:bodyPr/>
          <a:lstStyle/>
          <a:p>
            <a:pPr marL="514350" indent="-514350">
              <a:buFont typeface="+mj-lt"/>
              <a:buAutoNum type="arabicPeriod"/>
            </a:pPr>
            <a:r>
              <a:rPr lang="en-US" dirty="0"/>
              <a:t>Extract and understand key insights </a:t>
            </a:r>
          </a:p>
          <a:p>
            <a:pPr marL="514350" indent="-514350">
              <a:buFont typeface="+mj-lt"/>
              <a:buAutoNum type="arabicPeriod"/>
            </a:pPr>
            <a:r>
              <a:rPr lang="en-US" dirty="0"/>
              <a:t>Create hypothesis and questions </a:t>
            </a:r>
          </a:p>
          <a:p>
            <a:pPr marL="514350" indent="-514350">
              <a:buFont typeface="+mj-lt"/>
              <a:buAutoNum type="arabicPeriod"/>
            </a:pPr>
            <a:r>
              <a:rPr lang="en-US" dirty="0"/>
              <a:t>Data manipulation and data visualization </a:t>
            </a:r>
          </a:p>
          <a:p>
            <a:pPr marL="514350" indent="-514350">
              <a:buFont typeface="+mj-lt"/>
              <a:buAutoNum type="arabicPeriod"/>
            </a:pPr>
            <a:r>
              <a:rPr lang="en-US" dirty="0"/>
              <a:t>Summary and findings </a:t>
            </a:r>
          </a:p>
        </p:txBody>
      </p:sp>
    </p:spTree>
    <p:extLst>
      <p:ext uri="{BB962C8B-B14F-4D97-AF65-F5344CB8AC3E}">
        <p14:creationId xmlns:p14="http://schemas.microsoft.com/office/powerpoint/2010/main" val="3290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FA03-410A-46C9-8E60-14360305AE56}"/>
              </a:ext>
            </a:extLst>
          </p:cNvPr>
          <p:cNvSpPr>
            <a:spLocks noGrp="1"/>
          </p:cNvSpPr>
          <p:nvPr>
            <p:ph type="title"/>
          </p:nvPr>
        </p:nvSpPr>
        <p:spPr>
          <a:xfrm>
            <a:off x="838200" y="587762"/>
            <a:ext cx="10515600" cy="1325563"/>
          </a:xfrm>
        </p:spPr>
        <p:txBody>
          <a:bodyPr>
            <a:normAutofit fontScale="90000"/>
          </a:bodyPr>
          <a:lstStyle/>
          <a:p>
            <a:r>
              <a:rPr lang="en-US" b="1" i="0" dirty="0">
                <a:solidFill>
                  <a:srgbClr val="000000"/>
                </a:solidFill>
                <a:effectLst/>
                <a:latin typeface="Helvetica Neue"/>
              </a:rPr>
              <a:t>Question 1: which country has the largest suppliers?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7C37629F-C931-48E7-B47F-7B700E8040EB}"/>
              </a:ext>
            </a:extLst>
          </p:cNvPr>
          <p:cNvPicPr>
            <a:picLocks noGrp="1" noChangeAspect="1"/>
          </p:cNvPicPr>
          <p:nvPr>
            <p:ph idx="1"/>
          </p:nvPr>
        </p:nvPicPr>
        <p:blipFill rotWithShape="1">
          <a:blip r:embed="rId2"/>
          <a:srcRect l="8383"/>
          <a:stretch/>
        </p:blipFill>
        <p:spPr>
          <a:xfrm>
            <a:off x="1860606" y="1505151"/>
            <a:ext cx="9008828" cy="5309459"/>
          </a:xfrm>
        </p:spPr>
      </p:pic>
    </p:spTree>
    <p:extLst>
      <p:ext uri="{BB962C8B-B14F-4D97-AF65-F5344CB8AC3E}">
        <p14:creationId xmlns:p14="http://schemas.microsoft.com/office/powerpoint/2010/main" val="372475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E2E1-1573-4E71-8B68-3EF7F833B4BF}"/>
              </a:ext>
            </a:extLst>
          </p:cNvPr>
          <p:cNvSpPr>
            <a:spLocks noGrp="1"/>
          </p:cNvSpPr>
          <p:nvPr>
            <p:ph type="title"/>
          </p:nvPr>
        </p:nvSpPr>
        <p:spPr/>
        <p:txBody>
          <a:bodyPr>
            <a:normAutofit fontScale="90000"/>
          </a:bodyPr>
          <a:lstStyle/>
          <a:p>
            <a:r>
              <a:rPr lang="en-US" b="1" dirty="0">
                <a:latin typeface="Helvetica Neue"/>
              </a:rPr>
              <a:t>Since China is the largest supplier, I would like to know the suppliers distribution in China</a:t>
            </a:r>
          </a:p>
        </p:txBody>
      </p:sp>
      <p:pic>
        <p:nvPicPr>
          <p:cNvPr id="5" name="Content Placeholder 4">
            <a:extLst>
              <a:ext uri="{FF2B5EF4-FFF2-40B4-BE49-F238E27FC236}">
                <a16:creationId xmlns:a16="http://schemas.microsoft.com/office/drawing/2014/main" id="{E9009A7D-2C3D-4BEF-9317-DCA991437560}"/>
              </a:ext>
            </a:extLst>
          </p:cNvPr>
          <p:cNvPicPr>
            <a:picLocks noGrp="1" noChangeAspect="1"/>
          </p:cNvPicPr>
          <p:nvPr>
            <p:ph idx="1"/>
          </p:nvPr>
        </p:nvPicPr>
        <p:blipFill>
          <a:blip r:embed="rId2"/>
          <a:stretch>
            <a:fillRect/>
          </a:stretch>
        </p:blipFill>
        <p:spPr>
          <a:xfrm>
            <a:off x="3630747" y="1598547"/>
            <a:ext cx="5529155" cy="4565817"/>
          </a:xfrm>
        </p:spPr>
      </p:pic>
    </p:spTree>
    <p:extLst>
      <p:ext uri="{BB962C8B-B14F-4D97-AF65-F5344CB8AC3E}">
        <p14:creationId xmlns:p14="http://schemas.microsoft.com/office/powerpoint/2010/main" val="142340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23C5-F5CD-47AE-836E-BEF07CDF0011}"/>
              </a:ext>
            </a:extLst>
          </p:cNvPr>
          <p:cNvSpPr>
            <a:spLocks noGrp="1"/>
          </p:cNvSpPr>
          <p:nvPr>
            <p:ph type="title"/>
          </p:nvPr>
        </p:nvSpPr>
        <p:spPr>
          <a:xfrm>
            <a:off x="838200" y="681037"/>
            <a:ext cx="10515600" cy="1325563"/>
          </a:xfrm>
        </p:spPr>
        <p:txBody>
          <a:bodyPr>
            <a:normAutofit fontScale="90000"/>
          </a:bodyPr>
          <a:lstStyle/>
          <a:p>
            <a:r>
              <a:rPr lang="en-US" b="1" i="0" dirty="0">
                <a:solidFill>
                  <a:srgbClr val="000000"/>
                </a:solidFill>
                <a:effectLst/>
                <a:latin typeface="Helvetica Neue"/>
              </a:rPr>
              <a:t>Question 2: What was the best year for sales? How much was earned?</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812BC498-B823-490D-B656-4EEC1FCD9B7F}"/>
              </a:ext>
            </a:extLst>
          </p:cNvPr>
          <p:cNvPicPr>
            <a:picLocks noGrp="1" noChangeAspect="1"/>
          </p:cNvPicPr>
          <p:nvPr>
            <p:ph idx="1"/>
          </p:nvPr>
        </p:nvPicPr>
        <p:blipFill rotWithShape="1">
          <a:blip r:embed="rId2"/>
          <a:srcRect t="2568"/>
          <a:stretch/>
        </p:blipFill>
        <p:spPr>
          <a:xfrm>
            <a:off x="2292416" y="1749286"/>
            <a:ext cx="6485824" cy="4992219"/>
          </a:xfrm>
        </p:spPr>
      </p:pic>
    </p:spTree>
    <p:extLst>
      <p:ext uri="{BB962C8B-B14F-4D97-AF65-F5344CB8AC3E}">
        <p14:creationId xmlns:p14="http://schemas.microsoft.com/office/powerpoint/2010/main" val="412590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65A6-C59C-4DF8-B6D6-90B8BAFDF909}"/>
              </a:ext>
            </a:extLst>
          </p:cNvPr>
          <p:cNvSpPr>
            <a:spLocks noGrp="1"/>
          </p:cNvSpPr>
          <p:nvPr>
            <p:ph type="title"/>
          </p:nvPr>
        </p:nvSpPr>
        <p:spPr>
          <a:xfrm>
            <a:off x="838200" y="500062"/>
            <a:ext cx="10515600" cy="1325563"/>
          </a:xfrm>
        </p:spPr>
        <p:txBody>
          <a:bodyPr>
            <a:normAutofit fontScale="90000"/>
          </a:bodyPr>
          <a:lstStyle/>
          <a:p>
            <a:r>
              <a:rPr lang="en-US" b="1" dirty="0">
                <a:solidFill>
                  <a:srgbClr val="000000"/>
                </a:solidFill>
                <a:latin typeface="Helvetica Neue"/>
              </a:rPr>
              <a:t>H</a:t>
            </a:r>
            <a:r>
              <a:rPr lang="en-US" b="1" i="0" dirty="0">
                <a:solidFill>
                  <a:srgbClr val="000000"/>
                </a:solidFill>
                <a:effectLst/>
                <a:latin typeface="Helvetica Neue"/>
              </a:rPr>
              <a:t>ypothesis: The more expected sales will lead to more actual sales</a:t>
            </a:r>
            <a:r>
              <a:rPr lang="en-US" b="1" i="0" u="none" strike="noStrike" dirty="0">
                <a:solidFill>
                  <a:srgbClr val="1A466C"/>
                </a:solidFill>
                <a:effectLst/>
                <a:latin typeface="Helvetica Neue"/>
                <a:hlinkClick r:id="rId2"/>
              </a:rPr>
              <a:t>¶</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6B792C80-C443-49BB-8F76-998EAD5672CF}"/>
              </a:ext>
            </a:extLst>
          </p:cNvPr>
          <p:cNvPicPr>
            <a:picLocks noGrp="1" noChangeAspect="1"/>
          </p:cNvPicPr>
          <p:nvPr>
            <p:ph idx="1"/>
          </p:nvPr>
        </p:nvPicPr>
        <p:blipFill rotWithShape="1">
          <a:blip r:embed="rId3"/>
          <a:srcRect t="6548"/>
          <a:stretch/>
        </p:blipFill>
        <p:spPr>
          <a:xfrm>
            <a:off x="2006036" y="1598213"/>
            <a:ext cx="7803979" cy="5116664"/>
          </a:xfrm>
        </p:spPr>
      </p:pic>
    </p:spTree>
    <p:extLst>
      <p:ext uri="{BB962C8B-B14F-4D97-AF65-F5344CB8AC3E}">
        <p14:creationId xmlns:p14="http://schemas.microsoft.com/office/powerpoint/2010/main" val="10781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0B3B-E682-4FD5-92B7-A53DF7E4272D}"/>
              </a:ext>
            </a:extLst>
          </p:cNvPr>
          <p:cNvSpPr>
            <a:spLocks noGrp="1"/>
          </p:cNvSpPr>
          <p:nvPr>
            <p:ph type="title"/>
          </p:nvPr>
        </p:nvSpPr>
        <p:spPr>
          <a:xfrm>
            <a:off x="901811" y="929668"/>
            <a:ext cx="10515600" cy="1325563"/>
          </a:xfrm>
        </p:spPr>
        <p:txBody>
          <a:bodyPr>
            <a:normAutofit fontScale="90000"/>
          </a:bodyPr>
          <a:lstStyle/>
          <a:p>
            <a:r>
              <a:rPr lang="en-US" b="1" i="0" dirty="0">
                <a:solidFill>
                  <a:srgbClr val="000000"/>
                </a:solidFill>
                <a:effectLst/>
                <a:latin typeface="Helvetica Neue"/>
              </a:rPr>
              <a:t>Question 3: what is the proportion of shipment? For Ocean shipments, what are the factors will affect the utilities of containers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8F1F2C2D-294D-41D6-94A1-92B5554A681F}"/>
              </a:ext>
            </a:extLst>
          </p:cNvPr>
          <p:cNvPicPr>
            <a:picLocks noGrp="1" noChangeAspect="1"/>
          </p:cNvPicPr>
          <p:nvPr>
            <p:ph idx="1"/>
          </p:nvPr>
        </p:nvPicPr>
        <p:blipFill rotWithShape="1">
          <a:blip r:embed="rId2"/>
          <a:srcRect r="6713"/>
          <a:stretch/>
        </p:blipFill>
        <p:spPr>
          <a:xfrm>
            <a:off x="4394387" y="1938949"/>
            <a:ext cx="5743525" cy="4481915"/>
          </a:xfrm>
        </p:spPr>
      </p:pic>
    </p:spTree>
    <p:extLst>
      <p:ext uri="{BB962C8B-B14F-4D97-AF65-F5344CB8AC3E}">
        <p14:creationId xmlns:p14="http://schemas.microsoft.com/office/powerpoint/2010/main" val="1706805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760</Words>
  <Application>Microsoft Office PowerPoint</Application>
  <PresentationFormat>Widescreen</PresentationFormat>
  <Paragraphs>45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Helvetica Neue</vt:lpstr>
      <vt:lpstr>Arial</vt:lpstr>
      <vt:lpstr>Calibri</vt:lpstr>
      <vt:lpstr>Calibri Light</vt:lpstr>
      <vt:lpstr>Office Theme</vt:lpstr>
      <vt:lpstr>Flexport Analytical Report</vt:lpstr>
      <vt:lpstr>Background </vt:lpstr>
      <vt:lpstr>Business Issue </vt:lpstr>
      <vt:lpstr>Analytical Approach</vt:lpstr>
      <vt:lpstr>Question 1: which country has the largest suppliers? </vt:lpstr>
      <vt:lpstr>Since China is the largest supplier, I would like to know the suppliers distribution in China</vt:lpstr>
      <vt:lpstr>Question 2: What was the best year for sales? How much was earned? </vt:lpstr>
      <vt:lpstr>Hypothesis: The more expected sales will lead to more actual sales¶ </vt:lpstr>
      <vt:lpstr>Question 3: what is the proportion of shipment? For Ocean shipments, what are the factors will affect the utilities of containers </vt:lpstr>
      <vt:lpstr>PowerPoint Presentation</vt:lpstr>
      <vt:lpstr>Hypothesis: The larger the container size will have a higher utilization rate </vt:lpstr>
      <vt:lpstr>Hypothesis: 40 ft HC or flat rack container type will have the highest utilization rate </vt:lpstr>
      <vt:lpstr>Question 4: How many companies that pay Flexport to have their Products moved from Suppliers to final destination? What's their market size/potential </vt:lpstr>
      <vt:lpstr>Main Analysis on delivery and cost </vt:lpstr>
      <vt:lpstr>Hypothesis: The Flexport works in a transportation industry, there might be a seasonality </vt:lpstr>
      <vt:lpstr>PowerPoint Presentation</vt:lpstr>
      <vt:lpstr>Hypothesis: the different incoterms will have different impact on the estimate cost and actual cost.</vt:lpstr>
      <vt:lpstr>PowerPoint Presentation</vt:lpstr>
      <vt:lpstr>Question: Over the past years, is the deliveries on-time and fast? </vt:lpstr>
      <vt:lpstr>Question: What are major factors to influence the delivery time ?</vt:lpstr>
      <vt:lpstr>PowerPoint Presentation</vt:lpstr>
      <vt:lpstr>Machine Learning Model- Predict a good container </vt:lpstr>
      <vt:lpstr>Summary of Findings</vt:lpstr>
      <vt:lpstr>Summary of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Flexport Analytical Report</dc:title>
  <dc:creator>Xin Hao</dc:creator>
  <cp:lastModifiedBy>Xin Hao</cp:lastModifiedBy>
  <cp:revision>10</cp:revision>
  <dcterms:created xsi:type="dcterms:W3CDTF">2021-02-22T20:10:05Z</dcterms:created>
  <dcterms:modified xsi:type="dcterms:W3CDTF">2021-02-23T04:08:05Z</dcterms:modified>
</cp:coreProperties>
</file>