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[Stage0_Michael_koleola_CoffeeSales.xlsx]ANALYSIS!PivotTable14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Revenue generated per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ANALYSIS!$F$140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ANALYSIS!$E$141:$E$153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ANALYSIS!$F$141:$F$153</c:f>
              <c:numCache>
                <c:formatCode>General</c:formatCode>
                <c:ptCount val="12"/>
                <c:pt idx="0">
                  <c:v>6398.8600000000124</c:v>
                </c:pt>
                <c:pt idx="1">
                  <c:v>13215.479999999996</c:v>
                </c:pt>
                <c:pt idx="2">
                  <c:v>17036.639999999945</c:v>
                </c:pt>
                <c:pt idx="3">
                  <c:v>6720.5600000000013</c:v>
                </c:pt>
                <c:pt idx="4">
                  <c:v>9063.4200000000019</c:v>
                </c:pt>
                <c:pt idx="5">
                  <c:v>7758.7600000000048</c:v>
                </c:pt>
                <c:pt idx="6">
                  <c:v>6915.940000000006</c:v>
                </c:pt>
                <c:pt idx="7">
                  <c:v>7613.8400000000147</c:v>
                </c:pt>
                <c:pt idx="8">
                  <c:v>9988.6400000000067</c:v>
                </c:pt>
                <c:pt idx="9">
                  <c:v>13891.16000000004</c:v>
                </c:pt>
                <c:pt idx="10">
                  <c:v>8590.5400000000227</c:v>
                </c:pt>
                <c:pt idx="11">
                  <c:v>8237.740000000018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9048048"/>
        <c:axId val="740227440"/>
      </c:barChart>
      <c:catAx>
        <c:axId val="26904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227440"/>
        <c:crosses val="autoZero"/>
        <c:auto val="1"/>
        <c:lblAlgn val="ctr"/>
        <c:lblOffset val="100"/>
        <c:noMultiLvlLbl val="0"/>
      </c:catAx>
      <c:valAx>
        <c:axId val="74022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04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[Stage0_Michael_koleola_CoffeeSales.xlsx]ANALYSIS!PivotTable15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/>
              <a:t>Revenue generated by </a:t>
            </a:r>
            <a:r>
              <a:rPr lang="en-GB" sz="2000" dirty="0" err="1"/>
              <a:t>coffee_type</a:t>
            </a:r>
            <a:r>
              <a:rPr lang="en-GB" sz="2000" dirty="0"/>
              <a:t> over the year</a:t>
            </a:r>
          </a:p>
        </c:rich>
      </c:tx>
      <c:layout>
        <c:manualLayout>
          <c:xMode val="edge"/>
          <c:yMode val="edge"/>
          <c:x val="0.28696067714174411"/>
          <c:y val="3.83191683327400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7713395270868499E-2"/>
          <c:y val="7.5751842239734607E-2"/>
          <c:w val="0.8939326871997072"/>
          <c:h val="0.82672734323154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ANALYSIS!$C$186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ANALYSIS!$B$187:$B$195</c:f>
              <c:strCache>
                <c:ptCount val="8"/>
                <c:pt idx="0">
                  <c:v>Espresso</c:v>
                </c:pt>
                <c:pt idx="1">
                  <c:v>Cortado</c:v>
                </c:pt>
                <c:pt idx="2">
                  <c:v>Cocoa</c:v>
                </c:pt>
                <c:pt idx="3">
                  <c:v>Hot Chocolate</c:v>
                </c:pt>
                <c:pt idx="4">
                  <c:v>Americano</c:v>
                </c:pt>
                <c:pt idx="5">
                  <c:v>Cappuccino</c:v>
                </c:pt>
                <c:pt idx="6">
                  <c:v>Americano with Milk</c:v>
                </c:pt>
                <c:pt idx="7">
                  <c:v>Latte</c:v>
                </c:pt>
              </c:strCache>
            </c:strRef>
          </c:cat>
          <c:val>
            <c:numRef>
              <c:f>ANALYSIS!$C$187:$C$195</c:f>
              <c:numCache>
                <c:formatCode>General</c:formatCode>
                <c:ptCount val="8"/>
                <c:pt idx="0">
                  <c:v>2814.2799999999934</c:v>
                </c:pt>
                <c:pt idx="1">
                  <c:v>7534.8600000000133</c:v>
                </c:pt>
                <c:pt idx="2">
                  <c:v>8678.1600000000381</c:v>
                </c:pt>
                <c:pt idx="3">
                  <c:v>10172.460000000045</c:v>
                </c:pt>
                <c:pt idx="4">
                  <c:v>15062.259999999818</c:v>
                </c:pt>
                <c:pt idx="5">
                  <c:v>18034.139999999945</c:v>
                </c:pt>
                <c:pt idx="6">
                  <c:v>25269.120000000225</c:v>
                </c:pt>
                <c:pt idx="7">
                  <c:v>27866.299999999457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796864"/>
        <c:axId val="640807200"/>
      </c:barChart>
      <c:catAx>
        <c:axId val="64079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807200"/>
        <c:crosses val="autoZero"/>
        <c:auto val="1"/>
        <c:lblAlgn val="ctr"/>
        <c:lblOffset val="100"/>
        <c:noMultiLvlLbl val="0"/>
      </c:catAx>
      <c:valAx>
        <c:axId val="6408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79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[Stage0_Michael_koleola_CoffeeSales.xlsx]PivotChartTable1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Coffe</a:t>
            </a:r>
            <a:r>
              <a:rPr lang="en-US" sz="2000" baseline="0"/>
              <a:t>_types and Unit Purchased</a:t>
            </a:r>
          </a:p>
        </c:rich>
      </c:tx>
      <c:layout>
        <c:manualLayout>
          <c:xMode val="edge"/>
          <c:yMode val="edge"/>
          <c:x val="0.30857668540855915"/>
          <c:y val="3.37214025099918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/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/>
              <c:strCache>
                <c:ptCount val="8"/>
                <c:pt idx="0">
                  <c:v>Americano</c:v>
                </c:pt>
                <c:pt idx="1">
                  <c:v>Americano with Milk</c:v>
                </c:pt>
                <c:pt idx="2">
                  <c:v>Cappuccino</c:v>
                </c:pt>
                <c:pt idx="3">
                  <c:v>Cocoa</c:v>
                </c:pt>
                <c:pt idx="4">
                  <c:v>Cortado</c:v>
                </c:pt>
                <c:pt idx="5">
                  <c:v>Espresso</c:v>
                </c:pt>
                <c:pt idx="6">
                  <c:v>Hot Chocolate</c:v>
                </c:pt>
                <c:pt idx="7">
                  <c:v>Latte</c:v>
                </c:pt>
              </c:strCache>
            </c:strRef>
          </c:cat>
          <c:val>
            <c:numRef>
              <c:f/>
              <c:numCache>
                <c:formatCode>General</c:formatCode>
                <c:ptCount val="8"/>
                <c:pt idx="0">
                  <c:v>578</c:v>
                </c:pt>
                <c:pt idx="1">
                  <c:v>824</c:v>
                </c:pt>
                <c:pt idx="2">
                  <c:v>501</c:v>
                </c:pt>
                <c:pt idx="3">
                  <c:v>243</c:v>
                </c:pt>
                <c:pt idx="4">
                  <c:v>292</c:v>
                </c:pt>
                <c:pt idx="5">
                  <c:v>134</c:v>
                </c:pt>
                <c:pt idx="6">
                  <c:v>282</c:v>
                </c:pt>
                <c:pt idx="7">
                  <c:v>782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0227984"/>
        <c:axId val="740228528"/>
      </c:barChart>
      <c:catAx>
        <c:axId val="74022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228528"/>
        <c:crosses val="autoZero"/>
        <c:auto val="1"/>
        <c:lblAlgn val="ctr"/>
        <c:lblOffset val="100"/>
        <c:noMultiLvlLbl val="0"/>
        <c:extLst/>
      </c:catAx>
      <c:valAx>
        <c:axId val="740228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227984"/>
        <c:crosses val="autoZero"/>
        <c:crossBetween val="between"/>
        <c:extLst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COFFEE SALES ANALYSIS.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br>
              <a:rPr lang="en-US" dirty="0" smtClean="0"/>
            </a:br>
            <a:r>
              <a:rPr lang="en-US" dirty="0" smtClean="0"/>
              <a:t>KOLEOLA MICHAEL OLUWAFEMI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7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90864"/>
            <a:ext cx="10363826" cy="4700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 smtClean="0"/>
          </a:p>
          <a:p>
            <a:pPr marL="0" indent="0" algn="ctr">
              <a:buNone/>
            </a:pPr>
            <a:r>
              <a:rPr lang="en-US" sz="7200" dirty="0" smtClean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9793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Brief description</a:t>
            </a:r>
          </a:p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dataset contains detailed records of coffee sales from a vending machine, it contains six(6) columns and 3637 rows.</a:t>
            </a:r>
          </a:p>
          <a:p>
            <a:r>
              <a:rPr lang="en-US" cap="none" dirty="0" smtClean="0">
                <a:latin typeface="+mj-lt"/>
                <a:cs typeface="Calibri Light" panose="020F0302020204030204" pitchFamily="34" charset="0"/>
              </a:rPr>
              <a:t>DATA SOURCE</a:t>
            </a:r>
          </a:p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data is gotten on </a:t>
            </a:r>
            <a:r>
              <a:rPr lang="en-US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kaggle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dataset: https://www.kaggle.com/datasets/ihelon/coffee-sales/data</a:t>
            </a:r>
            <a:endParaRPr lang="en-US" cap="non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8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Which month recorded the highest total sales?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Which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coffe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type generated the most revenue over the year?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Which </a:t>
            </a:r>
            <a:r>
              <a:rPr lang="en-US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coffe</a:t>
            </a: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type is most frequently purchased?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Is there a relationship between unit price and quantity sold?</a:t>
            </a:r>
          </a:p>
          <a:p>
            <a:pPr marL="0" indent="0">
              <a:buNone/>
            </a:pP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2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Firstly, I removed unwanted column (card), and I created few columns that are necessary for the  analysis.</a:t>
            </a:r>
          </a:p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made sure each columns follow a specific format for easy analysis.</a:t>
            </a:r>
          </a:p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 checked for missing values and there was none.</a:t>
            </a:r>
            <a:endParaRPr lang="en-US" cap="non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7778"/>
          </a:xfrm>
        </p:spPr>
        <p:txBody>
          <a:bodyPr/>
          <a:lstStyle/>
          <a:p>
            <a:r>
              <a:rPr lang="en-US" dirty="0" smtClean="0"/>
              <a:t>KEY ANALYSIS AND VISUALS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38871638"/>
              </p:ext>
            </p:extLst>
          </p:nvPr>
        </p:nvGraphicFramePr>
        <p:xfrm>
          <a:off x="914400" y="1844843"/>
          <a:ext cx="10363200" cy="452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784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6914730"/>
              </p:ext>
            </p:extLst>
          </p:nvPr>
        </p:nvGraphicFramePr>
        <p:xfrm>
          <a:off x="688975" y="1636713"/>
          <a:ext cx="10588625" cy="4812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9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6434801"/>
              </p:ext>
            </p:extLst>
          </p:nvPr>
        </p:nvGraphicFramePr>
        <p:xfrm>
          <a:off x="914400" y="1122947"/>
          <a:ext cx="10363200" cy="4668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4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2767"/>
          </a:xfrm>
        </p:spPr>
        <p:txBody>
          <a:bodyPr/>
          <a:lstStyle/>
          <a:p>
            <a:r>
              <a:rPr lang="en-US" dirty="0" smtClean="0"/>
              <a:t>INSIGHTS AND 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04212"/>
            <a:ext cx="10363826" cy="4828672"/>
          </a:xfrm>
        </p:spPr>
        <p:txBody>
          <a:bodyPr>
            <a:noAutofit/>
          </a:bodyPr>
          <a:lstStyle/>
          <a:p>
            <a:r>
              <a:rPr lang="en-US" sz="22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first chart shows that the month of March  has highest amount revenue with over 16000$ as revenue followed by the month of October  with about 14000$ generated. There is no exact trend pattern to the revenue generated. We notice an increase in revenue towards the end of the year.</a:t>
            </a:r>
          </a:p>
          <a:p>
            <a:r>
              <a:rPr lang="en-US" sz="22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It could be said that revenue increased over time. This is because the data started from march the previous year to March the current year.</a:t>
            </a:r>
          </a:p>
          <a:p>
            <a:r>
              <a:rPr lang="en-US" sz="22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second chart shows the Latte contributed the most to the revenue generated in this data. </a:t>
            </a:r>
          </a:p>
          <a:p>
            <a:r>
              <a:rPr lang="en-US" sz="22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third chart shows that Americano with milk has the highest unit purchased followed by Latte. The price of latte has made it possible for it to </a:t>
            </a:r>
            <a:r>
              <a:rPr lang="en-US" sz="2200" cap="non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emrged</a:t>
            </a:r>
            <a:r>
              <a:rPr lang="en-US" sz="2200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as the most contributing to the revenue.</a:t>
            </a:r>
          </a:p>
          <a:p>
            <a:endParaRPr lang="en-GB" sz="22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3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69651"/>
          </a:xfrm>
        </p:spPr>
        <p:txBody>
          <a:bodyPr/>
          <a:lstStyle/>
          <a:p>
            <a:r>
              <a:rPr lang="en-US" dirty="0" smtClean="0"/>
              <a:t>LIMITATIONS AND CHANLLENGES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data is limited  has it does not have enough details to check some things such as customer ID to know if returning customers are more than new customers.</a:t>
            </a:r>
          </a:p>
          <a:p>
            <a:pPr marL="0" indent="0">
              <a:buNone/>
            </a:pPr>
            <a:endParaRPr lang="en-US" cap="none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GB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409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136</TotalTime>
  <Words>325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Tw Cen MT</vt:lpstr>
      <vt:lpstr>Droplet</vt:lpstr>
      <vt:lpstr>COFFEE SALES ANALYSIS.</vt:lpstr>
      <vt:lpstr>DATASET OVERVIEW.</vt:lpstr>
      <vt:lpstr>RESEARCH QUESTIONS</vt:lpstr>
      <vt:lpstr>DATA CLEANING SUMMARY</vt:lpstr>
      <vt:lpstr>KEY ANALYSIS AND VISUALS</vt:lpstr>
      <vt:lpstr>PowerPoint Presentation</vt:lpstr>
      <vt:lpstr>PowerPoint Presentation</vt:lpstr>
      <vt:lpstr>INSIGHTS AND CONCLUSIONS</vt:lpstr>
      <vt:lpstr>LIMITATIONS AND CHANLLENGES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SALES ANALYSIS.</dc:title>
  <dc:creator>Microsoft account</dc:creator>
  <cp:lastModifiedBy>Microsoft account</cp:lastModifiedBy>
  <cp:revision>13</cp:revision>
  <dcterms:created xsi:type="dcterms:W3CDTF">2025-10-19T10:43:47Z</dcterms:created>
  <dcterms:modified xsi:type="dcterms:W3CDTF">2025-10-20T09:17:56Z</dcterms:modified>
</cp:coreProperties>
</file>