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3" r:id="rId5"/>
    <p:sldId id="262" r:id="rId6"/>
    <p:sldId id="274" r:id="rId7"/>
    <p:sldId id="275" r:id="rId8"/>
    <p:sldId id="260" r:id="rId9"/>
    <p:sldId id="263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02C1-F991-46B5-8FD1-2C4FD00F9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Mir.Loans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145A5-0539-45DF-A7CD-2315014C9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03137"/>
          </a:xfrm>
        </p:spPr>
        <p:txBody>
          <a:bodyPr>
            <a:normAutofit/>
          </a:bodyPr>
          <a:lstStyle/>
          <a:p>
            <a:r>
              <a:rPr lang="ru-RU" dirty="0"/>
              <a:t>Мурашкин Михаил</a:t>
            </a:r>
          </a:p>
          <a:p>
            <a:r>
              <a:rPr lang="ru-RU" dirty="0"/>
              <a:t>ВШЭ ПИ 1 Курс</a:t>
            </a:r>
          </a:p>
        </p:txBody>
      </p:sp>
    </p:spTree>
    <p:extLst>
      <p:ext uri="{BB962C8B-B14F-4D97-AF65-F5344CB8AC3E}">
        <p14:creationId xmlns:p14="http://schemas.microsoft.com/office/powerpoint/2010/main" val="31196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BCE55-4453-4106-8A7A-20012A063C45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>
                <a:solidFill>
                  <a:srgbClr val="FFFFFF"/>
                </a:solidFill>
              </a:rPr>
              <a:t>Получение информации о ранее одолженных или занятых средствах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601F4-F393-49DB-A5DC-BA714952C717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>
                <a:solidFill>
                  <a:srgbClr val="FFFFFF"/>
                </a:solidFill>
              </a:rPr>
              <a:t>Участвующие акторы:</a:t>
            </a:r>
          </a:p>
          <a:p>
            <a:r>
              <a:rPr lang="en-US" sz="1600">
                <a:solidFill>
                  <a:srgbClr val="FFFFFF"/>
                </a:solidFill>
              </a:rPr>
              <a:t>Отправитель/заемщик</a:t>
            </a:r>
          </a:p>
          <a:p>
            <a:r>
              <a:rPr lang="en-US" sz="1600">
                <a:solidFill>
                  <a:srgbClr val="FFFFFF"/>
                </a:solidFill>
              </a:rPr>
              <a:t>Банк отправителя/заемщика</a:t>
            </a:r>
          </a:p>
          <a:p>
            <a:r>
              <a:rPr lang="en-US" sz="1600">
                <a:solidFill>
                  <a:srgbClr val="FFFFFF"/>
                </a:solidFill>
              </a:rPr>
              <a:t>Сервер Mir.Loans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44C3D-2079-4C53-B1E9-C8156C32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80790" y="647226"/>
            <a:ext cx="6267743" cy="52649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1865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E4E-DC31-40AD-97B4-70E9228E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0AFA-C010-461F-8CDE-0E7C8DAB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64734"/>
            <a:ext cx="10554574" cy="3221924"/>
          </a:xfrm>
        </p:spPr>
        <p:txBody>
          <a:bodyPr/>
          <a:lstStyle/>
          <a:p>
            <a:r>
              <a:rPr lang="ru-RU" dirty="0"/>
              <a:t>Не требуется сложных инструкций по работе с сервисом</a:t>
            </a:r>
          </a:p>
          <a:p>
            <a:r>
              <a:rPr lang="ru-RU" dirty="0"/>
              <a:t>Скорость и удобство переводов в качестве займа – заемщику нужно лишь подтвердить получение отправленной ему суммы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84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E4E-DC31-40AD-97B4-70E9228E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Стабильность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0AFA-C010-461F-8CDE-0E7C8DAB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517029"/>
            <a:ext cx="10554574" cy="2429798"/>
          </a:xfrm>
        </p:spPr>
        <p:txBody>
          <a:bodyPr/>
          <a:lstStyle/>
          <a:p>
            <a:r>
              <a:rPr lang="ru-RU" dirty="0"/>
              <a:t>Сервис использует обычные переводы денег с карты на карту</a:t>
            </a:r>
          </a:p>
          <a:p>
            <a:r>
              <a:rPr lang="ru-RU" dirty="0"/>
              <a:t>Для стабильной работы сервиса необходима лишь связь с банком пользователя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54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E4E-DC31-40AD-97B4-70E9228E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Ясность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0AFA-C010-461F-8CDE-0E7C8DAB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43199"/>
            <a:ext cx="10554574" cy="2182362"/>
          </a:xfrm>
        </p:spPr>
        <p:txBody>
          <a:bodyPr/>
          <a:lstStyle/>
          <a:p>
            <a:r>
              <a:rPr lang="ru-RU" dirty="0"/>
              <a:t>Идея, если не вдаваться в детали и не затрагивать механизмы работы сервиса, достаточно проста и понятна</a:t>
            </a:r>
          </a:p>
          <a:p>
            <a:r>
              <a:rPr lang="ru-RU" dirty="0"/>
              <a:t>Сервис является реагированием на имеющиеся запросы потребителей и сочетает в себе современные технологии, тренды и удобство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2B0F-6DE7-4E51-8869-1B2D7361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Интегрируемость и прибыльность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018D-E18D-4711-B815-06452E18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Сервис привлекает новых клиентов банкам-партнерам платежной системы</a:t>
            </a:r>
          </a:p>
          <a:p>
            <a:r>
              <a:rPr lang="ru-RU" dirty="0"/>
              <a:t>Количество клиентов платежной системы растет</a:t>
            </a:r>
          </a:p>
          <a:p>
            <a:r>
              <a:rPr lang="ru-RU" dirty="0"/>
              <a:t>Потоки денег, идущие через банки, увеличиваются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54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585-FFAA-4284-A0A0-4B6D44B11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267CD-ECA4-4ABA-8678-FC043242A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 ответить на Ваши вопросы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6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1F81-53CB-405F-A111-8BE320EC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Проблема, которую решает сервис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00E6-EAD5-424B-9EE9-14416183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часто забывают о том, что занимали деньги или брали в долг</a:t>
            </a:r>
          </a:p>
          <a:p>
            <a:r>
              <a:rPr lang="ru-RU" dirty="0"/>
              <a:t>С путаницей и различными сложностями при одолжении денег сталкивается немалое число держателей карт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48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F5C3-6B32-4BA5-AC89-99BC495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сервиса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2087-9EE3-4E25-BAAF-D981DE50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Times New Roman" panose="02020603050405020304" pitchFamily="18" charset="0"/>
              </a:rPr>
              <a:t>Перевод средств от одного пользователя другому в качестве займа с указанием срока для возврата</a:t>
            </a:r>
          </a:p>
          <a:p>
            <a:r>
              <a:rPr lang="ru-RU" dirty="0"/>
              <a:t>Приложение мобильного банка пользователя будет ему напоминать об одолженных или занятых средствах</a:t>
            </a:r>
          </a:p>
          <a:p>
            <a:r>
              <a:rPr lang="ru-RU" dirty="0"/>
              <a:t>Подтверждение заемщиком получения перевода с пометкой «в долг»</a:t>
            </a:r>
          </a:p>
          <a:p>
            <a:r>
              <a:rPr lang="ru-RU" dirty="0"/>
              <a:t>Переводы небольших сумм между знакомыми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50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44D256-5C55-4291-A418-F95F48D95A0D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Архитектура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0B076-2934-4A90-9B4E-3EFB450056FF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FFFFFF"/>
                </a:solidFill>
              </a:rPr>
              <a:t>Заемщик</a:t>
            </a:r>
          </a:p>
          <a:p>
            <a:r>
              <a:rPr lang="en-US" sz="1600">
                <a:solidFill>
                  <a:srgbClr val="FFFFFF"/>
                </a:solidFill>
              </a:rPr>
              <a:t>Отправитель</a:t>
            </a:r>
          </a:p>
          <a:p>
            <a:r>
              <a:rPr lang="en-US" sz="1600">
                <a:solidFill>
                  <a:srgbClr val="FFFFFF"/>
                </a:solidFill>
              </a:rPr>
              <a:t>Банк заемщика</a:t>
            </a:r>
          </a:p>
          <a:p>
            <a:r>
              <a:rPr lang="en-US" sz="1600">
                <a:solidFill>
                  <a:srgbClr val="FFFFFF"/>
                </a:solidFill>
              </a:rPr>
              <a:t>Банк отправителя</a:t>
            </a:r>
          </a:p>
          <a:p>
            <a:r>
              <a:rPr lang="en-US" sz="1600">
                <a:solidFill>
                  <a:srgbClr val="FFFFFF"/>
                </a:solidFill>
              </a:rPr>
              <a:t>Сервер Mir.Loans</a:t>
            </a:r>
          </a:p>
          <a:p>
            <a:r>
              <a:rPr lang="en-US" sz="1600">
                <a:solidFill>
                  <a:srgbClr val="FFFFFF"/>
                </a:solidFill>
              </a:rPr>
              <a:t>НСПК</a:t>
            </a:r>
          </a:p>
          <a:p>
            <a:r>
              <a:rPr lang="en-US" sz="1600">
                <a:solidFill>
                  <a:srgbClr val="FFFFFF"/>
                </a:solidFill>
              </a:rPr>
              <a:t>Участник комнаты</a:t>
            </a:r>
          </a:p>
          <a:p>
            <a:r>
              <a:rPr lang="en-US" sz="1600">
                <a:solidFill>
                  <a:srgbClr val="FFFFFF"/>
                </a:solidFill>
              </a:rPr>
              <a:t>Банк участника комнаты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94285-6F80-439C-8107-E3B81AC0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610182" y="643467"/>
            <a:ext cx="560895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8736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44D256-5C55-4291-A418-F95F48D95A0D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Процессы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0B076-2934-4A90-9B4E-3EFB450056FF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Перевод денег отправителем в качестве займа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Подтверждение займа со стороны заемщика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Получение средств на счет заемщика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Идентификация пользователя при взаимодействии с сервисом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Отмена отправителем одолжения средств (возможна до подтверждения перевода заемщиком)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94285-6F80-439C-8107-E3B81AC0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610182" y="643467"/>
            <a:ext cx="560895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1640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44D256-5C55-4291-A418-F95F48D95A0D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Процессы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0B076-2934-4A90-9B4E-3EFB450056FF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Отказ заемщика от подтверждения перевода денег в качестве займа от отправителя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Получение пользователем сервиса информации о ранее одолженных и занятых деньгах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Сохранение информации о совершенном займе на серверах Mir.Loans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Возвращение заемщиком средств, взятых в долг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Обновление информации о занятых/одолженных деньгах в мобильном приложении банка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94285-6F80-439C-8107-E3B81AC0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610182" y="643467"/>
            <a:ext cx="560895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803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F0B076-2934-4A90-9B4E-3EFB450056FF}"/>
              </a:ext>
            </a:extLst>
          </p:cNvPr>
          <p:cNvSpPr txBox="1">
            <a:spLocks/>
          </p:cNvSpPr>
          <p:nvPr/>
        </p:nvSpPr>
        <p:spPr>
          <a:xfrm>
            <a:off x="1043233" y="1403496"/>
            <a:ext cx="10105534" cy="50962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Отправление заемщиком запроса на одолжение суммы денег в комнату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Согласие другого участника комнаты на одолжение суммы заемщику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Подтверждение на получение суммы заемщиком от одного из участника комнаты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Перевод денег в качестве займа от одного участника комнаты другому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Отображение информации о займе в истории комнаты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44D256-5C55-4291-A418-F95F48D95A0D}"/>
              </a:ext>
            </a:extLst>
          </p:cNvPr>
          <p:cNvSpPr txBox="1">
            <a:spLocks/>
          </p:cNvSpPr>
          <p:nvPr/>
        </p:nvSpPr>
        <p:spPr>
          <a:xfrm>
            <a:off x="365759" y="358262"/>
            <a:ext cx="11719404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Процессы, использующие механизм комнат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0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30E9-E416-4517-B290-162581FB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сценарии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BB7B-4E8A-4565-9308-87122957A889}"/>
              </a:ext>
            </a:extLst>
          </p:cNvPr>
          <p:cNvSpPr txBox="1">
            <a:spLocks/>
          </p:cNvSpPr>
          <p:nvPr/>
        </p:nvSpPr>
        <p:spPr>
          <a:xfrm>
            <a:off x="809998" y="2614811"/>
            <a:ext cx="5098156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Times New Roman" panose="02020603050405020304" pitchFamily="18" charset="0"/>
              </a:rPr>
              <a:t>Перевод средств на карту в качестве займа</a:t>
            </a:r>
          </a:p>
          <a:p>
            <a:pPr lvl="1"/>
            <a:r>
              <a:rPr lang="ru-RU" dirty="0"/>
              <a:t>Отправитель</a:t>
            </a:r>
          </a:p>
          <a:p>
            <a:pPr lvl="1"/>
            <a:r>
              <a:rPr lang="ru-RU" dirty="0"/>
              <a:t>Банк отправителя</a:t>
            </a:r>
            <a:endParaRPr lang="ru-RU" dirty="0">
              <a:ea typeface="Times New Roman" panose="02020603050405020304" pitchFamily="18" charset="0"/>
            </a:endParaRPr>
          </a:p>
          <a:p>
            <a:pPr lvl="1"/>
            <a:r>
              <a:rPr lang="ru-RU" dirty="0"/>
              <a:t>Заемщик</a:t>
            </a:r>
          </a:p>
          <a:p>
            <a:pPr lvl="1"/>
            <a:r>
              <a:rPr lang="ru-RU" dirty="0"/>
              <a:t>Банк заемщика</a:t>
            </a:r>
          </a:p>
          <a:p>
            <a:pPr lvl="1"/>
            <a:r>
              <a:rPr lang="ru-RU" dirty="0"/>
              <a:t>Сервер </a:t>
            </a:r>
            <a:r>
              <a:rPr lang="en-US" dirty="0" err="1"/>
              <a:t>Mir.Loans</a:t>
            </a: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A00E1A-7C0F-4D5E-B721-4BD24E467B25}"/>
              </a:ext>
            </a:extLst>
          </p:cNvPr>
          <p:cNvSpPr txBox="1">
            <a:spLocks/>
          </p:cNvSpPr>
          <p:nvPr/>
        </p:nvSpPr>
        <p:spPr>
          <a:xfrm>
            <a:off x="6283842" y="2614810"/>
            <a:ext cx="5098156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Получение информации о ранее одолженных или занятых средствах</a:t>
            </a:r>
            <a:endParaRPr lang="en-US" dirty="0"/>
          </a:p>
          <a:p>
            <a:pPr lvl="1"/>
            <a:r>
              <a:rPr lang="ru-RU" dirty="0"/>
              <a:t>Отправитель</a:t>
            </a:r>
            <a:r>
              <a:rPr lang="en-US" dirty="0"/>
              <a:t>/</a:t>
            </a:r>
            <a:r>
              <a:rPr lang="ru-RU" dirty="0"/>
              <a:t>заемщик</a:t>
            </a:r>
          </a:p>
          <a:p>
            <a:pPr lvl="1"/>
            <a:r>
              <a:rPr lang="ru-RU" dirty="0"/>
              <a:t>Банк отправителя</a:t>
            </a:r>
            <a:r>
              <a:rPr lang="en-US" dirty="0"/>
              <a:t>/</a:t>
            </a:r>
            <a:r>
              <a:rPr lang="ru-RU" dirty="0"/>
              <a:t>заемщика</a:t>
            </a:r>
          </a:p>
          <a:p>
            <a:pPr lvl="1"/>
            <a:r>
              <a:rPr lang="ru-RU" dirty="0"/>
              <a:t>Сервер </a:t>
            </a:r>
            <a:r>
              <a:rPr lang="en-US" dirty="0" err="1"/>
              <a:t>Mir.Loans</a:t>
            </a:r>
            <a:endParaRPr lang="ru-RU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0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BCE55-4453-4106-8A7A-20012A063C45}"/>
              </a:ext>
            </a:extLst>
          </p:cNvPr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700">
                <a:solidFill>
                  <a:srgbClr val="FFFFFF"/>
                </a:solidFill>
              </a:rPr>
              <a:t>Перевод средств на карту в качестве займа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601F4-F393-49DB-A5DC-BA714952C717}"/>
              </a:ext>
            </a:extLst>
          </p:cNvPr>
          <p:cNvSpPr txBox="1">
            <a:spLocks/>
          </p:cNvSpPr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>
                <a:solidFill>
                  <a:srgbClr val="FFFFFF"/>
                </a:solidFill>
              </a:rPr>
              <a:t>Участвующие акторы:</a:t>
            </a:r>
          </a:p>
          <a:p>
            <a:r>
              <a:rPr lang="en-US" sz="1600">
                <a:solidFill>
                  <a:srgbClr val="FFFFFF"/>
                </a:solidFill>
              </a:rPr>
              <a:t>Отправитель</a:t>
            </a:r>
          </a:p>
          <a:p>
            <a:r>
              <a:rPr lang="en-US" sz="1600">
                <a:solidFill>
                  <a:srgbClr val="FFFFFF"/>
                </a:solidFill>
              </a:rPr>
              <a:t>Банк отправителя</a:t>
            </a:r>
          </a:p>
          <a:p>
            <a:r>
              <a:rPr lang="en-US" sz="1600">
                <a:solidFill>
                  <a:srgbClr val="FFFFFF"/>
                </a:solidFill>
              </a:rPr>
              <a:t>Заемщик</a:t>
            </a:r>
          </a:p>
          <a:p>
            <a:r>
              <a:rPr lang="en-US" sz="1600">
                <a:solidFill>
                  <a:srgbClr val="FFFFFF"/>
                </a:solidFill>
              </a:rPr>
              <a:t>Банк заемщика</a:t>
            </a:r>
          </a:p>
          <a:p>
            <a:r>
              <a:rPr lang="en-US" sz="1600">
                <a:solidFill>
                  <a:srgbClr val="FFFFFF"/>
                </a:solidFill>
              </a:rPr>
              <a:t>Сервер Mir.Loans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8524F-0800-45CF-AA88-89AEC9A0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272740" y="643467"/>
            <a:ext cx="4283842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338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273</TotalTime>
  <Words>425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Mir.Loans</vt:lpstr>
      <vt:lpstr>Проблема, которую решает сервис</vt:lpstr>
      <vt:lpstr>Идея сервиса</vt:lpstr>
      <vt:lpstr>PowerPoint Presentation</vt:lpstr>
      <vt:lpstr>PowerPoint Presentation</vt:lpstr>
      <vt:lpstr>PowerPoint Presentation</vt:lpstr>
      <vt:lpstr>PowerPoint Presentation</vt:lpstr>
      <vt:lpstr>Пользовательские сценарии</vt:lpstr>
      <vt:lpstr>PowerPoint Presentation</vt:lpstr>
      <vt:lpstr>PowerPoint Presentation</vt:lpstr>
      <vt:lpstr>Удобство</vt:lpstr>
      <vt:lpstr>Стабильность</vt:lpstr>
      <vt:lpstr>Ясность</vt:lpstr>
      <vt:lpstr>Интегрируемость и прибыльность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Mir.Geo</dc:title>
  <dc:creator>Мурашкин Михаил Павлович</dc:creator>
  <cp:lastModifiedBy>Михаил Мурашкин</cp:lastModifiedBy>
  <cp:revision>30</cp:revision>
  <dcterms:created xsi:type="dcterms:W3CDTF">2021-03-10T14:33:28Z</dcterms:created>
  <dcterms:modified xsi:type="dcterms:W3CDTF">2021-03-10T20:50:26Z</dcterms:modified>
</cp:coreProperties>
</file>