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3" r:id="rId3"/>
    <p:sldId id="264" r:id="rId4"/>
    <p:sldId id="280" r:id="rId5"/>
    <p:sldId id="281" r:id="rId6"/>
    <p:sldId id="282" r:id="rId7"/>
    <p:sldId id="260" r:id="rId8"/>
    <p:sldId id="265" r:id="rId9"/>
    <p:sldId id="266" r:id="rId10"/>
    <p:sldId id="267" r:id="rId11"/>
    <p:sldId id="268" r:id="rId12"/>
    <p:sldId id="269" r:id="rId13"/>
    <p:sldId id="261" r:id="rId14"/>
    <p:sldId id="277" r:id="rId15"/>
    <p:sldId id="270" r:id="rId16"/>
    <p:sldId id="271" r:id="rId17"/>
    <p:sldId id="274" r:id="rId18"/>
    <p:sldId id="276" r:id="rId19"/>
    <p:sldId id="275"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2624F-3A72-4D15-AD18-259C7E24279E}" type="datetimeFigureOut">
              <a:rPr lang="en-US" smtClean="0"/>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D91F0-7033-4E97-82D4-C908A72D5379}" type="slidenum">
              <a:rPr lang="en-US" smtClean="0"/>
              <a:t>‹#›</a:t>
            </a:fld>
            <a:endParaRPr lang="en-US"/>
          </a:p>
        </p:txBody>
      </p:sp>
    </p:spTree>
    <p:extLst>
      <p:ext uri="{BB962C8B-B14F-4D97-AF65-F5344CB8AC3E}">
        <p14:creationId xmlns:p14="http://schemas.microsoft.com/office/powerpoint/2010/main" val="48797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600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14F379-E5FC-4173-89DD-4A96FE280B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4397-F7BC-4E7D-B19F-05BAB1905992}" type="slidenum">
              <a:rPr lang="en-US" smtClean="0"/>
              <a:t>‹#›</a:t>
            </a:fld>
            <a:endParaRPr lang="en-US"/>
          </a:p>
        </p:txBody>
      </p:sp>
    </p:spTree>
    <p:extLst>
      <p:ext uri="{BB962C8B-B14F-4D97-AF65-F5344CB8AC3E}">
        <p14:creationId xmlns:p14="http://schemas.microsoft.com/office/powerpoint/2010/main" val="403645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14F379-E5FC-4173-89DD-4A96FE280B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4397-F7BC-4E7D-B19F-05BAB1905992}" type="slidenum">
              <a:rPr lang="en-US" smtClean="0"/>
              <a:t>‹#›</a:t>
            </a:fld>
            <a:endParaRPr lang="en-US"/>
          </a:p>
        </p:txBody>
      </p:sp>
    </p:spTree>
    <p:extLst>
      <p:ext uri="{BB962C8B-B14F-4D97-AF65-F5344CB8AC3E}">
        <p14:creationId xmlns:p14="http://schemas.microsoft.com/office/powerpoint/2010/main" val="59120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14F379-E5FC-4173-89DD-4A96FE280B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4397-F7BC-4E7D-B19F-05BAB1905992}" type="slidenum">
              <a:rPr lang="en-US" smtClean="0"/>
              <a:t>‹#›</a:t>
            </a:fld>
            <a:endParaRPr lang="en-US"/>
          </a:p>
        </p:txBody>
      </p:sp>
    </p:spTree>
    <p:extLst>
      <p:ext uri="{BB962C8B-B14F-4D97-AF65-F5344CB8AC3E}">
        <p14:creationId xmlns:p14="http://schemas.microsoft.com/office/powerpoint/2010/main" val="3268951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60281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6"/>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565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14F379-E5FC-4173-89DD-4A96FE280B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4397-F7BC-4E7D-B19F-05BAB1905992}" type="slidenum">
              <a:rPr lang="en-US" smtClean="0"/>
              <a:t>‹#›</a:t>
            </a:fld>
            <a:endParaRPr lang="en-US"/>
          </a:p>
        </p:txBody>
      </p:sp>
    </p:spTree>
    <p:extLst>
      <p:ext uri="{BB962C8B-B14F-4D97-AF65-F5344CB8AC3E}">
        <p14:creationId xmlns:p14="http://schemas.microsoft.com/office/powerpoint/2010/main" val="42729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14F379-E5FC-4173-89DD-4A96FE280B2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64397-F7BC-4E7D-B19F-05BAB1905992}" type="slidenum">
              <a:rPr lang="en-US" smtClean="0"/>
              <a:t>‹#›</a:t>
            </a:fld>
            <a:endParaRPr lang="en-US"/>
          </a:p>
        </p:txBody>
      </p:sp>
    </p:spTree>
    <p:extLst>
      <p:ext uri="{BB962C8B-B14F-4D97-AF65-F5344CB8AC3E}">
        <p14:creationId xmlns:p14="http://schemas.microsoft.com/office/powerpoint/2010/main" val="145127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14F379-E5FC-4173-89DD-4A96FE280B27}"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4397-F7BC-4E7D-B19F-05BAB1905992}" type="slidenum">
              <a:rPr lang="en-US" smtClean="0"/>
              <a:t>‹#›</a:t>
            </a:fld>
            <a:endParaRPr lang="en-US"/>
          </a:p>
        </p:txBody>
      </p:sp>
    </p:spTree>
    <p:extLst>
      <p:ext uri="{BB962C8B-B14F-4D97-AF65-F5344CB8AC3E}">
        <p14:creationId xmlns:p14="http://schemas.microsoft.com/office/powerpoint/2010/main" val="38146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14F379-E5FC-4173-89DD-4A96FE280B27}" type="datetimeFigureOut">
              <a:rPr lang="en-US" smtClean="0"/>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964397-F7BC-4E7D-B19F-05BAB1905992}" type="slidenum">
              <a:rPr lang="en-US" smtClean="0"/>
              <a:t>‹#›</a:t>
            </a:fld>
            <a:endParaRPr lang="en-US"/>
          </a:p>
        </p:txBody>
      </p:sp>
    </p:spTree>
    <p:extLst>
      <p:ext uri="{BB962C8B-B14F-4D97-AF65-F5344CB8AC3E}">
        <p14:creationId xmlns:p14="http://schemas.microsoft.com/office/powerpoint/2010/main" val="76971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14F379-E5FC-4173-89DD-4A96FE280B27}" type="datetimeFigureOut">
              <a:rPr lang="en-US" smtClean="0"/>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64397-F7BC-4E7D-B19F-05BAB1905992}" type="slidenum">
              <a:rPr lang="en-US" smtClean="0"/>
              <a:t>‹#›</a:t>
            </a:fld>
            <a:endParaRPr lang="en-US"/>
          </a:p>
        </p:txBody>
      </p:sp>
    </p:spTree>
    <p:extLst>
      <p:ext uri="{BB962C8B-B14F-4D97-AF65-F5344CB8AC3E}">
        <p14:creationId xmlns:p14="http://schemas.microsoft.com/office/powerpoint/2010/main" val="279874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4F379-E5FC-4173-89DD-4A96FE280B27}" type="datetimeFigureOut">
              <a:rPr lang="en-US" smtClean="0"/>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64397-F7BC-4E7D-B19F-05BAB1905992}" type="slidenum">
              <a:rPr lang="en-US" smtClean="0"/>
              <a:t>‹#›</a:t>
            </a:fld>
            <a:endParaRPr lang="en-US"/>
          </a:p>
        </p:txBody>
      </p:sp>
    </p:spTree>
    <p:extLst>
      <p:ext uri="{BB962C8B-B14F-4D97-AF65-F5344CB8AC3E}">
        <p14:creationId xmlns:p14="http://schemas.microsoft.com/office/powerpoint/2010/main" val="177222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14F379-E5FC-4173-89DD-4A96FE280B27}"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4397-F7BC-4E7D-B19F-05BAB1905992}" type="slidenum">
              <a:rPr lang="en-US" smtClean="0"/>
              <a:t>‹#›</a:t>
            </a:fld>
            <a:endParaRPr lang="en-US"/>
          </a:p>
        </p:txBody>
      </p:sp>
    </p:spTree>
    <p:extLst>
      <p:ext uri="{BB962C8B-B14F-4D97-AF65-F5344CB8AC3E}">
        <p14:creationId xmlns:p14="http://schemas.microsoft.com/office/powerpoint/2010/main" val="291723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14F379-E5FC-4173-89DD-4A96FE280B27}"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64397-F7BC-4E7D-B19F-05BAB1905992}" type="slidenum">
              <a:rPr lang="en-US" smtClean="0"/>
              <a:t>‹#›</a:t>
            </a:fld>
            <a:endParaRPr lang="en-US"/>
          </a:p>
        </p:txBody>
      </p:sp>
    </p:spTree>
    <p:extLst>
      <p:ext uri="{BB962C8B-B14F-4D97-AF65-F5344CB8AC3E}">
        <p14:creationId xmlns:p14="http://schemas.microsoft.com/office/powerpoint/2010/main" val="59139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4F379-E5FC-4173-89DD-4A96FE280B27}" type="datetimeFigureOut">
              <a:rPr lang="en-US" smtClean="0"/>
              <a:t>10/29/2021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64397-F7BC-4E7D-B19F-05BAB1905992}" type="slidenum">
              <a:rPr lang="en-US" smtClean="0"/>
              <a:t>‹#›</a:t>
            </a:fld>
            <a:endParaRPr lang="en-US"/>
          </a:p>
        </p:txBody>
      </p:sp>
    </p:spTree>
    <p:extLst>
      <p:ext uri="{BB962C8B-B14F-4D97-AF65-F5344CB8AC3E}">
        <p14:creationId xmlns:p14="http://schemas.microsoft.com/office/powerpoint/2010/main" val="2172027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2" name="Rectangle 1"/>
          <p:cNvSpPr/>
          <p:nvPr/>
        </p:nvSpPr>
        <p:spPr>
          <a:xfrm>
            <a:off x="767735" y="902526"/>
            <a:ext cx="5902737" cy="2585323"/>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Prediction Customer Lifetime Value Using Pareto NBD</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2132071" y="3966522"/>
            <a:ext cx="3459104" cy="369332"/>
          </a:xfrm>
          <a:prstGeom prst="rect">
            <a:avLst/>
          </a:prstGeom>
          <a:noFill/>
        </p:spPr>
        <p:txBody>
          <a:bodyPr wrap="square" rtlCol="0">
            <a:spAutoFit/>
          </a:bodyPr>
          <a:lstStyle/>
          <a:p>
            <a:r>
              <a:rPr lang="en-US" dirty="0" smtClean="0"/>
              <a:t>Final Project by Michael Jacob E J</a:t>
            </a:r>
            <a:endParaRPr lang="en-US" dirty="0"/>
          </a:p>
        </p:txBody>
      </p:sp>
    </p:spTree>
    <p:extLst>
      <p:ext uri="{BB962C8B-B14F-4D97-AF65-F5344CB8AC3E}">
        <p14:creationId xmlns:p14="http://schemas.microsoft.com/office/powerpoint/2010/main" val="104115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4924636" cy="1416133"/>
            <a:chOff x="392235" y="114151"/>
            <a:chExt cx="4924636" cy="1416133"/>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430512" y="1022453"/>
              <a:ext cx="4886359" cy="507831"/>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Exploratory Data </a:t>
              </a:r>
              <a:r>
                <a:rPr lang="en-US" sz="2700" dirty="0" err="1" smtClean="0">
                  <a:ln w="0"/>
                  <a:effectLst>
                    <a:outerShdw blurRad="38100" dist="19050" dir="2700000" algn="tl" rotWithShape="0">
                      <a:schemeClr val="dk1">
                        <a:alpha val="40000"/>
                      </a:schemeClr>
                    </a:outerShdw>
                  </a:effectLst>
                </a:rPr>
                <a:t>Anaylsis</a:t>
              </a:r>
              <a:r>
                <a:rPr lang="en-US" sz="2700" dirty="0" smtClean="0">
                  <a:ln w="0"/>
                  <a:effectLst>
                    <a:outerShdw blurRad="38100" dist="19050" dir="2700000" algn="tl" rotWithShape="0">
                      <a:schemeClr val="dk1">
                        <a:alpha val="40000"/>
                      </a:schemeClr>
                    </a:outerShdw>
                  </a:effectLst>
                </a:rPr>
                <a:t> (EDA)</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10" y="1946858"/>
            <a:ext cx="4902295" cy="4639370"/>
          </a:xfrm>
          <a:prstGeom prst="rect">
            <a:avLst/>
          </a:prstGeom>
        </p:spPr>
      </p:pic>
      <p:sp>
        <p:nvSpPr>
          <p:cNvPr id="3" name="Rectangle 2"/>
          <p:cNvSpPr/>
          <p:nvPr/>
        </p:nvSpPr>
        <p:spPr>
          <a:xfrm>
            <a:off x="5674469" y="4594166"/>
            <a:ext cx="5152416"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Q2 being the highest when it comes transactions.</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538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4924636" cy="1416133"/>
            <a:chOff x="392235" y="114151"/>
            <a:chExt cx="4924636" cy="1416133"/>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430512" y="1022453"/>
              <a:ext cx="4886359" cy="507831"/>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Exploratory Data </a:t>
              </a:r>
              <a:r>
                <a:rPr lang="en-US" sz="2700" dirty="0" err="1" smtClean="0">
                  <a:ln w="0"/>
                  <a:effectLst>
                    <a:outerShdw blurRad="38100" dist="19050" dir="2700000" algn="tl" rotWithShape="0">
                      <a:schemeClr val="dk1">
                        <a:alpha val="40000"/>
                      </a:schemeClr>
                    </a:outerShdw>
                  </a:effectLst>
                </a:rPr>
                <a:t>Anaylsis</a:t>
              </a:r>
              <a:r>
                <a:rPr lang="en-US" sz="2700" dirty="0" smtClean="0">
                  <a:ln w="0"/>
                  <a:effectLst>
                    <a:outerShdw blurRad="38100" dist="19050" dir="2700000" algn="tl" rotWithShape="0">
                      <a:schemeClr val="dk1">
                        <a:alpha val="40000"/>
                      </a:schemeClr>
                    </a:outerShdw>
                  </a:effectLst>
                </a:rPr>
                <a:t> (EDA)</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87" y="1946858"/>
            <a:ext cx="4453512" cy="4448342"/>
          </a:xfrm>
          <a:prstGeom prst="rect">
            <a:avLst/>
          </a:prstGeom>
        </p:spPr>
      </p:pic>
      <p:sp>
        <p:nvSpPr>
          <p:cNvPr id="9" name="Rectangle 8"/>
          <p:cNvSpPr/>
          <p:nvPr/>
        </p:nvSpPr>
        <p:spPr>
          <a:xfrm>
            <a:off x="5276850" y="3247699"/>
            <a:ext cx="6211516"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It also observed that in the end of the 1st week and starting of the 3rd week, people tends to buy more.</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657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4924636" cy="1416133"/>
            <a:chOff x="392235" y="114151"/>
            <a:chExt cx="4924636" cy="1416133"/>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430512" y="1022453"/>
              <a:ext cx="4886359" cy="507831"/>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Exploratory Data </a:t>
              </a:r>
              <a:r>
                <a:rPr lang="en-US" sz="2700" dirty="0" err="1" smtClean="0">
                  <a:ln w="0"/>
                  <a:effectLst>
                    <a:outerShdw blurRad="38100" dist="19050" dir="2700000" algn="tl" rotWithShape="0">
                      <a:schemeClr val="dk1">
                        <a:alpha val="40000"/>
                      </a:schemeClr>
                    </a:outerShdw>
                  </a:effectLst>
                </a:rPr>
                <a:t>Anaylsis</a:t>
              </a:r>
              <a:r>
                <a:rPr lang="en-US" sz="2700" dirty="0" smtClean="0">
                  <a:ln w="0"/>
                  <a:effectLst>
                    <a:outerShdw blurRad="38100" dist="19050" dir="2700000" algn="tl" rotWithShape="0">
                      <a:schemeClr val="dk1">
                        <a:alpha val="40000"/>
                      </a:schemeClr>
                    </a:outerShdw>
                  </a:effectLst>
                </a:rPr>
                <a:t> (EDA)</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58" y="2211021"/>
            <a:ext cx="5335215" cy="3505999"/>
          </a:xfrm>
          <a:prstGeom prst="rect">
            <a:avLst/>
          </a:prstGeom>
        </p:spPr>
      </p:pic>
      <p:sp>
        <p:nvSpPr>
          <p:cNvPr id="3" name="Rectangle 2"/>
          <p:cNvSpPr/>
          <p:nvPr/>
        </p:nvSpPr>
        <p:spPr>
          <a:xfrm>
            <a:off x="5752290" y="3135018"/>
            <a:ext cx="6096000" cy="646331"/>
          </a:xfrm>
          <a:prstGeom prst="rect">
            <a:avLst/>
          </a:prstGeom>
        </p:spPr>
        <p:txBody>
          <a:bodyPr>
            <a:spAutoFit/>
          </a:bodyPr>
          <a:lstStyle/>
          <a:p>
            <a:r>
              <a:rPr lang="en-US" dirty="0">
                <a:latin typeface="Roboto"/>
              </a:rPr>
              <a:t>People loves to shop on </a:t>
            </a:r>
            <a:r>
              <a:rPr lang="en-US" dirty="0" err="1">
                <a:latin typeface="Roboto"/>
              </a:rPr>
              <a:t>monday</a:t>
            </a:r>
            <a:r>
              <a:rPr lang="en-US" dirty="0">
                <a:latin typeface="Roboto"/>
              </a:rPr>
              <a:t> followed by Tuesday and Wednesday.</a:t>
            </a:r>
            <a:endParaRPr lang="en-US" dirty="0"/>
          </a:p>
        </p:txBody>
      </p:sp>
    </p:spTree>
    <p:extLst>
      <p:ext uri="{BB962C8B-B14F-4D97-AF65-F5344CB8AC3E}">
        <p14:creationId xmlns:p14="http://schemas.microsoft.com/office/powerpoint/2010/main" val="1474777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4817940" cy="1433353"/>
            <a:chOff x="392235" y="114151"/>
            <a:chExt cx="4817940" cy="1433353"/>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725243" y="1039673"/>
              <a:ext cx="3666871" cy="507831"/>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Pareto </a:t>
              </a:r>
              <a:r>
                <a:rPr lang="en-US" sz="2700" dirty="0" err="1" smtClean="0">
                  <a:ln w="0"/>
                  <a:effectLst>
                    <a:outerShdw blurRad="38100" dist="19050" dir="2700000" algn="tl" rotWithShape="0">
                      <a:schemeClr val="dk1">
                        <a:alpha val="40000"/>
                      </a:schemeClr>
                    </a:outerShdw>
                  </a:effectLst>
                </a:rPr>
                <a:t>Nbd</a:t>
              </a:r>
              <a:r>
                <a:rPr lang="en-US" sz="2700" dirty="0" smtClean="0">
                  <a:ln w="0"/>
                  <a:effectLst>
                    <a:outerShdw blurRad="38100" dist="19050" dir="2700000" algn="tl" rotWithShape="0">
                      <a:schemeClr val="dk1">
                        <a:alpha val="40000"/>
                      </a:schemeClr>
                    </a:outerShdw>
                  </a:effectLst>
                </a:rPr>
                <a:t> Modelling</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765" y="1719688"/>
            <a:ext cx="5030346" cy="3569513"/>
          </a:xfrm>
          <a:prstGeom prst="rect">
            <a:avLst/>
          </a:prstGeom>
        </p:spPr>
      </p:pic>
      <p:sp>
        <p:nvSpPr>
          <p:cNvPr id="12" name="Rectangle 11"/>
          <p:cNvSpPr/>
          <p:nvPr/>
        </p:nvSpPr>
        <p:spPr>
          <a:xfrm>
            <a:off x="1192390" y="5555195"/>
            <a:ext cx="9166952" cy="923330"/>
          </a:xfrm>
          <a:prstGeom prst="rect">
            <a:avLst/>
          </a:prstGeom>
        </p:spPr>
        <p:txBody>
          <a:bodyPr wrap="square">
            <a:spAutoFit/>
          </a:bodyPr>
          <a:lstStyle/>
          <a:p>
            <a:r>
              <a:rPr lang="en-US" dirty="0">
                <a:latin typeface="Roboto"/>
              </a:rPr>
              <a:t>We can see that our actual data and our simulated data line up well. The model is fairly representative of the real data up until seven repeat transactions. There are few customers who make more purchases.</a:t>
            </a:r>
            <a:endParaRPr lang="en-US" dirty="0"/>
          </a:p>
        </p:txBody>
      </p:sp>
    </p:spTree>
    <p:extLst>
      <p:ext uri="{BB962C8B-B14F-4D97-AF65-F5344CB8AC3E}">
        <p14:creationId xmlns:p14="http://schemas.microsoft.com/office/powerpoint/2010/main" val="1803847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4817940" cy="1433353"/>
            <a:chOff x="392235" y="114151"/>
            <a:chExt cx="4817940" cy="1433353"/>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725243" y="1039673"/>
              <a:ext cx="3666871" cy="507831"/>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Pareto </a:t>
              </a:r>
              <a:r>
                <a:rPr lang="en-US" sz="2700" dirty="0" err="1" smtClean="0">
                  <a:ln w="0"/>
                  <a:effectLst>
                    <a:outerShdw blurRad="38100" dist="19050" dir="2700000" algn="tl" rotWithShape="0">
                      <a:schemeClr val="dk1">
                        <a:alpha val="40000"/>
                      </a:schemeClr>
                    </a:outerShdw>
                  </a:effectLst>
                </a:rPr>
                <a:t>Nbd</a:t>
              </a:r>
              <a:r>
                <a:rPr lang="en-US" sz="2700" dirty="0" smtClean="0">
                  <a:ln w="0"/>
                  <a:effectLst>
                    <a:outerShdw blurRad="38100" dist="19050" dir="2700000" algn="tl" rotWithShape="0">
                      <a:schemeClr val="dk1">
                        <a:alpha val="40000"/>
                      </a:schemeClr>
                    </a:outerShdw>
                  </a:effectLst>
                </a:rPr>
                <a:t> Modelling</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67" y="1889043"/>
            <a:ext cx="5119266" cy="360762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788" y="1889043"/>
            <a:ext cx="5081158" cy="3607622"/>
          </a:xfrm>
          <a:prstGeom prst="rect">
            <a:avLst/>
          </a:prstGeom>
        </p:spPr>
      </p:pic>
      <p:sp>
        <p:nvSpPr>
          <p:cNvPr id="4" name="Rectangle 3"/>
          <p:cNvSpPr/>
          <p:nvPr/>
        </p:nvSpPr>
        <p:spPr>
          <a:xfrm>
            <a:off x="488367" y="5259365"/>
            <a:ext cx="5259290" cy="1400383"/>
          </a:xfrm>
          <a:prstGeom prst="rect">
            <a:avLst/>
          </a:prstGeom>
        </p:spPr>
        <p:txBody>
          <a:bodyPr wrap="square">
            <a:spAutoFit/>
          </a:bodyPr>
          <a:lstStyle/>
          <a:p>
            <a:pPr algn="just"/>
            <a:r>
              <a:rPr lang="en-US" sz="1700" dirty="0" smtClean="0">
                <a:latin typeface="Times New Roman" panose="02020603050405020304" pitchFamily="18" charset="0"/>
                <a:cs typeface="Times New Roman" panose="02020603050405020304" pitchFamily="18" charset="0"/>
              </a:rPr>
              <a:t/>
            </a:r>
            <a:br>
              <a:rPr lang="en-US" sz="1700" dirty="0" smtClean="0">
                <a:latin typeface="Times New Roman" panose="02020603050405020304" pitchFamily="18" charset="0"/>
                <a:cs typeface="Times New Roman" panose="02020603050405020304" pitchFamily="18" charset="0"/>
              </a:rPr>
            </a:br>
            <a:r>
              <a:rPr lang="en-US" sz="1700" dirty="0" smtClean="0">
                <a:solidFill>
                  <a:srgbClr val="000000"/>
                </a:solidFill>
                <a:latin typeface="Times New Roman" panose="02020603050405020304" pitchFamily="18" charset="0"/>
                <a:cs typeface="Times New Roman" panose="02020603050405020304" pitchFamily="18" charset="0"/>
              </a:rPr>
              <a:t>The red line represents the boundary between the calibration period on the left and the holdout period on the right. As you can see, the Pareto/NBD model is good at predicting cumulative transactions.</a:t>
            </a:r>
            <a:endParaRPr lang="en-US" sz="1700" dirty="0">
              <a:latin typeface="Times New Roman" panose="02020603050405020304" pitchFamily="18" charset="0"/>
              <a:cs typeface="Times New Roman" panose="02020603050405020304" pitchFamily="18" charset="0"/>
            </a:endParaRPr>
          </a:p>
        </p:txBody>
      </p:sp>
      <p:sp>
        <p:nvSpPr>
          <p:cNvPr id="10" name="Rectangle 9"/>
          <p:cNvSpPr/>
          <p:nvPr/>
        </p:nvSpPr>
        <p:spPr>
          <a:xfrm>
            <a:off x="6644640" y="5788075"/>
            <a:ext cx="6096000" cy="646331"/>
          </a:xfrm>
          <a:prstGeom prst="rect">
            <a:avLst/>
          </a:prstGeom>
        </p:spPr>
        <p:txBody>
          <a:bodyPr>
            <a:spAutoFit/>
          </a:bodyPr>
          <a:lstStyle/>
          <a:p>
            <a:r>
              <a:rPr lang="en-US" dirty="0">
                <a:solidFill>
                  <a:srgbClr val="000000"/>
                </a:solidFill>
                <a:latin typeface="Helvetica Neue"/>
              </a:rPr>
              <a:t>This plot shows that the model does a decent job capturing general trends in the data.</a:t>
            </a:r>
            <a:endParaRPr lang="en-US" dirty="0"/>
          </a:p>
        </p:txBody>
      </p:sp>
    </p:spTree>
    <p:extLst>
      <p:ext uri="{BB962C8B-B14F-4D97-AF65-F5344CB8AC3E}">
        <p14:creationId xmlns:p14="http://schemas.microsoft.com/office/powerpoint/2010/main" val="1586985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4817940" cy="1848852"/>
            <a:chOff x="392235" y="114151"/>
            <a:chExt cx="4817940" cy="1848852"/>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725243" y="1039673"/>
              <a:ext cx="3666871" cy="923330"/>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Pareto/ Negative </a:t>
              </a:r>
              <a:r>
                <a:rPr lang="en-US" sz="2700" dirty="0" err="1">
                  <a:ln w="0"/>
                  <a:effectLst>
                    <a:outerShdw blurRad="38100" dist="19050" dir="2700000" algn="tl" rotWithShape="0">
                      <a:schemeClr val="dk1">
                        <a:alpha val="40000"/>
                      </a:schemeClr>
                    </a:outerShdw>
                  </a:effectLst>
                </a:rPr>
                <a:t>Binom</a:t>
              </a:r>
              <a:r>
                <a:rPr lang="en-US" sz="2700" dirty="0">
                  <a:ln w="0"/>
                  <a:effectLst>
                    <a:outerShdw blurRad="38100" dist="19050" dir="2700000" algn="tl" rotWithShape="0">
                      <a:schemeClr val="dk1">
                        <a:alpha val="40000"/>
                      </a:schemeClr>
                    </a:outerShdw>
                  </a:effectLst>
                </a:rPr>
                <a:t> Distribution Modelling</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10" y="2078035"/>
            <a:ext cx="5055752" cy="3607622"/>
          </a:xfrm>
          <a:prstGeom prst="rect">
            <a:avLst/>
          </a:prstGeom>
        </p:spPr>
      </p:pic>
      <p:sp>
        <p:nvSpPr>
          <p:cNvPr id="12" name="Rectangle 11"/>
          <p:cNvSpPr/>
          <p:nvPr/>
        </p:nvSpPr>
        <p:spPr>
          <a:xfrm>
            <a:off x="78377" y="5709834"/>
            <a:ext cx="5007429" cy="1200329"/>
          </a:xfrm>
          <a:prstGeom prst="rect">
            <a:avLst/>
          </a:prstGeom>
        </p:spPr>
        <p:txBody>
          <a:bodyPr wrap="square">
            <a:spAutoFit/>
          </a:bodyPr>
          <a:lstStyle/>
          <a:p>
            <a:pPr algn="just"/>
            <a:r>
              <a:rPr lang="en-US" dirty="0">
                <a:solidFill>
                  <a:srgbClr val="000000"/>
                </a:solidFill>
                <a:latin typeface="Helvetica Neue"/>
              </a:rPr>
              <a:t>The model performs well up to three calibration period purchases, but diverges from the holdout data because of the distribution of the data.</a:t>
            </a:r>
            <a:endParaRPr lang="en-US" dirty="0"/>
          </a:p>
        </p:txBody>
      </p:sp>
    </p:spTree>
    <p:extLst>
      <p:ext uri="{BB962C8B-B14F-4D97-AF65-F5344CB8AC3E}">
        <p14:creationId xmlns:p14="http://schemas.microsoft.com/office/powerpoint/2010/main" val="3170019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4817940" cy="1848852"/>
            <a:chOff x="392235" y="114151"/>
            <a:chExt cx="4817940" cy="1848852"/>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725243" y="1039673"/>
              <a:ext cx="3666871" cy="923330"/>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Gamma Distribution Modelling</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sp>
        <p:nvSpPr>
          <p:cNvPr id="2" name="Rectangle 1"/>
          <p:cNvSpPr/>
          <p:nvPr/>
        </p:nvSpPr>
        <p:spPr>
          <a:xfrm>
            <a:off x="478427" y="5380672"/>
            <a:ext cx="9596846" cy="1477328"/>
          </a:xfrm>
          <a:prstGeom prst="rect">
            <a:avLst/>
          </a:prstGeom>
        </p:spPr>
        <p:txBody>
          <a:bodyPr wrap="square">
            <a:spAutoFit/>
          </a:bodyPr>
          <a:lstStyle/>
          <a:p>
            <a:pPr algn="just"/>
            <a:r>
              <a:rPr lang="en-US" dirty="0">
                <a:latin typeface="Roboto"/>
              </a:rPr>
              <a:t>The model we are going to use to estimate the CLV for our data is called the Gamma-Gamma </a:t>
            </a:r>
            <a:r>
              <a:rPr lang="en-US" dirty="0" err="1">
                <a:latin typeface="Roboto"/>
              </a:rPr>
              <a:t>submodel</a:t>
            </a:r>
            <a:r>
              <a:rPr lang="en-US" dirty="0">
                <a:latin typeface="Roboto"/>
              </a:rPr>
              <a:t>, which relies upon an important assumption.</a:t>
            </a:r>
          </a:p>
          <a:p>
            <a:pPr algn="just"/>
            <a:r>
              <a:rPr lang="en-US" dirty="0">
                <a:latin typeface="Roboto"/>
              </a:rPr>
              <a:t>The Gamma-Gamma </a:t>
            </a:r>
            <a:r>
              <a:rPr lang="en-US" dirty="0" err="1">
                <a:latin typeface="Roboto"/>
              </a:rPr>
              <a:t>submodel</a:t>
            </a:r>
            <a:r>
              <a:rPr lang="en-US" dirty="0">
                <a:latin typeface="Roboto"/>
              </a:rPr>
              <a:t> assumes that there is no relationship between the monetary value and the purchase frequency. In practice we need to check whether the Pearson correlation between the two vectors is close to 0 in order to use this model.</a:t>
            </a:r>
            <a:endParaRPr lang="en-US" b="0" i="0" dirty="0">
              <a:effectLst/>
              <a:latin typeface="Roboto"/>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448" y="2128731"/>
            <a:ext cx="4534933" cy="3251941"/>
          </a:xfrm>
          <a:prstGeom prst="rect">
            <a:avLst/>
          </a:prstGeom>
        </p:spPr>
      </p:pic>
    </p:spTree>
    <p:extLst>
      <p:ext uri="{BB962C8B-B14F-4D97-AF65-F5344CB8AC3E}">
        <p14:creationId xmlns:p14="http://schemas.microsoft.com/office/powerpoint/2010/main" val="283932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5245204" cy="1848852"/>
            <a:chOff x="392235" y="114151"/>
            <a:chExt cx="5245204" cy="1848852"/>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725243" y="1039673"/>
              <a:ext cx="4912196" cy="923330"/>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Pareto NBD +Gamma Distribution Modelling</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sp>
        <p:nvSpPr>
          <p:cNvPr id="9" name="Rectangle 8"/>
          <p:cNvSpPr/>
          <p:nvPr/>
        </p:nvSpPr>
        <p:spPr>
          <a:xfrm>
            <a:off x="115815" y="5381467"/>
            <a:ext cx="5649103" cy="923330"/>
          </a:xfrm>
          <a:prstGeom prst="rect">
            <a:avLst/>
          </a:prstGeom>
        </p:spPr>
        <p:txBody>
          <a:bodyPr wrap="square">
            <a:spAutoFit/>
          </a:bodyPr>
          <a:lstStyle/>
          <a:p>
            <a:r>
              <a:rPr lang="en-US" smtClean="0">
                <a:latin typeface="Courier New" panose="02070309020205020404" pitchFamily="49" charset="0"/>
              </a:rPr>
              <a:t>Actual Avg Sales: 113.26364540367545 </a:t>
            </a:r>
          </a:p>
          <a:p>
            <a:r>
              <a:rPr lang="en-US" smtClean="0">
                <a:latin typeface="Courier New" panose="02070309020205020404" pitchFamily="49" charset="0"/>
              </a:rPr>
              <a:t>Predicted Avg Sales: 113.08382919908112 </a:t>
            </a:r>
          </a:p>
          <a:p>
            <a:r>
              <a:rPr lang="en-US" smtClean="0">
                <a:latin typeface="Courier New" panose="02070309020205020404" pitchFamily="49" charset="0"/>
              </a:rPr>
              <a:t>Mean Sqaured Error: 2940.122843020948</a:t>
            </a:r>
            <a:endParaRPr lang="en-US" dirty="0" smtClean="0">
              <a:latin typeface="Courier New" panose="02070309020205020404" pitchFamily="49"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50" y="1625189"/>
            <a:ext cx="10975300" cy="3607622"/>
          </a:xfrm>
          <a:prstGeom prst="rect">
            <a:avLst/>
          </a:prstGeom>
        </p:spPr>
      </p:pic>
      <p:sp>
        <p:nvSpPr>
          <p:cNvPr id="3" name="Rectangle 2"/>
          <p:cNvSpPr/>
          <p:nvPr/>
        </p:nvSpPr>
        <p:spPr>
          <a:xfrm>
            <a:off x="5704114" y="5371336"/>
            <a:ext cx="6096000" cy="646331"/>
          </a:xfrm>
          <a:prstGeom prst="rect">
            <a:avLst/>
          </a:prstGeom>
        </p:spPr>
        <p:txBody>
          <a:bodyPr>
            <a:spAutoFit/>
          </a:bodyPr>
          <a:lstStyle/>
          <a:p>
            <a:r>
              <a:rPr lang="en-US" dirty="0">
                <a:latin typeface="Courier New" panose="02070309020205020404" pitchFamily="49" charset="0"/>
              </a:rPr>
              <a:t>Root Mean Squared Error: 54.222899618343426 </a:t>
            </a:r>
          </a:p>
          <a:p>
            <a:r>
              <a:rPr lang="en-US" dirty="0" err="1">
                <a:latin typeface="Courier New" panose="02070309020205020404" pitchFamily="49" charset="0"/>
              </a:rPr>
              <a:t>Avg</a:t>
            </a:r>
            <a:r>
              <a:rPr lang="en-US" dirty="0">
                <a:latin typeface="Courier New" panose="02070309020205020404" pitchFamily="49" charset="0"/>
              </a:rPr>
              <a:t> Sales Error: 0.17981620459433145</a:t>
            </a:r>
            <a:endParaRPr lang="en-US" dirty="0"/>
          </a:p>
        </p:txBody>
      </p:sp>
    </p:spTree>
    <p:extLst>
      <p:ext uri="{BB962C8B-B14F-4D97-AF65-F5344CB8AC3E}">
        <p14:creationId xmlns:p14="http://schemas.microsoft.com/office/powerpoint/2010/main" val="3885518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5245204" cy="1879629"/>
            <a:chOff x="392235" y="114151"/>
            <a:chExt cx="5245204" cy="1879629"/>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725243" y="1039673"/>
              <a:ext cx="4912196" cy="954107"/>
            </a:xfrm>
            <a:prstGeom prst="rect">
              <a:avLst/>
            </a:prstGeom>
            <a:noFill/>
          </p:spPr>
          <p:txBody>
            <a:bodyPr wrap="square" lIns="91440" tIns="45720" rIns="91440" bIns="45720">
              <a:spAutoFit/>
            </a:bodyPr>
            <a:lstStyle/>
            <a:p>
              <a:r>
                <a:rPr lang="en-US" sz="2800" dirty="0">
                  <a:latin typeface="Roboto"/>
                </a:rPr>
                <a:t>Purchase Prediction Result Summary</a:t>
              </a:r>
              <a:endParaRPr lang="en-US" sz="2800" b="0" i="0" dirty="0">
                <a:effectLst/>
                <a:latin typeface="Roboto"/>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056" y="3112720"/>
            <a:ext cx="4788115" cy="2350529"/>
          </a:xfrm>
          <a:prstGeom prst="rect">
            <a:avLst/>
          </a:prstGeom>
        </p:spPr>
      </p:pic>
    </p:spTree>
    <p:extLst>
      <p:ext uri="{BB962C8B-B14F-4D97-AF65-F5344CB8AC3E}">
        <p14:creationId xmlns:p14="http://schemas.microsoft.com/office/powerpoint/2010/main" val="970511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74020" y="224056"/>
            <a:ext cx="9192045" cy="1874347"/>
            <a:chOff x="-19478" y="88656"/>
            <a:chExt cx="5656917" cy="1874347"/>
          </a:xfrm>
        </p:grpSpPr>
        <p:sp>
          <p:nvSpPr>
            <p:cNvPr id="6" name="Rectangle 5"/>
            <p:cNvSpPr/>
            <p:nvPr/>
          </p:nvSpPr>
          <p:spPr>
            <a:xfrm>
              <a:off x="-19478" y="88656"/>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101168" y="658068"/>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725243" y="1039673"/>
              <a:ext cx="4912196" cy="923330"/>
            </a:xfrm>
            <a:prstGeom prst="rect">
              <a:avLst/>
            </a:prstGeom>
            <a:noFill/>
          </p:spPr>
          <p:txBody>
            <a:bodyPr wrap="square" lIns="91440" tIns="45720" rIns="91440" bIns="45720">
              <a:spAutoFit/>
            </a:bodyPr>
            <a:lstStyle/>
            <a:p>
              <a:pPr algn="just"/>
              <a:r>
                <a:rPr lang="en-US" sz="2700" dirty="0" smtClean="0">
                  <a:ln w="0"/>
                  <a:effectLst>
                    <a:outerShdw blurRad="38100" dist="19050" dir="2700000" algn="tl" rotWithShape="0">
                      <a:schemeClr val="dk1">
                        <a:alpha val="40000"/>
                      </a:schemeClr>
                    </a:outerShdw>
                  </a:effectLst>
                </a:rPr>
                <a:t>Churn Risk From Pareto NBD + Gamma Distribution Modelling</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33" y="2675935"/>
            <a:ext cx="5119266" cy="313535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022" y="3401414"/>
            <a:ext cx="3918006" cy="1274758"/>
          </a:xfrm>
          <a:prstGeom prst="rect">
            <a:avLst/>
          </a:prstGeom>
        </p:spPr>
      </p:pic>
    </p:spTree>
    <p:extLst>
      <p:ext uri="{BB962C8B-B14F-4D97-AF65-F5344CB8AC3E}">
        <p14:creationId xmlns:p14="http://schemas.microsoft.com/office/powerpoint/2010/main" val="3388533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4780" y="-39065"/>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631504" y="490182"/>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7" name="Rectangle 6"/>
          <p:cNvSpPr/>
          <p:nvPr/>
        </p:nvSpPr>
        <p:spPr>
          <a:xfrm>
            <a:off x="745395" y="988651"/>
            <a:ext cx="2390775" cy="400110"/>
          </a:xfrm>
          <a:prstGeom prst="rect">
            <a:avLst/>
          </a:prstGeom>
          <a:noFill/>
        </p:spPr>
        <p:txBody>
          <a:bodyPr wrap="squar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Business Background</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202" y="889826"/>
            <a:ext cx="523875" cy="523875"/>
          </a:xfrm>
          <a:prstGeom prst="rect">
            <a:avLst/>
          </a:prstGeom>
        </p:spPr>
      </p:pic>
      <p:sp>
        <p:nvSpPr>
          <p:cNvPr id="9" name="Rectangle 8"/>
          <p:cNvSpPr/>
          <p:nvPr/>
        </p:nvSpPr>
        <p:spPr>
          <a:xfrm>
            <a:off x="95913" y="1893335"/>
            <a:ext cx="6080514" cy="4016484"/>
          </a:xfrm>
          <a:prstGeom prst="rect">
            <a:avLst/>
          </a:prstGeom>
          <a:solidFill>
            <a:schemeClr val="bg2">
              <a:lumMod val="90000"/>
            </a:schemeClr>
          </a:solidFill>
        </p:spPr>
        <p:txBody>
          <a:bodyPr wrap="square">
            <a:spAutoFit/>
          </a:bodyPr>
          <a:lstStyle/>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a:t>
            </a:r>
            <a:r>
              <a:rPr lang="en-US" sz="1500" dirty="0" err="1">
                <a:latin typeface="Times New Roman" panose="02020603050405020304" pitchFamily="18" charset="0"/>
                <a:cs typeface="Times New Roman" panose="02020603050405020304" pitchFamily="18" charset="0"/>
              </a:rPr>
              <a:t>olist</a:t>
            </a:r>
            <a:r>
              <a:rPr lang="en-US" sz="1500" dirty="0">
                <a:latin typeface="Times New Roman" panose="02020603050405020304" pitchFamily="18" charset="0"/>
                <a:cs typeface="Times New Roman" panose="02020603050405020304" pitchFamily="18" charset="0"/>
              </a:rPr>
              <a:t> store is a sales model in which your products are displayed and marketed within </a:t>
            </a:r>
            <a:r>
              <a:rPr lang="en-US" sz="1500" dirty="0" err="1">
                <a:latin typeface="Times New Roman" panose="02020603050405020304" pitchFamily="18" charset="0"/>
                <a:cs typeface="Times New Roman" panose="02020603050405020304" pitchFamily="18" charset="0"/>
              </a:rPr>
              <a:t>olist</a:t>
            </a:r>
            <a:r>
              <a:rPr lang="en-US" sz="1500" dirty="0">
                <a:latin typeface="Times New Roman" panose="02020603050405020304" pitchFamily="18" charset="0"/>
                <a:cs typeface="Times New Roman" panose="02020603050405020304" pitchFamily="18" charset="0"/>
              </a:rPr>
              <a:t> on the largest marketplaces in Brazil and other relevant e-</a:t>
            </a:r>
            <a:r>
              <a:rPr lang="en-US" sz="1500" dirty="0" err="1">
                <a:latin typeface="Times New Roman" panose="02020603050405020304" pitchFamily="18" charset="0"/>
                <a:cs typeface="Times New Roman" panose="02020603050405020304" pitchFamily="18" charset="0"/>
              </a:rPr>
              <a:t>commerces</a:t>
            </a:r>
            <a:r>
              <a:rPr lang="en-US" sz="15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a:t>
            </a:r>
            <a:r>
              <a:rPr lang="en-US" sz="1500" dirty="0" err="1">
                <a:latin typeface="Times New Roman" panose="02020603050405020304" pitchFamily="18" charset="0"/>
                <a:cs typeface="Times New Roman" panose="02020603050405020304" pitchFamily="18" charset="0"/>
              </a:rPr>
              <a:t>olist</a:t>
            </a:r>
            <a:r>
              <a:rPr lang="en-US" sz="1500" dirty="0">
                <a:latin typeface="Times New Roman" panose="02020603050405020304" pitchFamily="18" charset="0"/>
                <a:cs typeface="Times New Roman" panose="02020603050405020304" pitchFamily="18" charset="0"/>
              </a:rPr>
              <a:t> store understand that </a:t>
            </a:r>
            <a:r>
              <a:rPr lang="en-US" sz="1500" dirty="0" smtClean="0">
                <a:latin typeface="Times New Roman" panose="02020603050405020304" pitchFamily="18" charset="0"/>
                <a:cs typeface="Times New Roman" panose="02020603050405020304" pitchFamily="18" charset="0"/>
              </a:rPr>
              <a:t>customers are </a:t>
            </a:r>
            <a:r>
              <a:rPr lang="en-US" sz="1500" dirty="0">
                <a:latin typeface="Times New Roman" panose="02020603050405020304" pitchFamily="18" charset="0"/>
                <a:cs typeface="Times New Roman" panose="02020603050405020304" pitchFamily="18" charset="0"/>
              </a:rPr>
              <a:t>their most important asset and that it is imperative </a:t>
            </a:r>
            <a:r>
              <a:rPr lang="en-US" sz="1500" dirty="0" smtClean="0">
                <a:latin typeface="Times New Roman" panose="02020603050405020304" pitchFamily="18" charset="0"/>
                <a:cs typeface="Times New Roman" panose="02020603050405020304" pitchFamily="18" charset="0"/>
              </a:rPr>
              <a:t>to estimate </a:t>
            </a:r>
            <a:r>
              <a:rPr lang="en-US" sz="1500" dirty="0">
                <a:latin typeface="Times New Roman" panose="02020603050405020304" pitchFamily="18" charset="0"/>
                <a:cs typeface="Times New Roman" panose="02020603050405020304" pitchFamily="18" charset="0"/>
              </a:rPr>
              <a:t>the potential value of this asset. </a:t>
            </a:r>
          </a:p>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Currently, there is an escalating demand for </a:t>
            </a:r>
            <a:r>
              <a:rPr lang="en-US" sz="1500" dirty="0" smtClean="0">
                <a:latin typeface="Times New Roman" panose="02020603050405020304" pitchFamily="18" charset="0"/>
                <a:cs typeface="Times New Roman" panose="02020603050405020304" pitchFamily="18" charset="0"/>
              </a:rPr>
              <a:t>web services </a:t>
            </a:r>
            <a:r>
              <a:rPr lang="en-US" sz="1500" dirty="0">
                <a:latin typeface="Times New Roman" panose="02020603050405020304" pitchFamily="18" charset="0"/>
                <a:cs typeface="Times New Roman" panose="02020603050405020304" pitchFamily="18" charset="0"/>
              </a:rPr>
              <a:t>and web applications, along with </a:t>
            </a:r>
            <a:r>
              <a:rPr lang="en-US" sz="1500" dirty="0" smtClean="0">
                <a:latin typeface="Times New Roman" panose="02020603050405020304" pitchFamily="18" charset="0"/>
                <a:cs typeface="Times New Roman" panose="02020603050405020304" pitchFamily="18" charset="0"/>
              </a:rPr>
              <a:t>continuous growth </a:t>
            </a:r>
            <a:r>
              <a:rPr lang="en-US" sz="1500" dirty="0">
                <a:latin typeface="Times New Roman" panose="02020603050405020304" pitchFamily="18" charset="0"/>
                <a:cs typeface="Times New Roman" panose="02020603050405020304" pitchFamily="18" charset="0"/>
              </a:rPr>
              <a:t>in worldwide commercial application. the </a:t>
            </a:r>
            <a:r>
              <a:rPr lang="en-US" sz="1500" dirty="0" err="1">
                <a:latin typeface="Times New Roman" panose="02020603050405020304" pitchFamily="18" charset="0"/>
                <a:cs typeface="Times New Roman" panose="02020603050405020304" pitchFamily="18" charset="0"/>
              </a:rPr>
              <a:t>olist</a:t>
            </a:r>
            <a:r>
              <a:rPr lang="en-US" sz="1500" dirty="0">
                <a:latin typeface="Times New Roman" panose="02020603050405020304" pitchFamily="18" charset="0"/>
                <a:cs typeface="Times New Roman" panose="02020603050405020304" pitchFamily="18" charset="0"/>
              </a:rPr>
              <a:t> store realize that they must be able to measure the value of their web customers, i.e. the expected profit that will be derived from the relationship with web customers from the present until a specified period in the future. </a:t>
            </a:r>
          </a:p>
          <a:p>
            <a:pPr marL="285750" indent="-285750" algn="jus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So to solve this problem issues the </a:t>
            </a:r>
            <a:r>
              <a:rPr lang="en-US" sz="1500" dirty="0" err="1">
                <a:latin typeface="Times New Roman" panose="02020603050405020304" pitchFamily="18" charset="0"/>
                <a:cs typeface="Times New Roman" panose="02020603050405020304" pitchFamily="18" charset="0"/>
              </a:rPr>
              <a:t>olist</a:t>
            </a:r>
            <a:r>
              <a:rPr lang="en-US" sz="1500" dirty="0">
                <a:latin typeface="Times New Roman" panose="02020603050405020304" pitchFamily="18" charset="0"/>
                <a:cs typeface="Times New Roman" panose="02020603050405020304" pitchFamily="18" charset="0"/>
              </a:rPr>
              <a:t> store need The ability to accurately predict value of a company’s customers that has a large impact </a:t>
            </a:r>
            <a:r>
              <a:rPr lang="en-US" sz="1500" dirty="0" smtClean="0">
                <a:latin typeface="Times New Roman" panose="02020603050405020304" pitchFamily="18" charset="0"/>
                <a:cs typeface="Times New Roman" panose="02020603050405020304" pitchFamily="18" charset="0"/>
              </a:rPr>
              <a:t>to </a:t>
            </a:r>
            <a:r>
              <a:rPr lang="en-US" sz="1500" dirty="0">
                <a:latin typeface="Times New Roman" panose="02020603050405020304" pitchFamily="18" charset="0"/>
                <a:cs typeface="Times New Roman" panose="02020603050405020304" pitchFamily="18" charset="0"/>
              </a:rPr>
              <a:t>achieve long-term gain.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4440" y="1278223"/>
            <a:ext cx="3960161" cy="4441302"/>
          </a:xfrm>
          <a:prstGeom prst="rect">
            <a:avLst/>
          </a:prstGeom>
        </p:spPr>
      </p:pic>
    </p:spTree>
    <p:extLst>
      <p:ext uri="{BB962C8B-B14F-4D97-AF65-F5344CB8AC3E}">
        <p14:creationId xmlns:p14="http://schemas.microsoft.com/office/powerpoint/2010/main" val="4044759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30512" y="237976"/>
            <a:ext cx="4886359" cy="1433353"/>
            <a:chOff x="363837" y="114151"/>
            <a:chExt cx="4886359" cy="1433353"/>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363837" y="1039673"/>
              <a:ext cx="4886359" cy="507831"/>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Action and Recommendation</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sp>
        <p:nvSpPr>
          <p:cNvPr id="2" name="Rectangle 1"/>
          <p:cNvSpPr/>
          <p:nvPr/>
        </p:nvSpPr>
        <p:spPr>
          <a:xfrm>
            <a:off x="622040" y="2319459"/>
            <a:ext cx="7635551" cy="4247317"/>
          </a:xfrm>
          <a:prstGeom prst="rect">
            <a:avLst/>
          </a:prstGeom>
        </p:spPr>
        <p:txBody>
          <a:bodyPr wrap="square">
            <a:spAutoFit/>
          </a:bodyPr>
          <a:lstStyle/>
          <a:p>
            <a:r>
              <a:rPr lang="en-US" dirty="0">
                <a:solidFill>
                  <a:srgbClr val="212121"/>
                </a:solidFill>
                <a:latin typeface="Roboto"/>
              </a:rPr>
              <a:t>not churned:</a:t>
            </a:r>
          </a:p>
          <a:p>
            <a:pPr>
              <a:buFont typeface="+mj-lt"/>
              <a:buAutoNum type="arabicPeriod"/>
            </a:pPr>
            <a:r>
              <a:rPr lang="en-US" dirty="0">
                <a:solidFill>
                  <a:srgbClr val="212121"/>
                </a:solidFill>
                <a:latin typeface="Roboto"/>
              </a:rPr>
              <a:t>Reward Customers</a:t>
            </a:r>
          </a:p>
          <a:p>
            <a:pPr>
              <a:buFont typeface="+mj-lt"/>
              <a:buAutoNum type="arabicPeriod"/>
            </a:pPr>
            <a:r>
              <a:rPr lang="en-US" dirty="0">
                <a:solidFill>
                  <a:srgbClr val="212121"/>
                </a:solidFill>
                <a:latin typeface="Roboto"/>
              </a:rPr>
              <a:t>Serve them additional benefits to ensure that they remain loyal customers(VIP</a:t>
            </a:r>
            <a:r>
              <a:rPr lang="en-US" dirty="0" smtClean="0">
                <a:solidFill>
                  <a:srgbClr val="212121"/>
                </a:solidFill>
                <a:latin typeface="Roboto"/>
              </a:rPr>
              <a:t>).</a:t>
            </a:r>
          </a:p>
          <a:p>
            <a:pPr>
              <a:buFont typeface="+mj-lt"/>
              <a:buAutoNum type="arabicPeriod"/>
            </a:pPr>
            <a:endParaRPr lang="en-US" dirty="0">
              <a:solidFill>
                <a:srgbClr val="212121"/>
              </a:solidFill>
              <a:latin typeface="Roboto"/>
            </a:endParaRPr>
          </a:p>
          <a:p>
            <a:r>
              <a:rPr lang="en-US" dirty="0">
                <a:solidFill>
                  <a:srgbClr val="212121"/>
                </a:solidFill>
                <a:latin typeface="Roboto"/>
              </a:rPr>
              <a:t>high risk:</a:t>
            </a:r>
          </a:p>
          <a:p>
            <a:pPr>
              <a:buFont typeface="+mj-lt"/>
              <a:buAutoNum type="arabicPeriod"/>
            </a:pPr>
            <a:r>
              <a:rPr lang="en-US" dirty="0">
                <a:solidFill>
                  <a:srgbClr val="212121"/>
                </a:solidFill>
                <a:latin typeface="Roboto"/>
              </a:rPr>
              <a:t>Identify what happens when a customer defects.</a:t>
            </a:r>
          </a:p>
          <a:p>
            <a:pPr>
              <a:buFont typeface="+mj-lt"/>
              <a:buAutoNum type="arabicPeriod"/>
            </a:pPr>
            <a:r>
              <a:rPr lang="en-US" dirty="0">
                <a:solidFill>
                  <a:srgbClr val="212121"/>
                </a:solidFill>
                <a:latin typeface="Roboto"/>
              </a:rPr>
              <a:t>Set up alerts to get more details.</a:t>
            </a:r>
          </a:p>
          <a:p>
            <a:pPr>
              <a:buFont typeface="+mj-lt"/>
              <a:buAutoNum type="arabicPeriod"/>
            </a:pPr>
            <a:r>
              <a:rPr lang="en-US" dirty="0">
                <a:solidFill>
                  <a:srgbClr val="212121"/>
                </a:solidFill>
                <a:latin typeface="Roboto"/>
              </a:rPr>
              <a:t>Know the ideal customer journey.</a:t>
            </a:r>
          </a:p>
          <a:p>
            <a:pPr>
              <a:buFont typeface="+mj-lt"/>
              <a:buAutoNum type="arabicPeriod"/>
            </a:pPr>
            <a:r>
              <a:rPr lang="en-US" dirty="0">
                <a:solidFill>
                  <a:srgbClr val="212121"/>
                </a:solidFill>
                <a:latin typeface="Roboto"/>
              </a:rPr>
              <a:t>Don’t be afraid of the exit interview.</a:t>
            </a:r>
          </a:p>
          <a:p>
            <a:pPr>
              <a:buFont typeface="+mj-lt"/>
              <a:buAutoNum type="arabicPeriod"/>
            </a:pPr>
            <a:r>
              <a:rPr lang="en-US" dirty="0">
                <a:solidFill>
                  <a:srgbClr val="212121"/>
                </a:solidFill>
                <a:latin typeface="Roboto"/>
              </a:rPr>
              <a:t>Treat former customers like friends, not enemies</a:t>
            </a:r>
            <a:r>
              <a:rPr lang="en-US" dirty="0" smtClean="0">
                <a:solidFill>
                  <a:srgbClr val="212121"/>
                </a:solidFill>
                <a:latin typeface="Roboto"/>
              </a:rPr>
              <a:t>.</a:t>
            </a:r>
          </a:p>
          <a:p>
            <a:pPr>
              <a:buFont typeface="+mj-lt"/>
              <a:buAutoNum type="arabicPeriod"/>
            </a:pPr>
            <a:endParaRPr lang="en-US" dirty="0">
              <a:solidFill>
                <a:srgbClr val="212121"/>
              </a:solidFill>
              <a:latin typeface="Roboto"/>
            </a:endParaRPr>
          </a:p>
          <a:p>
            <a:r>
              <a:rPr lang="en-US" dirty="0">
                <a:solidFill>
                  <a:srgbClr val="212121"/>
                </a:solidFill>
                <a:latin typeface="Roboto"/>
              </a:rPr>
              <a:t>churned:</a:t>
            </a:r>
          </a:p>
          <a:p>
            <a:pPr>
              <a:buFont typeface="+mj-lt"/>
              <a:buAutoNum type="arabicPeriod"/>
            </a:pPr>
            <a:r>
              <a:rPr lang="en-US" dirty="0">
                <a:solidFill>
                  <a:srgbClr val="212121"/>
                </a:solidFill>
                <a:latin typeface="Roboto"/>
              </a:rPr>
              <a:t>Give better service</a:t>
            </a:r>
          </a:p>
          <a:p>
            <a:pPr>
              <a:buFont typeface="+mj-lt"/>
              <a:buAutoNum type="arabicPeriod"/>
            </a:pPr>
            <a:r>
              <a:rPr lang="en-US" dirty="0">
                <a:solidFill>
                  <a:srgbClr val="212121"/>
                </a:solidFill>
                <a:latin typeface="Roboto"/>
              </a:rPr>
              <a:t>Pay attention to complaints</a:t>
            </a:r>
            <a:endParaRPr lang="en-US" b="0" i="0" dirty="0">
              <a:solidFill>
                <a:srgbClr val="212121"/>
              </a:solidFill>
              <a:effectLst/>
              <a:latin typeface="Roboto"/>
            </a:endParaRPr>
          </a:p>
        </p:txBody>
      </p:sp>
    </p:spTree>
    <p:extLst>
      <p:ext uri="{BB962C8B-B14F-4D97-AF65-F5344CB8AC3E}">
        <p14:creationId xmlns:p14="http://schemas.microsoft.com/office/powerpoint/2010/main" val="2398931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1504" y="490182"/>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7" name="Rectangle 6"/>
          <p:cNvSpPr/>
          <p:nvPr/>
        </p:nvSpPr>
        <p:spPr>
          <a:xfrm>
            <a:off x="-234780" y="-39065"/>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705" y="1005440"/>
            <a:ext cx="704850" cy="704850"/>
          </a:xfrm>
          <a:prstGeom prst="rect">
            <a:avLst/>
          </a:prstGeom>
        </p:spPr>
      </p:pic>
      <p:sp>
        <p:nvSpPr>
          <p:cNvPr id="9" name="Rectangle 8"/>
          <p:cNvSpPr/>
          <p:nvPr/>
        </p:nvSpPr>
        <p:spPr>
          <a:xfrm>
            <a:off x="1027722" y="1203670"/>
            <a:ext cx="2390775" cy="400110"/>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Problem Statement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TextBox 9"/>
          <p:cNvSpPr txBox="1"/>
          <p:nvPr/>
        </p:nvSpPr>
        <p:spPr>
          <a:xfrm>
            <a:off x="95797" y="1771965"/>
            <a:ext cx="3766053" cy="1985159"/>
          </a:xfrm>
          <a:prstGeom prst="rect">
            <a:avLst/>
          </a:prstGeom>
          <a:solidFill>
            <a:schemeClr val="bg2">
              <a:lumMod val="90000"/>
            </a:schemeClr>
          </a:solidFill>
        </p:spPr>
        <p:txBody>
          <a:bodyPr wrap="square" rtlCol="0">
            <a:spAutoFit/>
          </a:bodyPr>
          <a:lstStyle/>
          <a:p>
            <a:pPr marL="285750" indent="-285750" algn="just">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which customers have the highest spend probability in next 365-days?</a:t>
            </a:r>
          </a:p>
          <a:p>
            <a:pPr marL="285750" indent="-285750" algn="just">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What is </a:t>
            </a:r>
            <a:r>
              <a:rPr lang="en-US" sz="1500" dirty="0">
                <a:latin typeface="Times New Roman" panose="02020603050405020304" pitchFamily="18" charset="0"/>
                <a:cs typeface="Times New Roman" panose="02020603050405020304" pitchFamily="18" charset="0"/>
              </a:rPr>
              <a:t>your action and </a:t>
            </a:r>
            <a:r>
              <a:rPr lang="en-US" sz="1500" dirty="0" err="1">
                <a:latin typeface="Times New Roman" panose="02020603050405020304" pitchFamily="18" charset="0"/>
                <a:cs typeface="Times New Roman" panose="02020603050405020304" pitchFamily="18" charset="0"/>
              </a:rPr>
              <a:t>recomenddation</a:t>
            </a:r>
            <a:r>
              <a:rPr lang="en-US" sz="1500" dirty="0">
                <a:latin typeface="Times New Roman" panose="02020603050405020304" pitchFamily="18" charset="0"/>
                <a:cs typeface="Times New Roman" panose="02020603050405020304" pitchFamily="18" charset="0"/>
              </a:rPr>
              <a:t> for customer churn</a:t>
            </a:r>
            <a:r>
              <a:rPr lang="en-US" sz="15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which </a:t>
            </a:r>
            <a:r>
              <a:rPr lang="en-US" sz="1500" dirty="0">
                <a:latin typeface="Times New Roman" panose="02020603050405020304" pitchFamily="18" charset="0"/>
                <a:cs typeface="Times New Roman" panose="02020603050405020304" pitchFamily="18" charset="0"/>
              </a:rPr>
              <a:t>customers have the </a:t>
            </a:r>
            <a:r>
              <a:rPr lang="en-US" sz="1500" dirty="0" smtClean="0">
                <a:latin typeface="Times New Roman" panose="02020603050405020304" pitchFamily="18" charset="0"/>
                <a:cs typeface="Times New Roman" panose="02020603050405020304" pitchFamily="18" charset="0"/>
              </a:rPr>
              <a:t>lowest </a:t>
            </a:r>
            <a:r>
              <a:rPr lang="en-US" sz="1500" dirty="0">
                <a:latin typeface="Times New Roman" panose="02020603050405020304" pitchFamily="18" charset="0"/>
                <a:cs typeface="Times New Roman" panose="02020603050405020304" pitchFamily="18" charset="0"/>
              </a:rPr>
              <a:t>spend probability in next </a:t>
            </a:r>
            <a:r>
              <a:rPr lang="en-US" sz="1500" dirty="0" smtClean="0">
                <a:latin typeface="Times New Roman" panose="02020603050405020304" pitchFamily="18" charset="0"/>
                <a:cs typeface="Times New Roman" panose="02020603050405020304" pitchFamily="18" charset="0"/>
              </a:rPr>
              <a:t>365-days?</a:t>
            </a:r>
          </a:p>
          <a:p>
            <a:pPr marL="285750" indent="-285750" algn="just">
              <a:buFont typeface="Arial" panose="020B0604020202020204" pitchFamily="34" charset="0"/>
              <a:buChar char="•"/>
            </a:pPr>
            <a:r>
              <a:rPr lang="en-US" sz="1500" dirty="0" err="1" smtClean="0">
                <a:latin typeface="Times New Roman" panose="02020603050405020304" pitchFamily="18" charset="0"/>
                <a:cs typeface="Times New Roman" panose="02020603050405020304" pitchFamily="18" charset="0"/>
              </a:rPr>
              <a:t>etc</a:t>
            </a:r>
            <a:endParaRPr lang="en-US"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6034" y="1080045"/>
            <a:ext cx="994073" cy="574279"/>
          </a:xfrm>
          <a:prstGeom prst="rect">
            <a:avLst/>
          </a:prstGeom>
        </p:spPr>
      </p:pic>
      <p:sp>
        <p:nvSpPr>
          <p:cNvPr id="12" name="Rectangle 11"/>
          <p:cNvSpPr/>
          <p:nvPr/>
        </p:nvSpPr>
        <p:spPr>
          <a:xfrm>
            <a:off x="4934764" y="1251115"/>
            <a:ext cx="1181945" cy="400110"/>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Objective</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79720" y="909166"/>
            <a:ext cx="897397" cy="897397"/>
          </a:xfrm>
          <a:prstGeom prst="rect">
            <a:avLst/>
          </a:prstGeom>
        </p:spPr>
      </p:pic>
      <p:sp>
        <p:nvSpPr>
          <p:cNvPr id="14" name="Rectangle 13"/>
          <p:cNvSpPr/>
          <p:nvPr/>
        </p:nvSpPr>
        <p:spPr>
          <a:xfrm>
            <a:off x="9608370" y="1049782"/>
            <a:ext cx="1931445" cy="707886"/>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Proposed Solution</a:t>
            </a:r>
          </a:p>
        </p:txBody>
      </p:sp>
      <p:sp>
        <p:nvSpPr>
          <p:cNvPr id="15" name="TextBox 14"/>
          <p:cNvSpPr txBox="1"/>
          <p:nvPr/>
        </p:nvSpPr>
        <p:spPr>
          <a:xfrm flipH="1">
            <a:off x="8206395" y="1939541"/>
            <a:ext cx="3855721" cy="1477328"/>
          </a:xfrm>
          <a:prstGeom prst="rect">
            <a:avLst/>
          </a:prstGeom>
          <a:solidFill>
            <a:schemeClr val="bg2">
              <a:lumMod val="90000"/>
            </a:schemeClr>
          </a:solidFill>
        </p:spPr>
        <p:txBody>
          <a:bodyPr wrap="square" rtlCol="0">
            <a:spAutoFit/>
          </a:bodyPr>
          <a:lstStyle/>
          <a:p>
            <a:pPr algn="just"/>
            <a:r>
              <a:rPr lang="en-US" sz="1500" dirty="0" smtClean="0">
                <a:latin typeface="Times New Roman" panose="02020603050405020304" pitchFamily="18" charset="0"/>
                <a:cs typeface="Times New Roman" panose="02020603050405020304" pitchFamily="18" charset="0"/>
              </a:rPr>
              <a:t>use machine learning to know value of transactions made by a customer with your business over his entire lifetime. Here the lifetime means the time period till your customer purchases with you before moving to your competitors</a:t>
            </a:r>
            <a:endParaRPr lang="en-US" sz="1500" dirty="0">
              <a:latin typeface="Times New Roman" panose="02020603050405020304" pitchFamily="18" charset="0"/>
              <a:cs typeface="Times New Roman" panose="02020603050405020304" pitchFamily="18" charset="0"/>
            </a:endParaRPr>
          </a:p>
        </p:txBody>
      </p:sp>
      <p:sp>
        <p:nvSpPr>
          <p:cNvPr id="16" name="Rectangle 15"/>
          <p:cNvSpPr/>
          <p:nvPr/>
        </p:nvSpPr>
        <p:spPr>
          <a:xfrm>
            <a:off x="4100687" y="1939541"/>
            <a:ext cx="3866871" cy="1477328"/>
          </a:xfrm>
          <a:prstGeom prst="rect">
            <a:avLst/>
          </a:prstGeom>
          <a:solidFill>
            <a:schemeClr val="bg2">
              <a:lumMod val="90000"/>
            </a:schemeClr>
          </a:solidFill>
        </p:spPr>
        <p:txBody>
          <a:bodyPr wrap="square">
            <a:spAutoFit/>
          </a:bodyPr>
          <a:lstStyle/>
          <a:p>
            <a:pPr algn="just">
              <a:buFont typeface="+mj-lt"/>
              <a:buAutoNum type="arabicPeriod"/>
            </a:pPr>
            <a:r>
              <a:rPr lang="en-US" sz="1500" b="0" i="0" dirty="0" smtClean="0">
                <a:effectLst/>
                <a:latin typeface="Times New Roman" panose="02020603050405020304" pitchFamily="18" charset="0"/>
                <a:cs typeface="Times New Roman" panose="02020603050405020304" pitchFamily="18" charset="0"/>
              </a:rPr>
              <a:t>Distinguish active customers from inactive customers.</a:t>
            </a:r>
          </a:p>
          <a:p>
            <a:pPr algn="just">
              <a:buFont typeface="+mj-lt"/>
              <a:buAutoNum type="arabicPeriod"/>
            </a:pPr>
            <a:r>
              <a:rPr lang="en-US" sz="1500" b="0" i="0" dirty="0" smtClean="0">
                <a:effectLst/>
                <a:latin typeface="Times New Roman" panose="02020603050405020304" pitchFamily="18" charset="0"/>
                <a:cs typeface="Times New Roman" panose="02020603050405020304" pitchFamily="18" charset="0"/>
              </a:rPr>
              <a:t>Generate transaction forecasts for individual customers.</a:t>
            </a:r>
          </a:p>
          <a:p>
            <a:pPr algn="just">
              <a:buFont typeface="+mj-lt"/>
              <a:buAutoNum type="arabicPeriod"/>
            </a:pPr>
            <a:r>
              <a:rPr lang="en-US" sz="1500" b="0" i="0" dirty="0" smtClean="0">
                <a:effectLst/>
                <a:latin typeface="Times New Roman" panose="02020603050405020304" pitchFamily="18" charset="0"/>
                <a:cs typeface="Times New Roman" panose="02020603050405020304" pitchFamily="18" charset="0"/>
              </a:rPr>
              <a:t>Predict the purchase volume of the entire customer base.</a:t>
            </a:r>
            <a:endParaRPr lang="en-US" sz="1500" b="0" i="0" dirty="0">
              <a:effectLst/>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347" y="3646666"/>
            <a:ext cx="703208" cy="703208"/>
          </a:xfrm>
          <a:prstGeom prst="rect">
            <a:avLst/>
          </a:prstGeom>
        </p:spPr>
      </p:pic>
      <p:sp>
        <p:nvSpPr>
          <p:cNvPr id="18" name="Rectangle 17"/>
          <p:cNvSpPr/>
          <p:nvPr/>
        </p:nvSpPr>
        <p:spPr>
          <a:xfrm>
            <a:off x="1235697" y="3694476"/>
            <a:ext cx="1486251" cy="707886"/>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Business Benefit</a:t>
            </a:r>
          </a:p>
        </p:txBody>
      </p:sp>
      <p:sp>
        <p:nvSpPr>
          <p:cNvPr id="19" name="TextBox 18"/>
          <p:cNvSpPr txBox="1"/>
          <p:nvPr/>
        </p:nvSpPr>
        <p:spPr>
          <a:xfrm>
            <a:off x="248671" y="4426146"/>
            <a:ext cx="6619375" cy="2308324"/>
          </a:xfrm>
          <a:prstGeom prst="rect">
            <a:avLst/>
          </a:prstGeom>
          <a:solidFill>
            <a:schemeClr val="bg2">
              <a:lumMod val="90000"/>
            </a:schemeClr>
          </a:solidFill>
        </p:spPr>
        <p:txBody>
          <a:bodyPr wrap="square" rtlCol="0">
            <a:spAutoFit/>
          </a:bodyPr>
          <a:lstStyle/>
          <a:p>
            <a:pPr marL="800100" lvl="1" indent="-342900" algn="just">
              <a:buFont typeface="+mj-lt"/>
              <a:buAutoNum type="arabicPeriod"/>
            </a:pPr>
            <a:r>
              <a:rPr lang="en-US" sz="1600" dirty="0">
                <a:latin typeface="Times New Roman" panose="02020603050405020304" pitchFamily="18" charset="0"/>
                <a:cs typeface="Times New Roman" panose="02020603050405020304" pitchFamily="18" charset="0"/>
              </a:rPr>
              <a:t>companies can take the short term risks necessary to achieve long-term gain.</a:t>
            </a:r>
          </a:p>
          <a:p>
            <a:pPr marL="800100" lvl="1" indent="-342900" algn="just">
              <a:buFont typeface="+mj-lt"/>
              <a:buAutoNum type="arabicPeriod"/>
            </a:pPr>
            <a:r>
              <a:rPr lang="en-US" sz="1600" dirty="0">
                <a:latin typeface="Times New Roman" panose="02020603050405020304" pitchFamily="18" charset="0"/>
                <a:cs typeface="Times New Roman" panose="02020603050405020304" pitchFamily="18" charset="0"/>
              </a:rPr>
              <a:t>Marketing managers can develop different offers for different customers, based on the estimated contribution of such customers in the future.</a:t>
            </a:r>
          </a:p>
          <a:p>
            <a:pPr marL="800100" lvl="1" indent="-342900" algn="just">
              <a:buFont typeface="+mj-lt"/>
              <a:buAutoNum type="arabicPeriod"/>
            </a:pPr>
            <a:r>
              <a:rPr lang="en-US" sz="1600" dirty="0">
                <a:latin typeface="Times New Roman" panose="02020603050405020304" pitchFamily="18" charset="0"/>
                <a:cs typeface="Times New Roman" panose="02020603050405020304" pitchFamily="18" charset="0"/>
              </a:rPr>
              <a:t>Stock exchange analysts can use the company’s customer value in order to evaluate its worth to potential investors. </a:t>
            </a:r>
          </a:p>
          <a:p>
            <a:pPr marL="800100" lvl="1" indent="-342900" algn="just">
              <a:buFont typeface="+mj-lt"/>
              <a:buAutoNum type="arabicPeriod"/>
            </a:pPr>
            <a:r>
              <a:rPr lang="en-US" sz="1600" dirty="0">
                <a:latin typeface="Times New Roman" panose="02020603050405020304" pitchFamily="18" charset="0"/>
                <a:cs typeface="Times New Roman" panose="02020603050405020304" pitchFamily="18" charset="0"/>
              </a:rPr>
              <a:t>Customer value can serve as the basis for decisions regarding new campaigns, allocation of retention vs. acquisitions budgets, etc. </a:t>
            </a:r>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1532" y="3998270"/>
            <a:ext cx="2733675" cy="2590800"/>
          </a:xfrm>
          <a:prstGeom prst="rect">
            <a:avLst/>
          </a:prstGeom>
        </p:spPr>
      </p:pic>
      <p:sp>
        <p:nvSpPr>
          <p:cNvPr id="21" name="Rectangle 20"/>
          <p:cNvSpPr/>
          <p:nvPr/>
        </p:nvSpPr>
        <p:spPr>
          <a:xfrm>
            <a:off x="4116034" y="1939541"/>
            <a:ext cx="3866871" cy="1477328"/>
          </a:xfrm>
          <a:prstGeom prst="rect">
            <a:avLst/>
          </a:prstGeom>
          <a:solidFill>
            <a:schemeClr val="bg2">
              <a:lumMod val="90000"/>
            </a:schemeClr>
          </a:solidFill>
        </p:spPr>
        <p:txBody>
          <a:bodyPr wrap="square">
            <a:spAutoFit/>
          </a:bodyPr>
          <a:lstStyle/>
          <a:p>
            <a:pPr algn="just">
              <a:buFont typeface="+mj-lt"/>
              <a:buAutoNum type="arabicPeriod"/>
            </a:pPr>
            <a:r>
              <a:rPr lang="en-US" sz="1500" b="0" i="0" dirty="0" smtClean="0">
                <a:effectLst/>
                <a:latin typeface="Times New Roman" panose="02020603050405020304" pitchFamily="18" charset="0"/>
                <a:cs typeface="Times New Roman" panose="02020603050405020304" pitchFamily="18" charset="0"/>
              </a:rPr>
              <a:t>Distinguish active customers from inactive customers.</a:t>
            </a:r>
          </a:p>
          <a:p>
            <a:pPr algn="just">
              <a:buFont typeface="+mj-lt"/>
              <a:buAutoNum type="arabicPeriod"/>
            </a:pPr>
            <a:r>
              <a:rPr lang="en-US" sz="1500" b="0" i="0" dirty="0" smtClean="0">
                <a:effectLst/>
                <a:latin typeface="Times New Roman" panose="02020603050405020304" pitchFamily="18" charset="0"/>
                <a:cs typeface="Times New Roman" panose="02020603050405020304" pitchFamily="18" charset="0"/>
              </a:rPr>
              <a:t>Generate transaction forecasts for individual customers.</a:t>
            </a:r>
          </a:p>
          <a:p>
            <a:pPr algn="just">
              <a:buFont typeface="+mj-lt"/>
              <a:buAutoNum type="arabicPeriod"/>
            </a:pPr>
            <a:r>
              <a:rPr lang="en-US" sz="1500" b="0" i="0" dirty="0" smtClean="0">
                <a:effectLst/>
                <a:latin typeface="Times New Roman" panose="02020603050405020304" pitchFamily="18" charset="0"/>
                <a:cs typeface="Times New Roman" panose="02020603050405020304" pitchFamily="18" charset="0"/>
              </a:rPr>
              <a:t>Predict the purchase volume of the entire customer base.</a:t>
            </a:r>
            <a:endParaRPr lang="en-US" sz="15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792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1504" y="490182"/>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7" name="Rectangle 6"/>
          <p:cNvSpPr/>
          <p:nvPr/>
        </p:nvSpPr>
        <p:spPr>
          <a:xfrm>
            <a:off x="-234780" y="-39065"/>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0" y="955478"/>
            <a:ext cx="2451846" cy="400110"/>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Data Schema</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4294" y="1734578"/>
            <a:ext cx="6717094" cy="4042145"/>
          </a:xfrm>
          <a:prstGeom prst="rect">
            <a:avLst/>
          </a:prstGeom>
        </p:spPr>
      </p:pic>
    </p:spTree>
    <p:extLst>
      <p:ext uri="{BB962C8B-B14F-4D97-AF65-F5344CB8AC3E}">
        <p14:creationId xmlns:p14="http://schemas.microsoft.com/office/powerpoint/2010/main" val="3820542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1504" y="490182"/>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6" name="Rectangle 5"/>
          <p:cNvSpPr/>
          <p:nvPr/>
        </p:nvSpPr>
        <p:spPr>
          <a:xfrm>
            <a:off x="-234780" y="-39065"/>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00302" y="955478"/>
            <a:ext cx="2451846" cy="400110"/>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Data Understanding</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435429" y="1451552"/>
            <a:ext cx="9962606" cy="4016484"/>
          </a:xfrm>
          <a:prstGeom prst="rect">
            <a:avLst/>
          </a:prstGeom>
          <a:solidFill>
            <a:schemeClr val="bg2">
              <a:lumMod val="90000"/>
            </a:schemeClr>
          </a:solidFill>
        </p:spPr>
        <p:txBody>
          <a:bodyPr wrap="square" rtlCol="0">
            <a:spAutoFit/>
          </a:bodyPr>
          <a:lstStyle/>
          <a:p>
            <a:pPr marL="800100" lvl="1" indent="-342900" algn="just">
              <a:buFont typeface="+mj-lt"/>
              <a:buAutoNum type="arabicPeriod"/>
            </a:pPr>
            <a:r>
              <a:rPr lang="en-US" sz="1500" dirty="0">
                <a:latin typeface="Times New Roman" panose="02020603050405020304" pitchFamily="18" charset="0"/>
                <a:cs typeface="Times New Roman" panose="02020603050405020304" pitchFamily="18" charset="0"/>
              </a:rPr>
              <a:t>The dataset has </a:t>
            </a:r>
            <a:r>
              <a:rPr lang="en-US" sz="1500" dirty="0" smtClean="0">
                <a:latin typeface="Times New Roman" panose="02020603050405020304" pitchFamily="18" charset="0"/>
                <a:cs typeface="Times New Roman" panose="02020603050405020304" pitchFamily="18" charset="0"/>
              </a:rPr>
              <a:t>information </a:t>
            </a:r>
            <a:r>
              <a:rPr lang="en-US" sz="1500" dirty="0">
                <a:latin typeface="Times New Roman" panose="02020603050405020304" pitchFamily="18" charset="0"/>
                <a:cs typeface="Times New Roman" panose="02020603050405020304" pitchFamily="18" charset="0"/>
              </a:rPr>
              <a:t>of 100k orders from 2016 to 2018 </a:t>
            </a:r>
            <a:endParaRPr lang="en-US" sz="1500" dirty="0" smtClean="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sz="1500" dirty="0">
                <a:latin typeface="Times New Roman" panose="02020603050405020304" pitchFamily="18" charset="0"/>
                <a:cs typeface="Times New Roman" panose="02020603050405020304" pitchFamily="18" charset="0"/>
              </a:rPr>
              <a:t>Source </a:t>
            </a:r>
            <a:r>
              <a:rPr lang="en-US" sz="1500" dirty="0" err="1">
                <a:latin typeface="Times New Roman" panose="02020603050405020304" pitchFamily="18" charset="0"/>
                <a:cs typeface="Times New Roman" panose="02020603050405020304" pitchFamily="18" charset="0"/>
              </a:rPr>
              <a:t>Data:https</a:t>
            </a:r>
            <a:r>
              <a:rPr lang="en-US" sz="1500" dirty="0">
                <a:latin typeface="Times New Roman" panose="02020603050405020304" pitchFamily="18" charset="0"/>
                <a:cs typeface="Times New Roman" panose="02020603050405020304" pitchFamily="18" charset="0"/>
              </a:rPr>
              <a:t>://</a:t>
            </a:r>
            <a:r>
              <a:rPr lang="en-US" sz="1500" dirty="0" smtClean="0">
                <a:latin typeface="Times New Roman" panose="02020603050405020304" pitchFamily="18" charset="0"/>
                <a:cs typeface="Times New Roman" panose="02020603050405020304" pitchFamily="18" charset="0"/>
              </a:rPr>
              <a:t>www.kaggle.com/olistbr/brazilian-ecommerce</a:t>
            </a:r>
          </a:p>
          <a:p>
            <a:pPr marL="800100" lvl="1" indent="-342900" algn="just">
              <a:buFont typeface="+mj-lt"/>
              <a:buAutoNum type="arabicPeriod"/>
            </a:pPr>
            <a:r>
              <a:rPr lang="en-US" sz="1500" dirty="0" smtClean="0">
                <a:latin typeface="Times New Roman" panose="02020603050405020304" pitchFamily="18" charset="0"/>
                <a:cs typeface="Times New Roman" panose="02020603050405020304" pitchFamily="18" charset="0"/>
              </a:rPr>
              <a:t>The dataset has 11 column and 98665 rows</a:t>
            </a:r>
          </a:p>
          <a:p>
            <a:pPr marL="800100" lvl="1" indent="-342900" algn="just">
              <a:buFont typeface="+mj-lt"/>
              <a:buAutoNum type="arabicPeriod"/>
            </a:pPr>
            <a:r>
              <a:rPr lang="en-US" sz="1500" dirty="0" smtClean="0">
                <a:latin typeface="Times New Roman" panose="02020603050405020304" pitchFamily="18" charset="0"/>
                <a:cs typeface="Times New Roman" panose="02020603050405020304" pitchFamily="18" charset="0"/>
              </a:rPr>
              <a:t>Just merger 3 csv for predicting customer lifetime value</a:t>
            </a:r>
          </a:p>
          <a:p>
            <a:pPr marL="800100" lvl="1" indent="-342900" algn="just">
              <a:buFont typeface="+mj-lt"/>
              <a:buAutoNum type="arabicPeriod"/>
            </a:pPr>
            <a:r>
              <a:rPr lang="en-US" sz="1500" dirty="0" smtClean="0">
                <a:latin typeface="Times New Roman" panose="02020603050405020304" pitchFamily="18" charset="0"/>
                <a:cs typeface="Times New Roman" panose="02020603050405020304" pitchFamily="18" charset="0"/>
              </a:rPr>
              <a:t>Data dictionary:</a:t>
            </a:r>
          </a:p>
          <a:p>
            <a:pPr marL="800100" lvl="1" indent="-34290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Order </a:t>
            </a:r>
            <a:r>
              <a:rPr lang="en-US" sz="1500" dirty="0" smtClean="0">
                <a:latin typeface="Times New Roman" panose="02020603050405020304" pitchFamily="18" charset="0"/>
                <a:cs typeface="Times New Roman" panose="02020603050405020304" pitchFamily="18" charset="0"/>
              </a:rPr>
              <a:t>id : unique </a:t>
            </a:r>
            <a:r>
              <a:rPr lang="en-US" sz="1500" dirty="0">
                <a:latin typeface="Times New Roman" panose="02020603050405020304" pitchFamily="18" charset="0"/>
                <a:cs typeface="Times New Roman" panose="02020603050405020304" pitchFamily="18" charset="0"/>
              </a:rPr>
              <a:t>identifier of the </a:t>
            </a:r>
            <a:r>
              <a:rPr lang="en-US" sz="1500" dirty="0" smtClean="0">
                <a:latin typeface="Times New Roman" panose="02020603050405020304" pitchFamily="18" charset="0"/>
                <a:cs typeface="Times New Roman" panose="02020603050405020304" pitchFamily="18" charset="0"/>
              </a:rPr>
              <a:t>order</a:t>
            </a:r>
          </a:p>
          <a:p>
            <a:pPr marL="800100" lvl="1" indent="-342900" algn="just">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Customer id</a:t>
            </a:r>
            <a:r>
              <a:rPr lang="id-ID" sz="1500" dirty="0" smtClean="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a:t>
            </a:r>
            <a:r>
              <a:rPr lang="id-ID"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key to the customer dataset. Each order has a unique </a:t>
            </a:r>
            <a:r>
              <a:rPr lang="en-US" sz="1500" dirty="0" err="1">
                <a:latin typeface="Times New Roman" panose="02020603050405020304" pitchFamily="18" charset="0"/>
                <a:cs typeface="Times New Roman" panose="02020603050405020304" pitchFamily="18" charset="0"/>
              </a:rPr>
              <a:t>customer_id</a:t>
            </a:r>
            <a:r>
              <a:rPr lang="en-US" sz="1500" dirty="0" smtClean="0">
                <a:latin typeface="Times New Roman" panose="02020603050405020304" pitchFamily="18" charset="0"/>
                <a:cs typeface="Times New Roman" panose="02020603050405020304" pitchFamily="18" charset="0"/>
              </a:rPr>
              <a:t>.</a:t>
            </a:r>
            <a:endParaRPr lang="id-ID" sz="1500" dirty="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id-ID" sz="1500" dirty="0" smtClean="0">
                <a:latin typeface="Times New Roman" panose="02020603050405020304" pitchFamily="18" charset="0"/>
                <a:cs typeface="Times New Roman" panose="02020603050405020304" pitchFamily="18" charset="0"/>
              </a:rPr>
              <a:t>Order purchase time </a:t>
            </a:r>
            <a:r>
              <a:rPr lang="id-ID" sz="1500" dirty="0">
                <a:latin typeface="Times New Roman" panose="02020603050405020304" pitchFamily="18" charset="0"/>
                <a:cs typeface="Times New Roman" panose="02020603050405020304" pitchFamily="18" charset="0"/>
              </a:rPr>
              <a:t>: Shows the purchase timestamp</a:t>
            </a:r>
            <a:r>
              <a:rPr lang="id-ID" sz="1500" dirty="0" smtClean="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id-ID" sz="1500" dirty="0" smtClean="0">
                <a:latin typeface="Times New Roman" panose="02020603050405020304" pitchFamily="18" charset="0"/>
                <a:cs typeface="Times New Roman" panose="02020603050405020304" pitchFamily="18" charset="0"/>
              </a:rPr>
              <a:t>Customer unique id : </a:t>
            </a:r>
            <a:r>
              <a:rPr lang="en-US" sz="1500" dirty="0">
                <a:latin typeface="Times New Roman" panose="02020603050405020304" pitchFamily="18" charset="0"/>
                <a:cs typeface="Times New Roman" panose="02020603050405020304" pitchFamily="18" charset="0"/>
              </a:rPr>
              <a:t>unique identifier of a customer</a:t>
            </a:r>
            <a:r>
              <a:rPr lang="en-US" sz="1500" dirty="0" smtClean="0">
                <a:latin typeface="Times New Roman" panose="02020603050405020304" pitchFamily="18" charset="0"/>
                <a:cs typeface="Times New Roman" panose="02020603050405020304" pitchFamily="18" charset="0"/>
              </a:rPr>
              <a:t>.</a:t>
            </a:r>
            <a:endParaRPr lang="id-ID" sz="1500" dirty="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id-ID" sz="1500" dirty="0" smtClean="0">
                <a:latin typeface="Times New Roman" panose="02020603050405020304" pitchFamily="18" charset="0"/>
                <a:cs typeface="Times New Roman" panose="02020603050405020304" pitchFamily="18" charset="0"/>
              </a:rPr>
              <a:t>Customer </a:t>
            </a:r>
            <a:r>
              <a:rPr lang="id-ID" sz="1500" dirty="0">
                <a:latin typeface="Times New Roman" panose="02020603050405020304" pitchFamily="18" charset="0"/>
                <a:cs typeface="Times New Roman" panose="02020603050405020304" pitchFamily="18" charset="0"/>
              </a:rPr>
              <a:t>city </a:t>
            </a:r>
            <a:r>
              <a:rPr lang="id-ID" sz="1500" dirty="0" smtClean="0">
                <a:latin typeface="Times New Roman" panose="02020603050405020304" pitchFamily="18" charset="0"/>
                <a:cs typeface="Times New Roman" panose="02020603050405020304" pitchFamily="18" charset="0"/>
              </a:rPr>
              <a:t>: customer </a:t>
            </a:r>
            <a:r>
              <a:rPr lang="id-ID" sz="1500" dirty="0">
                <a:latin typeface="Times New Roman" panose="02020603050405020304" pitchFamily="18" charset="0"/>
                <a:cs typeface="Times New Roman" panose="02020603050405020304" pitchFamily="18" charset="0"/>
              </a:rPr>
              <a:t>city </a:t>
            </a:r>
            <a:r>
              <a:rPr lang="id-ID" sz="1500" dirty="0" smtClean="0">
                <a:latin typeface="Times New Roman" panose="02020603050405020304" pitchFamily="18" charset="0"/>
                <a:cs typeface="Times New Roman" panose="02020603050405020304" pitchFamily="18" charset="0"/>
              </a:rPr>
              <a:t>name</a:t>
            </a:r>
          </a:p>
          <a:p>
            <a:pPr marL="800100" lvl="1" indent="-342900" algn="just">
              <a:buFont typeface="Arial" panose="020B0604020202020204" pitchFamily="34" charset="0"/>
              <a:buChar char="•"/>
            </a:pPr>
            <a:r>
              <a:rPr lang="id-ID" sz="1500" dirty="0" smtClean="0">
                <a:latin typeface="Times New Roman" panose="02020603050405020304" pitchFamily="18" charset="0"/>
                <a:cs typeface="Times New Roman" panose="02020603050405020304" pitchFamily="18" charset="0"/>
              </a:rPr>
              <a:t>Oder item id : </a:t>
            </a:r>
            <a:r>
              <a:rPr lang="en-US" sz="1500" dirty="0">
                <a:latin typeface="Times New Roman" panose="02020603050405020304" pitchFamily="18" charset="0"/>
                <a:cs typeface="Times New Roman" panose="02020603050405020304" pitchFamily="18" charset="0"/>
              </a:rPr>
              <a:t>sequential number identifying number of items included in the same order</a:t>
            </a:r>
            <a:r>
              <a:rPr lang="en-US" sz="1500" dirty="0" smtClean="0">
                <a:latin typeface="Times New Roman" panose="02020603050405020304" pitchFamily="18" charset="0"/>
                <a:cs typeface="Times New Roman" panose="02020603050405020304" pitchFamily="18" charset="0"/>
              </a:rPr>
              <a:t>.</a:t>
            </a:r>
            <a:endParaRPr lang="id-ID" sz="1500" dirty="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id-ID" sz="1500" dirty="0" smtClean="0">
                <a:latin typeface="Times New Roman" panose="02020603050405020304" pitchFamily="18" charset="0"/>
                <a:cs typeface="Times New Roman" panose="02020603050405020304" pitchFamily="18" charset="0"/>
              </a:rPr>
              <a:t>Product id </a:t>
            </a:r>
            <a:r>
              <a:rPr lang="id-ID" sz="1500" dirty="0">
                <a:latin typeface="Times New Roman" panose="02020603050405020304" pitchFamily="18" charset="0"/>
                <a:cs typeface="Times New Roman" panose="02020603050405020304" pitchFamily="18" charset="0"/>
              </a:rPr>
              <a:t>: product unique </a:t>
            </a:r>
            <a:r>
              <a:rPr lang="id-ID" sz="1500" dirty="0" smtClean="0">
                <a:latin typeface="Times New Roman" panose="02020603050405020304" pitchFamily="18" charset="0"/>
                <a:cs typeface="Times New Roman" panose="02020603050405020304" pitchFamily="18" charset="0"/>
              </a:rPr>
              <a:t>identifier</a:t>
            </a:r>
          </a:p>
          <a:p>
            <a:pPr marL="800100" lvl="1" indent="-342900" algn="just">
              <a:buFont typeface="Arial" panose="020B0604020202020204" pitchFamily="34" charset="0"/>
              <a:buChar char="•"/>
            </a:pPr>
            <a:r>
              <a:rPr lang="id-ID" sz="1500" dirty="0" smtClean="0">
                <a:latin typeface="Times New Roman" panose="02020603050405020304" pitchFamily="18" charset="0"/>
                <a:cs typeface="Times New Roman" panose="02020603050405020304" pitchFamily="18" charset="0"/>
              </a:rPr>
              <a:t>Seller id </a:t>
            </a:r>
            <a:r>
              <a:rPr lang="id-ID" sz="1500" dirty="0">
                <a:latin typeface="Times New Roman" panose="02020603050405020304" pitchFamily="18" charset="0"/>
                <a:cs typeface="Times New Roman" panose="02020603050405020304" pitchFamily="18" charset="0"/>
              </a:rPr>
              <a:t>: seller unique </a:t>
            </a:r>
            <a:r>
              <a:rPr lang="id-ID" sz="1500" dirty="0" smtClean="0">
                <a:latin typeface="Times New Roman" panose="02020603050405020304" pitchFamily="18" charset="0"/>
                <a:cs typeface="Times New Roman" panose="02020603050405020304" pitchFamily="18" charset="0"/>
              </a:rPr>
              <a:t>identifier</a:t>
            </a:r>
          </a:p>
          <a:p>
            <a:pPr marL="800100" lvl="1" indent="-342900" algn="just">
              <a:buFont typeface="Arial" panose="020B0604020202020204" pitchFamily="34" charset="0"/>
              <a:buChar char="•"/>
            </a:pPr>
            <a:r>
              <a:rPr lang="id-ID" sz="1500" dirty="0" smtClean="0">
                <a:latin typeface="Times New Roman" panose="02020603050405020304" pitchFamily="18" charset="0"/>
                <a:cs typeface="Times New Roman" panose="02020603050405020304" pitchFamily="18" charset="0"/>
              </a:rPr>
              <a:t>Shipping limit date : </a:t>
            </a:r>
            <a:r>
              <a:rPr lang="en-US" sz="1500" dirty="0">
                <a:latin typeface="Times New Roman" panose="02020603050405020304" pitchFamily="18" charset="0"/>
                <a:cs typeface="Times New Roman" panose="02020603050405020304" pitchFamily="18" charset="0"/>
              </a:rPr>
              <a:t>Shows the seller shipping limit date for handling the order over to the logistic partner</a:t>
            </a:r>
            <a:r>
              <a:rPr lang="en-US" sz="1500" dirty="0" smtClean="0">
                <a:latin typeface="Times New Roman" panose="02020603050405020304" pitchFamily="18" charset="0"/>
                <a:cs typeface="Times New Roman" panose="02020603050405020304" pitchFamily="18" charset="0"/>
              </a:rPr>
              <a:t>.</a:t>
            </a:r>
            <a:endParaRPr lang="id-ID" sz="1500" dirty="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id-ID" sz="1500" dirty="0">
                <a:latin typeface="Times New Roman" panose="02020603050405020304" pitchFamily="18" charset="0"/>
                <a:cs typeface="Times New Roman" panose="02020603050405020304" pitchFamily="18" charset="0"/>
              </a:rPr>
              <a:t>P</a:t>
            </a:r>
            <a:r>
              <a:rPr lang="en-US" sz="1500" dirty="0" smtClean="0">
                <a:latin typeface="Times New Roman" panose="02020603050405020304" pitchFamily="18" charset="0"/>
                <a:cs typeface="Times New Roman" panose="02020603050405020304" pitchFamily="18" charset="0"/>
              </a:rPr>
              <a:t>rice</a:t>
            </a:r>
            <a:r>
              <a:rPr lang="id-ID" sz="1500" dirty="0" smtClean="0">
                <a:latin typeface="Times New Roman" panose="02020603050405020304" pitchFamily="18" charset="0"/>
                <a:cs typeface="Times New Roman" panose="02020603050405020304" pitchFamily="18" charset="0"/>
              </a:rPr>
              <a:t> </a:t>
            </a:r>
            <a:r>
              <a:rPr lang="id-ID" sz="1500" dirty="0">
                <a:latin typeface="Times New Roman" panose="02020603050405020304" pitchFamily="18" charset="0"/>
                <a:cs typeface="Times New Roman" panose="02020603050405020304" pitchFamily="18" charset="0"/>
              </a:rPr>
              <a:t>: item </a:t>
            </a:r>
            <a:r>
              <a:rPr lang="id-ID" sz="1500" dirty="0" smtClean="0">
                <a:latin typeface="Times New Roman" panose="02020603050405020304" pitchFamily="18" charset="0"/>
                <a:cs typeface="Times New Roman" panose="02020603050405020304" pitchFamily="18" charset="0"/>
              </a:rPr>
              <a:t>price</a:t>
            </a:r>
          </a:p>
          <a:p>
            <a:pPr marL="800100" lvl="1" indent="-342900" algn="just">
              <a:buFont typeface="Arial" panose="020B0604020202020204" pitchFamily="34" charset="0"/>
              <a:buChar char="•"/>
            </a:pPr>
            <a:r>
              <a:rPr lang="id-ID" sz="1500" dirty="0" smtClean="0">
                <a:latin typeface="Times New Roman" panose="02020603050405020304" pitchFamily="18" charset="0"/>
                <a:cs typeface="Times New Roman" panose="02020603050405020304" pitchFamily="18" charset="0"/>
              </a:rPr>
              <a:t>Freight value : </a:t>
            </a:r>
            <a:r>
              <a:rPr lang="en-US" sz="1500" dirty="0">
                <a:latin typeface="Times New Roman" panose="02020603050405020304" pitchFamily="18" charset="0"/>
                <a:cs typeface="Times New Roman" panose="02020603050405020304" pitchFamily="18" charset="0"/>
              </a:rPr>
              <a:t>item freight value item (if an order has more than one item </a:t>
            </a:r>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freight value is </a:t>
            </a:r>
            <a:r>
              <a:rPr lang="en-US" sz="1500" dirty="0" err="1">
                <a:latin typeface="Times New Roman" panose="02020603050405020304" pitchFamily="18" charset="0"/>
                <a:cs typeface="Times New Roman" panose="02020603050405020304" pitchFamily="18" charset="0"/>
              </a:rPr>
              <a:t>splitted</a:t>
            </a:r>
            <a:r>
              <a:rPr lang="en-US" sz="1500" dirty="0">
                <a:latin typeface="Times New Roman" panose="02020603050405020304" pitchFamily="18" charset="0"/>
                <a:cs typeface="Times New Roman" panose="02020603050405020304" pitchFamily="18" charset="0"/>
              </a:rPr>
              <a:t> between items</a:t>
            </a:r>
            <a:r>
              <a:rPr lang="en-US" sz="1500" dirty="0" smtClean="0">
                <a:latin typeface="Times New Roman" panose="02020603050405020304" pitchFamily="18" charset="0"/>
                <a:cs typeface="Times New Roman" panose="02020603050405020304" pitchFamily="18" charset="0"/>
              </a:rPr>
              <a:t>)</a:t>
            </a:r>
          </a:p>
          <a:p>
            <a:pPr marL="800100" lvl="1" indent="-342900" algn="just">
              <a:buFont typeface="+mj-lt"/>
              <a:buAutoNum type="arabicPeriod"/>
            </a:pP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29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1504" y="490182"/>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6" name="Rectangle 5"/>
          <p:cNvSpPr/>
          <p:nvPr/>
        </p:nvSpPr>
        <p:spPr>
          <a:xfrm>
            <a:off x="-234780" y="-39065"/>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00302" y="955478"/>
            <a:ext cx="2451846" cy="400110"/>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Data </a:t>
            </a:r>
            <a:r>
              <a:rPr lang="id-ID" sz="2000" dirty="0" smtClean="0">
                <a:ln w="0"/>
                <a:effectLst>
                  <a:outerShdw blurRad="38100" dist="19050" dir="2700000" algn="tl" rotWithShape="0">
                    <a:schemeClr val="dk1">
                      <a:alpha val="40000"/>
                    </a:schemeClr>
                  </a:outerShdw>
                </a:effectLst>
              </a:rPr>
              <a:t>Preparation</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121925" y="2566712"/>
            <a:ext cx="2451846" cy="400110"/>
          </a:xfrm>
          <a:prstGeom prst="rect">
            <a:avLst/>
          </a:prstGeom>
          <a:noFill/>
        </p:spPr>
        <p:txBody>
          <a:bodyPr wrap="squar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Data </a:t>
            </a:r>
            <a:r>
              <a:rPr lang="id-ID" sz="2000" dirty="0" smtClean="0">
                <a:ln w="0"/>
                <a:effectLst>
                  <a:outerShdw blurRad="38100" dist="19050" dir="2700000" algn="tl" rotWithShape="0">
                    <a:schemeClr val="dk1">
                      <a:alpha val="40000"/>
                    </a:schemeClr>
                  </a:outerShdw>
                </a:effectLst>
              </a:rPr>
              <a:t>Cleansing</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631504" y="1568735"/>
            <a:ext cx="5177114" cy="784830"/>
          </a:xfrm>
          <a:prstGeom prst="rect">
            <a:avLst/>
          </a:prstGeom>
          <a:solidFill>
            <a:schemeClr val="bg2">
              <a:lumMod val="90000"/>
            </a:schemeClr>
          </a:solidFill>
        </p:spPr>
        <p:txBody>
          <a:bodyPr wrap="square">
            <a:spAutoFit/>
          </a:bodyPr>
          <a:lstStyle/>
          <a:p>
            <a:pPr marL="285750" indent="-285750" algn="just">
              <a:buFont typeface="Arial" panose="020B0604020202020204" pitchFamily="34" charset="0"/>
              <a:buChar char="•"/>
            </a:pPr>
            <a:r>
              <a:rPr lang="id-ID" sz="1500" dirty="0">
                <a:latin typeface="Times New Roman" panose="02020603050405020304" pitchFamily="18" charset="0"/>
                <a:cs typeface="Times New Roman" panose="02020603050405020304" pitchFamily="18" charset="0"/>
              </a:rPr>
              <a:t> </a:t>
            </a:r>
            <a:r>
              <a:rPr lang="id-ID" sz="1500" dirty="0" smtClean="0">
                <a:latin typeface="Times New Roman" panose="02020603050405020304" pitchFamily="18" charset="0"/>
                <a:cs typeface="Times New Roman" panose="02020603050405020304" pitchFamily="18" charset="0"/>
              </a:rPr>
              <a:t>Python version 3.7.12</a:t>
            </a:r>
          </a:p>
          <a:p>
            <a:pPr marL="285750" indent="-285750" algn="just">
              <a:buFont typeface="Arial" panose="020B0604020202020204" pitchFamily="34" charset="0"/>
              <a:buChar char="•"/>
            </a:pPr>
            <a:r>
              <a:rPr lang="id-ID" sz="1500" dirty="0">
                <a:latin typeface="Times New Roman" panose="02020603050405020304" pitchFamily="18" charset="0"/>
                <a:cs typeface="Times New Roman" panose="02020603050405020304" pitchFamily="18" charset="0"/>
              </a:rPr>
              <a:t> </a:t>
            </a:r>
            <a:r>
              <a:rPr lang="id-ID" sz="1500" dirty="0" smtClean="0">
                <a:latin typeface="Times New Roman" panose="02020603050405020304" pitchFamily="18" charset="0"/>
                <a:cs typeface="Times New Roman" panose="02020603050405020304" pitchFamily="18" charset="0"/>
              </a:rPr>
              <a:t>packages : pandas, numpy, lifetimes, seaborns, sklearn, 	         matplotlib</a:t>
            </a:r>
            <a:endParaRPr lang="en-US" sz="1500" b="0" i="0" dirty="0">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631503" y="3393116"/>
            <a:ext cx="5177114" cy="784830"/>
          </a:xfrm>
          <a:prstGeom prst="rect">
            <a:avLst/>
          </a:prstGeom>
          <a:solidFill>
            <a:schemeClr val="bg2">
              <a:lumMod val="90000"/>
            </a:schemeClr>
          </a:solidFill>
        </p:spPr>
        <p:txBody>
          <a:bodyPr wrap="square">
            <a:spAutoFit/>
          </a:bodyPr>
          <a:lstStyle/>
          <a:p>
            <a:pPr algn="just">
              <a:buFont typeface="+mj-lt"/>
              <a:buAutoNum type="arabicPeriod"/>
            </a:pPr>
            <a:r>
              <a:rPr lang="id-ID" sz="1500" b="0" i="0" dirty="0" smtClean="0">
                <a:effectLst/>
                <a:latin typeface="Times New Roman" panose="02020603050405020304" pitchFamily="18" charset="0"/>
                <a:cs typeface="Times New Roman" panose="02020603050405020304" pitchFamily="18" charset="0"/>
              </a:rPr>
              <a:t>R</a:t>
            </a:r>
            <a:r>
              <a:rPr lang="id-ID" sz="1500" dirty="0" smtClean="0">
                <a:latin typeface="Times New Roman" panose="02020603050405020304" pitchFamily="18" charset="0"/>
                <a:cs typeface="Times New Roman" panose="02020603050405020304" pitchFamily="18" charset="0"/>
              </a:rPr>
              <a:t>emove duplicate data</a:t>
            </a:r>
          </a:p>
          <a:p>
            <a:pPr algn="just">
              <a:buFont typeface="+mj-lt"/>
              <a:buAutoNum type="arabicPeriod"/>
            </a:pPr>
            <a:r>
              <a:rPr lang="id-ID" sz="1500" dirty="0" smtClean="0">
                <a:latin typeface="Times New Roman" panose="02020603050405020304" pitchFamily="18" charset="0"/>
                <a:cs typeface="Times New Roman" panose="02020603050405020304" pitchFamily="18" charset="0"/>
              </a:rPr>
              <a:t>R</a:t>
            </a:r>
            <a:r>
              <a:rPr lang="en-US" sz="1500" dirty="0" err="1" smtClean="0">
                <a:latin typeface="Times New Roman" panose="02020603050405020304" pitchFamily="18" charset="0"/>
                <a:cs typeface="Times New Roman" panose="02020603050405020304" pitchFamily="18" charset="0"/>
              </a:rPr>
              <a:t>emove</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unneeded columns to predict customer lifetime </a:t>
            </a:r>
            <a:r>
              <a:rPr lang="en-US" sz="1500" dirty="0" smtClean="0">
                <a:latin typeface="Times New Roman" panose="02020603050405020304" pitchFamily="18" charset="0"/>
                <a:cs typeface="Times New Roman" panose="02020603050405020304" pitchFamily="18" charset="0"/>
              </a:rPr>
              <a:t>value</a:t>
            </a:r>
            <a:endParaRPr lang="id-ID" sz="1500" dirty="0" smtClean="0">
              <a:latin typeface="Times New Roman" panose="02020603050405020304" pitchFamily="18" charset="0"/>
              <a:cs typeface="Times New Roman" panose="02020603050405020304" pitchFamily="18" charset="0"/>
            </a:endParaRPr>
          </a:p>
          <a:p>
            <a:pPr algn="just">
              <a:buFont typeface="+mj-lt"/>
              <a:buAutoNum type="arabicPeriod"/>
            </a:pPr>
            <a:r>
              <a:rPr lang="id-ID" sz="1500" dirty="0" smtClean="0">
                <a:latin typeface="Times New Roman" panose="02020603050405020304" pitchFamily="18" charset="0"/>
                <a:cs typeface="Times New Roman" panose="02020603050405020304" pitchFamily="18" charset="0"/>
              </a:rPr>
              <a:t>Change the data type to the appropriate in each column</a:t>
            </a:r>
            <a:endParaRPr lang="en-US" sz="15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908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4924636" cy="1416133"/>
            <a:chOff x="392235" y="114151"/>
            <a:chExt cx="4924636" cy="1416133"/>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430512" y="1022453"/>
              <a:ext cx="4886359" cy="507831"/>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Exploratory Data </a:t>
              </a:r>
              <a:r>
                <a:rPr lang="en-US" sz="2700" dirty="0" err="1" smtClean="0">
                  <a:ln w="0"/>
                  <a:effectLst>
                    <a:outerShdw blurRad="38100" dist="19050" dir="2700000" algn="tl" rotWithShape="0">
                      <a:schemeClr val="dk1">
                        <a:alpha val="40000"/>
                      </a:schemeClr>
                    </a:outerShdw>
                  </a:effectLst>
                </a:rPr>
                <a:t>Anaylsis</a:t>
              </a:r>
              <a:r>
                <a:rPr lang="en-US" sz="2700" dirty="0" smtClean="0">
                  <a:ln w="0"/>
                  <a:effectLst>
                    <a:outerShdw blurRad="38100" dist="19050" dir="2700000" algn="tl" rotWithShape="0">
                      <a:schemeClr val="dk1">
                        <a:alpha val="40000"/>
                      </a:schemeClr>
                    </a:outerShdw>
                  </a:effectLst>
                </a:rPr>
                <a:t> (EDA)</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sp>
        <p:nvSpPr>
          <p:cNvPr id="4" name="Rectangle 3"/>
          <p:cNvSpPr/>
          <p:nvPr/>
        </p:nvSpPr>
        <p:spPr>
          <a:xfrm>
            <a:off x="7273563" y="3366323"/>
            <a:ext cx="4662276" cy="646331"/>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5 city with the best </a:t>
            </a:r>
            <a:r>
              <a:rPr lang="en-US" dirty="0" smtClean="0">
                <a:latin typeface="Times New Roman" panose="02020603050405020304" pitchFamily="18" charset="0"/>
                <a:cs typeface="Times New Roman" panose="02020603050405020304" pitchFamily="18" charset="0"/>
              </a:rPr>
              <a:t>order </a:t>
            </a:r>
            <a:r>
              <a:rPr lang="en-US" dirty="0">
                <a:latin typeface="Times New Roman" panose="02020603050405020304" pitchFamily="18" charset="0"/>
                <a:cs typeface="Times New Roman" panose="02020603050405020304" pitchFamily="18" charset="0"/>
              </a:rPr>
              <a:t>are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paulo,rio</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janeiro,belo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horizonte,brasilia,curitiba</a:t>
            </a:r>
            <a:r>
              <a:rPr lang="en-US" dirty="0">
                <a:latin typeface="Times New Roman" panose="02020603050405020304" pitchFamily="18" charset="0"/>
                <a:cs typeface="Times New Roman" panose="02020603050405020304" pitchFamily="18"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9688"/>
            <a:ext cx="6978944" cy="4455268"/>
          </a:xfrm>
          <a:prstGeom prst="rect">
            <a:avLst/>
          </a:prstGeom>
        </p:spPr>
      </p:pic>
    </p:spTree>
    <p:extLst>
      <p:ext uri="{BB962C8B-B14F-4D97-AF65-F5344CB8AC3E}">
        <p14:creationId xmlns:p14="http://schemas.microsoft.com/office/powerpoint/2010/main" val="1196481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4924636" cy="1416133"/>
            <a:chOff x="392235" y="114151"/>
            <a:chExt cx="4924636" cy="1416133"/>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430512" y="1022453"/>
              <a:ext cx="4886359" cy="507831"/>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Exploratory Data </a:t>
              </a:r>
              <a:r>
                <a:rPr lang="en-US" sz="2700" dirty="0" err="1" smtClean="0">
                  <a:ln w="0"/>
                  <a:effectLst>
                    <a:outerShdw blurRad="38100" dist="19050" dir="2700000" algn="tl" rotWithShape="0">
                      <a:schemeClr val="dk1">
                        <a:alpha val="40000"/>
                      </a:schemeClr>
                    </a:outerShdw>
                  </a:effectLst>
                </a:rPr>
                <a:t>Anaylsis</a:t>
              </a:r>
              <a:r>
                <a:rPr lang="en-US" sz="2700" dirty="0" smtClean="0">
                  <a:ln w="0"/>
                  <a:effectLst>
                    <a:outerShdw blurRad="38100" dist="19050" dir="2700000" algn="tl" rotWithShape="0">
                      <a:schemeClr val="dk1">
                        <a:alpha val="40000"/>
                      </a:schemeClr>
                    </a:outerShdw>
                  </a:effectLst>
                </a:rPr>
                <a:t> (EDA)</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10" y="1719688"/>
            <a:ext cx="5148377" cy="4936552"/>
          </a:xfrm>
          <a:prstGeom prst="rect">
            <a:avLst/>
          </a:prstGeom>
        </p:spPr>
      </p:pic>
      <p:sp>
        <p:nvSpPr>
          <p:cNvPr id="3" name="Rectangle 2"/>
          <p:cNvSpPr/>
          <p:nvPr/>
        </p:nvSpPr>
        <p:spPr>
          <a:xfrm>
            <a:off x="5860206" y="3025701"/>
            <a:ext cx="5102866"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Most Transactions happened in the month of August which is evident due to festive seasons.</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088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8910" y="237976"/>
            <a:ext cx="4924636" cy="1416133"/>
            <a:chOff x="392235" y="114151"/>
            <a:chExt cx="4924636" cy="1416133"/>
          </a:xfrm>
        </p:grpSpPr>
        <p:sp>
          <p:nvSpPr>
            <p:cNvPr id="6" name="Rectangle 5"/>
            <p:cNvSpPr/>
            <p:nvPr/>
          </p:nvSpPr>
          <p:spPr>
            <a:xfrm>
              <a:off x="392235" y="114151"/>
              <a:ext cx="4817940" cy="615553"/>
            </a:xfrm>
            <a:prstGeom prst="rect">
              <a:avLst/>
            </a:prstGeom>
            <a:noFill/>
          </p:spPr>
          <p:txBody>
            <a:bodyPr wrap="square" lIns="91440" tIns="45720" rIns="91440" bIns="45720">
              <a:spAutoFit/>
            </a:bodyPr>
            <a:lstStyle/>
            <a:p>
              <a:pPr algn="ctr"/>
              <a:r>
                <a:rPr lang="en-US" sz="3400" b="0" cap="none" spc="0" dirty="0" smtClean="0">
                  <a:ln w="0"/>
                  <a:solidFill>
                    <a:schemeClr val="tx1"/>
                  </a:solidFill>
                  <a:effectLst>
                    <a:outerShdw blurRad="38100" dist="19050" dir="2700000" algn="tl" rotWithShape="0">
                      <a:schemeClr val="dk1">
                        <a:alpha val="40000"/>
                      </a:schemeClr>
                    </a:outerShdw>
                  </a:effectLst>
                </a:rPr>
                <a:t>Customer Lifetime Value</a:t>
              </a:r>
              <a:endParaRPr lang="en-US" sz="3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1258519" y="670341"/>
              <a:ext cx="3230346" cy="369332"/>
            </a:xfrm>
            <a:prstGeom prst="rect">
              <a:avLst/>
            </a:prstGeom>
            <a:noFill/>
          </p:spPr>
          <p:txBody>
            <a:bodyPr wrap="square" rtlCol="0">
              <a:spAutoFit/>
            </a:bodyPr>
            <a:lstStyle/>
            <a:p>
              <a:r>
                <a:rPr lang="en-US" dirty="0" err="1" smtClean="0"/>
                <a:t>Brazillian</a:t>
              </a:r>
              <a:r>
                <a:rPr lang="en-US" dirty="0" smtClean="0"/>
                <a:t> E-commerce </a:t>
              </a:r>
              <a:r>
                <a:rPr lang="en-US" dirty="0" err="1" smtClean="0"/>
                <a:t>Olist</a:t>
              </a:r>
              <a:endParaRPr lang="en-US" dirty="0"/>
            </a:p>
          </p:txBody>
        </p:sp>
        <p:sp>
          <p:nvSpPr>
            <p:cNvPr id="8" name="Rectangle 7"/>
            <p:cNvSpPr/>
            <p:nvPr/>
          </p:nvSpPr>
          <p:spPr>
            <a:xfrm>
              <a:off x="430512" y="1022453"/>
              <a:ext cx="4886359" cy="507831"/>
            </a:xfrm>
            <a:prstGeom prst="rect">
              <a:avLst/>
            </a:prstGeom>
            <a:noFill/>
          </p:spPr>
          <p:txBody>
            <a:bodyPr wrap="square" lIns="91440" tIns="45720" rIns="91440" bIns="45720">
              <a:spAutoFit/>
            </a:bodyPr>
            <a:lstStyle/>
            <a:p>
              <a:pPr algn="ctr"/>
              <a:r>
                <a:rPr lang="en-US" sz="2700" dirty="0" smtClean="0">
                  <a:ln w="0"/>
                  <a:effectLst>
                    <a:outerShdw blurRad="38100" dist="19050" dir="2700000" algn="tl" rotWithShape="0">
                      <a:schemeClr val="dk1">
                        <a:alpha val="40000"/>
                      </a:schemeClr>
                    </a:outerShdw>
                  </a:effectLst>
                </a:rPr>
                <a:t>Exploratory Data </a:t>
              </a:r>
              <a:r>
                <a:rPr lang="en-US" sz="2700" dirty="0" err="1" smtClean="0">
                  <a:ln w="0"/>
                  <a:effectLst>
                    <a:outerShdw blurRad="38100" dist="19050" dir="2700000" algn="tl" rotWithShape="0">
                      <a:schemeClr val="dk1">
                        <a:alpha val="40000"/>
                      </a:schemeClr>
                    </a:outerShdw>
                  </a:effectLst>
                </a:rPr>
                <a:t>Anaylsis</a:t>
              </a:r>
              <a:r>
                <a:rPr lang="en-US" sz="2700" dirty="0" smtClean="0">
                  <a:ln w="0"/>
                  <a:effectLst>
                    <a:outerShdw blurRad="38100" dist="19050" dir="2700000" algn="tl" rotWithShape="0">
                      <a:schemeClr val="dk1">
                        <a:alpha val="40000"/>
                      </a:schemeClr>
                    </a:outerShdw>
                  </a:effectLst>
                </a:rPr>
                <a:t> (EDA)</a:t>
              </a:r>
              <a:endParaRPr lang="en-US" sz="2700" b="0" cap="none" spc="0" dirty="0">
                <a:ln w="0"/>
                <a:solidFill>
                  <a:schemeClr val="tx1"/>
                </a:solidFill>
                <a:effectLst>
                  <a:outerShdw blurRad="38100" dist="19050" dir="2700000" algn="tl" rotWithShape="0">
                    <a:schemeClr val="dk1">
                      <a:alpha val="40000"/>
                    </a:schemeClr>
                  </a:outerShdw>
                </a:effectLst>
              </a:endParaRPr>
            </a:p>
          </p:txBody>
        </p:sp>
      </p:grpSp>
      <p:sp>
        <p:nvSpPr>
          <p:cNvPr id="10" name="AutoShape 2" descr="data:image/png;base64,iVBORw0KGgoAAAANSUhEUgAAAfkAAALhCAYAAABc292PAAAABHNCSVQICAgIfAhkiAAAAAlwSFlzAAALEgAACxIB0t1+/AAAADh0RVh0U29mdHdhcmUAbWF0cGxvdGxpYiB2ZXJzaW9uMy4yLjIsIGh0dHA6Ly9tYXRwbG90bGliLm9yZy+WH4yJAAAgAElEQVR4nO3de5DV9X34/9cuN80PlF1cdEEzqWm0RNSiC5hSRUEFLRcvHaWMpg0arYxSqyhaBfI1pJZLahsvUzNe0osjTaMjigo28RJlEiIV0qBpVCrECRdhVy6K7Mqez++PTHbqeNld3PXsvng8ZpzZPe9zdl/n7Jvz5PM5x6WiKIoiAIB0Kss9AADQOUQeAJISeQBISuQBICmRB4CkRB4AkhJ54BMNGzYs3nzzzc/s+91+++0xc+bMz+z7QWYiDx1s2LBhLf/9wR/8QRx33HEtnz/66KPlHu8TXXzxxfEf//EfH7hs9erVccQRR5Rpon03c+bMuPHGGz9w2c9+9rMYOXJkvPXWW2WaCj5bPcs9AGSzevXqlo/HjBkT8+bNiz/6oz/60PX27t0bPXv6I9hZbrrpppgwYUKsWLEiRo0aFY2NjTF79uyYNWtWDBw4sEO+h58hXZ0jefiMrFy5Mk455ZT47ne/G6NGjYobb7wxduzYEZdffnmcdNJJMXz48Lj88stj8+bNLbe5+OKL4x/+4R9iypQpMWzYsJg2bVo0NDRERERjY2PMnDkzRo4cGXV1dXH++efHtm3bIiLioYceirPOOiuGDRsWY8eOjcWLF39glh/+8IcxefLkOOGEE+L000+PH//4x3HbbbfFqlWr4pZbbolhw4bFLbfcEhERRx99dGzYsCEiInbt2hXXX399nHTSSXHaaafFXXfdFaVSKSIiHn744fizP/uzmD9/fgwfPjzGjBkTzz33XMv3fPjhh2Ps2LExbNiwGDNmzCee1Whqaoqrr746hg0bFueee278z//8T0RE3HPPPXHVVVd94Lrz5s2LefPmfehrVFVVxc033xyzZ8+O3bt3xx133BFHHHFEnHfeebFmzZqYMmVK1NXVxaRJk2LlypUtt/ukx+6jfobQpRVApznttNOKFStWFEVRFD/96U+LIUOGFAsWLCgaGxuL9957r2hoaCiWLVtW7N69u9i1a1dx1VVXFVdccUXL7S+66KJi7Nixxf/+7/8W7733XnHRRRcVCxcuLIqiKB588MHi8ssvL3bv3l3s3bu3+MUvflHs2rWrKIqieOaZZ4oNGzYUpVKpWLlyZXHccccVa9euLYqiKH7+858XJ5xwQvHCCy8Uzc3NxebNm4vXX3+95ft9//vf/8B9OOqoo4r169cXRVEU1113XfGXf/mXxa5du4o333yzOPPMM1uu/9BDDxVf/vKXi3//938v9u7dWzzwwAPFqFGjilKpVLz77rvFsGHDinXr1hVFURRbtmwpXn311Y98zL7zne8UX/7yl4snn3yyaGpqKu65557itNNOK5qamootW7YUxx9/fLFjx46iKIri/fffL0466aTiF7/4xcf+DK688sri8ssvL0aMGFFs3Lix2Lx5czFixIji2WefLZqbm4sXXnihGDFiRFFfX9/qY/dRP0PoyhzJw2eosrIyZsyYEb17944DDjggqqqqYty4cXHggQdG375944orrogXX3zxA7c577zz4vd+7/figAMOiPHjx8cvf/nLiIjo2bNnbN++PTZs2BA9evSIoUOHRt++fSMi4tRTT43Pf/7zUVFRESNGjIhRo0bFqlWrIiLiBz/4QZx//vkxatSoqKysjEMPPTS++MUvtjp7c3NzPPHEE3HttddG37594/DDD4+vfe1rHzgiHzRoUFxwwQXRo0ePOPfcc2Pr1q0tZxcqKyvjtddeiz179sTAgQPjS1/60sd+r2OOOSbGjx8fvXr1iq997WvR1NQUP//5z2PgwIFRV1cXy5Yti4iI559/PqqqqmLo0KEf+7Xmzp0bK1eujOnTp0dtbW0sWbIkTjnllBg9enRUVlbGqFGjYujQoS1nHT7psfuonyF0ZV5Mgs9QVVVV9OnTp+Xz9957L2699dZ4/vnnY8eOHRER8e6770Zzc3P06NEjIiJqamparn/ggQfG7t27IyJi8uTJsXnz5rjmmmti586dMWnSpPjrv/7r6NWrVzz33HNx5513xvr166NUKsWePXviqKOOioiITZs2xejRo9s9+9tvvx3vv/9+DBo0qOWyQYMGxZYtW1o+P+SQQz4wa0TE7t27o6amJm677ba477774qabbooTTjghZs2a9bF/uTjssMNaPv7dX0R+92a5c889Nx588MG44IIL4tFHH43Jkyd/4tyHHHJIVFVVtfylYuPGjbFs2bJ45plnWq6zd+/eGDlyZETEJz52ER/+GUJX5kgePkMVFRUf+Py+++6LN954I77//e/HSy+9FA888EBERBRt+Mche/XqFVdeeWU88cQTsXjx4nj22WfjkUceiaamppgxY0ZMmzYtVqxYEatWrYpTTjml5WvW1tbGr3/963bPXlVVFb169YqNGze2XLZp06Y49NBD23T7k08+Oe6///544YUX4sgjj4zZs2d/7HX/7/sSSqVSbNmypeXNcqeffnr86le/ildffTWeffbZmDhxYrvuR21tbUyePDlWrVrV8t+aNWvisssua/Wxi/jwzxC6MpGHMnr33XejT58+cdBBB8X27dvjjjvuaPNtf/rTn8avfvWraG5ujr59+0bPnj2jsrIympqaoqmpKaqrq6Nnz57x3HPPxYoVK1pu96d/+qfx8MMPx09+8pOWgK5bty4ifnvU+3H/T3yPHj1i/Pjxcdttt8U777wTv/nNb+L++++PSZMmtTrrtm3b4oc//GHs3r07evfuHZ/73OeisvLjn35efvnleOqpp2Lv3r3xz//8z9G7d+84/vjjIyKiT58+MW7cuLj22mvj2GOP/cCZhbaYNGlSPPPMM/H8889Hc3NzNDY2xsqVK2Pz5s2tPnbQ3Yg8lNGf//mfR2NjY5x00klx4YUXxsknn9zm227bti1mzJgRJ554Ypx99tkxYsSImDx5cvTt2zduvvnmuPrqq2P48OGxdOnSGDNmTMvtjjvuuLj11lvjb//2b+PEE0+Miy66qOXo/Ktf/WosX748hg8f/pHvWJ89e3YceOCBcfrpp8fUqVNjwoQJcf7557c6a6lUiu9973tx8sknx4gRI+LFF1+Mb3zjGx97/bFjx8YTTzwRw4cPjyVLlsTtt98evXr1alk/55xz4tVXX231VP1Hqa2tjbvuuivuvvvu+MpXvhKjR4+Oe++9N0qlUquPHXQ3FUVbzgsCdCEbN26Ms846K1asWNHyZkPgwxzJA91KqVSK+++/P84++2yBh1Z4dz3QbezevTtGjRoVgwYNinvuuafc40CX53Q9ACTldD0AJCXyAJCUyANAUinfePf22+9GqeStBp9kwIC+UV//TrnHIBF7io5mT7WusrIiqqr+v49dTxn5UqkQ+TbwGNHR7Ck6mj316ThdDwBJiTwAJCXyAJCUyANAUiIPAEmJPAAkJfIAkJTIA0BSIg8ASYk8ACQl8gCQlMgDQFIiDwBJiTwAJCXyAJCUyANAUiIPAEmJPAAkJfIAkJTIA0BSIg8ASYk8ACQl8gCQlMgDQFIiDwBJiTwAJCXyAJCUyANAUj3LPQAA5dfvoAPjgD5dLwk1Nf3KPcIH7GncG7t2vlfuMdqs6/1EAfjMHdCnZ0y8dkm5x+jyHvv25NhV7iHawel6AEhK5AEgKZEHgKREHgCSEnkASErkASApkQeApEQeAJISeQBISuQBICmRB4CkRB4AkhJ5AEhK5AEgKZEHgKREHgCSEnkASErkASApkQeApEQeAJISeQBISuQBICmRB4CkRB4AkhJ5AEhK5AEgKZEHgKREHgCSEnkASErkASApkQeApEQeAJISeQBISuQBICmRB4CkRB4AkhJ5AEhK5AEgqTZFfsyYMTF+/PiYPHlyTJ48OZ5//vmIiFizZk1MmjQpxo0bF9OmTYv6+vqW23TGGgDQdm0+kv/Od74TS5YsiSVLlsTJJ58cpVIprrvuupgzZ04sX7486urqYtGiRRERnbIGALTPPp+uX7t2bfTp0yfq6uoiImLKlCmxbNmyTlsDANqnZ1uvOHPmzCiKIk488cS45pprYtOmTTFo0KCW9erq6iiVSrF9+/ZOWevfv/+nva8AsF9pU+QfeOCBqK2tjaampvjWt74Vt9xyS5xxxhmdPds+GzCgb7lH6BZqavqVewSSsafYH3Snfd6myNfW1kZERO/evWPq1KlxxRVXxFe/+tXYuHFjy3UaGhqisrIy+vfvH7W1tR2+1h719e9EqVS06zb7m5qafrF1665yj0Ei9lT31p3CVW5daZ9XVlZ84oFtq6/J7969O3bt+u0dKooinnjiiRgyZEgMHTo09uzZE6tWrYqIiMWLF8f48eMjIjplDQBon1aP5Ovr6+Oqq66K5ubmKJVK8cUvfjHmzp0blZWVsWDBgpg7d240NjbG4MGDY+HChRERnbIGALRPRVEU6c5rO13fOqdW6Wj2VPdWU9MvJl67pNxjdHmPfXtyl9rnn/p0PQDQPYk8ACQl8gCQlMgDQFIiDwBJiTwAJCXyAJCUyANAUiIPAEmJPAAkJfIAkJTIA0BSIg8ASYk8ACQl8gCQlMgDQFIiDwBJiTwAJCXyAJCUyANAUiIPAEmJPAAkJfIAkJTIA0BSIg8ASYk8ACQl8gCQlMgDQFIiDwBJiTwAJCXyAJCUyANAUiIPAEmJPAAkJfIAkJTIA0BSIg8ASYk8ACQl8gCQlMgDQFIiDwBJiTwAJCXyAJCUyANAUiIPAEmJPAAkJfIAkJTIA0BSIg8ASYk8ACQl8gCQlMgDQFIiDwBJiTwAJCXyAJCUyANAUiIPAEn1LPcAQPv1O+jAOKBP1/vjW1PTr9wjfMCexr2xa+d75R4DyqbrPUsArTqgT8+YeO2Sco/R5T327cmxq9xDQBk5XQ8ASYk8ACQl8gCQlMgDQFIiDwBJiTwAJCXyAJCUyANAUiIPAEmJPAAkJfIAkJTIA0BSIg8ASYk8ACQl8gCQlMgDQFIiDwBJiTwAJCXyAJCUyANAUiIPAEmJPAAkJfIAkJTIA0BSIg8ASYk8ACQl8gCQlMgDQFIiDwBJiTwAJCXyAJCUyANAUiIPAEmJPAAkJfIAkJTIA0BSIg8ASYk8ACQl8gCQlMgDQFIiDwBJiTwAJCXyAJCUyANAUiIPAEmJPAAkJfIAkFS7In/HHXfE0UcfHa+++mpERKxZsyYmTZoU48aNi2nTpkV9fX3LdTtjDQBouzZH/uWXX441a9bE4MGDIyKiVCrFddddF3PmzInly5dHXV1dLFq0qNPWAID2aVPkm5qa4pZbbolvfOMbLZetXbs2+vTpE3V1dRERMWXKlFi2bFmnrQEA7dOmyP/jP/5jTJo0KQ4//PCWyzZt2hSDBg1q+by6ujpKpVJs3769U9YAgPbp2doVVq9eHWvXro2ZM2d+FvN0iAED+pZ7hG6hpqZfuUeATmef09G6055qNfIvvvhirFu3LsaOHRsREZs3b45LLrkkLr744ti4cWPL9RoaGqKysjL69+8ftbW1Hb7WHvX170SpVLTrNvubmpp+sXXrrnKPwT7qTk8y5Waft4091XZdaU9VVlZ84oFtq6frL7vssnjhhRfi6aefjqeffjoOO+ywuPfee+PSSy+NPXv2xKpVqyIiYvHixTF+/PiIiBg6dGiHrwEA7dPqkfzHqaysjAULFsTcuXOjsbExBg8eHAsXLuy0NQCgfSqKokh3Xtvp+tY5Xd+91dT0i4nXLin3GF3eY9+ebJ+3kT3VNl1tT33q0/UAQPck8gCQlMgDQFIiDwBJiTwAJCXyAJCUyANAUiIPAEmJPAAkJfIAkJTIA0BSIg8ASYk8ACQl8gCQlMgDQFIiDwBJiTwAJCXyAJCUyANAUiIPAEmJPAAkJfIAkJTIA0BSIg8ASYk8ACQl8gCQlMgDQFIiDwBJiTwAJCXyAJCUyANAUiIPAEmJPAAkJfIAkJTIA0BSIg8ASYk8ACQl8gCQlMgDQFIiDwBJiTwAJCXyAJCUyANAUiIPAEmJPAAkJfIAkJTIA0BSIg8ASYk8ACQl8gCQlMgDQFIiDwBJiTwAJCXyAJCUyANAUiIPAEmJPAAkJfIAkJTIA0BSIg8ASYk8ACQl8gCQlMgDQFIiDwBJiTwAJCXyAJCUyANAUiIPAEmJPAAkJfIAkJTIA0BSIg8ASYk8ACQl8gCQlMgDQFIiDwBJiTwAJCXyAJCUyANAUiIPAEmJPAAkJfIAkJTIA0BSIg8ASYk8ACQl8gCQlMgDQFIiDwBJiTwAJCXyAJCUyANAUiIPAEmJPAAkJfIAkJTIA0BSIg8ASYk8ACQl8gCQlMgDQFIiDwBJiTwAJCXyAJCUyANAUiIPAEmJPAAkJfIAkJTIA0BSbYr89OnTY9KkSXHOOefE1KlT45e//GVERLzxxhtx4YUXxrhx4+LCCy+M9evXt9ymM9YAgLZrU+Tnz58fjz76aDzyyCMxbdq0+Ju/+ZuIiJg7d25MnTo1li9fHlOnTo05c+a03KYz1gCAtmtT5Pv169fy8TvvvBMVFRVRX18fr7zySkyYMCEiIiZMmBCvvPJKNDQ0dMoaANA+Pdt6xZtuuilWrFgRRVHEPffcE5s2bYpDDz00evToERERPXr0iIEDB8amTZuiKIoOX6uuru7o+w4AqbU58t/61rciIuKRRx6JBQsWxF/91V912lCf1oABfcs9QrdQU9Ov9StBN2ef09G6055qc+R/55xzzok5c+bEYYcdFlu2bInm5ubo0aNHNDc3x1tvvRW1tbVRFEWHr7VHff07USoV7b1r+5Wamn6xdeuuco/BPupOTzLlZp+3jT3Vdl1pT1VWVnzigW2rr8m/++67sWnTppbPn3766Tj44INjwIABMWTIkFi6dGlERCxdujSGDBkS1dXVnbIGALRPRVEUn3jIu23btpg+fXq89957UVlZGQcffHDMmjUrjjnmmFi3bl3ccMMNsXPnzjjooINi/vz5ceSRR0ZEdMpaWzmSb50j+e6tpqZfTLx2SbnH6PIe+/Zk+7yN7Km26Wp7qrUj+VYj3x2JfOtEvnvzhNw2Xe0JuSuzp9qmq+2pT326HgDonkQeAJISeQBISuQBICmRB4CkRB4AkhJ5AEhK5AEgKZEHgKREHgCSEnkASErkASApkQeApEQeAJISeQBISuQBICmRB4CkRB4AkhJ5AEhK5AEgKZEHgKREHgCSEnkASErkASApkQeApEQeAJISeQBISuQBICmRB4CkRB4AkhJ5AEhK5AEgKZEHgKREHgCSEnkASErkASApkQeApEQeAJISeQBISuQBICmRB4CkRB4AkhJ5AEhK5AEgKZEHgKREHgCSEnkASErkASApkQeApEQeAJISeQBISuQBICmRB4CkRB4AkhJ5AEhK5AEgKZEHgKREHgCSEnkASErkASApkQeApEQeAJISeQBISuQBICmRB4CkRB4AkhJ5AEhK5AEgKZEHgKREHgCSEnkASErkASApkQeApEQeAJISeQBISuQBICmRB4CkRB4AkhJ5AEhK5AEgKZEHgKREHgCSEnkASErkASApkQeApEQeAJISeQBISuQBICmRB4CkRB4AkhJ5AEhK5AEgKZEHgKREHgCSEnkASErkASApkQeApEQeAJISeQBISuQBICmRB4CkRB4AkhJ5AEhK5AEgKZEHgKREHgCSajXyb7/9dnz961+PcePGxcSJE+PKK6+MhoaGiIhYs2ZNTJo0KcaNGxfTpk2L+vr6ltt1xhoA0HatRr6ioiIuvfTSWL58eTz22GNxxBFHxKJFi6JUKsV1110Xc+bMieXLl0ddXV0sWrQoIqJT1gCA9mk18v3794+RI0e2fP6Hf/iHsXHjxli7dm306dMn6urqIiJiypQpsWzZsoiITlkDANqnXa/Jl0qlePDBB2PMmDGxadOmGDRoUMtadXV1lEql2L59e6esAQDt07M9V/7mN78Zn/vc5+Kiiy6K//zP/+ysmT61AQP6lnuEbqGmpl+5R4BOZ5/T0brTnmpz5OfPnx8bNmyIf/qnf4rKysqora2NjRs3tqw3NDREZWVl9O/fv1PW2qO+/p0olYp23WZ/U1PTL7Zu3VXuMdhH3elJptzs87axp9quK+2pysqKTzywbdPp+r//+7+PtWvXxp133hm9e/eOiIihQ4fGnj17YtWqVRERsXjx4hg/fnynrQEA7dPqkfxrr70Wd999d3zhC1+IKVOmRETE4YcfHnfeeWcsWLAg5s6dG42NjTF48OBYuHBhRERUVlZ2+BoA0D4VRVGkO6/tdH3rnK7v3mpq+sXEa5eUe4wu77FvT7bP28ieapuutqc65HQ9AND9iDwAJCXyAJCUyANAUiIPAEmJPAAkJfIAkJTIA0BSIg8ASYk8ACQl8gCQlMgDQFIiDwBJiTwAJCXyAJCUyANAUiIPAEmJPAAkJfIAkJTIA0BSIg8ASYk8ACQl8gCQlMgDQFIiDwBJiTwAJCXyAJCUyANAUiIPAEmJPAAkJfIAkJTIA0BSIg8ASYk8ACQl8gCQlMgDQFIiDwBJiTwAJCXyAJCUyANAUiIPAEmJPAAkJfIAkJTIA0BSIg8ASYk8ACQl8gCQlMgDQFIiDwBJiTwAJCXyAJCUyANAUiIPAEmJPAAkJfIAkJTIA0BSIg8ASYk8ACQl8gCQlMgDQFIiDwBJiTwAJCXyAJCUyANAUiIPAEmJPAAkJfIAkJTIA0BSIg8ASYk8ACQl8gCQlMgDQFIiDwBJiTwAJCXyAJCUyANAUiIPAEmJPAAkJfIAkJTIA0BSIg8ASYk8ACQl8gCQlMgDQFIiDwBJiTwAJCXyAJCUyANAUiIPAEmJPAAkJfIAkJTIA0BSIg8ASYk8ACQl8gCQlMgDQFIiDwBJiTwAJCXyAJCUyANAUiIPAEmJPAAkJfIAkJTIA0BSIg8ASYk8ACQl8gCQVKuRnz9/fowZMyaOPvroePXVV1suf+ONN+LCCy+McePGxYUXXhjr16/v1DUAoH1ajfzYsWPjgQceiMGDB3/g8rlz58bUqVNj+fLlMXXq1JgzZ06nrgEA7dNq5Ovq6qK2tvYDl9XX18crr7wSEyZMiIiICRMmxCuvvBINDQ2dsgYAtF/PfbnRpk2b4tBDD40ePXpERESPHj1i4MCBsWnTpiiKosPXqqurO+K+AsB+ZZ8i39UNGNC33CN0CzU1/co9AnQ6+5yO1p321D5Fvra2NrZs2RLNzc3Ro0ePaG5ujrfeeitqa2ujKIoOX2uv+vp3olQq9uWu7TdqavrF1q27yj0G+6g7PcmUm33eNvZU23WlPVVZWfGJB7b79L/QDRgwIIYMGRJLly6NiIilS5fGkCFDorq6ulPWAID2qyiK4hMPeefNmxdPPfVUbNu2LaqqqqJ///7x+OOPx7p16+KGG26InTt3xkEHHRTz58+PI488MiKiU9baw5F86xzJd281Nf1i4rVLyj1Gl/fYtyfb521kT7VNV9tTrR3Jtxr57kjkWyfy3Zsn5Lbpak/IXZk91TZdbU91yul6AKDrE3kASErkASApkQeApEQeAJISeQBISuQBICmRB4CkRB4AkhJ5AEhK5AEgKZEHgKREHgCSEnkASErkASApkQeApEQeAJISeQBISuQBICmRB4CkRB4AkhJ5AEhK5AEgKZEHgKREHgCSEnkASErkASApkQeApEQeAJISeQBISuQBICmRB4CkRB4AkhJ5AEhK5AEgKZEHgKREHgCSEnkASErkASApkQeApEQeAJISeQBISuQBICmRB4CkRB4AkhJ5AEhK5AEgKZEHgKREHgCSEnkASErkASApkQeApEQeAJISeQBISuQBICmRB4CkRB4AkhJ5AEhK5AEgKZEHgKREHgCSEnkASErkASApkQeApEQeAJISeQBISuQBICmRB4CkRB4AkhJ5AEhK5AEgKZEHgKREHgCSEnkASErkASApkQeApEQeAJISeQBISuQBICmRB4CkRB4AkhJ5AEhK5AEgKZEHgKREHgCSEnkASErkASApkQeApEQeAJISeQBISuQBICmRB4CkRB4AkhJ5AEhK5AEgKZEHgKREHgCSEnkASErkASApkQeApEQeAJISeQBISuQBICmRB4CkRB4AkhJ5AEhK5AEgqZ7lHuCjvPHGG3HDDTfE9u3bo3///jF//vz4whe+UO6x9lm/gw6MA/p0vYe6pqZfuUf4gD2Ne2PXzvfKPQZAGl2vPBExd+7cmDp1akyePDmWLFkSc+bMiX/5l38p91j77IA+PWPitUvKPUaX99i3J8eucg8BkEiXi3x9fX288sorcf/990dExIQJE+Kb3/xmNDQ0RHV1dZu+RmVlRWeOuE8GVh1Y7hG6ha74s+uq7Km2safazp5qm660p1qbpaIoiuIzmqVN1q5dG7NmzYrHH3+85bKzzz47Fi5cGMccc0wZJwOA7sUb7wAgqS4X+dra2tiyZUs0NzdHRERzc3O89dZbUVtbW+bJAKB76XKRHzBgQAwZMiSWLl0aERFLly6NIUOGtPn1eADgt7rca/IREevWrYsbbrghdu7cGQcddFDMnz8/jjzyyHKPBQDdSpeMPADw6XW50/UAQMcQeQBISuQBICmRB4CkRB4AkhJ5AEhK5PdT27dvL/cIAJ/o7bffLvcI3Z7I7wfuuuuuqK+vj4iI119/Pc4444w49dRT49RTT421a9eWeTq6o/POOy++973vRUNDQ7lHIYlVq1bFn/zJn8Qll1wSb775ZkycODFOO+20+OM//uNYvXp1ucfrtkR+P/Dkk0/GgAEDIiJi4cKFcf3118eaNWti4cKFMW/evDJPR3e0devWePHFF2PMmDFx5ZVXxrPPPhulUqncY9GN/d3f/V1ce+21MXHixLj44otj+vTpsWbNmli0aFHceuut5R6v2xL5/UBTU1PLx1u3bo0zzjgjIiKGDx8ee/bsKddYdGMDBgyIO++8M370o1ufu3MAAAZsSURBVB/FCSecEIsWLYrRo0fHokWL4o033ij3eHRDe/fujTFjxsQ555wTlZWVcdZZZ0VExEknnfSB5zDaR+T3A0OHDo1//dd/jYiIIUOGxEsvvRQRvz1136tXr3KORjdVUVEREb+N/bRp02Lp0qVx++23x44dO+KCCy4o83R0R83NzdHQ0BC//vWvY8eOHbFhw4aIiGhoaBD5T8Hvrt8P7NixI2644YZ49dVX49BDD43//u//jtra2jjwwAPj1ltvjWOOOabcI9LNnHPOOfHII4985FpjY2P06dPnM56I7u4HP/hBy2n5//f//l/827/9Wxx88MHx8ssvx6WXXhp/8Rd/Ud4BuymR349s2LAhXn/99SiVSlFbWxtDhw4t90h0U6tXr45hw4aVewyS2b59exRFEVVVVfHOO+/EihUr4vDDD3cg8imIPAAk5TX5/dyll15a7hFIxp6io9lT+65nuQeg87333nsfu/baa699hpOQhT1FR7OnOofI7weGDRsWFRUV8X9fmfnd5797lzS0hz1FR7OnOofI7wdqampiyZIlUV1d/aG10aNHl2Eiujt7io5mT3UOr8nvB0aOHPmxp7uOO+64z3gaMrCn6Gj2VOfw7noASMqR/H5m586dsXPnznKPQSL2FB3Nnuo4XpPfDzQ0NMSiRYviySefjIiIoiiisrIyxo8fHzNnzvzI18Dgk9hTdDR7qnM4Xb8fuOSSS6Kuri6mTJkSVVVVEfHbP1CLFy+O//qv/4p77723zBPS3dhTdDR7qnOI/H5g/PjxsWzZso9cGzduXCxfvvwznojuzp6io9lTncNr8vuBPn36xOrVqz90+UsvvRS9e/cuw0R0d/YUHc2e6hyO5PcDa9asieuvvz769OkTgwcPjoiI3/zmN9HY2Bjz58/3D43QbvYUHc2e6hwiv58oiiLWrl0bmzZtioho+Vfo/CYp9pU9RUezpzqe0/X7gbfffjtmz54dt912W7z11ltx5plnxrHHHhsVFRVx1VVXlXs8uiF7io5mT3UOkd8PzJ07Nw466KCYMmVK/OhHP4orr7wy9u7dGxERb775Zpmnozuyp+ho9lTnEPn9wPr16+P666+PM888M+67776oqamJyy+/PBobG8s9Gt2UPUVHs6c6h8jvB95///2WjysqKmLu3Llx1FFHxWWXXeYPEPvEnqKj2VOdQ+T3A0cccUS8+OKLH7hs1qxZcfzxx8f69evLMxTdmj1FR7OnOod31+8Htm/fHhUVFXHwwQd/aO3111+P3//93y/DVHRn9hQdzZ7qHCIPAEk5XQ8ASYk8ACQl8gCQlMgDHzJz5sy48cYbP3DZz372sxg5cmS89dZbZZoKaC+RBz7kpptuih//+MexYsWKiIhobGyM2bNnx6xZs2LgwIGf+uv/7jeZAZ1L5IEPqaqqiptvvjlmz54du3fvjjvuuCOOOOKIOPLII2PKlClRV1cXkyZNipUrV7bc5qGHHoqzzjorhg0bFmPHjo3Fixe3rK1cuTJOOeWU+O53vxujRo360FkCoHP0LPcAQNd01llnxRNPPBHXXHNNrF69Oh5++OE477zzYsGCBXHyySfHT37yk5gxY0Y8+eSTUV1dHQMGDIi777675ZeafP3rX49jjz02jjnmmIiI2LZtW+zYsSOeeeaZKJVKZb53sH9wJA98rLlz58bKlStj+vTp8fjjj8cpp5wSo0ePjsrKyhg1alQMHTo0nnvuuYiIOPXUU+Pzn/98VFRUxIgRI2LUqFGxatWqlq9VWVkZM2bMiN69e8cBBxxQrrsE+xVH8sDHOuSQQ6Kqqiq+9KUvxVNPPRXLli2LZ555pmV97969MXLkyIiIeO655+LOO++M9evXR6lUij179sRRRx3Vct2qqqro06fPZ34fYH8m8kCb1NbWxuTJk2PevHkfWmtqaooZM2bE/PnzY+zYsdGrV6+YPn16/N9fqFlRUfFZjguE0/VAG02aNCmeeeaZeP7556O5uTkaGxtj5cqVsXnz5mhqaoqmpqaorq6Onj17xnPPPdfyznygfEQeaJPa2tq466674u67746vfOUrMXr06Lj33nujVCpF37594+abb46rr746hg8fHkuXLo0xY8aUe2TY7/kHagAgKUfyAJCUyANAUiIPAEmJPAAkJfIAkJTIA0BSIg8ASYk8ACQl8gCQ1P8P6ERiYagE8lw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10" y="1946858"/>
            <a:ext cx="5358675" cy="4705452"/>
          </a:xfrm>
          <a:prstGeom prst="rect">
            <a:avLst/>
          </a:prstGeom>
        </p:spPr>
      </p:pic>
      <p:sp>
        <p:nvSpPr>
          <p:cNvPr id="12" name="Rectangle 11"/>
          <p:cNvSpPr/>
          <p:nvPr/>
        </p:nvSpPr>
        <p:spPr>
          <a:xfrm>
            <a:off x="5817585" y="3086380"/>
            <a:ext cx="5310858"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2018 is the year in which we have the most transactions followed by the </a:t>
            </a:r>
            <a:r>
              <a:rPr lang="en-US" dirty="0" smtClean="0">
                <a:latin typeface="Times New Roman" panose="02020603050405020304" pitchFamily="18" charset="0"/>
                <a:cs typeface="Times New Roman" panose="02020603050405020304" pitchFamily="18" charset="0"/>
              </a:rPr>
              <a:t>2017 and 2016</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88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1421</TotalTime>
  <Words>887</Words>
  <Application>Microsoft Office PowerPoint</Application>
  <PresentationFormat>Widescreen</PresentationFormat>
  <Paragraphs>137</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Helvetica Neue</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mjaco</dc:creator>
  <cp:lastModifiedBy>mjaco</cp:lastModifiedBy>
  <cp:revision>71</cp:revision>
  <dcterms:created xsi:type="dcterms:W3CDTF">2021-10-10T08:12:01Z</dcterms:created>
  <dcterms:modified xsi:type="dcterms:W3CDTF">2021-10-29T15:29:24Z</dcterms:modified>
</cp:coreProperties>
</file>