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5" r:id="rId1"/>
  </p:sldMasterIdLst>
  <p:notesMasterIdLst>
    <p:notesMasterId r:id="rId15"/>
  </p:notesMasterIdLst>
  <p:sldIdLst>
    <p:sldId id="256" r:id="rId2"/>
    <p:sldId id="361" r:id="rId3"/>
    <p:sldId id="363" r:id="rId4"/>
    <p:sldId id="365" r:id="rId5"/>
    <p:sldId id="364" r:id="rId6"/>
    <p:sldId id="404" r:id="rId7"/>
    <p:sldId id="406" r:id="rId8"/>
    <p:sldId id="407" r:id="rId9"/>
    <p:sldId id="409" r:id="rId10"/>
    <p:sldId id="410" r:id="rId11"/>
    <p:sldId id="411" r:id="rId12"/>
    <p:sldId id="408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61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FF01B-CD54-40E8-9867-1F5A224901CE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2FA09-DF71-42EE-A6C3-AEC656DD5C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2FA09-DF71-42EE-A6C3-AEC656DD5C6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05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example: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enter interactive mode.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the query type to MX and query "example.com".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the query type to A and query "google.com".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the DNS server to 8.8.8.8 and query "example.com".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Exit interactive mode.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Interactive mode is useful for performing multiple related queries and adjusting settings without repeatedly entering the nslookup command.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2FA09-DF71-42EE-A6C3-AEC656DD5C6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A947-9F1C-4E81-A804-5EED9DE518DB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7096-A6F1-4E8B-AC41-A691ADBB0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A947-9F1C-4E81-A804-5EED9DE518DB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7096-A6F1-4E8B-AC41-A691ADBB0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A947-9F1C-4E81-A804-5EED9DE518DB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7096-A6F1-4E8B-AC41-A691ADBB0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A947-9F1C-4E81-A804-5EED9DE518DB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7096-A6F1-4E8B-AC41-A691ADBB0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A947-9F1C-4E81-A804-5EED9DE518DB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7096-A6F1-4E8B-AC41-A691ADBB0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A947-9F1C-4E81-A804-5EED9DE518DB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7096-A6F1-4E8B-AC41-A691ADBB0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A947-9F1C-4E81-A804-5EED9DE518DB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7096-A6F1-4E8B-AC41-A691ADBB0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A947-9F1C-4E81-A804-5EED9DE518DB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7096-A6F1-4E8B-AC41-A691ADBB0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A947-9F1C-4E81-A804-5EED9DE518DB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7096-A6F1-4E8B-AC41-A691ADBB0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A947-9F1C-4E81-A804-5EED9DE518DB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87096-A6F1-4E8B-AC41-A691ADBB0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CA947-9F1C-4E81-A804-5EED9DE518DB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52E87096-A6F1-4E8B-AC41-A691ADBB05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2DCA947-9F1C-4E81-A804-5EED9DE518DB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E87096-A6F1-4E8B-AC41-A691ADBB057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888" y="207870"/>
            <a:ext cx="11114480" cy="1502229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ENERGY AND NATURAL RESOURCES</a:t>
            </a:r>
            <a:b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TECHNOLOGY AND DECISION SCIENCES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4731" y="2348840"/>
            <a:ext cx="10278794" cy="3894200"/>
          </a:xfrm>
        </p:spPr>
        <p:txBody>
          <a:bodyPr>
            <a:noAutofit/>
          </a:bodyPr>
          <a:lstStyle/>
          <a:p>
            <a:pPr algn="ctr"/>
            <a:endParaRPr lang="en-US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NETWORK SERVERS AND INFRASTRUCTURE</a:t>
            </a:r>
          </a:p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INFT 366</a:t>
            </a:r>
          </a:p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br>
              <a:rPr lang="en-US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MR ANDRENE ADDY</a:t>
            </a:r>
            <a:br>
              <a:rPr lang="en-US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710906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6214-6FA6-4083-B35B-5CA8E296A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8" y="251792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RAID (REDUNDANT ARRAY OF INDEPENDENT DISKS)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E8C3B-BD38-44BD-AD78-38A980599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83688"/>
            <a:ext cx="10972800" cy="4922520"/>
          </a:xfrm>
        </p:spPr>
        <p:txBody>
          <a:bodyPr>
            <a:normAutofit fontScale="85000" lnSpcReduction="10000"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RAID 10 (1+0, Mirrored Stripes)</a:t>
            </a:r>
          </a:p>
          <a:p>
            <a:pPr marL="1143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 Combines RAID 1 and RAID 0 by mirroring data and then striping across multiple disks.</a:t>
            </a:r>
          </a:p>
          <a:p>
            <a:pPr marL="1143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Benefits: High performance and redundancy. Can tolerate multiple disk failures if not in the same mirrored set.</a:t>
            </a:r>
          </a:p>
          <a:p>
            <a:pPr marL="1143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Drawbacks: Expensive, as it requires a minimum of four disks and halves usable storage capacity.</a:t>
            </a:r>
          </a:p>
          <a:p>
            <a:pPr marL="1143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Cases: High-performance databases, enterprise systems requiring both speed and redundancy.</a:t>
            </a:r>
          </a:p>
          <a:p>
            <a:pPr marL="1143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Other RAID Levels</a:t>
            </a:r>
          </a:p>
          <a:p>
            <a:pPr marL="1143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RAID 2, 3, 4: Rarely used in modern systems due to inefficiencies or overlap with more popular RAID levels.</a:t>
            </a:r>
          </a:p>
          <a:p>
            <a:pPr marL="1143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RAID 50, 60: Combinations of RAID 5 and RAID 6 with striping, offering improved performance and fault tolerance for large arrays.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6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2F29D-079A-4DF4-85DC-312262FF6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0992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RAID (REDUNDANT ARRAY OF INDEPENDENT DISKS)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B8D68-ABCC-4525-98DF-00F2E1DB6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08974"/>
            <a:ext cx="10972800" cy="4828033"/>
          </a:xfrm>
        </p:spPr>
        <p:txBody>
          <a:bodyPr>
            <a:normAutofit fontScale="92500" lnSpcReduction="20000"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Benefits of RAID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Improved Performance:</a:t>
            </a:r>
          </a:p>
          <a:p>
            <a:pPr marL="68580" marR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RAID can increase data read/write speeds, especially in RAID 0, RAID 10, and similar configurations.</a:t>
            </a:r>
          </a:p>
          <a:p>
            <a:pPr marL="68580" marR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Redundancy:</a:t>
            </a:r>
          </a:p>
          <a:p>
            <a:pPr marL="68580" marR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RAID provides fault tolerance, protecting against hardware failures.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Scalability:</a:t>
            </a:r>
          </a:p>
          <a:p>
            <a:pPr marL="68580" marR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RAID configurations can be expanded to include additional disks, offering increased storage capacity and performance.</a:t>
            </a:r>
          </a:p>
          <a:p>
            <a:pPr marL="68580" marR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Increased Storage Capacity:</a:t>
            </a:r>
          </a:p>
          <a:p>
            <a:pPr marL="68580" marR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RAID combines multiple disks into a single logical unit, allowing for larger storage volumes.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063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35853-493C-427B-8EF1-2A9FD6F6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51326"/>
            <a:ext cx="1097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RAID (REDUNDANT ARRAY OF INDEPENDENT DISKS)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9872B-CB19-432E-B5CA-CBAABE7B5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57184"/>
            <a:ext cx="10972800" cy="4922520"/>
          </a:xfrm>
        </p:spPr>
        <p:txBody>
          <a:bodyPr>
            <a:normAutofit fontScale="92500" lnSpcReduction="10000"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Considerations and Drawbacks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Cost:</a:t>
            </a:r>
          </a:p>
          <a:p>
            <a:pPr marL="68580" marR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RAID requires multiple disks, increasing hardware costs. Advanced RAID levels may require more disks for redundancy.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Complexity:</a:t>
            </a:r>
          </a:p>
          <a:p>
            <a:pPr marL="68580" marR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RAID configurations can be complex to set up and manage, especially in large systems.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Rebuild Times:</a:t>
            </a:r>
          </a:p>
          <a:p>
            <a:pPr marL="68580" marR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Rebuilding a RAID array after a disk failure can be time-consuming, especially for large arrays.</a:t>
            </a:r>
          </a:p>
          <a:p>
            <a:pPr marL="68580" marR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Substitute for Backup:</a:t>
            </a:r>
          </a:p>
          <a:p>
            <a:pPr marL="68580" marR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While RAID provides redundancy, it is not a backup solution. Data can still be lost due to other factors like software corruption or accidental deletion.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281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6" y="731514"/>
            <a:ext cx="10972800" cy="3931920"/>
          </a:xfrm>
        </p:spPr>
        <p:txBody>
          <a:bodyPr>
            <a:normAutofit/>
          </a:bodyPr>
          <a:lstStyle/>
          <a:p>
            <a:r>
              <a:rPr lang="en-US" sz="9600" b="1" dirty="0">
                <a:latin typeface="Lucida Calligraphy" pitchFamily="66" charset="0"/>
              </a:rPr>
              <a:t>THANK YOU</a:t>
            </a:r>
            <a:br>
              <a:rPr lang="en-US" sz="5400" dirty="0"/>
            </a:br>
            <a:endParaRPr lang="en-US" dirty="0"/>
          </a:p>
        </p:txBody>
      </p:sp>
    </p:spTree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542" y="-163932"/>
            <a:ext cx="10972800" cy="1143000"/>
          </a:xfrm>
        </p:spPr>
        <p:txBody>
          <a:bodyPr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NETWORK ATTACHED STORAGE (NAS)</a:t>
            </a:r>
            <a:endParaRPr lang="en-US" sz="3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2163"/>
            <a:ext cx="10972800" cy="5487993"/>
          </a:xfrm>
        </p:spPr>
        <p:txBody>
          <a:bodyPr>
            <a:normAutofit fontScale="77500" lnSpcReduction="20000"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Definition: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NAS is a file-level storage architecture that connects to a network, allowing multiple users and devices to access shared data over a Local Area Network (LAN).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1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Features:</a:t>
            </a:r>
          </a:p>
          <a:p>
            <a:pPr marL="1143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File-Level Access: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NAS provides access to files stored on the device using protocols like NFS (Network File System) and SMB/CIFS (Server Message Block/Common Internet File System).</a:t>
            </a:r>
          </a:p>
          <a:p>
            <a:pPr marL="1143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Easy Management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NAS devices often come with user-friendly interfaces and are easy to set up and manage.</a:t>
            </a:r>
          </a:p>
          <a:p>
            <a:pPr marL="1143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While NAS can be expanded by adding more devices, it's generally less scalable than SAN for enterprise-level storage needs.</a:t>
            </a:r>
          </a:p>
          <a:p>
            <a:pPr marL="1143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Cost-Effective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Typically less expensive than SAN solutions, making it a popular choice for small to medium-sized businesses.</a:t>
            </a:r>
          </a:p>
          <a:p>
            <a:pPr marL="1143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Sharing: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Ideal for environments where file sharing and collaboration are important, such as offices and small businesses.</a:t>
            </a:r>
          </a:p>
          <a:p>
            <a:pPr marL="1143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Backup and Archiving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NAS devices can serve as centralized backup solutions for computers and servers on the network.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marR="0" indent="-4572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NETWORK ATTACHED STORAGE (NAS)</a:t>
            </a:r>
            <a:endParaRPr lang="en-US" sz="3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6" y="1376824"/>
            <a:ext cx="10972800" cy="5247351"/>
          </a:xfrm>
        </p:spPr>
        <p:txBody>
          <a:bodyPr>
            <a:normAutofit fontScale="925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Cases:</a:t>
            </a:r>
          </a:p>
          <a:p>
            <a:pPr marL="1143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Small to medium-sized businesses requiring centralized file storage and sharing.</a:t>
            </a:r>
          </a:p>
          <a:p>
            <a:pPr marL="1143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Home users needing media storage and streaming capabilities.</a:t>
            </a:r>
          </a:p>
          <a:p>
            <a:pPr marL="1143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Backup solutions for workstations and servers.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Advantages:</a:t>
            </a:r>
          </a:p>
          <a:p>
            <a:pPr marL="1143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Simplified setup and management.</a:t>
            </a:r>
          </a:p>
          <a:p>
            <a:pPr marL="1143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Lower cost of entry and maintenance.</a:t>
            </a:r>
          </a:p>
          <a:p>
            <a:pPr marL="1143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Ideal for file sharing and collaboration.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Limitations:</a:t>
            </a:r>
          </a:p>
          <a:p>
            <a:pPr marL="1143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can be limited by network bandwidth.</a:t>
            </a:r>
          </a:p>
          <a:p>
            <a:pPr marL="1143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Less suitable for high-performance applications like databases or large-scale virtualization.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32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3643"/>
            <a:ext cx="10972800" cy="996942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800" b="1" dirty="0"/>
            </a:br>
            <a:br>
              <a:rPr lang="en-US" sz="4800" b="1" dirty="0"/>
            </a:br>
            <a:br>
              <a:rPr lang="en-US" sz="4800" b="1" dirty="0"/>
            </a:br>
            <a:br>
              <a:rPr lang="en-US" sz="4000" b="1" dirty="0"/>
            </a:br>
            <a:r>
              <a:rPr lang="en-US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STORAGE AREA NETWORK (SAN)</a:t>
            </a:r>
            <a:br>
              <a:rPr lang="en-US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0585"/>
            <a:ext cx="10972800" cy="5647415"/>
          </a:xfrm>
        </p:spPr>
        <p:txBody>
          <a:bodyPr>
            <a:normAutofit fontScale="92500" lnSpcReduction="10000"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Definition:</a:t>
            </a:r>
          </a:p>
          <a:p>
            <a:pPr marL="1143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 is a block-level storage architecture that provides access to consolidated, block-level data storage over a high-speed network, typically using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Fibre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Channel or iSCSI.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Features:</a:t>
            </a:r>
          </a:p>
          <a:p>
            <a:pPr marL="1143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Block-Level Access: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 presents storage devices as raw disk space, allowing applications to manage data as they would on local disks.</a:t>
            </a:r>
          </a:p>
          <a:p>
            <a:pPr marL="1143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 Performance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Designed for high-speed data transfer, SAN is suitable for demanding applications like databases and virtualization.</a:t>
            </a:r>
          </a:p>
          <a:p>
            <a:pPr marL="1143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Highly scalable, making it suitable for enterprise environments with large storage requirements.</a:t>
            </a:r>
          </a:p>
          <a:p>
            <a:pPr marL="1143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Redundancy and Reliability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SANs often include features like redundant paths and failover capabilities to ensure high availability.</a:t>
            </a:r>
          </a:p>
          <a:p>
            <a:pPr marL="1143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Centralized Management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centralized storage management and can support multiple servers and applications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9305"/>
            <a:ext cx="10972800" cy="83997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6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16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16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16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16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. </a:t>
            </a:r>
            <a:br>
              <a:rPr lang="en-US" sz="1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/>
              <a:t> </a:t>
            </a:r>
            <a:endParaRPr lang="en-US" sz="40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0269" y="1321468"/>
            <a:ext cx="10972800" cy="5327469"/>
          </a:xfrm>
        </p:spPr>
        <p:txBody>
          <a:bodyPr>
            <a:normAutofit fontScale="92500" lnSpcReduction="10000"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Cases:</a:t>
            </a:r>
          </a:p>
          <a:p>
            <a:pPr marL="68580" marR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Large enterprises with high-performance requirements, such as databases and ERP systems.</a:t>
            </a:r>
          </a:p>
          <a:p>
            <a:pPr marL="68580" marR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Virtualized environments needing efficient storage management.</a:t>
            </a:r>
          </a:p>
          <a:p>
            <a:pPr marL="68580" marR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centers requiring large-scale storage solutions with high availability.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Advantages:</a:t>
            </a:r>
          </a:p>
          <a:p>
            <a:pPr marL="68580" marR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Superior performance and reliability for mission-critical applications.</a:t>
            </a:r>
          </a:p>
          <a:p>
            <a:pPr marL="68580" marR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 to meet growing storage needs.</a:t>
            </a:r>
          </a:p>
          <a:p>
            <a:pPr marL="68580" marR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Advanced features like data replication, deduplication, and disaster recovery.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Limitations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68580" marR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Higher cost and complexity compared to NAS.</a:t>
            </a:r>
          </a:p>
          <a:p>
            <a:pPr marL="68580" marR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Requires specialized knowledge to set up and manage.</a:t>
            </a:r>
          </a:p>
          <a:p>
            <a:pPr marL="68580" marR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Initial setup can be time-consuming and expensive.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6A696-29F9-4495-9431-DA1B5F6550B4}"/>
              </a:ext>
            </a:extLst>
          </p:cNvPr>
          <p:cNvSpPr txBox="1"/>
          <p:nvPr/>
        </p:nvSpPr>
        <p:spPr>
          <a:xfrm>
            <a:off x="1046922" y="259951"/>
            <a:ext cx="9879495" cy="1251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STORAGE AREA NETWORK (SAN)</a:t>
            </a:r>
            <a:b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652" y="1352385"/>
            <a:ext cx="10972800" cy="10727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DIFFERENCES</a:t>
            </a:r>
            <a:br>
              <a:rPr lang="en-US" sz="4000" dirty="0"/>
            </a:br>
            <a:br>
              <a:rPr lang="en-US" sz="4000" dirty="0"/>
            </a:br>
            <a:b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652" y="1034332"/>
            <a:ext cx="10972800" cy="5697772"/>
          </a:xfrm>
        </p:spPr>
        <p:txBody>
          <a:bodyPr>
            <a:normAutofit fontScale="77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ideal for environments where ease of use, cost-effectiveness, and file sharing are priorities. It is suitable for small to medium-sized businesses and home users.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best for environments requiring high performance, scalability, and advanced storage features. It is suitable for large enterprises and data centers with demanding storage needs.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Choosing between NAS and SAN depends on the specific requirements of the organization, such as performance needs, budget, and the complexity of the storage environment.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64E512-0CA7-4731-BB09-55C86EDD9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741874"/>
              </p:ext>
            </p:extLst>
          </p:nvPr>
        </p:nvGraphicFramePr>
        <p:xfrm>
          <a:off x="1278834" y="1034332"/>
          <a:ext cx="9634332" cy="29221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11444">
                  <a:extLst>
                    <a:ext uri="{9D8B030D-6E8A-4147-A177-3AD203B41FA5}">
                      <a16:colId xmlns:a16="http://schemas.microsoft.com/office/drawing/2014/main" val="3650766716"/>
                    </a:ext>
                  </a:extLst>
                </a:gridCol>
                <a:gridCol w="3211444">
                  <a:extLst>
                    <a:ext uri="{9D8B030D-6E8A-4147-A177-3AD203B41FA5}">
                      <a16:colId xmlns:a16="http://schemas.microsoft.com/office/drawing/2014/main" val="3570398844"/>
                    </a:ext>
                  </a:extLst>
                </a:gridCol>
                <a:gridCol w="3211444">
                  <a:extLst>
                    <a:ext uri="{9D8B030D-6E8A-4147-A177-3AD203B41FA5}">
                      <a16:colId xmlns:a16="http://schemas.microsoft.com/office/drawing/2014/main" val="689302999"/>
                    </a:ext>
                  </a:extLst>
                </a:gridCol>
              </a:tblGrid>
              <a:tr h="4736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24282600"/>
                  </a:ext>
                </a:extLst>
              </a:tr>
              <a:tr h="3080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Access Level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File-level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Block-level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41240770"/>
                  </a:ext>
                </a:extLst>
              </a:tr>
              <a:tr h="3080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Network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Ethernet/LAN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Fiber Channel/iSCSI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25171089"/>
                  </a:ext>
                </a:extLst>
              </a:tr>
              <a:tr h="3080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Performance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Moderate, dependent on network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High-speed, low-latency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8850484"/>
                  </a:ext>
                </a:extLst>
              </a:tr>
              <a:tr h="3080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Scalability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Moderate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High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8643382"/>
                  </a:ext>
                </a:extLst>
              </a:tr>
              <a:tr h="3080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Lower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Higher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089155"/>
                  </a:ext>
                </a:extLst>
              </a:tr>
              <a:tr h="3080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Management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Easier, more user-friendly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Complex, requires expertise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16717375"/>
                  </a:ext>
                </a:extLst>
              </a:tr>
              <a:tr h="6004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 Cases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File sharing, backups, media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Databases, virtualization, large-scale applications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219579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8AB78A4-7FD9-4201-B748-97CBD539B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009" y="754777"/>
            <a:ext cx="1190006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Difference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236F-BD8F-4DF0-A548-95C995947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32" y="-40551"/>
            <a:ext cx="10972800" cy="1296990"/>
          </a:xfrm>
        </p:spPr>
        <p:txBody>
          <a:bodyPr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RAID (REDUNDANT ARRAY OF INDEPENDENT DISKS)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65E4A-451D-4D34-AA32-04E5443F7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0436"/>
            <a:ext cx="10972800" cy="5187564"/>
          </a:xfrm>
        </p:spPr>
        <p:txBody>
          <a:bodyPr>
            <a:normAutofit fontScale="92500"/>
          </a:bodyPr>
          <a:lstStyle/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system known as RAID (Redundant Array of Independent Disks) combines several physical disk drives into a single logical unit for increased redundancy, performance, or both. 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employed to boost storage speed and efficiency as well as safeguard data from hardware malfunctions. </a:t>
            </a:r>
            <a:endParaRPr lang="en-US" sz="24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RAID Basics</a:t>
            </a:r>
            <a:endParaRPr lang="en-US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Objectives:</a:t>
            </a:r>
            <a:endParaRPr lang="en-US" sz="24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" marR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Redundancy: Provides fault tolerance by duplicating data across multiple disks.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" marR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Performance: Increases data read/write speeds by spreading operations across multiple disks.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" marR="0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Capacity: Combines disk drives to create a single logical storage unit, allowing for larger storage volumes.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RAID Works:</a:t>
            </a:r>
            <a:endParaRPr lang="en-US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is distributed across multiple disks using various methods called </a:t>
            </a:r>
            <a:r>
              <a:rPr lang="en-US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RAID levels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Each level offers a different balance of redundancy, performance, and storage capacity.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12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967D4-FAD2-4BEC-ABD9-80A6716F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4489"/>
            <a:ext cx="10972800" cy="1143000"/>
          </a:xfrm>
        </p:spPr>
        <p:txBody>
          <a:bodyPr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RAID (REDUNDANT ARRAY OF INDEPENDENT DISKS)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99C8E-038C-4B4C-B343-FDBC9E11E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2" y="1100591"/>
            <a:ext cx="10972800" cy="5026815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RAID Levels</a:t>
            </a:r>
            <a:endParaRPr lang="en-US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RAID 0 (Striping)</a:t>
            </a:r>
            <a:endParaRPr lang="en-US" sz="24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" marR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Description: Data is split across multiple disks without redundancy.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" marR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Benefits: High read/write performance.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" marR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Drawbacks: No fault tolerance. A failure of any disk results in total data loss.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" marR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Cases: Applications needing high-speed data access, like video editing.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RAID 1 (Mirroring)</a:t>
            </a:r>
            <a:endParaRPr lang="en-US" sz="24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" marR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Description: Data is mirrored (duplicated) across two or more disks.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" marR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Benefits: High redundancy; data is safe if one disk fails.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" marR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Drawbacks: Storage capacity is halved as all data is duplicated.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" marR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Cases: Critical data storage where data availability is crucial.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91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45A9-543E-4BFA-A28F-45C7B6FEE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4002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RAID (REDUNDANT ARRAY OF INDEPENDENT DISKS)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63014-53C4-4D1F-8788-B56A952A1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17002"/>
            <a:ext cx="10972800" cy="5366996"/>
          </a:xfrm>
        </p:spPr>
        <p:txBody>
          <a:bodyPr>
            <a:normAutofit fontScale="92500" lnSpcReduction="20000"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RAID 5 (Striping with Parity)</a:t>
            </a:r>
          </a:p>
          <a:p>
            <a:pPr marL="68580" marR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 Data and parity information are striped across three or more disks. Parity is used to recover data if a single disk fails.</a:t>
            </a:r>
          </a:p>
          <a:p>
            <a:pPr marL="68580" marR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Benefits: Balanced performance, capacity, and redundancy. Can tolerate one disk failure.</a:t>
            </a:r>
          </a:p>
          <a:p>
            <a:pPr marL="68580" marR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Drawbacks: Slower write performance due to parity calculation; rebuild times after a disk failure can be long.</a:t>
            </a:r>
          </a:p>
          <a:p>
            <a:pPr marL="68580" marR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Cases: General-purpose storage, file servers.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RAID 6 (Striping with Double Parity)</a:t>
            </a:r>
          </a:p>
          <a:p>
            <a:pPr marL="68580" marR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Description: Similar to RAID 5, but with two sets of parity data for increased fault tolerance.</a:t>
            </a:r>
          </a:p>
          <a:p>
            <a:pPr marL="68580" marR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Benefits: Can tolerate two disk failures. Greater reliability than RAID 5.</a:t>
            </a:r>
          </a:p>
          <a:p>
            <a:pPr marL="68580" marR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Drawbacks: Slower write performance than RAID 5; more complex parity calculations.</a:t>
            </a:r>
          </a:p>
          <a:p>
            <a:pPr marL="68580" marR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Cases: Critical applications requiring high fault tolerance.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277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10058</TotalTime>
  <Words>1497</Words>
  <Application>Microsoft Office PowerPoint</Application>
  <PresentationFormat>Widescreen</PresentationFormat>
  <Paragraphs>167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Constantia</vt:lpstr>
      <vt:lpstr>Lucida Calligraphy</vt:lpstr>
      <vt:lpstr>Times New Roman</vt:lpstr>
      <vt:lpstr>Wingdings</vt:lpstr>
      <vt:lpstr>Wingdings 2</vt:lpstr>
      <vt:lpstr>Flow</vt:lpstr>
      <vt:lpstr>UNIVERSITY OF ENERGY AND NATURAL RESOURCES DEPARTMENT OF INFORMATION TECHNOLOGY AND DECISION SCIENCES</vt:lpstr>
      <vt:lpstr>NETWORK ATTACHED STORAGE (NAS)</vt:lpstr>
      <vt:lpstr>NETWORK ATTACHED STORAGE (NAS)</vt:lpstr>
      <vt:lpstr>    STORAGE AREA NETWORK (SAN) </vt:lpstr>
      <vt:lpstr>      .   </vt:lpstr>
      <vt:lpstr>DIFFERENCES   </vt:lpstr>
      <vt:lpstr>RAID (REDUNDANT ARRAY OF INDEPENDENT DISKS)</vt:lpstr>
      <vt:lpstr>RAID (REDUNDANT ARRAY OF INDEPENDENT DISKS)</vt:lpstr>
      <vt:lpstr>RAID (REDUNDANT ARRAY OF INDEPENDENT DISKS)</vt:lpstr>
      <vt:lpstr>RAID (REDUNDANT ARRAY OF INDEPENDENT DISKS)</vt:lpstr>
      <vt:lpstr>RAID (REDUNDANT ARRAY OF INDEPENDENT DISKS)</vt:lpstr>
      <vt:lpstr>RAID (REDUNDANT ARRAY OF INDEPENDENT DISKS)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 APOSTOLIC UNIVERSITY COLLEGE. SCHOOL OF TECHNOLOGY</dc:title>
  <dc:creator>admin</dc:creator>
  <cp:lastModifiedBy>Andrene Addy</cp:lastModifiedBy>
  <cp:revision>655</cp:revision>
  <dcterms:created xsi:type="dcterms:W3CDTF">2020-01-28T16:44:36Z</dcterms:created>
  <dcterms:modified xsi:type="dcterms:W3CDTF">2024-07-28T19:07:30Z</dcterms:modified>
</cp:coreProperties>
</file>