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9"/>
  </p:notesMasterIdLst>
  <p:sldIdLst>
    <p:sldId id="256" r:id="rId2"/>
    <p:sldId id="291" r:id="rId3"/>
    <p:sldId id="271" r:id="rId4"/>
    <p:sldId id="353" r:id="rId5"/>
    <p:sldId id="262" r:id="rId6"/>
    <p:sldId id="354" r:id="rId7"/>
    <p:sldId id="289" r:id="rId8"/>
    <p:sldId id="272" r:id="rId9"/>
    <p:sldId id="290" r:id="rId10"/>
    <p:sldId id="292" r:id="rId11"/>
    <p:sldId id="293" r:id="rId12"/>
    <p:sldId id="294" r:id="rId13"/>
    <p:sldId id="295" r:id="rId14"/>
    <p:sldId id="355" r:id="rId15"/>
    <p:sldId id="356" r:id="rId16"/>
    <p:sldId id="351" r:id="rId17"/>
    <p:sldId id="352" r:id="rId18"/>
    <p:sldId id="357" r:id="rId19"/>
    <p:sldId id="298" r:id="rId20"/>
    <p:sldId id="273" r:id="rId21"/>
    <p:sldId id="358" r:id="rId22"/>
    <p:sldId id="275" r:id="rId23"/>
    <p:sldId id="359" r:id="rId24"/>
    <p:sldId id="360" r:id="rId25"/>
    <p:sldId id="361" r:id="rId26"/>
    <p:sldId id="362" r:id="rId27"/>
    <p:sldId id="363" r:id="rId28"/>
    <p:sldId id="364" r:id="rId29"/>
    <p:sldId id="365" r:id="rId30"/>
    <p:sldId id="366" r:id="rId31"/>
    <p:sldId id="367" r:id="rId32"/>
    <p:sldId id="370" r:id="rId33"/>
    <p:sldId id="371" r:id="rId34"/>
    <p:sldId id="310" r:id="rId35"/>
    <p:sldId id="313" r:id="rId36"/>
    <p:sldId id="315" r:id="rId37"/>
    <p:sldId id="317" r:id="rId38"/>
    <p:sldId id="316" r:id="rId39"/>
    <p:sldId id="318" r:id="rId40"/>
    <p:sldId id="320" r:id="rId41"/>
    <p:sldId id="322" r:id="rId42"/>
    <p:sldId id="372" r:id="rId43"/>
    <p:sldId id="323" r:id="rId44"/>
    <p:sldId id="324" r:id="rId45"/>
    <p:sldId id="325" r:id="rId46"/>
    <p:sldId id="326" r:id="rId47"/>
    <p:sldId id="327" r:id="rId48"/>
    <p:sldId id="333" r:id="rId49"/>
    <p:sldId id="329" r:id="rId50"/>
    <p:sldId id="330" r:id="rId51"/>
    <p:sldId id="331" r:id="rId52"/>
    <p:sldId id="344" r:id="rId53"/>
    <p:sldId id="332" r:id="rId54"/>
    <p:sldId id="334" r:id="rId55"/>
    <p:sldId id="350" r:id="rId56"/>
    <p:sldId id="336" r:id="rId57"/>
    <p:sldId id="337" r:id="rId58"/>
    <p:sldId id="349" r:id="rId59"/>
    <p:sldId id="338" r:id="rId60"/>
    <p:sldId id="339" r:id="rId61"/>
    <p:sldId id="348" r:id="rId62"/>
    <p:sldId id="340" r:id="rId63"/>
    <p:sldId id="341" r:id="rId64"/>
    <p:sldId id="345" r:id="rId65"/>
    <p:sldId id="347" r:id="rId66"/>
    <p:sldId id="343" r:id="rId67"/>
    <p:sldId id="346"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8" autoAdjust="0"/>
    <p:restoredTop sz="94434" autoAdjust="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4A5BE-91E4-4679-8A34-0A5FF3A1641B}" type="datetimeFigureOut">
              <a:rPr lang="en-US" smtClean="0"/>
              <a:t>6/16/2025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CB8C11-5702-4DBB-8F70-20C5360424B4}" type="slidenum">
              <a:rPr lang="en-US" smtClean="0"/>
              <a:t>‹#›</a:t>
            </a:fld>
            <a:endParaRPr lang="en-US"/>
          </a:p>
        </p:txBody>
      </p:sp>
    </p:spTree>
    <p:extLst>
      <p:ext uri="{BB962C8B-B14F-4D97-AF65-F5344CB8AC3E}">
        <p14:creationId xmlns:p14="http://schemas.microsoft.com/office/powerpoint/2010/main" val="3942725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3936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5D4758-A36B-4561-8C7B-B088E2F8E2B8}" type="slidenum">
              <a:rPr lang="en-US" altLang="en-US"/>
              <a:pPr/>
              <a:t>3</a:t>
            </a:fld>
            <a:endParaRPr lang="en-US" altLang="en-US"/>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845784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6BBA35-07F8-42F6-ABB3-46344C85B461}" type="slidenum">
              <a:rPr lang="en-US" altLang="en-US"/>
              <a:pPr/>
              <a:t>5</a:t>
            </a:fld>
            <a:endParaRPr lang="en-US" altLang="en-US"/>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190681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6BBA35-07F8-42F6-ABB3-46344C85B461}" type="slidenum">
              <a:rPr lang="en-US" altLang="en-US"/>
              <a:pPr/>
              <a:t>6</a:t>
            </a:fld>
            <a:endParaRPr lang="en-US" altLang="en-US"/>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061045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A6C58A-A172-4BBE-AD2F-80C1AFFEDCB6}" type="slidenum">
              <a:rPr lang="en-US" altLang="en-US"/>
              <a:pPr/>
              <a:t>8</a:t>
            </a:fld>
            <a:endParaRPr lang="en-US" altLang="en-US"/>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895230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defTabSz="922338" fontAlgn="base">
              <a:spcBef>
                <a:spcPct val="0"/>
              </a:spcBef>
              <a:spcAft>
                <a:spcPct val="0"/>
              </a:spcAft>
            </a:pPr>
            <a:fld id="{A759AFF8-75BA-43FF-8021-0B4D19883C15}" type="slidenum">
              <a:rPr lang="ar-SA" altLang="en-US" smtClean="0">
                <a:latin typeface="Tahoma" pitchFamily="34" charset="0"/>
                <a:ea typeface="宋体"/>
                <a:cs typeface="宋体"/>
              </a:rPr>
              <a:pPr defTabSz="922338" fontAlgn="base">
                <a:spcBef>
                  <a:spcPct val="0"/>
                </a:spcBef>
                <a:spcAft>
                  <a:spcPct val="0"/>
                </a:spcAft>
              </a:pPr>
              <a:t>17</a:t>
            </a:fld>
            <a:endParaRPr lang="en-US" altLang="zh-CN" dirty="0">
              <a:latin typeface="Tahoma" pitchFamily="34" charset="0"/>
              <a:cs typeface="宋体"/>
            </a:endParaRPr>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Tree>
    <p:extLst>
      <p:ext uri="{BB962C8B-B14F-4D97-AF65-F5344CB8AC3E}">
        <p14:creationId xmlns:p14="http://schemas.microsoft.com/office/powerpoint/2010/main" val="167153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D275F5-4218-4557-9499-F388A600B8C5}" type="slidenum">
              <a:rPr lang="en-US" altLang="en-US"/>
              <a:pPr/>
              <a:t>20</a:t>
            </a:fld>
            <a:endParaRPr lang="en-US" altLang="en-US"/>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p:txBody>
          <a:bodyPr/>
          <a:lstStyle/>
          <a:p>
            <a:r>
              <a:rPr lang="en-US" altLang="en-US" sz="1000" b="1"/>
              <a:t>Critical Characteristics Of Information</a:t>
            </a:r>
          </a:p>
          <a:p>
            <a:r>
              <a:rPr lang="en-US" altLang="en-US" sz="1000"/>
              <a:t>The value of information comes from the characteristics it possesses. </a:t>
            </a:r>
          </a:p>
          <a:p>
            <a:r>
              <a:rPr lang="en-US" altLang="en-US" sz="1000"/>
              <a:t>Availability - enables users who need to access information to do so without interference or obstruction and in the required format. The information is said to be available to an authorized user when and where needed and in the correct format.  </a:t>
            </a:r>
          </a:p>
          <a:p>
            <a:r>
              <a:rPr lang="en-US" altLang="en-US" sz="1000"/>
              <a:t>Accuracy- free from mistake or error and having the value that the end-user expects. If information contains a value different from the user’s expectations due to the intentional or unintentional modification of its content, it is no longer accurate.</a:t>
            </a:r>
          </a:p>
          <a:p>
            <a:r>
              <a:rPr lang="en-US" altLang="en-US" sz="1000"/>
              <a:t>Authenticity - the quality or state of being genuine or original, rather than a reproduction or fabrication.  Information is authentic when it is the information that was originally created, placed, stored, or transferred.  </a:t>
            </a:r>
          </a:p>
          <a:p>
            <a:r>
              <a:rPr lang="en-US" altLang="en-US" sz="1000"/>
              <a:t>Confidentiality - the quality or state of preventing disclosure or exposure to unauthorized individuals or systems.  </a:t>
            </a:r>
          </a:p>
          <a:p>
            <a:r>
              <a:rPr lang="en-US" altLang="en-US" sz="1000"/>
              <a:t>Integrity - the quality or state of being whole, complete, and uncorrupted.  The integrity of information is threatened when the information is exposed to corruption, damage, destruction, or other disruption of its authentic state. </a:t>
            </a:r>
          </a:p>
          <a:p>
            <a:r>
              <a:rPr lang="en-US" altLang="en-US" sz="1000"/>
              <a:t>Utility - the quality or state of having value for some purpose or end. Information has value when it serves a particular purpose.  This means that if information is available, but not in a format meaningful to the end-user, it is not useful.</a:t>
            </a:r>
          </a:p>
          <a:p>
            <a:r>
              <a:rPr lang="en-US" altLang="en-US" sz="1000"/>
              <a:t>Possession - the quality or state of having ownership or control of some object or item.  Information is said to be in possession if one obtains it, independent of format or other characteristic. While a breach of confidentiality always results in a breach of possession, a breach of possession does not always result in a breach of confidentiality.</a:t>
            </a:r>
          </a:p>
        </p:txBody>
      </p:sp>
    </p:spTree>
    <p:extLst>
      <p:ext uri="{BB962C8B-B14F-4D97-AF65-F5344CB8AC3E}">
        <p14:creationId xmlns:p14="http://schemas.microsoft.com/office/powerpoint/2010/main" val="3063493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EB96FD-16E4-441E-AB3D-FCE1B75295CC}" type="slidenum">
              <a:rPr lang="en-US" altLang="en-US"/>
              <a:pPr/>
              <a:t>22</a:t>
            </a:fld>
            <a:endParaRPr lang="en-US" altLang="en-US"/>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4086737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38DABF3-DEB8-4F76-9810-35A5F086151F}"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4184584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DABF3-DEB8-4F76-9810-35A5F086151F}"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341933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DABF3-DEB8-4F76-9810-35A5F086151F}"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1846282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5484800" y="3838333"/>
            <a:ext cx="6007600" cy="15464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4800"/>
              <a:buNone/>
              <a:defRPr sz="6400">
                <a:solidFill>
                  <a:schemeClr val="accent1"/>
                </a:solidFill>
              </a:defRPr>
            </a:lvl1pPr>
            <a:lvl2pPr lvl="1" rtl="0">
              <a:spcBef>
                <a:spcPts val="0"/>
              </a:spcBef>
              <a:spcAft>
                <a:spcPts val="0"/>
              </a:spcAft>
              <a:buClr>
                <a:schemeClr val="accent1"/>
              </a:buClr>
              <a:buSzPts val="4800"/>
              <a:buNone/>
              <a:defRPr sz="6400">
                <a:solidFill>
                  <a:schemeClr val="accent1"/>
                </a:solidFill>
              </a:defRPr>
            </a:lvl2pPr>
            <a:lvl3pPr lvl="2" rtl="0">
              <a:spcBef>
                <a:spcPts val="0"/>
              </a:spcBef>
              <a:spcAft>
                <a:spcPts val="0"/>
              </a:spcAft>
              <a:buClr>
                <a:schemeClr val="accent1"/>
              </a:buClr>
              <a:buSzPts val="4800"/>
              <a:buNone/>
              <a:defRPr sz="6400">
                <a:solidFill>
                  <a:schemeClr val="accent1"/>
                </a:solidFill>
              </a:defRPr>
            </a:lvl3pPr>
            <a:lvl4pPr lvl="3" rtl="0">
              <a:spcBef>
                <a:spcPts val="0"/>
              </a:spcBef>
              <a:spcAft>
                <a:spcPts val="0"/>
              </a:spcAft>
              <a:buClr>
                <a:schemeClr val="accent1"/>
              </a:buClr>
              <a:buSzPts val="4800"/>
              <a:buNone/>
              <a:defRPr sz="6400">
                <a:solidFill>
                  <a:schemeClr val="accent1"/>
                </a:solidFill>
              </a:defRPr>
            </a:lvl4pPr>
            <a:lvl5pPr lvl="4" rtl="0">
              <a:spcBef>
                <a:spcPts val="0"/>
              </a:spcBef>
              <a:spcAft>
                <a:spcPts val="0"/>
              </a:spcAft>
              <a:buClr>
                <a:schemeClr val="accent1"/>
              </a:buClr>
              <a:buSzPts val="4800"/>
              <a:buNone/>
              <a:defRPr sz="6400">
                <a:solidFill>
                  <a:schemeClr val="accent1"/>
                </a:solidFill>
              </a:defRPr>
            </a:lvl5pPr>
            <a:lvl6pPr lvl="5" rtl="0">
              <a:spcBef>
                <a:spcPts val="0"/>
              </a:spcBef>
              <a:spcAft>
                <a:spcPts val="0"/>
              </a:spcAft>
              <a:buClr>
                <a:schemeClr val="accent1"/>
              </a:buClr>
              <a:buSzPts val="4800"/>
              <a:buNone/>
              <a:defRPr sz="6400">
                <a:solidFill>
                  <a:schemeClr val="accent1"/>
                </a:solidFill>
              </a:defRPr>
            </a:lvl6pPr>
            <a:lvl7pPr lvl="6" rtl="0">
              <a:spcBef>
                <a:spcPts val="0"/>
              </a:spcBef>
              <a:spcAft>
                <a:spcPts val="0"/>
              </a:spcAft>
              <a:buClr>
                <a:schemeClr val="accent1"/>
              </a:buClr>
              <a:buSzPts val="4800"/>
              <a:buNone/>
              <a:defRPr sz="6400">
                <a:solidFill>
                  <a:schemeClr val="accent1"/>
                </a:solidFill>
              </a:defRPr>
            </a:lvl7pPr>
            <a:lvl8pPr lvl="7" rtl="0">
              <a:spcBef>
                <a:spcPts val="0"/>
              </a:spcBef>
              <a:spcAft>
                <a:spcPts val="0"/>
              </a:spcAft>
              <a:buClr>
                <a:schemeClr val="accent1"/>
              </a:buClr>
              <a:buSzPts val="4800"/>
              <a:buNone/>
              <a:defRPr sz="6400">
                <a:solidFill>
                  <a:schemeClr val="accent1"/>
                </a:solidFill>
              </a:defRPr>
            </a:lvl8pPr>
            <a:lvl9pPr lvl="8" rtl="0">
              <a:spcBef>
                <a:spcPts val="0"/>
              </a:spcBef>
              <a:spcAft>
                <a:spcPts val="0"/>
              </a:spcAft>
              <a:buClr>
                <a:schemeClr val="accent1"/>
              </a:buClr>
              <a:buSzPts val="4800"/>
              <a:buNone/>
              <a:defRPr sz="6400">
                <a:solidFill>
                  <a:schemeClr val="accent1"/>
                </a:solidFill>
              </a:defRPr>
            </a:lvl9pPr>
          </a:lstStyle>
          <a:p>
            <a:endParaRPr/>
          </a:p>
        </p:txBody>
      </p:sp>
      <p:sp>
        <p:nvSpPr>
          <p:cNvPr id="17" name="Google Shape;17;p3"/>
          <p:cNvSpPr txBox="1">
            <a:spLocks noGrp="1"/>
          </p:cNvSpPr>
          <p:nvPr>
            <p:ph type="subTitle" idx="1"/>
          </p:nvPr>
        </p:nvSpPr>
        <p:spPr>
          <a:xfrm>
            <a:off x="5484800" y="5310733"/>
            <a:ext cx="6007600" cy="1046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6"/>
              </a:buClr>
              <a:buSzPts val="1800"/>
              <a:buNone/>
              <a:defRPr sz="2400" b="1">
                <a:solidFill>
                  <a:schemeClr val="accent6"/>
                </a:solidFill>
              </a:defRPr>
            </a:lvl1pPr>
            <a:lvl2pPr lvl="1" rtl="0">
              <a:spcBef>
                <a:spcPts val="0"/>
              </a:spcBef>
              <a:spcAft>
                <a:spcPts val="0"/>
              </a:spcAft>
              <a:buClr>
                <a:schemeClr val="accent6"/>
              </a:buClr>
              <a:buSzPts val="1800"/>
              <a:buNone/>
              <a:defRPr sz="2400" b="1">
                <a:solidFill>
                  <a:schemeClr val="accent6"/>
                </a:solidFill>
              </a:defRPr>
            </a:lvl2pPr>
            <a:lvl3pPr lvl="2" rtl="0">
              <a:spcBef>
                <a:spcPts val="0"/>
              </a:spcBef>
              <a:spcAft>
                <a:spcPts val="0"/>
              </a:spcAft>
              <a:buClr>
                <a:schemeClr val="accent6"/>
              </a:buClr>
              <a:buSzPts val="1800"/>
              <a:buNone/>
              <a:defRPr sz="2400" b="1">
                <a:solidFill>
                  <a:schemeClr val="accent6"/>
                </a:solidFill>
              </a:defRPr>
            </a:lvl3pPr>
            <a:lvl4pPr lvl="3" rtl="0">
              <a:spcBef>
                <a:spcPts val="0"/>
              </a:spcBef>
              <a:spcAft>
                <a:spcPts val="0"/>
              </a:spcAft>
              <a:buClr>
                <a:schemeClr val="accent6"/>
              </a:buClr>
              <a:buSzPts val="1800"/>
              <a:buNone/>
              <a:defRPr b="1">
                <a:solidFill>
                  <a:schemeClr val="accent6"/>
                </a:solidFill>
              </a:defRPr>
            </a:lvl4pPr>
            <a:lvl5pPr lvl="4" rtl="0">
              <a:spcBef>
                <a:spcPts val="0"/>
              </a:spcBef>
              <a:spcAft>
                <a:spcPts val="0"/>
              </a:spcAft>
              <a:buClr>
                <a:schemeClr val="accent6"/>
              </a:buClr>
              <a:buSzPts val="1800"/>
              <a:buNone/>
              <a:defRPr b="1">
                <a:solidFill>
                  <a:schemeClr val="accent6"/>
                </a:solidFill>
              </a:defRPr>
            </a:lvl5pPr>
            <a:lvl6pPr lvl="5" rtl="0">
              <a:spcBef>
                <a:spcPts val="0"/>
              </a:spcBef>
              <a:spcAft>
                <a:spcPts val="0"/>
              </a:spcAft>
              <a:buClr>
                <a:schemeClr val="accent6"/>
              </a:buClr>
              <a:buSzPts val="1800"/>
              <a:buNone/>
              <a:defRPr b="1">
                <a:solidFill>
                  <a:schemeClr val="accent6"/>
                </a:solidFill>
              </a:defRPr>
            </a:lvl6pPr>
            <a:lvl7pPr lvl="6" rtl="0">
              <a:spcBef>
                <a:spcPts val="0"/>
              </a:spcBef>
              <a:spcAft>
                <a:spcPts val="0"/>
              </a:spcAft>
              <a:buClr>
                <a:schemeClr val="accent6"/>
              </a:buClr>
              <a:buSzPts val="1800"/>
              <a:buNone/>
              <a:defRPr b="1">
                <a:solidFill>
                  <a:schemeClr val="accent6"/>
                </a:solidFill>
              </a:defRPr>
            </a:lvl7pPr>
            <a:lvl8pPr lvl="7" rtl="0">
              <a:spcBef>
                <a:spcPts val="0"/>
              </a:spcBef>
              <a:spcAft>
                <a:spcPts val="0"/>
              </a:spcAft>
              <a:buClr>
                <a:schemeClr val="accent6"/>
              </a:buClr>
              <a:buSzPts val="1800"/>
              <a:buNone/>
              <a:defRPr b="1">
                <a:solidFill>
                  <a:schemeClr val="accent6"/>
                </a:solidFill>
              </a:defRPr>
            </a:lvl8pPr>
            <a:lvl9pPr lvl="8" rtl="0">
              <a:spcBef>
                <a:spcPts val="0"/>
              </a:spcBef>
              <a:spcAft>
                <a:spcPts val="0"/>
              </a:spcAft>
              <a:buClr>
                <a:schemeClr val="accent6"/>
              </a:buClr>
              <a:buSzPts val="1800"/>
              <a:buNone/>
              <a:defRPr b="1">
                <a:solidFill>
                  <a:schemeClr val="accent6"/>
                </a:solidFill>
              </a:defRPr>
            </a:lvl9pPr>
          </a:lstStyle>
          <a:p>
            <a:endParaRPr/>
          </a:p>
        </p:txBody>
      </p:sp>
      <p:sp>
        <p:nvSpPr>
          <p:cNvPr id="23" name="Google Shape;23;p3"/>
          <p:cNvSpPr txBox="1">
            <a:spLocks noGrp="1"/>
          </p:cNvSpPr>
          <p:nvPr>
            <p:ph type="sldNum" idx="12"/>
          </p:nvPr>
        </p:nvSpPr>
        <p:spPr>
          <a:xfrm>
            <a:off x="-68067" y="6425867"/>
            <a:ext cx="465600" cy="432000"/>
          </a:xfrm>
          <a:prstGeom prst="rect">
            <a:avLst/>
          </a:prstGeom>
        </p:spPr>
        <p:txBody>
          <a:bodyPr spcFirstLastPara="1" wrap="square" lIns="91425" tIns="91425" rIns="91425" bIns="91425" anchor="t" anchorCtr="0">
            <a:noAutofit/>
          </a:bodyPr>
          <a:lstStyle>
            <a:lvl1pPr lvl="0" algn="ctr" rtl="0">
              <a:buNone/>
              <a:defRPr sz="1067">
                <a:solidFill>
                  <a:srgbClr val="FFFFFF"/>
                </a:solidFill>
                <a:latin typeface="Roboto Slab"/>
                <a:ea typeface="Roboto Slab"/>
                <a:cs typeface="Roboto Slab"/>
                <a:sym typeface="Roboto Slab"/>
              </a:defRPr>
            </a:lvl1pPr>
            <a:lvl2pPr lvl="1" algn="ctr" rtl="0">
              <a:buNone/>
              <a:defRPr sz="1067">
                <a:solidFill>
                  <a:srgbClr val="FFFFFF"/>
                </a:solidFill>
                <a:latin typeface="Roboto Slab"/>
                <a:ea typeface="Roboto Slab"/>
                <a:cs typeface="Roboto Slab"/>
                <a:sym typeface="Roboto Slab"/>
              </a:defRPr>
            </a:lvl2pPr>
            <a:lvl3pPr lvl="2" algn="ctr" rtl="0">
              <a:buNone/>
              <a:defRPr sz="1067">
                <a:solidFill>
                  <a:srgbClr val="FFFFFF"/>
                </a:solidFill>
                <a:latin typeface="Roboto Slab"/>
                <a:ea typeface="Roboto Slab"/>
                <a:cs typeface="Roboto Slab"/>
                <a:sym typeface="Roboto Slab"/>
              </a:defRPr>
            </a:lvl3pPr>
            <a:lvl4pPr lvl="3" algn="ctr" rtl="0">
              <a:buNone/>
              <a:defRPr sz="1067">
                <a:solidFill>
                  <a:srgbClr val="FFFFFF"/>
                </a:solidFill>
                <a:latin typeface="Roboto Slab"/>
                <a:ea typeface="Roboto Slab"/>
                <a:cs typeface="Roboto Slab"/>
                <a:sym typeface="Roboto Slab"/>
              </a:defRPr>
            </a:lvl4pPr>
            <a:lvl5pPr lvl="4" algn="ctr" rtl="0">
              <a:buNone/>
              <a:defRPr sz="1067">
                <a:solidFill>
                  <a:srgbClr val="FFFFFF"/>
                </a:solidFill>
                <a:latin typeface="Roboto Slab"/>
                <a:ea typeface="Roboto Slab"/>
                <a:cs typeface="Roboto Slab"/>
                <a:sym typeface="Roboto Slab"/>
              </a:defRPr>
            </a:lvl5pPr>
            <a:lvl6pPr lvl="5" algn="ctr" rtl="0">
              <a:buNone/>
              <a:defRPr sz="1067">
                <a:solidFill>
                  <a:srgbClr val="FFFFFF"/>
                </a:solidFill>
                <a:latin typeface="Roboto Slab"/>
                <a:ea typeface="Roboto Slab"/>
                <a:cs typeface="Roboto Slab"/>
                <a:sym typeface="Roboto Slab"/>
              </a:defRPr>
            </a:lvl6pPr>
            <a:lvl7pPr lvl="6" algn="ctr" rtl="0">
              <a:buNone/>
              <a:defRPr sz="1067">
                <a:solidFill>
                  <a:srgbClr val="FFFFFF"/>
                </a:solidFill>
                <a:latin typeface="Roboto Slab"/>
                <a:ea typeface="Roboto Slab"/>
                <a:cs typeface="Roboto Slab"/>
                <a:sym typeface="Roboto Slab"/>
              </a:defRPr>
            </a:lvl7pPr>
            <a:lvl8pPr lvl="7" algn="ctr" rtl="0">
              <a:buNone/>
              <a:defRPr sz="1067">
                <a:solidFill>
                  <a:srgbClr val="FFFFFF"/>
                </a:solidFill>
                <a:latin typeface="Roboto Slab"/>
                <a:ea typeface="Roboto Slab"/>
                <a:cs typeface="Roboto Slab"/>
                <a:sym typeface="Roboto Slab"/>
              </a:defRPr>
            </a:lvl8pPr>
            <a:lvl9pPr lvl="8" algn="ctr" rtl="0">
              <a:buNone/>
              <a:defRPr sz="1067">
                <a:solidFill>
                  <a:srgbClr val="FFFFFF"/>
                </a:solidFill>
                <a:latin typeface="Roboto Slab"/>
                <a:ea typeface="Roboto Slab"/>
                <a:cs typeface="Roboto Slab"/>
                <a:sym typeface="Roboto Slab"/>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5513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10058400" cy="838200"/>
          </a:xfrm>
        </p:spPr>
        <p:txBody>
          <a:bodyPr/>
          <a:lstStyle/>
          <a:p>
            <a:r>
              <a:rPr lang="en-US"/>
              <a:t>Click to edit Master title style</a:t>
            </a:r>
          </a:p>
        </p:txBody>
      </p:sp>
      <p:sp>
        <p:nvSpPr>
          <p:cNvPr id="3" name="Text Placeholder 2"/>
          <p:cNvSpPr>
            <a:spLocks noGrp="1"/>
          </p:cNvSpPr>
          <p:nvPr>
            <p:ph type="body" sz="half" idx="1"/>
          </p:nvPr>
        </p:nvSpPr>
        <p:spPr>
          <a:xfrm>
            <a:off x="609600" y="1524000"/>
            <a:ext cx="53340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524000"/>
            <a:ext cx="53340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940800" y="6400800"/>
            <a:ext cx="6096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609600" y="6400800"/>
            <a:ext cx="8128000" cy="457200"/>
          </a:xfrm>
        </p:spPr>
        <p:txBody>
          <a:bodyPr/>
          <a:lstStyle>
            <a:lvl1pPr>
              <a:defRPr/>
            </a:lvl1pPr>
          </a:lstStyle>
          <a:p>
            <a:r>
              <a:rPr lang="en-US" altLang="en-US"/>
              <a:t>Principles of Information Security, 2nd Edition</a:t>
            </a:r>
          </a:p>
        </p:txBody>
      </p:sp>
      <p:sp>
        <p:nvSpPr>
          <p:cNvPr id="7" name="Slide Number Placeholder 6"/>
          <p:cNvSpPr>
            <a:spLocks noGrp="1"/>
          </p:cNvSpPr>
          <p:nvPr>
            <p:ph type="sldNum" sz="quarter" idx="12"/>
          </p:nvPr>
        </p:nvSpPr>
        <p:spPr>
          <a:xfrm>
            <a:off x="9652000" y="6400800"/>
            <a:ext cx="2540000" cy="457200"/>
          </a:xfrm>
        </p:spPr>
        <p:txBody>
          <a:bodyPr/>
          <a:lstStyle>
            <a:lvl1pPr>
              <a:defRPr/>
            </a:lvl1pPr>
          </a:lstStyle>
          <a:p>
            <a:fld id="{374B30FD-7914-49B9-9A0B-34C6B83CF974}" type="slidenum">
              <a:rPr lang="en-US" altLang="en-US"/>
              <a:pPr/>
              <a:t>‹#›</a:t>
            </a:fld>
            <a:endParaRPr lang="en-US" altLang="en-US"/>
          </a:p>
        </p:txBody>
      </p:sp>
    </p:spTree>
    <p:extLst>
      <p:ext uri="{BB962C8B-B14F-4D97-AF65-F5344CB8AC3E}">
        <p14:creationId xmlns:p14="http://schemas.microsoft.com/office/powerpoint/2010/main" val="171279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DABF3-DEB8-4F76-9810-35A5F086151F}"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397077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DABF3-DEB8-4F76-9810-35A5F086151F}"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383899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8DABF3-DEB8-4F76-9810-35A5F086151F}"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200607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8DABF3-DEB8-4F76-9810-35A5F086151F}" type="datetimeFigureOut">
              <a:rPr lang="en-US" smtClean="0"/>
              <a:t>6/16/2025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11509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8DABF3-DEB8-4F76-9810-35A5F086151F}" type="datetimeFigureOut">
              <a:rPr lang="en-US" smtClean="0"/>
              <a:t>6/16/2025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3665198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DABF3-DEB8-4F76-9810-35A5F086151F}" type="datetimeFigureOut">
              <a:rPr lang="en-US" smtClean="0"/>
              <a:t>6/16/2025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141996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8DABF3-DEB8-4F76-9810-35A5F086151F}"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3778249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8DABF3-DEB8-4F76-9810-35A5F086151F}"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94F5FF-22C7-4E4B-91E1-D6B9D2FD1ECB}" type="slidenum">
              <a:rPr lang="en-US" smtClean="0"/>
              <a:t>‹#›</a:t>
            </a:fld>
            <a:endParaRPr lang="en-US"/>
          </a:p>
        </p:txBody>
      </p:sp>
    </p:spTree>
    <p:extLst>
      <p:ext uri="{BB962C8B-B14F-4D97-AF65-F5344CB8AC3E}">
        <p14:creationId xmlns:p14="http://schemas.microsoft.com/office/powerpoint/2010/main" val="148549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DABF3-DEB8-4F76-9810-35A5F086151F}" type="datetimeFigureOut">
              <a:rPr lang="en-US" smtClean="0"/>
              <a:t>6/16/2025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94F5FF-22C7-4E4B-91E1-D6B9D2FD1ECB}" type="slidenum">
              <a:rPr lang="en-US" smtClean="0"/>
              <a:t>‹#›</a:t>
            </a:fld>
            <a:endParaRPr lang="en-US"/>
          </a:p>
        </p:txBody>
      </p:sp>
    </p:spTree>
    <p:extLst>
      <p:ext uri="{BB962C8B-B14F-4D97-AF65-F5344CB8AC3E}">
        <p14:creationId xmlns:p14="http://schemas.microsoft.com/office/powerpoint/2010/main" val="180460265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4234" y="1723869"/>
            <a:ext cx="7942997" cy="1211404"/>
          </a:xfrm>
          <a:noFill/>
        </p:spPr>
        <p:txBody>
          <a:bodyPr>
            <a:normAutofit/>
          </a:bodyPr>
          <a:lstStyle/>
          <a:p>
            <a:r>
              <a:rPr lang="en-US" sz="4000" b="1" dirty="0">
                <a:latin typeface="Times New Roman" panose="02020603050405020304" pitchFamily="18" charset="0"/>
                <a:cs typeface="Times New Roman" panose="02020603050405020304" pitchFamily="18" charset="0"/>
              </a:rPr>
              <a:t>INFORMATION SECURITY</a:t>
            </a:r>
          </a:p>
        </p:txBody>
      </p:sp>
      <p:sp>
        <p:nvSpPr>
          <p:cNvPr id="5" name="Subtitle 2"/>
          <p:cNvSpPr txBox="1">
            <a:spLocks/>
          </p:cNvSpPr>
          <p:nvPr/>
        </p:nvSpPr>
        <p:spPr>
          <a:xfrm>
            <a:off x="1264306" y="4881282"/>
            <a:ext cx="9694846" cy="81023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2000" dirty="0"/>
          </a:p>
          <a:p>
            <a:r>
              <a:rPr lang="en-US" sz="2000" b="1" dirty="0">
                <a:latin typeface="Times New Roman" panose="02020603050405020304" pitchFamily="18" charset="0"/>
                <a:cs typeface="Times New Roman" panose="02020603050405020304" pitchFamily="18" charset="0"/>
              </a:rPr>
              <a:t>DEPARTMENT OF INFORMATION TECHNOLOGY AND DECISION SCIENCES </a:t>
            </a:r>
          </a:p>
        </p:txBody>
      </p:sp>
      <p:sp>
        <p:nvSpPr>
          <p:cNvPr id="7" name="Subtitle 2"/>
          <p:cNvSpPr txBox="1">
            <a:spLocks/>
          </p:cNvSpPr>
          <p:nvPr/>
        </p:nvSpPr>
        <p:spPr>
          <a:xfrm>
            <a:off x="1647828" y="3290115"/>
            <a:ext cx="8175810" cy="17607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0070" y="317145"/>
            <a:ext cx="1210235" cy="1309949"/>
          </a:xfrm>
          <a:prstGeom prst="rect">
            <a:avLst/>
          </a:prstGeom>
        </p:spPr>
      </p:pic>
    </p:spTree>
    <p:extLst>
      <p:ext uri="{BB962C8B-B14F-4D97-AF65-F5344CB8AC3E}">
        <p14:creationId xmlns:p14="http://schemas.microsoft.com/office/powerpoint/2010/main" val="54497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8600" y="0"/>
            <a:ext cx="8220636" cy="834532"/>
          </a:xfrm>
        </p:spPr>
        <p:txBody>
          <a:bodyPr/>
          <a:lstStyle/>
          <a:p>
            <a:pPr algn="ctr"/>
            <a:r>
              <a:rPr lang="en-US" b="1" dirty="0">
                <a:latin typeface="Times New Roman" panose="02020603050405020304" pitchFamily="18" charset="0"/>
                <a:cs typeface="Times New Roman" panose="02020603050405020304" pitchFamily="18" charset="0"/>
              </a:rPr>
              <a:t>WHEN ARE WE SECURE?</a:t>
            </a:r>
          </a:p>
        </p:txBody>
      </p:sp>
      <p:sp>
        <p:nvSpPr>
          <p:cNvPr id="3" name="Content Placeholder 2"/>
          <p:cNvSpPr>
            <a:spLocks noGrp="1"/>
          </p:cNvSpPr>
          <p:nvPr>
            <p:ph idx="1"/>
          </p:nvPr>
        </p:nvSpPr>
        <p:spPr>
          <a:xfrm>
            <a:off x="1308100" y="1092200"/>
            <a:ext cx="9194800" cy="5765800"/>
          </a:xfrm>
        </p:spPr>
        <p:txBody>
          <a:bodyPr>
            <a:normAutofit/>
          </a:bodyPr>
          <a:lstStyle/>
          <a:p>
            <a:pPr algn="just"/>
            <a:r>
              <a:rPr lang="en-US" sz="3200" dirty="0">
                <a:latin typeface="Times New Roman" panose="02020603050405020304" pitchFamily="18" charset="0"/>
                <a:cs typeface="Times New Roman" panose="02020603050405020304" pitchFamily="18" charset="0"/>
              </a:rPr>
              <a:t>Defining the exact point at which we can be considered secure presents a bit of a </a:t>
            </a:r>
            <a:r>
              <a:rPr lang="en-US" sz="3200" b="1" dirty="0">
                <a:latin typeface="Times New Roman" panose="02020603050405020304" pitchFamily="18" charset="0"/>
                <a:cs typeface="Times New Roman" panose="02020603050405020304" pitchFamily="18" charset="0"/>
              </a:rPr>
              <a:t>challenge</a:t>
            </a:r>
            <a:r>
              <a:rPr lang="en-US" sz="3200" dirty="0">
                <a:latin typeface="Times New Roman" panose="02020603050405020304" pitchFamily="18" charset="0"/>
                <a:cs typeface="Times New Roman" panose="02020603050405020304" pitchFamily="18" charset="0"/>
              </a:rPr>
              <a:t>. </a:t>
            </a:r>
          </a:p>
          <a:p>
            <a:pPr algn="just"/>
            <a:endParaRPr lang="en-US" sz="32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Are we secure if our systems are properly patched? </a:t>
            </a:r>
          </a:p>
          <a:p>
            <a:pPr lvl="1"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Are we secure if we use </a:t>
            </a:r>
            <a:r>
              <a:rPr lang="en-US" sz="2800" b="1" dirty="0">
                <a:latin typeface="Times New Roman" panose="02020603050405020304" pitchFamily="18" charset="0"/>
                <a:cs typeface="Times New Roman" panose="02020603050405020304" pitchFamily="18" charset="0"/>
              </a:rPr>
              <a:t>strong passwords</a:t>
            </a:r>
            <a:r>
              <a:rPr lang="en-US" sz="2800" dirty="0">
                <a:latin typeface="Times New Roman" panose="02020603050405020304" pitchFamily="18" charset="0"/>
                <a:cs typeface="Times New Roman" panose="02020603050405020304" pitchFamily="18" charset="0"/>
              </a:rPr>
              <a:t>? </a:t>
            </a:r>
          </a:p>
          <a:p>
            <a:pPr lvl="1"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Are we secure if we are </a:t>
            </a:r>
            <a:r>
              <a:rPr lang="en-US" sz="2800" b="1" dirty="0">
                <a:latin typeface="Times New Roman" panose="02020603050405020304" pitchFamily="18" charset="0"/>
                <a:cs typeface="Times New Roman" panose="02020603050405020304" pitchFamily="18" charset="0"/>
              </a:rPr>
              <a:t>disconnected</a:t>
            </a:r>
            <a:r>
              <a:rPr lang="en-US" sz="2800" dirty="0">
                <a:latin typeface="Times New Roman" panose="02020603050405020304" pitchFamily="18" charset="0"/>
                <a:cs typeface="Times New Roman" panose="02020603050405020304" pitchFamily="18" charset="0"/>
              </a:rPr>
              <a:t> from the </a:t>
            </a:r>
            <a:r>
              <a:rPr lang="en-US" sz="2800" b="1" dirty="0">
                <a:latin typeface="Times New Roman" panose="02020603050405020304" pitchFamily="18" charset="0"/>
                <a:cs typeface="Times New Roman" panose="02020603050405020304" pitchFamily="18" charset="0"/>
              </a:rPr>
              <a:t>Internet</a:t>
            </a:r>
            <a:r>
              <a:rPr lang="en-US" sz="2800" dirty="0">
                <a:latin typeface="Times New Roman" panose="02020603050405020304" pitchFamily="18" charset="0"/>
                <a:cs typeface="Times New Roman" panose="02020603050405020304" pitchFamily="18" charset="0"/>
              </a:rPr>
              <a:t> entirely? </a:t>
            </a:r>
          </a:p>
          <a:p>
            <a:pPr lvl="1" algn="just"/>
            <a:endParaRPr lang="en-US" sz="28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From a certain point of view, all of these questions can be answered with a “no,” so the real question is are we reasonably secure.</a:t>
            </a:r>
          </a:p>
        </p:txBody>
      </p:sp>
    </p:spTree>
    <p:extLst>
      <p:ext uri="{BB962C8B-B14F-4D97-AF65-F5344CB8AC3E}">
        <p14:creationId xmlns:p14="http://schemas.microsoft.com/office/powerpoint/2010/main" val="3817456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8200" y="123825"/>
            <a:ext cx="8382000" cy="866775"/>
          </a:xfrm>
        </p:spPr>
        <p:txBody>
          <a:bodyPr/>
          <a:lstStyle/>
          <a:p>
            <a:pPr algn="ctr"/>
            <a:r>
              <a:rPr lang="en-US" b="1" dirty="0">
                <a:latin typeface="Times New Roman" panose="02020603050405020304" pitchFamily="18" charset="0"/>
                <a:cs typeface="Times New Roman" panose="02020603050405020304" pitchFamily="18" charset="0"/>
              </a:rPr>
              <a:t>WHEN ARE WE SECURE?</a:t>
            </a:r>
          </a:p>
        </p:txBody>
      </p:sp>
      <p:sp>
        <p:nvSpPr>
          <p:cNvPr id="3" name="Content Placeholder 2"/>
          <p:cNvSpPr>
            <a:spLocks noGrp="1"/>
          </p:cNvSpPr>
          <p:nvPr>
            <p:ph idx="1"/>
          </p:nvPr>
        </p:nvSpPr>
        <p:spPr>
          <a:xfrm>
            <a:off x="1104900" y="889000"/>
            <a:ext cx="10058400" cy="5686611"/>
          </a:xfrm>
        </p:spPr>
        <p:txBody>
          <a:bodyPr>
            <a:noAutofit/>
          </a:bodyPr>
          <a:lstStyle/>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Defining when we are insecure is a much easier task, and we can quickly list a number of items that would put us in this state:</a:t>
            </a:r>
          </a:p>
          <a:p>
            <a:pPr algn="just"/>
            <a:endParaRPr lang="en-US" sz="3200" dirty="0">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Not patching our systems or not patching quickly enough</a:t>
            </a:r>
          </a:p>
          <a:p>
            <a:pPr lvl="2"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Using weak passwords such as “password” or “12345678”</a:t>
            </a:r>
          </a:p>
          <a:p>
            <a:pPr lvl="2"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Downloading infected programs from the Internet</a:t>
            </a:r>
          </a:p>
          <a:p>
            <a:pPr lvl="2"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Opening dangerous e-mail attachments from unknown senders</a:t>
            </a:r>
          </a:p>
          <a:p>
            <a:pPr lvl="2"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Using wireless networks without encryption that can be monitored by anyone</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99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600" y="0"/>
            <a:ext cx="8690536"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MODELS FOR DISCUSSING SECURITY</a:t>
            </a:r>
          </a:p>
        </p:txBody>
      </p:sp>
      <p:sp>
        <p:nvSpPr>
          <p:cNvPr id="3" name="Content Placeholder 2"/>
          <p:cNvSpPr>
            <a:spLocks noGrp="1"/>
          </p:cNvSpPr>
          <p:nvPr>
            <p:ph idx="1"/>
          </p:nvPr>
        </p:nvSpPr>
        <p:spPr>
          <a:xfrm>
            <a:off x="1422400" y="1494331"/>
            <a:ext cx="9347200" cy="4988646"/>
          </a:xfrm>
        </p:spPr>
        <p:txBody>
          <a:bodyPr>
            <a:normAutofit/>
          </a:bodyPr>
          <a:lstStyle/>
          <a:p>
            <a:pPr algn="just"/>
            <a:r>
              <a:rPr lang="en-US" sz="3200" dirty="0">
                <a:latin typeface="Times New Roman" panose="02020603050405020304" pitchFamily="18" charset="0"/>
                <a:cs typeface="Times New Roman" panose="02020603050405020304" pitchFamily="18" charset="0"/>
              </a:rPr>
              <a:t>When we discuss security issues, it is often helpful to have a model or framework that we can use as a foundation or a baseline.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This gives us a consistent set of terminology and concepts that we, as security professionals, can refer to when security issues arise.</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CIA Triad</a:t>
            </a: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6725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836" y="8431"/>
            <a:ext cx="11317940" cy="1325563"/>
          </a:xfrm>
        </p:spPr>
        <p:txBody>
          <a:bodyPr>
            <a:normAutofit/>
          </a:bodyPr>
          <a:lstStyle/>
          <a:p>
            <a:pPr algn="ctr"/>
            <a:r>
              <a:rPr lang="en-US" sz="4000" dirty="0">
                <a:latin typeface="Times New Roman" panose="02020603050405020304" pitchFamily="18" charset="0"/>
                <a:cs typeface="Times New Roman" panose="02020603050405020304" pitchFamily="18" charset="0"/>
              </a:rPr>
              <a:t>THE CONFIDENTIALITY, INTEGRITY, AND AVAILABILITY TRIAD </a:t>
            </a:r>
          </a:p>
        </p:txBody>
      </p:sp>
      <p:sp>
        <p:nvSpPr>
          <p:cNvPr id="3" name="Content Placeholder 2"/>
          <p:cNvSpPr>
            <a:spLocks noGrp="1"/>
          </p:cNvSpPr>
          <p:nvPr>
            <p:ph idx="1"/>
          </p:nvPr>
        </p:nvSpPr>
        <p:spPr>
          <a:xfrm>
            <a:off x="250141" y="1519731"/>
            <a:ext cx="11744635" cy="4988646"/>
          </a:xfrm>
        </p:spPr>
        <p:txBody>
          <a:bodyPr>
            <a:normAutofit/>
          </a:bodyPr>
          <a:lstStyle/>
          <a:p>
            <a:pPr algn="just"/>
            <a:r>
              <a:rPr lang="en-US" sz="3200" dirty="0">
                <a:latin typeface="Times New Roman" panose="02020603050405020304" pitchFamily="18" charset="0"/>
                <a:cs typeface="Times New Roman" panose="02020603050405020304" pitchFamily="18" charset="0"/>
              </a:rPr>
              <a:t>Three of the primary concepts in information security are Confidentiality, Integrity, and Availability</a:t>
            </a:r>
          </a:p>
          <a:p>
            <a:pPr algn="just"/>
            <a:endParaRPr lang="en-US" dirty="0"/>
          </a:p>
          <a:p>
            <a:pPr marL="0" indent="0" algn="just">
              <a:buNone/>
            </a:pPr>
            <a:endParaRPr lang="en-US" dirty="0"/>
          </a:p>
        </p:txBody>
      </p:sp>
      <p:pic>
        <p:nvPicPr>
          <p:cNvPr id="4" name="Picture 3"/>
          <p:cNvPicPr>
            <a:picLocks noChangeAspect="1"/>
          </p:cNvPicPr>
          <p:nvPr/>
        </p:nvPicPr>
        <p:blipFill rotWithShape="1">
          <a:blip r:embed="rId2"/>
          <a:srcRect l="31053" t="16256" r="35152" b="24792"/>
          <a:stretch/>
        </p:blipFill>
        <p:spPr>
          <a:xfrm>
            <a:off x="3701675" y="2420471"/>
            <a:ext cx="4397189" cy="4087906"/>
          </a:xfrm>
          <a:prstGeom prst="rect">
            <a:avLst/>
          </a:prstGeom>
        </p:spPr>
      </p:pic>
    </p:spTree>
    <p:extLst>
      <p:ext uri="{BB962C8B-B14F-4D97-AF65-F5344CB8AC3E}">
        <p14:creationId xmlns:p14="http://schemas.microsoft.com/office/powerpoint/2010/main" val="2349263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xfrm>
            <a:off x="2171700" y="0"/>
            <a:ext cx="7543800" cy="838200"/>
          </a:xfrm>
        </p:spPr>
        <p:txBody>
          <a:bodyPr>
            <a:normAutofit fontScale="90000"/>
          </a:bodyPr>
          <a:lstStyle/>
          <a:p>
            <a:pPr algn="ctr">
              <a:defRPr/>
            </a:pPr>
            <a:r>
              <a:rPr lang="en-US" sz="3800" b="1" dirty="0">
                <a:latin typeface="Times New Roman" pitchFamily="18" charset="0"/>
                <a:cs typeface="Times New Roman" pitchFamily="18" charset="0"/>
              </a:rPr>
              <a:t>WHEN IS ANY SYSTEM SECURE?</a:t>
            </a:r>
          </a:p>
        </p:txBody>
      </p:sp>
      <p:sp>
        <p:nvSpPr>
          <p:cNvPr id="36867" name="Content Placeholder 2"/>
          <p:cNvSpPr>
            <a:spLocks noGrp="1"/>
          </p:cNvSpPr>
          <p:nvPr>
            <p:ph idx="1"/>
          </p:nvPr>
        </p:nvSpPr>
        <p:spPr>
          <a:xfrm>
            <a:off x="1625600" y="1270001"/>
            <a:ext cx="9182100" cy="5451474"/>
          </a:xfrm>
        </p:spPr>
        <p:txBody>
          <a:bodyPr>
            <a:normAutofit/>
          </a:bodyPr>
          <a:lstStyle/>
          <a:p>
            <a:pPr algn="just" rtl="0" eaLnBrk="1" hangingPunct="1"/>
            <a:r>
              <a:rPr lang="en-US" altLang="zh-CN" sz="3200" b="1" dirty="0">
                <a:latin typeface="Times New Roman" pitchFamily="18" charset="0"/>
                <a:cs typeface="Times New Roman" pitchFamily="18" charset="0"/>
              </a:rPr>
              <a:t>Confidentiality: </a:t>
            </a:r>
            <a:r>
              <a:rPr lang="en-US" altLang="zh-CN" sz="3200" dirty="0">
                <a:latin typeface="Times New Roman" pitchFamily="18" charset="0"/>
                <a:cs typeface="Times New Roman" pitchFamily="18" charset="0"/>
              </a:rPr>
              <a:t>computer-related assets are accessed only by authorized parties. Confidentiality is sometimes called secrecy or privacy </a:t>
            </a:r>
          </a:p>
          <a:p>
            <a:pPr lvl="1" algn="just" rtl="0" eaLnBrk="1" hangingPunct="1"/>
            <a:endParaRPr lang="en-US" altLang="zh-CN" sz="3200" dirty="0">
              <a:latin typeface="Times New Roman" pitchFamily="18" charset="0"/>
              <a:cs typeface="Times New Roman" pitchFamily="18" charset="0"/>
            </a:endParaRPr>
          </a:p>
          <a:p>
            <a:pPr algn="just" rtl="0" eaLnBrk="1" hangingPunct="1"/>
            <a:r>
              <a:rPr lang="en-US" altLang="zh-CN" sz="3200" b="1" dirty="0">
                <a:latin typeface="Times New Roman" pitchFamily="18" charset="0"/>
                <a:cs typeface="Times New Roman" pitchFamily="18" charset="0"/>
              </a:rPr>
              <a:t>Integrity: </a:t>
            </a:r>
            <a:r>
              <a:rPr lang="en-US" altLang="zh-CN" sz="3200" dirty="0">
                <a:latin typeface="Times New Roman" pitchFamily="18" charset="0"/>
                <a:cs typeface="Times New Roman" pitchFamily="18" charset="0"/>
              </a:rPr>
              <a:t>assets can be modified only by authorized parties or only in authorized ways </a:t>
            </a:r>
          </a:p>
          <a:p>
            <a:pPr lvl="1" algn="just" rtl="0" eaLnBrk="1" hangingPunct="1"/>
            <a:endParaRPr lang="en-US" altLang="zh-CN" sz="3200" dirty="0">
              <a:latin typeface="Times New Roman" pitchFamily="18" charset="0"/>
              <a:cs typeface="Times New Roman" pitchFamily="18" charset="0"/>
            </a:endParaRPr>
          </a:p>
          <a:p>
            <a:pPr algn="just" rtl="0" eaLnBrk="1" hangingPunct="1"/>
            <a:r>
              <a:rPr lang="en-US" altLang="zh-CN" sz="3200" b="1" dirty="0">
                <a:latin typeface="Times New Roman" pitchFamily="18" charset="0"/>
                <a:cs typeface="Times New Roman" pitchFamily="18" charset="0"/>
              </a:rPr>
              <a:t>Availability: </a:t>
            </a:r>
            <a:r>
              <a:rPr lang="en-US" altLang="zh-CN" sz="3200" dirty="0">
                <a:latin typeface="Times New Roman" pitchFamily="18" charset="0"/>
                <a:cs typeface="Times New Roman" pitchFamily="18" charset="0"/>
              </a:rPr>
              <a:t>assets are accessible to authorized parties at appropriate times. </a:t>
            </a:r>
            <a:endParaRPr lang="en-US" sz="3200" dirty="0">
              <a:latin typeface="Times New Roman" pitchFamily="18" charset="0"/>
              <a:cs typeface="Times New Roman" pitchFamily="18" charset="0"/>
            </a:endParaRPr>
          </a:p>
          <a:p>
            <a:pPr eaLnBrk="1" hangingPunct="1"/>
            <a:endParaRPr lang="en-US" sz="3200" dirty="0"/>
          </a:p>
        </p:txBody>
      </p:sp>
      <p:sp>
        <p:nvSpPr>
          <p:cNvPr id="2" name="Slide Number Placeholder 1"/>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fld id="{6F4A32F0-4DC3-4AD1-83AF-6DF4787AE902}" type="slidenum">
              <a:rPr lang="ar-SA">
                <a:solidFill>
                  <a:srgbClr val="CBA523"/>
                </a:solidFill>
                <a:cs typeface="Arial" charset="0"/>
              </a:rPr>
              <a:pPr fontAlgn="base">
                <a:spcBef>
                  <a:spcPct val="0"/>
                </a:spcBef>
                <a:spcAft>
                  <a:spcPct val="0"/>
                </a:spcAft>
                <a:defRPr/>
              </a:pPr>
              <a:t>14</a:t>
            </a:fld>
            <a:endParaRPr lang="en-US" dirty="0">
              <a:solidFill>
                <a:srgbClr val="CBA523"/>
              </a:solidFill>
              <a:cs typeface="Arial" charset="0"/>
            </a:endParaRPr>
          </a:p>
        </p:txBody>
      </p:sp>
    </p:spTree>
    <p:extLst>
      <p:ext uri="{BB962C8B-B14F-4D97-AF65-F5344CB8AC3E}">
        <p14:creationId xmlns:p14="http://schemas.microsoft.com/office/powerpoint/2010/main" val="1046287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7"/>
          <p:cNvSpPr>
            <a:spLocks noGrp="1"/>
          </p:cNvSpPr>
          <p:nvPr>
            <p:ph type="title"/>
          </p:nvPr>
        </p:nvSpPr>
        <p:spPr>
          <a:xfrm>
            <a:off x="1752600" y="136525"/>
            <a:ext cx="8420100" cy="803275"/>
          </a:xfrm>
        </p:spPr>
        <p:txBody>
          <a:bodyPr/>
          <a:lstStyle/>
          <a:p>
            <a:pPr algn="ctr" eaLnBrk="1" hangingPunct="1"/>
            <a:r>
              <a:rPr lang="en-US" sz="3800" b="1" dirty="0">
                <a:latin typeface="Times New Roman" pitchFamily="18" charset="0"/>
                <a:cs typeface="Times New Roman" pitchFamily="18" charset="0"/>
              </a:rPr>
              <a:t>CONFIDENTIALITY</a:t>
            </a:r>
          </a:p>
        </p:txBody>
      </p:sp>
      <p:sp>
        <p:nvSpPr>
          <p:cNvPr id="37891" name="Rectangle 3"/>
          <p:cNvSpPr>
            <a:spLocks noGrp="1" noChangeArrowheads="1"/>
          </p:cNvSpPr>
          <p:nvPr>
            <p:ph idx="1"/>
          </p:nvPr>
        </p:nvSpPr>
        <p:spPr>
          <a:xfrm>
            <a:off x="1536700" y="1101724"/>
            <a:ext cx="8851900" cy="5254625"/>
          </a:xfrm>
        </p:spPr>
        <p:txBody>
          <a:bodyPr>
            <a:noAutofit/>
          </a:bodyPr>
          <a:lstStyle/>
          <a:p>
            <a:pPr algn="just" rtl="0" eaLnBrk="1" hangingPunct="1"/>
            <a:r>
              <a:rPr lang="en-US" sz="3200" dirty="0">
                <a:latin typeface="Times New Roman" pitchFamily="18" charset="0"/>
                <a:cs typeface="Times New Roman" pitchFamily="18" charset="0"/>
              </a:rPr>
              <a:t>It is not trivial to ensure confidentiality. </a:t>
            </a:r>
          </a:p>
          <a:p>
            <a:pPr algn="just" rtl="0" eaLnBrk="1" hangingPunct="1"/>
            <a:endParaRPr lang="en-US" sz="3200" dirty="0">
              <a:latin typeface="Times New Roman" pitchFamily="18" charset="0"/>
              <a:cs typeface="Times New Roman" pitchFamily="18" charset="0"/>
            </a:endParaRPr>
          </a:p>
          <a:p>
            <a:pPr algn="just" rtl="0" eaLnBrk="1" hangingPunct="1"/>
            <a:r>
              <a:rPr lang="en-US" sz="3200" dirty="0">
                <a:latin typeface="Times New Roman" pitchFamily="18" charset="0"/>
                <a:cs typeface="Times New Roman" pitchFamily="18" charset="0"/>
              </a:rPr>
              <a:t>For example,</a:t>
            </a:r>
          </a:p>
          <a:p>
            <a:pPr lvl="1" algn="just" rtl="0" eaLnBrk="1" hangingPunct="1">
              <a:buFont typeface="Wingdings" pitchFamily="2" charset="2"/>
              <a:buChar char="Ø"/>
            </a:pPr>
            <a:r>
              <a:rPr lang="en-US" sz="3200" dirty="0">
                <a:latin typeface="Times New Roman" pitchFamily="18" charset="0"/>
                <a:cs typeface="Times New Roman" pitchFamily="18" charset="0"/>
              </a:rPr>
              <a:t>Who determines which people or systems are authorized to access the current system? </a:t>
            </a:r>
          </a:p>
          <a:p>
            <a:pPr lvl="1" algn="just" rtl="0" eaLnBrk="1" hangingPunct="1">
              <a:buFont typeface="Wingdings" pitchFamily="2" charset="2"/>
              <a:buChar char="Ø"/>
            </a:pPr>
            <a:r>
              <a:rPr lang="en-US" sz="3200" dirty="0">
                <a:latin typeface="Times New Roman" pitchFamily="18" charset="0"/>
                <a:cs typeface="Times New Roman" pitchFamily="18" charset="0"/>
              </a:rPr>
              <a:t>By "accessing" data, do we mean that an authorized party can access a single bit? pieces of data out of context? </a:t>
            </a:r>
          </a:p>
          <a:p>
            <a:pPr lvl="1" algn="just" rtl="0" eaLnBrk="1" hangingPunct="1">
              <a:buFont typeface="Wingdings" pitchFamily="2" charset="2"/>
              <a:buChar char="Ø"/>
            </a:pPr>
            <a:r>
              <a:rPr lang="en-US" sz="3200" dirty="0">
                <a:latin typeface="Times New Roman" pitchFamily="18" charset="0"/>
                <a:cs typeface="Times New Roman" pitchFamily="18" charset="0"/>
              </a:rPr>
              <a:t>Can someone who is authorized disclose those data to other parties?</a:t>
            </a:r>
          </a:p>
        </p:txBody>
      </p:sp>
      <p:sp>
        <p:nvSpPr>
          <p:cNvPr id="2" name="Slide Number Placeholder 1"/>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fld id="{D87F20A3-3D7E-4D92-BCED-32B255064607}" type="slidenum">
              <a:rPr lang="ar-SA">
                <a:solidFill>
                  <a:srgbClr val="CBA523"/>
                </a:solidFill>
                <a:cs typeface="Arial" charset="0"/>
              </a:rPr>
              <a:pPr fontAlgn="base">
                <a:spcBef>
                  <a:spcPct val="0"/>
                </a:spcBef>
                <a:spcAft>
                  <a:spcPct val="0"/>
                </a:spcAft>
                <a:defRPr/>
              </a:pPr>
              <a:t>15</a:t>
            </a:fld>
            <a:endParaRPr lang="en-US" dirty="0">
              <a:solidFill>
                <a:srgbClr val="CBA523"/>
              </a:solidFill>
              <a:cs typeface="Arial" charset="0"/>
            </a:endParaRPr>
          </a:p>
        </p:txBody>
      </p:sp>
    </p:spTree>
    <p:extLst>
      <p:ext uri="{BB962C8B-B14F-4D97-AF65-F5344CB8AC3E}">
        <p14:creationId xmlns:p14="http://schemas.microsoft.com/office/powerpoint/2010/main" val="3451506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7"/>
          <p:cNvSpPr>
            <a:spLocks noGrp="1"/>
          </p:cNvSpPr>
          <p:nvPr>
            <p:ph type="title"/>
          </p:nvPr>
        </p:nvSpPr>
        <p:spPr>
          <a:xfrm>
            <a:off x="1993900" y="136525"/>
            <a:ext cx="7683500" cy="638175"/>
          </a:xfrm>
        </p:spPr>
        <p:txBody>
          <a:bodyPr/>
          <a:lstStyle/>
          <a:p>
            <a:pPr algn="ctr" eaLnBrk="1" hangingPunct="1"/>
            <a:r>
              <a:rPr lang="en-US" sz="3800" b="1" dirty="0">
                <a:latin typeface="Times New Roman" pitchFamily="18" charset="0"/>
                <a:cs typeface="Times New Roman" pitchFamily="18" charset="0"/>
              </a:rPr>
              <a:t>INTEGRITY</a:t>
            </a:r>
          </a:p>
        </p:txBody>
      </p:sp>
      <p:sp>
        <p:nvSpPr>
          <p:cNvPr id="38915" name="Rectangle 3"/>
          <p:cNvSpPr>
            <a:spLocks noGrp="1" noChangeArrowheads="1"/>
          </p:cNvSpPr>
          <p:nvPr>
            <p:ph idx="1"/>
          </p:nvPr>
        </p:nvSpPr>
        <p:spPr>
          <a:xfrm>
            <a:off x="1193800" y="976312"/>
            <a:ext cx="9804400" cy="5562600"/>
          </a:xfrm>
        </p:spPr>
        <p:txBody>
          <a:bodyPr>
            <a:normAutofit/>
          </a:bodyPr>
          <a:lstStyle/>
          <a:p>
            <a:pPr algn="just" rtl="0" eaLnBrk="1" hangingPunct="1"/>
            <a:r>
              <a:rPr lang="en-US" altLang="zh-CN" sz="3200" dirty="0">
                <a:latin typeface="Times New Roman" pitchFamily="18" charset="0"/>
                <a:cs typeface="Times New Roman" pitchFamily="18" charset="0"/>
              </a:rPr>
              <a:t>It is much harder to ensure integrity. One reason is that integrity means different things in different context</a:t>
            </a:r>
          </a:p>
          <a:p>
            <a:pPr algn="just" rtl="0" eaLnBrk="1" hangingPunct="1"/>
            <a:endParaRPr lang="en-US" altLang="zh-CN" sz="3200" dirty="0">
              <a:latin typeface="Times New Roman" pitchFamily="18" charset="0"/>
              <a:cs typeface="Times New Roman" pitchFamily="18" charset="0"/>
            </a:endParaRPr>
          </a:p>
          <a:p>
            <a:pPr algn="just" rtl="0" eaLnBrk="1" hangingPunct="1"/>
            <a:r>
              <a:rPr lang="en-US" sz="3200" dirty="0">
                <a:latin typeface="Times New Roman" pitchFamily="18" charset="0"/>
                <a:cs typeface="Times New Roman" pitchFamily="18" charset="0"/>
              </a:rPr>
              <a:t>For example, if we say that we have preserved the integrity of an item, we may mean that the item is:</a:t>
            </a:r>
          </a:p>
          <a:p>
            <a:pPr lvl="1" algn="just" rtl="0" eaLnBrk="1" hangingPunct="1">
              <a:buFont typeface="Wingdings" pitchFamily="2" charset="2"/>
              <a:buChar char="Ø"/>
            </a:pPr>
            <a:r>
              <a:rPr lang="en-US" sz="3200" dirty="0">
                <a:latin typeface="Times New Roman" pitchFamily="18" charset="0"/>
                <a:cs typeface="Times New Roman" pitchFamily="18" charset="0"/>
              </a:rPr>
              <a:t>precise</a:t>
            </a:r>
          </a:p>
          <a:p>
            <a:pPr lvl="1" algn="just" rtl="0" eaLnBrk="1" hangingPunct="1">
              <a:buFont typeface="Wingdings" pitchFamily="2" charset="2"/>
              <a:buChar char="Ø"/>
            </a:pPr>
            <a:r>
              <a:rPr lang="en-US" sz="3200" dirty="0">
                <a:latin typeface="Times New Roman" pitchFamily="18" charset="0"/>
                <a:cs typeface="Times New Roman" pitchFamily="18" charset="0"/>
              </a:rPr>
              <a:t>accurate</a:t>
            </a:r>
          </a:p>
          <a:p>
            <a:pPr lvl="1" algn="just" rtl="0" eaLnBrk="1" hangingPunct="1">
              <a:buFont typeface="Wingdings" pitchFamily="2" charset="2"/>
              <a:buChar char="Ø"/>
            </a:pPr>
            <a:r>
              <a:rPr lang="en-US" sz="3200" dirty="0">
                <a:latin typeface="Times New Roman" pitchFamily="18" charset="0"/>
                <a:cs typeface="Times New Roman" pitchFamily="18" charset="0"/>
              </a:rPr>
              <a:t>unmodified</a:t>
            </a:r>
          </a:p>
          <a:p>
            <a:pPr lvl="1" algn="just" rtl="0" eaLnBrk="1" hangingPunct="1">
              <a:buFont typeface="Wingdings" pitchFamily="2" charset="2"/>
              <a:buChar char="Ø"/>
            </a:pPr>
            <a:r>
              <a:rPr lang="en-US" sz="3200" dirty="0">
                <a:latin typeface="Times New Roman" pitchFamily="18" charset="0"/>
                <a:cs typeface="Times New Roman" pitchFamily="18" charset="0"/>
              </a:rPr>
              <a:t>modified only in acceptable ways </a:t>
            </a:r>
          </a:p>
          <a:p>
            <a:pPr lvl="1" algn="just" rtl="0" eaLnBrk="1" hangingPunct="1">
              <a:buFont typeface="Wingdings" pitchFamily="2" charset="2"/>
              <a:buChar char="Ø"/>
            </a:pPr>
            <a:r>
              <a:rPr lang="en-US" sz="3200" dirty="0">
                <a:latin typeface="Times New Roman" pitchFamily="18" charset="0"/>
                <a:cs typeface="Times New Roman" pitchFamily="18" charset="0"/>
              </a:rPr>
              <a:t>modified only by authorized people and processes</a:t>
            </a:r>
          </a:p>
          <a:p>
            <a:pPr lvl="1" algn="just" rtl="0" eaLnBrk="1" hangingPunct="1">
              <a:buFont typeface="Wingdings" pitchFamily="2" charset="2"/>
              <a:buChar char="Ø"/>
            </a:pPr>
            <a:r>
              <a:rPr lang="en-US" sz="3200" dirty="0">
                <a:latin typeface="Times New Roman" pitchFamily="18" charset="0"/>
                <a:cs typeface="Times New Roman" pitchFamily="18" charset="0"/>
              </a:rPr>
              <a:t>consistent</a:t>
            </a:r>
          </a:p>
        </p:txBody>
      </p:sp>
      <p:sp>
        <p:nvSpPr>
          <p:cNvPr id="2" name="Slide Number Placeholder 1"/>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fld id="{E969A7B4-EE1E-42B2-86D1-A2756A4A257F}" type="slidenum">
              <a:rPr lang="ar-SA">
                <a:solidFill>
                  <a:srgbClr val="CBA523"/>
                </a:solidFill>
                <a:cs typeface="Arial" charset="0"/>
              </a:rPr>
              <a:pPr fontAlgn="base">
                <a:spcBef>
                  <a:spcPct val="0"/>
                </a:spcBef>
                <a:spcAft>
                  <a:spcPct val="0"/>
                </a:spcAft>
                <a:defRPr/>
              </a:pPr>
              <a:t>16</a:t>
            </a:fld>
            <a:endParaRPr lang="en-US" dirty="0">
              <a:solidFill>
                <a:srgbClr val="CBA523"/>
              </a:solidFill>
              <a:cs typeface="Arial" charset="0"/>
            </a:endParaRPr>
          </a:p>
        </p:txBody>
      </p:sp>
    </p:spTree>
    <p:extLst>
      <p:ext uri="{BB962C8B-B14F-4D97-AF65-F5344CB8AC3E}">
        <p14:creationId xmlns:p14="http://schemas.microsoft.com/office/powerpoint/2010/main" val="3924944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7"/>
          <p:cNvSpPr>
            <a:spLocks noGrp="1"/>
          </p:cNvSpPr>
          <p:nvPr>
            <p:ph type="title"/>
          </p:nvPr>
        </p:nvSpPr>
        <p:spPr>
          <a:xfrm>
            <a:off x="1733550" y="13494"/>
            <a:ext cx="7912100" cy="803275"/>
          </a:xfrm>
        </p:spPr>
        <p:txBody>
          <a:bodyPr/>
          <a:lstStyle/>
          <a:p>
            <a:pPr algn="ctr" eaLnBrk="1" hangingPunct="1"/>
            <a:r>
              <a:rPr lang="en-US" sz="3800" b="1" dirty="0">
                <a:latin typeface="Times New Roman" pitchFamily="18" charset="0"/>
                <a:cs typeface="Times New Roman" pitchFamily="18" charset="0"/>
              </a:rPr>
              <a:t>AVAILABILITY</a:t>
            </a:r>
          </a:p>
        </p:txBody>
      </p:sp>
      <p:sp>
        <p:nvSpPr>
          <p:cNvPr id="18435" name="Rectangle 3"/>
          <p:cNvSpPr>
            <a:spLocks noGrp="1" noChangeArrowheads="1"/>
          </p:cNvSpPr>
          <p:nvPr>
            <p:ph idx="1"/>
          </p:nvPr>
        </p:nvSpPr>
        <p:spPr>
          <a:xfrm>
            <a:off x="1320800" y="1308100"/>
            <a:ext cx="9131300" cy="4868863"/>
          </a:xfrm>
        </p:spPr>
        <p:txBody>
          <a:bodyPr>
            <a:noAutofit/>
          </a:bodyPr>
          <a:lstStyle/>
          <a:p>
            <a:pPr marL="274320" indent="-274320" algn="just">
              <a:buFont typeface="Wingdings 2"/>
              <a:buChar char=""/>
              <a:defRPr/>
            </a:pPr>
            <a:endParaRPr lang="en-US" altLang="zh-CN" sz="3200" dirty="0">
              <a:latin typeface="Times New Roman" pitchFamily="18" charset="0"/>
              <a:cs typeface="Times New Roman" pitchFamily="18" charset="0"/>
            </a:endParaRPr>
          </a:p>
          <a:p>
            <a:pPr marL="274320" indent="-274320" algn="just">
              <a:buFont typeface="Wingdings 2"/>
              <a:buChar char=""/>
              <a:defRPr/>
            </a:pPr>
            <a:r>
              <a:rPr lang="en-US" altLang="zh-CN" sz="3200" dirty="0">
                <a:latin typeface="Times New Roman" pitchFamily="18" charset="0"/>
                <a:cs typeface="Times New Roman" pitchFamily="18" charset="0"/>
              </a:rPr>
              <a:t>Availability applies both to data and to services (i.e., to information and to information processing).</a:t>
            </a:r>
          </a:p>
          <a:p>
            <a:pPr marL="274320" indent="-274320" algn="just">
              <a:buFont typeface="Wingdings 2"/>
              <a:buChar char=""/>
              <a:defRPr/>
            </a:pPr>
            <a:endParaRPr lang="en-US" altLang="zh-CN" sz="3200" dirty="0">
              <a:latin typeface="Times New Roman" pitchFamily="18" charset="0"/>
              <a:cs typeface="Times New Roman" pitchFamily="18" charset="0"/>
            </a:endParaRPr>
          </a:p>
          <a:p>
            <a:pPr marL="274320" indent="-274320" algn="just">
              <a:buFont typeface="Wingdings 2"/>
              <a:buChar char=""/>
              <a:defRPr/>
            </a:pPr>
            <a:r>
              <a:rPr lang="en-US" sz="3200" dirty="0">
                <a:latin typeface="Times New Roman" pitchFamily="18" charset="0"/>
                <a:cs typeface="Times New Roman" pitchFamily="18" charset="0"/>
              </a:rPr>
              <a:t>We say a data item, service, or system is available if</a:t>
            </a:r>
          </a:p>
          <a:p>
            <a:pPr marL="548640" lvl="1" indent="-274320" algn="just">
              <a:buFont typeface="Wingdings" pitchFamily="2" charset="2"/>
              <a:buChar char="Ø"/>
              <a:defRPr/>
            </a:pPr>
            <a:r>
              <a:rPr lang="en-US" sz="3200" dirty="0">
                <a:latin typeface="Times New Roman" pitchFamily="18" charset="0"/>
                <a:cs typeface="Times New Roman" pitchFamily="18" charset="0"/>
              </a:rPr>
              <a:t>There is a timely response to our request</a:t>
            </a:r>
          </a:p>
          <a:p>
            <a:pPr marL="548640" lvl="1" indent="-274320" algn="just">
              <a:buFont typeface="Wingdings" pitchFamily="2" charset="2"/>
              <a:buChar char="Ø"/>
              <a:defRPr/>
            </a:pPr>
            <a:r>
              <a:rPr lang="en-US" sz="3200" dirty="0">
                <a:latin typeface="Times New Roman" pitchFamily="18" charset="0"/>
                <a:cs typeface="Times New Roman" pitchFamily="18" charset="0"/>
              </a:rPr>
              <a:t>There is a fair allocation of resources, so that some requesters are not favored over others</a:t>
            </a:r>
          </a:p>
        </p:txBody>
      </p:sp>
      <p:sp>
        <p:nvSpPr>
          <p:cNvPr id="2" name="Slide Number Placeholder 1"/>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fld id="{902CD6EA-D6DF-4737-9771-9C027D76DEE5}" type="slidenum">
              <a:rPr lang="ar-SA">
                <a:solidFill>
                  <a:srgbClr val="CBA523"/>
                </a:solidFill>
                <a:cs typeface="Arial" charset="0"/>
              </a:rPr>
              <a:pPr fontAlgn="base">
                <a:spcBef>
                  <a:spcPct val="0"/>
                </a:spcBef>
                <a:spcAft>
                  <a:spcPct val="0"/>
                </a:spcAft>
                <a:defRPr/>
              </a:pPr>
              <a:t>17</a:t>
            </a:fld>
            <a:endParaRPr lang="en-US" dirty="0">
              <a:solidFill>
                <a:srgbClr val="CBA523"/>
              </a:solidFill>
              <a:cs typeface="Arial" charset="0"/>
            </a:endParaRPr>
          </a:p>
        </p:txBody>
      </p:sp>
    </p:spTree>
    <p:extLst>
      <p:ext uri="{BB962C8B-B14F-4D97-AF65-F5344CB8AC3E}">
        <p14:creationId xmlns:p14="http://schemas.microsoft.com/office/powerpoint/2010/main" val="3001684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7"/>
          <p:cNvSpPr>
            <a:spLocks noGrp="1"/>
          </p:cNvSpPr>
          <p:nvPr>
            <p:ph type="title"/>
          </p:nvPr>
        </p:nvSpPr>
        <p:spPr>
          <a:xfrm>
            <a:off x="2063750" y="279399"/>
            <a:ext cx="8064500" cy="803275"/>
          </a:xfrm>
        </p:spPr>
        <p:txBody>
          <a:bodyPr/>
          <a:lstStyle/>
          <a:p>
            <a:pPr algn="ctr" eaLnBrk="1" hangingPunct="1"/>
            <a:r>
              <a:rPr lang="en-US" sz="3800" b="1" dirty="0">
                <a:latin typeface="Times New Roman" pitchFamily="18" charset="0"/>
                <a:cs typeface="Times New Roman" pitchFamily="18" charset="0"/>
              </a:rPr>
              <a:t>AVAILABILITY</a:t>
            </a:r>
          </a:p>
        </p:txBody>
      </p:sp>
      <p:sp>
        <p:nvSpPr>
          <p:cNvPr id="41987" name="Rectangle 3"/>
          <p:cNvSpPr>
            <a:spLocks noGrp="1" noChangeArrowheads="1"/>
          </p:cNvSpPr>
          <p:nvPr>
            <p:ph idx="1"/>
          </p:nvPr>
        </p:nvSpPr>
        <p:spPr>
          <a:xfrm>
            <a:off x="1498600" y="1703387"/>
            <a:ext cx="8940800" cy="4652963"/>
          </a:xfrm>
        </p:spPr>
        <p:txBody>
          <a:bodyPr>
            <a:normAutofit/>
          </a:bodyPr>
          <a:lstStyle/>
          <a:p>
            <a:pPr marL="548640" lvl="1" indent="-274320" algn="just">
              <a:buFont typeface="Wingdings" pitchFamily="2" charset="2"/>
              <a:buChar char="Ø"/>
              <a:defRPr/>
            </a:pPr>
            <a:r>
              <a:rPr lang="en-US" sz="3200" dirty="0">
                <a:latin typeface="Times New Roman" pitchFamily="18" charset="0"/>
                <a:cs typeface="Times New Roman" pitchFamily="18" charset="0"/>
              </a:rPr>
              <a:t>The service or system involved are fault tolerant - hardware or software faults lead to graceful cessation of service or to work-a rounds rather than to crashes and abrupt loss of information.</a:t>
            </a:r>
          </a:p>
          <a:p>
            <a:pPr marL="548640" lvl="1" indent="-274320" algn="just">
              <a:buFont typeface="Wingdings" pitchFamily="2" charset="2"/>
              <a:buChar char="Ø"/>
              <a:defRPr/>
            </a:pPr>
            <a:endParaRPr lang="en-US" sz="3200" dirty="0">
              <a:latin typeface="Times New Roman" pitchFamily="18" charset="0"/>
              <a:cs typeface="Times New Roman" pitchFamily="18" charset="0"/>
            </a:endParaRPr>
          </a:p>
          <a:p>
            <a:pPr marL="548640" lvl="1" indent="-274320" algn="just">
              <a:buFont typeface="Wingdings" pitchFamily="2" charset="2"/>
              <a:buChar char="Ø"/>
              <a:defRPr/>
            </a:pPr>
            <a:r>
              <a:rPr lang="en-US" sz="3200" dirty="0">
                <a:latin typeface="Times New Roman" pitchFamily="18" charset="0"/>
                <a:cs typeface="Times New Roman" pitchFamily="18" charset="0"/>
              </a:rPr>
              <a:t>The service or system can be used easily and in the way it was intended to be used</a:t>
            </a:r>
          </a:p>
          <a:p>
            <a:pPr algn="just" rtl="0" eaLnBrk="1" hangingPunct="1"/>
            <a:endParaRPr lang="en-US" sz="3200" u="sng"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fld id="{41414A07-3353-4AC2-8B13-943C6CE7B2CD}" type="slidenum">
              <a:rPr lang="ar-SA">
                <a:solidFill>
                  <a:srgbClr val="CBA523"/>
                </a:solidFill>
                <a:cs typeface="Arial" charset="0"/>
              </a:rPr>
              <a:pPr fontAlgn="base">
                <a:spcBef>
                  <a:spcPct val="0"/>
                </a:spcBef>
                <a:spcAft>
                  <a:spcPct val="0"/>
                </a:spcAft>
                <a:defRPr/>
              </a:pPr>
              <a:t>18</a:t>
            </a:fld>
            <a:endParaRPr lang="en-US" dirty="0">
              <a:solidFill>
                <a:srgbClr val="CBA523"/>
              </a:solidFill>
              <a:cs typeface="Arial" charset="0"/>
            </a:endParaRPr>
          </a:p>
        </p:txBody>
      </p:sp>
    </p:spTree>
    <p:extLst>
      <p:ext uri="{BB962C8B-B14F-4D97-AF65-F5344CB8AC3E}">
        <p14:creationId xmlns:p14="http://schemas.microsoft.com/office/powerpoint/2010/main" val="1494896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5712" y="1989631"/>
            <a:ext cx="7600576" cy="1439369"/>
          </a:xfrm>
        </p:spPr>
        <p:txBody>
          <a:bodyPr>
            <a:normAutofit/>
          </a:bodyPr>
          <a:lstStyle/>
          <a:p>
            <a:pPr marL="0" indent="0" algn="ctr">
              <a:buNone/>
            </a:pPr>
            <a:r>
              <a:rPr lang="en-US" sz="4000" dirty="0">
                <a:latin typeface="Times New Roman" panose="02020603050405020304" pitchFamily="18" charset="0"/>
                <a:cs typeface="Times New Roman" panose="02020603050405020304" pitchFamily="18" charset="0"/>
              </a:rPr>
              <a:t>Explain Parkerian hexad in detail using it’s diagram</a:t>
            </a:r>
          </a:p>
          <a:p>
            <a:pPr algn="just"/>
            <a:endParaRPr lang="en-US" dirty="0"/>
          </a:p>
          <a:p>
            <a:pPr marL="0" indent="0" algn="just">
              <a:buNone/>
            </a:pPr>
            <a:endParaRPr lang="en-US" dirty="0"/>
          </a:p>
        </p:txBody>
      </p:sp>
    </p:spTree>
    <p:extLst>
      <p:ext uri="{BB962C8B-B14F-4D97-AF65-F5344CB8AC3E}">
        <p14:creationId xmlns:p14="http://schemas.microsoft.com/office/powerpoint/2010/main" val="25293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ctrTitle"/>
          </p:nvPr>
        </p:nvSpPr>
        <p:spPr>
          <a:xfrm>
            <a:off x="4888079" y="1432243"/>
            <a:ext cx="6346129" cy="3623167"/>
          </a:xfrm>
          <a:prstGeom prst="rect">
            <a:avLst/>
          </a:prstGeom>
        </p:spPr>
        <p:txBody>
          <a:bodyPr spcFirstLastPara="1" vert="horz" wrap="square" lIns="121900" tIns="121900" rIns="121900" bIns="121900" rtlCol="0" anchor="b" anchorCtr="0">
            <a:noAutofit/>
          </a:bodyPr>
          <a:lstStyle/>
          <a:p>
            <a:pPr algn="ctr"/>
            <a:r>
              <a:rPr lang="en-US" sz="7200" b="1" dirty="0">
                <a:solidFill>
                  <a:schemeClr val="accent2">
                    <a:lumMod val="75000"/>
                  </a:schemeClr>
                </a:solidFill>
              </a:rPr>
              <a:t>WHAT IS INFORMATION SECURITY?</a:t>
            </a:r>
          </a:p>
        </p:txBody>
      </p:sp>
      <p:sp>
        <p:nvSpPr>
          <p:cNvPr id="145" name="Google Shape;145;p16"/>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2</a:t>
            </a:fld>
            <a:endParaRPr/>
          </a:p>
        </p:txBody>
      </p:sp>
      <p:sp>
        <p:nvSpPr>
          <p:cNvPr id="144" name="Google Shape;144;p16"/>
          <p:cNvSpPr txBox="1"/>
          <p:nvPr/>
        </p:nvSpPr>
        <p:spPr>
          <a:xfrm>
            <a:off x="887505" y="698027"/>
            <a:ext cx="3243353" cy="5091600"/>
          </a:xfrm>
          <a:prstGeom prst="rect">
            <a:avLst/>
          </a:prstGeom>
          <a:noFill/>
          <a:ln>
            <a:noFill/>
          </a:ln>
        </p:spPr>
        <p:txBody>
          <a:bodyPr spcFirstLastPara="1" wrap="square" lIns="121900" tIns="121900" rIns="121900" bIns="121900" anchor="ctr" anchorCtr="0">
            <a:noAutofit/>
          </a:bodyPr>
          <a:lstStyle/>
          <a:p>
            <a:pPr algn="ctr"/>
            <a:r>
              <a:rPr lang="en" sz="32000" dirty="0">
                <a:solidFill>
                  <a:schemeClr val="accent2"/>
                </a:solidFill>
                <a:latin typeface="Roboto Slab"/>
                <a:ea typeface="Roboto Slab"/>
                <a:cs typeface="Roboto Slab"/>
                <a:sym typeface="Roboto Slab"/>
              </a:rPr>
              <a:t>1</a:t>
            </a:r>
            <a:endParaRPr sz="32000" dirty="0">
              <a:solidFill>
                <a:schemeClr val="accent2"/>
              </a:solidFill>
              <a:latin typeface="Roboto Slab"/>
              <a:ea typeface="Roboto Slab"/>
              <a:cs typeface="Roboto Slab"/>
              <a:sym typeface="Roboto Slab"/>
            </a:endParaRPr>
          </a:p>
        </p:txBody>
      </p:sp>
    </p:spTree>
    <p:extLst>
      <p:ext uri="{BB962C8B-B14F-4D97-AF65-F5344CB8AC3E}">
        <p14:creationId xmlns:p14="http://schemas.microsoft.com/office/powerpoint/2010/main" val="1619340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0D62882-E4EF-4D88-893C-701F512FD2B7}" type="slidenum">
              <a:rPr lang="en-US" altLang="en-US"/>
              <a:pPr/>
              <a:t>20</a:t>
            </a:fld>
            <a:endParaRPr lang="en-US" altLang="en-US"/>
          </a:p>
        </p:txBody>
      </p:sp>
      <p:sp>
        <p:nvSpPr>
          <p:cNvPr id="352268" name="Rectangle 12"/>
          <p:cNvSpPr>
            <a:spLocks noGrp="1" noChangeArrowheads="1"/>
          </p:cNvSpPr>
          <p:nvPr>
            <p:ph type="title"/>
          </p:nvPr>
        </p:nvSpPr>
        <p:spPr>
          <a:xfrm>
            <a:off x="1485900" y="136525"/>
            <a:ext cx="8877300" cy="838200"/>
          </a:xfrm>
        </p:spPr>
        <p:txBody>
          <a:bodyPr>
            <a:noAutofit/>
          </a:bodyPr>
          <a:lstStyle/>
          <a:p>
            <a:pPr algn="ctr"/>
            <a:r>
              <a:rPr lang="en-US" altLang="en-US" sz="3200" b="1" dirty="0">
                <a:latin typeface="Times New Roman" panose="02020603050405020304" pitchFamily="18" charset="0"/>
                <a:cs typeface="Times New Roman" panose="02020603050405020304" pitchFamily="18" charset="0"/>
              </a:rPr>
              <a:t>CRITICAL CHARACTERISTICS OF INFORMATION</a:t>
            </a:r>
          </a:p>
        </p:txBody>
      </p:sp>
      <p:sp>
        <p:nvSpPr>
          <p:cNvPr id="352269" name="Rectangle 13"/>
          <p:cNvSpPr>
            <a:spLocks noGrp="1" noChangeArrowheads="1"/>
          </p:cNvSpPr>
          <p:nvPr>
            <p:ph type="body" idx="1"/>
          </p:nvPr>
        </p:nvSpPr>
        <p:spPr>
          <a:xfrm>
            <a:off x="1257300" y="1117601"/>
            <a:ext cx="9537700" cy="5603874"/>
          </a:xfrm>
        </p:spPr>
        <p:txBody>
          <a:bodyPr>
            <a:noAutofit/>
          </a:bodyPr>
          <a:lstStyle/>
          <a:p>
            <a:pPr algn="just">
              <a:lnSpc>
                <a:spcPct val="90000"/>
              </a:lnSpc>
              <a:spcBef>
                <a:spcPct val="30000"/>
              </a:spcBef>
            </a:pPr>
            <a:r>
              <a:rPr lang="en-US" altLang="en-US" sz="2400" dirty="0">
                <a:latin typeface="Times New Roman" panose="02020603050405020304" pitchFamily="18" charset="0"/>
                <a:cs typeface="Times New Roman" panose="02020603050405020304" pitchFamily="18" charset="0"/>
              </a:rPr>
              <a:t>The value of information comes from the characteristics it possesses: </a:t>
            </a:r>
          </a:p>
          <a:p>
            <a:pPr lvl="1" algn="just">
              <a:lnSpc>
                <a:spcPct val="90000"/>
              </a:lnSpc>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Timeliness</a:t>
            </a:r>
          </a:p>
          <a:p>
            <a:pPr lvl="2" algn="just">
              <a:lnSpc>
                <a:spcPct val="90000"/>
              </a:lnSpc>
            </a:pPr>
            <a:r>
              <a:rPr lang="en-US" altLang="en-US" sz="2400" dirty="0">
                <a:latin typeface="Times New Roman" panose="02020603050405020304" pitchFamily="18" charset="0"/>
                <a:cs typeface="Times New Roman" panose="02020603050405020304" pitchFamily="18" charset="0"/>
              </a:rPr>
              <a:t>No value if it is too late</a:t>
            </a:r>
          </a:p>
          <a:p>
            <a:pPr lvl="1" algn="just">
              <a:lnSpc>
                <a:spcPct val="90000"/>
              </a:lnSpc>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Availability</a:t>
            </a:r>
          </a:p>
          <a:p>
            <a:pPr lvl="2" algn="just">
              <a:lnSpc>
                <a:spcPct val="90000"/>
              </a:lnSpc>
            </a:pPr>
            <a:r>
              <a:rPr lang="en-US" altLang="en-US" sz="2400" dirty="0">
                <a:latin typeface="Times New Roman" panose="02020603050405020304" pitchFamily="18" charset="0"/>
                <a:cs typeface="Times New Roman" panose="02020603050405020304" pitchFamily="18" charset="0"/>
              </a:rPr>
              <a:t>No interference or obstruction</a:t>
            </a:r>
          </a:p>
          <a:p>
            <a:pPr lvl="2" algn="just">
              <a:lnSpc>
                <a:spcPct val="90000"/>
              </a:lnSpc>
            </a:pPr>
            <a:r>
              <a:rPr lang="en-US" altLang="en-US" sz="2400" dirty="0">
                <a:latin typeface="Times New Roman" panose="02020603050405020304" pitchFamily="18" charset="0"/>
                <a:cs typeface="Times New Roman" panose="02020603050405020304" pitchFamily="18" charset="0"/>
              </a:rPr>
              <a:t>Required format</a:t>
            </a:r>
          </a:p>
          <a:p>
            <a:pPr lvl="1" algn="just">
              <a:lnSpc>
                <a:spcPct val="90000"/>
              </a:lnSpc>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Accuracy</a:t>
            </a:r>
          </a:p>
          <a:p>
            <a:pPr lvl="2" algn="just">
              <a:lnSpc>
                <a:spcPct val="90000"/>
              </a:lnSpc>
            </a:pPr>
            <a:r>
              <a:rPr lang="en-US" altLang="en-US" sz="2400" dirty="0">
                <a:latin typeface="Times New Roman" panose="02020603050405020304" pitchFamily="18" charset="0"/>
                <a:cs typeface="Times New Roman" panose="02020603050405020304" pitchFamily="18" charset="0"/>
              </a:rPr>
              <a:t>Free from mistakes</a:t>
            </a:r>
          </a:p>
          <a:p>
            <a:pPr lvl="1" algn="just">
              <a:lnSpc>
                <a:spcPct val="90000"/>
              </a:lnSpc>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Authenticity</a:t>
            </a:r>
          </a:p>
          <a:p>
            <a:pPr lvl="2" algn="just">
              <a:lnSpc>
                <a:spcPct val="90000"/>
              </a:lnSpc>
            </a:pPr>
            <a:r>
              <a:rPr lang="en-US" altLang="en-US" sz="2400" dirty="0">
                <a:latin typeface="Times New Roman" panose="02020603050405020304" pitchFamily="18" charset="0"/>
                <a:cs typeface="Times New Roman" panose="02020603050405020304" pitchFamily="18" charset="0"/>
              </a:rPr>
              <a:t>Quality or state of being genuine, i.e., sender of an email</a:t>
            </a:r>
          </a:p>
          <a:p>
            <a:pPr lvl="1" algn="just">
              <a:lnSpc>
                <a:spcPct val="90000"/>
              </a:lnSpc>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Confidentiality</a:t>
            </a:r>
          </a:p>
          <a:p>
            <a:pPr lvl="2" algn="just">
              <a:lnSpc>
                <a:spcPct val="90000"/>
              </a:lnSpc>
            </a:pPr>
            <a:r>
              <a:rPr lang="en-US" altLang="en-US" sz="2400" dirty="0">
                <a:latin typeface="Times New Roman" panose="02020603050405020304" pitchFamily="18" charset="0"/>
                <a:cs typeface="Times New Roman" panose="02020603050405020304" pitchFamily="18" charset="0"/>
              </a:rPr>
              <a:t>Disclosure or exposure to unauthorized individuals or system is prevented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D6982FDA-13CD-44AA-9805-530F7A96187D}" type="slidenum">
              <a:rPr lang="en-US" altLang="en-US"/>
              <a:pPr/>
              <a:t>21</a:t>
            </a:fld>
            <a:endParaRPr lang="en-US" altLang="en-US"/>
          </a:p>
        </p:txBody>
      </p:sp>
      <p:sp>
        <p:nvSpPr>
          <p:cNvPr id="510978" name="Rectangle 2"/>
          <p:cNvSpPr>
            <a:spLocks noGrp="1" noChangeArrowheads="1"/>
          </p:cNvSpPr>
          <p:nvPr>
            <p:ph type="title"/>
          </p:nvPr>
        </p:nvSpPr>
        <p:spPr>
          <a:xfrm>
            <a:off x="1778000" y="106362"/>
            <a:ext cx="8153400" cy="854075"/>
          </a:xfrm>
        </p:spPr>
        <p:txBody>
          <a:bodyPr>
            <a:normAutofit fontScale="90000"/>
          </a:bodyPr>
          <a:lstStyle/>
          <a:p>
            <a:pPr algn="ctr"/>
            <a:r>
              <a:rPr lang="en-US" altLang="en-US" sz="3200" b="1" dirty="0">
                <a:latin typeface="Times New Roman" panose="02020603050405020304" pitchFamily="18" charset="0"/>
                <a:cs typeface="Times New Roman" panose="02020603050405020304" pitchFamily="18" charset="0"/>
              </a:rPr>
              <a:t>CRITICAL CHARACTERISTICS OF INFORMATION</a:t>
            </a:r>
          </a:p>
        </p:txBody>
      </p:sp>
      <p:sp>
        <p:nvSpPr>
          <p:cNvPr id="510979" name="Rectangle 3"/>
          <p:cNvSpPr>
            <a:spLocks noGrp="1" noChangeArrowheads="1"/>
          </p:cNvSpPr>
          <p:nvPr>
            <p:ph type="body" idx="1"/>
          </p:nvPr>
        </p:nvSpPr>
        <p:spPr>
          <a:xfrm>
            <a:off x="1981200" y="1079500"/>
            <a:ext cx="8280400" cy="5511800"/>
          </a:xfrm>
        </p:spPr>
        <p:txBody>
          <a:bodyPr>
            <a:normAutofit/>
          </a:bodyPr>
          <a:lstStyle/>
          <a:p>
            <a:pPr>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Integrity</a:t>
            </a:r>
          </a:p>
          <a:p>
            <a:pPr lvl="1"/>
            <a:r>
              <a:rPr lang="en-US" altLang="en-US" dirty="0">
                <a:latin typeface="Times New Roman" panose="02020603050405020304" pitchFamily="18" charset="0"/>
                <a:cs typeface="Times New Roman" panose="02020603050405020304" pitchFamily="18" charset="0"/>
              </a:rPr>
              <a:t>Whole, completed, uncorrupted</a:t>
            </a:r>
          </a:p>
          <a:p>
            <a:pPr lvl="1"/>
            <a:r>
              <a:rPr lang="en-US" altLang="en-US" dirty="0">
                <a:latin typeface="Times New Roman" panose="02020603050405020304" pitchFamily="18" charset="0"/>
                <a:cs typeface="Times New Roman" panose="02020603050405020304" pitchFamily="18" charset="0"/>
              </a:rPr>
              <a:t>Cornerstone</a:t>
            </a:r>
          </a:p>
          <a:p>
            <a:pPr lvl="1"/>
            <a:r>
              <a:rPr lang="en-US" altLang="en-US" dirty="0">
                <a:latin typeface="Times New Roman" panose="02020603050405020304" pitchFamily="18" charset="0"/>
                <a:cs typeface="Times New Roman" panose="02020603050405020304" pitchFamily="18" charset="0"/>
              </a:rPr>
              <a:t>Size of the file, hash values, error-correcting codes, retransmission</a:t>
            </a:r>
          </a:p>
          <a:p>
            <a:pPr marL="457200" lvl="1" indent="0">
              <a:buNone/>
            </a:pPr>
            <a:endParaRPr lang="en-US"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Utility</a:t>
            </a:r>
          </a:p>
          <a:p>
            <a:pPr lvl="1"/>
            <a:r>
              <a:rPr lang="en-US" altLang="en-US" dirty="0">
                <a:latin typeface="Times New Roman" panose="02020603050405020304" pitchFamily="18" charset="0"/>
                <a:cs typeface="Times New Roman" panose="02020603050405020304" pitchFamily="18" charset="0"/>
              </a:rPr>
              <a:t>Having value for some purpose</a:t>
            </a:r>
          </a:p>
          <a:p>
            <a:pPr lvl="1"/>
            <a:endParaRPr lang="en-US" alt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Possession</a:t>
            </a:r>
          </a:p>
          <a:p>
            <a:pPr lvl="1"/>
            <a:r>
              <a:rPr lang="en-US" altLang="en-US" dirty="0">
                <a:latin typeface="Times New Roman" panose="02020603050405020304" pitchFamily="18" charset="0"/>
                <a:cs typeface="Times New Roman" panose="02020603050405020304" pitchFamily="18" charset="0"/>
              </a:rPr>
              <a:t>Ownership</a:t>
            </a:r>
          </a:p>
          <a:p>
            <a:pPr lvl="1"/>
            <a:r>
              <a:rPr lang="en-US" altLang="en-US" dirty="0">
                <a:latin typeface="Times New Roman" panose="02020603050405020304" pitchFamily="18" charset="0"/>
                <a:cs typeface="Times New Roman" panose="02020603050405020304" pitchFamily="18" charset="0"/>
              </a:rPr>
              <a:t>Breach of confidentiality results in the breach of possession, not the reverse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54D9BBD-8518-4AFE-AA5A-54124E914CC1}" type="slidenum">
              <a:rPr lang="en-US" altLang="en-US"/>
              <a:pPr/>
              <a:t>22</a:t>
            </a:fld>
            <a:endParaRPr lang="en-US" altLang="en-US"/>
          </a:p>
        </p:txBody>
      </p:sp>
      <p:sp>
        <p:nvSpPr>
          <p:cNvPr id="354314" name="Rectangle 10"/>
          <p:cNvSpPr>
            <a:spLocks noGrp="1" noChangeArrowheads="1"/>
          </p:cNvSpPr>
          <p:nvPr>
            <p:ph type="title"/>
          </p:nvPr>
        </p:nvSpPr>
        <p:spPr>
          <a:xfrm>
            <a:off x="2019300" y="114300"/>
            <a:ext cx="8229600" cy="838200"/>
          </a:xfrm>
        </p:spPr>
        <p:txBody>
          <a:bodyPr>
            <a:normAutofit fontScale="90000"/>
          </a:bodyPr>
          <a:lstStyle/>
          <a:p>
            <a:pPr algn="ctr"/>
            <a:r>
              <a:rPr lang="en-US" altLang="en-US" sz="3600" b="1" dirty="0">
                <a:latin typeface="Times New Roman" panose="02020603050405020304" pitchFamily="18" charset="0"/>
                <a:cs typeface="Times New Roman" panose="02020603050405020304" pitchFamily="18" charset="0"/>
              </a:rPr>
              <a:t>COMPONENTS OF AN INFORMATION SYSTEM</a:t>
            </a:r>
          </a:p>
        </p:txBody>
      </p:sp>
      <p:sp>
        <p:nvSpPr>
          <p:cNvPr id="354315" name="Rectangle 11"/>
          <p:cNvSpPr>
            <a:spLocks noGrp="1" noChangeArrowheads="1"/>
          </p:cNvSpPr>
          <p:nvPr>
            <p:ph type="body" idx="1"/>
          </p:nvPr>
        </p:nvSpPr>
        <p:spPr>
          <a:xfrm>
            <a:off x="1358900" y="952500"/>
            <a:ext cx="9588500" cy="5791200"/>
          </a:xfrm>
        </p:spPr>
        <p:txBody>
          <a:bodyPr>
            <a:noAutofit/>
          </a:bodyPr>
          <a:lstStyle/>
          <a:p>
            <a:pPr algn="just">
              <a:lnSpc>
                <a:spcPct val="90000"/>
              </a:lnSpc>
              <a:spcBef>
                <a:spcPct val="100000"/>
              </a:spcBef>
            </a:pPr>
            <a:r>
              <a:rPr lang="en-US" altLang="en-US" sz="2400" dirty="0">
                <a:latin typeface="Times New Roman" panose="02020603050405020304" pitchFamily="18" charset="0"/>
                <a:cs typeface="Times New Roman" panose="02020603050405020304" pitchFamily="18" charset="0"/>
              </a:rPr>
              <a:t>Information System (IS) is entire set of software, hardware, data, people, procedures, and networks necessary to use information as a resource in the organization.</a:t>
            </a:r>
          </a:p>
          <a:p>
            <a:pPr algn="just">
              <a:lnSpc>
                <a:spcPct val="90000"/>
              </a:lnSpc>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Software</a:t>
            </a:r>
          </a:p>
          <a:p>
            <a:pPr lvl="1" algn="just">
              <a:lnSpc>
                <a:spcPct val="90000"/>
              </a:lnSpc>
            </a:pPr>
            <a:r>
              <a:rPr lang="en-US" altLang="en-US" dirty="0">
                <a:latin typeface="Times New Roman" panose="02020603050405020304" pitchFamily="18" charset="0"/>
                <a:cs typeface="Times New Roman" panose="02020603050405020304" pitchFamily="18" charset="0"/>
              </a:rPr>
              <a:t>Perhaps most difficult to secure</a:t>
            </a:r>
          </a:p>
          <a:p>
            <a:pPr lvl="1" algn="just">
              <a:lnSpc>
                <a:spcPct val="90000"/>
              </a:lnSpc>
            </a:pPr>
            <a:r>
              <a:rPr lang="en-US" altLang="en-US" dirty="0">
                <a:latin typeface="Times New Roman" panose="02020603050405020304" pitchFamily="18" charset="0"/>
                <a:cs typeface="Times New Roman" panose="02020603050405020304" pitchFamily="18" charset="0"/>
              </a:rPr>
              <a:t>Easy target</a:t>
            </a:r>
          </a:p>
          <a:p>
            <a:pPr lvl="1" algn="just">
              <a:lnSpc>
                <a:spcPct val="90000"/>
              </a:lnSpc>
            </a:pPr>
            <a:r>
              <a:rPr lang="en-US" altLang="en-US" dirty="0">
                <a:latin typeface="Times New Roman" panose="02020603050405020304" pitchFamily="18" charset="0"/>
                <a:cs typeface="Times New Roman" panose="02020603050405020304" pitchFamily="18" charset="0"/>
              </a:rPr>
              <a:t>Exploitation substantial portion of attacks on information</a:t>
            </a:r>
          </a:p>
          <a:p>
            <a:pPr lvl="1" algn="just">
              <a:lnSpc>
                <a:spcPct val="90000"/>
              </a:lnSpc>
            </a:pPr>
            <a:endParaRPr lang="en-US" altLang="en-US" dirty="0">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Hardware</a:t>
            </a:r>
          </a:p>
          <a:p>
            <a:pPr lvl="1" algn="just">
              <a:lnSpc>
                <a:spcPct val="90000"/>
              </a:lnSpc>
            </a:pPr>
            <a:r>
              <a:rPr lang="en-US" altLang="en-US" dirty="0">
                <a:latin typeface="Times New Roman" panose="02020603050405020304" pitchFamily="18" charset="0"/>
                <a:cs typeface="Times New Roman" panose="02020603050405020304" pitchFamily="18" charset="0"/>
              </a:rPr>
              <a:t>Physical security policies </a:t>
            </a:r>
          </a:p>
          <a:p>
            <a:pPr lvl="1" algn="just">
              <a:lnSpc>
                <a:spcPct val="90000"/>
              </a:lnSpc>
            </a:pPr>
            <a:r>
              <a:rPr lang="en-US" altLang="en-US" dirty="0">
                <a:latin typeface="Times New Roman" panose="02020603050405020304" pitchFamily="18" charset="0"/>
                <a:cs typeface="Times New Roman" panose="02020603050405020304" pitchFamily="18" charset="0"/>
              </a:rPr>
              <a:t>Securing physical location important</a:t>
            </a:r>
          </a:p>
          <a:p>
            <a:pPr lvl="1" algn="just">
              <a:lnSpc>
                <a:spcPct val="90000"/>
              </a:lnSpc>
            </a:pPr>
            <a:r>
              <a:rPr lang="en-US" altLang="en-US" dirty="0">
                <a:latin typeface="Times New Roman" panose="02020603050405020304" pitchFamily="18" charset="0"/>
                <a:cs typeface="Times New Roman" panose="02020603050405020304" pitchFamily="18" charset="0"/>
              </a:rPr>
              <a:t>Laptops</a:t>
            </a:r>
          </a:p>
          <a:p>
            <a:pPr lvl="1" algn="just">
              <a:lnSpc>
                <a:spcPct val="90000"/>
              </a:lnSpc>
            </a:pPr>
            <a:r>
              <a:rPr lang="en-US" altLang="en-US" dirty="0">
                <a:latin typeface="Times New Roman" panose="02020603050405020304" pitchFamily="18" charset="0"/>
                <a:cs typeface="Times New Roman" panose="02020603050405020304" pitchFamily="18" charset="0"/>
              </a:rPr>
              <a:t>Flash memory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8ECE0A3-A11D-4F95-89C1-AE44A87C36DA}" type="slidenum">
              <a:rPr lang="en-US" altLang="en-US"/>
              <a:pPr/>
              <a:t>23</a:t>
            </a:fld>
            <a:endParaRPr lang="en-US" altLang="en-US"/>
          </a:p>
        </p:txBody>
      </p:sp>
      <p:sp>
        <p:nvSpPr>
          <p:cNvPr id="512002" name="Rectangle 2"/>
          <p:cNvSpPr>
            <a:spLocks noGrp="1" noChangeArrowheads="1"/>
          </p:cNvSpPr>
          <p:nvPr>
            <p:ph type="title"/>
          </p:nvPr>
        </p:nvSpPr>
        <p:spPr>
          <a:xfrm>
            <a:off x="1168400" y="0"/>
            <a:ext cx="9347200" cy="1325563"/>
          </a:xfrm>
        </p:spPr>
        <p:txBody>
          <a:bodyPr>
            <a:normAutofit/>
          </a:bodyPr>
          <a:lstStyle/>
          <a:p>
            <a:pPr algn="ctr"/>
            <a:r>
              <a:rPr lang="en-US" altLang="en-US" sz="3600" b="1" dirty="0">
                <a:latin typeface="Times New Roman" panose="02020603050405020304" pitchFamily="18" charset="0"/>
                <a:cs typeface="Times New Roman" panose="02020603050405020304" pitchFamily="18" charset="0"/>
              </a:rPr>
              <a:t>COMPONENTS OF AN INFORMATION SYSTEM</a:t>
            </a:r>
          </a:p>
        </p:txBody>
      </p:sp>
      <p:sp>
        <p:nvSpPr>
          <p:cNvPr id="512003" name="Rectangle 3"/>
          <p:cNvSpPr>
            <a:spLocks noGrp="1" noChangeArrowheads="1"/>
          </p:cNvSpPr>
          <p:nvPr>
            <p:ph type="body" idx="1"/>
          </p:nvPr>
        </p:nvSpPr>
        <p:spPr>
          <a:xfrm>
            <a:off x="1803400" y="1206500"/>
            <a:ext cx="8712200" cy="5514975"/>
          </a:xfrm>
        </p:spPr>
        <p:txBody>
          <a:bodyPr>
            <a:normAutofit/>
          </a:bodyPr>
          <a:lstStyle/>
          <a:p>
            <a:pPr>
              <a:lnSpc>
                <a:spcPct val="90000"/>
              </a:lnSpc>
            </a:pPr>
            <a:r>
              <a:rPr lang="en-US" altLang="en-US" dirty="0">
                <a:latin typeface="Times New Roman" panose="02020603050405020304" pitchFamily="18" charset="0"/>
                <a:cs typeface="Times New Roman" panose="02020603050405020304" pitchFamily="18" charset="0"/>
              </a:rPr>
              <a:t>Data</a:t>
            </a:r>
          </a:p>
          <a:p>
            <a:pPr lvl="1">
              <a:lnSpc>
                <a:spcPct val="90000"/>
              </a:lnSpc>
            </a:pPr>
            <a:r>
              <a:rPr lang="en-US" altLang="en-US" sz="2800" dirty="0">
                <a:latin typeface="Times New Roman" panose="02020603050405020304" pitchFamily="18" charset="0"/>
                <a:cs typeface="Times New Roman" panose="02020603050405020304" pitchFamily="18" charset="0"/>
              </a:rPr>
              <a:t>Often most valuable asset</a:t>
            </a:r>
          </a:p>
          <a:p>
            <a:pPr lvl="1">
              <a:lnSpc>
                <a:spcPct val="90000"/>
              </a:lnSpc>
            </a:pPr>
            <a:r>
              <a:rPr lang="en-US" altLang="en-US" sz="2800" dirty="0">
                <a:latin typeface="Times New Roman" panose="02020603050405020304" pitchFamily="18" charset="0"/>
                <a:cs typeface="Times New Roman" panose="02020603050405020304" pitchFamily="18" charset="0"/>
              </a:rPr>
              <a:t>Main target of intentional attacks</a:t>
            </a:r>
          </a:p>
          <a:p>
            <a:pPr>
              <a:lnSpc>
                <a:spcPct val="90000"/>
              </a:lnSpc>
            </a:pPr>
            <a:r>
              <a:rPr lang="en-US" altLang="en-US" dirty="0">
                <a:latin typeface="Times New Roman" panose="02020603050405020304" pitchFamily="18" charset="0"/>
                <a:cs typeface="Times New Roman" panose="02020603050405020304" pitchFamily="18" charset="0"/>
              </a:rPr>
              <a:t>People</a:t>
            </a:r>
          </a:p>
          <a:p>
            <a:pPr lvl="1">
              <a:lnSpc>
                <a:spcPct val="90000"/>
              </a:lnSpc>
            </a:pPr>
            <a:r>
              <a:rPr lang="en-US" altLang="en-US" sz="2800" dirty="0">
                <a:latin typeface="Times New Roman" panose="02020603050405020304" pitchFamily="18" charset="0"/>
                <a:cs typeface="Times New Roman" panose="02020603050405020304" pitchFamily="18" charset="0"/>
              </a:rPr>
              <a:t>Weakest link</a:t>
            </a:r>
          </a:p>
          <a:p>
            <a:pPr lvl="1">
              <a:lnSpc>
                <a:spcPct val="90000"/>
              </a:lnSpc>
            </a:pPr>
            <a:r>
              <a:rPr lang="en-US" altLang="en-US" sz="2800" dirty="0">
                <a:latin typeface="Times New Roman" panose="02020603050405020304" pitchFamily="18" charset="0"/>
                <a:cs typeface="Times New Roman" panose="02020603050405020304" pitchFamily="18" charset="0"/>
              </a:rPr>
              <a:t>Social engineering</a:t>
            </a:r>
          </a:p>
          <a:p>
            <a:pPr lvl="1">
              <a:lnSpc>
                <a:spcPct val="90000"/>
              </a:lnSpc>
            </a:pPr>
            <a:r>
              <a:rPr lang="en-US" altLang="en-US" sz="2800" dirty="0">
                <a:latin typeface="Times New Roman" panose="02020603050405020304" pitchFamily="18" charset="0"/>
                <a:cs typeface="Times New Roman" panose="02020603050405020304" pitchFamily="18" charset="0"/>
              </a:rPr>
              <a:t>Must be well trained and informed</a:t>
            </a:r>
          </a:p>
          <a:p>
            <a:pPr>
              <a:lnSpc>
                <a:spcPct val="90000"/>
              </a:lnSpc>
            </a:pPr>
            <a:r>
              <a:rPr lang="en-US" altLang="en-US" dirty="0">
                <a:latin typeface="Times New Roman" panose="02020603050405020304" pitchFamily="18" charset="0"/>
                <a:cs typeface="Times New Roman" panose="02020603050405020304" pitchFamily="18" charset="0"/>
              </a:rPr>
              <a:t>Procedures</a:t>
            </a:r>
          </a:p>
          <a:p>
            <a:pPr lvl="1">
              <a:lnSpc>
                <a:spcPct val="90000"/>
              </a:lnSpc>
            </a:pPr>
            <a:r>
              <a:rPr lang="en-US" altLang="en-US" sz="2800" dirty="0">
                <a:latin typeface="Times New Roman" panose="02020603050405020304" pitchFamily="18" charset="0"/>
                <a:cs typeface="Times New Roman" panose="02020603050405020304" pitchFamily="18" charset="0"/>
              </a:rPr>
              <a:t>Threat to integrity of data</a:t>
            </a:r>
          </a:p>
          <a:p>
            <a:pPr>
              <a:lnSpc>
                <a:spcPct val="90000"/>
              </a:lnSpc>
            </a:pPr>
            <a:r>
              <a:rPr lang="en-US" altLang="en-US" dirty="0">
                <a:latin typeface="Times New Roman" panose="02020603050405020304" pitchFamily="18" charset="0"/>
                <a:cs typeface="Times New Roman" panose="02020603050405020304" pitchFamily="18" charset="0"/>
              </a:rPr>
              <a:t>Networks</a:t>
            </a:r>
          </a:p>
          <a:p>
            <a:pPr lvl="1">
              <a:lnSpc>
                <a:spcPct val="90000"/>
              </a:lnSpc>
            </a:pPr>
            <a:r>
              <a:rPr lang="en-US" altLang="en-US" sz="2800" dirty="0">
                <a:latin typeface="Times New Roman" panose="02020603050405020304" pitchFamily="18" charset="0"/>
                <a:cs typeface="Times New Roman" panose="02020603050405020304" pitchFamily="18" charset="0"/>
              </a:rPr>
              <a:t>Locks and keys won’t work</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6"/>
          <p:cNvSpPr>
            <a:spLocks noGrp="1"/>
          </p:cNvSpPr>
          <p:nvPr>
            <p:ph type="title"/>
          </p:nvPr>
        </p:nvSpPr>
        <p:spPr>
          <a:xfrm>
            <a:off x="2133600" y="136525"/>
            <a:ext cx="7924800" cy="838200"/>
          </a:xfrm>
        </p:spPr>
        <p:txBody>
          <a:bodyPr>
            <a:noAutofit/>
          </a:bodyPr>
          <a:lstStyle/>
          <a:p>
            <a:pPr algn="ctr" eaLnBrk="1" hangingPunct="1"/>
            <a:r>
              <a:rPr lang="en-US" sz="3600" b="1" dirty="0">
                <a:latin typeface="Times New Roman" pitchFamily="18" charset="0"/>
                <a:cs typeface="Times New Roman" pitchFamily="18" charset="0"/>
              </a:rPr>
              <a:t>THREATS, VULNERABILITIES AND CONTROLS</a:t>
            </a:r>
          </a:p>
        </p:txBody>
      </p:sp>
      <p:sp>
        <p:nvSpPr>
          <p:cNvPr id="46083" name="Content Placeholder 2"/>
          <p:cNvSpPr>
            <a:spLocks noGrp="1"/>
          </p:cNvSpPr>
          <p:nvPr>
            <p:ph idx="1"/>
          </p:nvPr>
        </p:nvSpPr>
        <p:spPr>
          <a:xfrm>
            <a:off x="1422400" y="1447800"/>
            <a:ext cx="9347200" cy="4729163"/>
          </a:xfrm>
        </p:spPr>
        <p:txBody>
          <a:bodyPr>
            <a:normAutofit/>
          </a:bodyPr>
          <a:lstStyle/>
          <a:p>
            <a:pPr algn="just" rtl="0" eaLnBrk="1" hangingPunct="1">
              <a:buFont typeface="Wingdings" pitchFamily="2" charset="2"/>
              <a:buChar char="Ø"/>
            </a:pPr>
            <a:r>
              <a:rPr lang="en-US" sz="3200" b="1" dirty="0">
                <a:latin typeface="Times New Roman" pitchFamily="18" charset="0"/>
                <a:cs typeface="Times New Roman" pitchFamily="18" charset="0"/>
              </a:rPr>
              <a:t>Threats:</a:t>
            </a:r>
            <a:r>
              <a:rPr lang="en-US" sz="3200" dirty="0">
                <a:latin typeface="Times New Roman" pitchFamily="18" charset="0"/>
                <a:cs typeface="Times New Roman" pitchFamily="18" charset="0"/>
              </a:rPr>
              <a:t> Something that can potentially cause damage to information assets.</a:t>
            </a:r>
          </a:p>
          <a:p>
            <a:pPr algn="just" rtl="0" eaLnBrk="1" hangingPunct="1">
              <a:buFont typeface="Wingdings" pitchFamily="2" charset="2"/>
              <a:buChar char="Ø"/>
            </a:pPr>
            <a:endParaRPr lang="en-US" sz="3200" b="1" dirty="0">
              <a:latin typeface="Times New Roman" pitchFamily="18" charset="0"/>
              <a:cs typeface="Times New Roman" pitchFamily="18" charset="0"/>
            </a:endParaRPr>
          </a:p>
          <a:p>
            <a:pPr algn="just" rtl="0" eaLnBrk="1" hangingPunct="1">
              <a:buFont typeface="Wingdings" pitchFamily="2" charset="2"/>
              <a:buChar char="Ø"/>
            </a:pPr>
            <a:r>
              <a:rPr lang="en-US" sz="3200" b="1" dirty="0">
                <a:latin typeface="Times New Roman" pitchFamily="18" charset="0"/>
                <a:cs typeface="Times New Roman" pitchFamily="18" charset="0"/>
              </a:rPr>
              <a:t>Vulnerabilities:</a:t>
            </a:r>
            <a:r>
              <a:rPr lang="en-US" sz="3200" dirty="0">
                <a:latin typeface="Times New Roman" pitchFamily="18" charset="0"/>
                <a:cs typeface="Times New Roman" pitchFamily="18" charset="0"/>
              </a:rPr>
              <a:t> A weakness in the organization, computer system, or network that can be exploited by threat.</a:t>
            </a:r>
          </a:p>
          <a:p>
            <a:pPr algn="just" rtl="0" eaLnBrk="1" hangingPunct="1">
              <a:buFont typeface="Wingdings" pitchFamily="2" charset="2"/>
              <a:buChar char="Ø"/>
            </a:pPr>
            <a:endParaRPr lang="en-US" sz="3200" b="1" dirty="0">
              <a:latin typeface="Times New Roman" pitchFamily="18" charset="0"/>
              <a:cs typeface="Times New Roman" pitchFamily="18" charset="0"/>
            </a:endParaRPr>
          </a:p>
          <a:p>
            <a:pPr algn="just" rtl="0" eaLnBrk="1" hangingPunct="1">
              <a:buFont typeface="Wingdings" pitchFamily="2" charset="2"/>
              <a:buChar char="Ø"/>
            </a:pPr>
            <a:r>
              <a:rPr lang="en-US" sz="3200" b="1" dirty="0">
                <a:latin typeface="Times New Roman" pitchFamily="18" charset="0"/>
                <a:cs typeface="Times New Roman" pitchFamily="18" charset="0"/>
              </a:rPr>
              <a:t>Control:</a:t>
            </a:r>
            <a:r>
              <a:rPr lang="en-US" sz="3200" dirty="0">
                <a:latin typeface="Times New Roman" pitchFamily="18" charset="0"/>
                <a:cs typeface="Times New Roman" pitchFamily="18" charset="0"/>
              </a:rPr>
              <a:t> an action, device, procedure, or technique that remove or reduce a vulnerabilities.</a:t>
            </a:r>
          </a:p>
        </p:txBody>
      </p:sp>
      <p:sp>
        <p:nvSpPr>
          <p:cNvPr id="2" name="Slide Number Placeholder 1"/>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fld id="{6048DF0A-0183-4CBD-8DE0-FB60C4D99EA7}" type="slidenum">
              <a:rPr lang="ar-SA">
                <a:solidFill>
                  <a:srgbClr val="CBA523"/>
                </a:solidFill>
                <a:cs typeface="Arial" charset="0"/>
              </a:rPr>
              <a:pPr fontAlgn="base">
                <a:spcBef>
                  <a:spcPct val="0"/>
                </a:spcBef>
                <a:spcAft>
                  <a:spcPct val="0"/>
                </a:spcAft>
                <a:defRPr/>
              </a:pPr>
              <a:t>24</a:t>
            </a:fld>
            <a:endParaRPr lang="en-US" dirty="0">
              <a:solidFill>
                <a:srgbClr val="CBA523"/>
              </a:solidFill>
              <a:cs typeface="Arial" charset="0"/>
            </a:endParaRPr>
          </a:p>
        </p:txBody>
      </p:sp>
    </p:spTree>
    <p:extLst>
      <p:ext uri="{BB962C8B-B14F-4D97-AF65-F5344CB8AC3E}">
        <p14:creationId xmlns:p14="http://schemas.microsoft.com/office/powerpoint/2010/main" val="3924869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1"/>
          <p:cNvSpPr>
            <a:spLocks noGrp="1"/>
          </p:cNvSpPr>
          <p:nvPr>
            <p:ph type="title"/>
          </p:nvPr>
        </p:nvSpPr>
        <p:spPr>
          <a:xfrm>
            <a:off x="2171700" y="200025"/>
            <a:ext cx="7848600" cy="939800"/>
          </a:xfrm>
        </p:spPr>
        <p:txBody>
          <a:bodyPr>
            <a:noAutofit/>
          </a:bodyPr>
          <a:lstStyle/>
          <a:p>
            <a:pPr algn="ctr" eaLnBrk="1" hangingPunct="1"/>
            <a:r>
              <a:rPr lang="en-US" sz="3800" b="1" dirty="0">
                <a:latin typeface="Times New Roman" pitchFamily="18" charset="0"/>
                <a:cs typeface="Times New Roman" pitchFamily="18" charset="0"/>
              </a:rPr>
              <a:t>THREATS, VULNERABILITIES AND CONTROLS</a:t>
            </a:r>
          </a:p>
        </p:txBody>
      </p:sp>
      <p:pic>
        <p:nvPicPr>
          <p:cNvPr id="47107" name="Picture 4"/>
          <p:cNvPicPr>
            <a:picLocks noGrp="1" noChangeAspect="1" noChangeArrowheads="1"/>
          </p:cNvPicPr>
          <p:nvPr>
            <p:ph idx="1"/>
          </p:nvPr>
        </p:nvPicPr>
        <p:blipFill>
          <a:blip r:embed="rId2" cstate="print">
            <a:clrChange>
              <a:clrFrom>
                <a:srgbClr val="FFFFFF"/>
              </a:clrFrom>
              <a:clrTo>
                <a:srgbClr val="FFFFFF">
                  <a:alpha val="0"/>
                </a:srgbClr>
              </a:clrTo>
            </a:clrChange>
          </a:blip>
          <a:srcRect b="13071"/>
          <a:stretch>
            <a:fillRect/>
          </a:stretch>
        </p:blipFill>
        <p:spPr>
          <a:xfrm>
            <a:off x="3429000" y="1981200"/>
            <a:ext cx="5145088" cy="3352800"/>
          </a:xfrm>
        </p:spPr>
      </p:pic>
      <p:sp>
        <p:nvSpPr>
          <p:cNvPr id="2" name="Slide Number Placeholder 1"/>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fld id="{AC81A00F-CC73-4106-B1CC-7C377BFC98C3}" type="slidenum">
              <a:rPr lang="ar-SA">
                <a:solidFill>
                  <a:srgbClr val="CBA523"/>
                </a:solidFill>
                <a:cs typeface="Arial" charset="0"/>
              </a:rPr>
              <a:pPr fontAlgn="base">
                <a:spcBef>
                  <a:spcPct val="0"/>
                </a:spcBef>
                <a:spcAft>
                  <a:spcPct val="0"/>
                </a:spcAft>
                <a:defRPr/>
              </a:pPr>
              <a:t>25</a:t>
            </a:fld>
            <a:endParaRPr lang="en-US" dirty="0">
              <a:solidFill>
                <a:srgbClr val="CBA523"/>
              </a:solidFill>
              <a:cs typeface="Arial" charset="0"/>
            </a:endParaRPr>
          </a:p>
        </p:txBody>
      </p:sp>
      <p:sp>
        <p:nvSpPr>
          <p:cNvPr id="47108" name="TextBox 4"/>
          <p:cNvSpPr txBox="1">
            <a:spLocks noChangeArrowheads="1"/>
          </p:cNvSpPr>
          <p:nvPr/>
        </p:nvSpPr>
        <p:spPr bwMode="auto">
          <a:xfrm>
            <a:off x="3124200" y="5543550"/>
            <a:ext cx="5486400" cy="400050"/>
          </a:xfrm>
          <a:prstGeom prst="rect">
            <a:avLst/>
          </a:prstGeom>
          <a:noFill/>
          <a:ln w="9525">
            <a:noFill/>
            <a:miter lim="800000"/>
            <a:headEnd/>
            <a:tailEnd/>
          </a:ln>
        </p:spPr>
        <p:txBody>
          <a:bodyPr>
            <a:spAutoFit/>
          </a:bodyPr>
          <a:lstStyle/>
          <a:p>
            <a:pPr algn="ctr" rtl="0"/>
            <a:r>
              <a:rPr lang="en-US" sz="2000" dirty="0">
                <a:latin typeface="Times New Roman" pitchFamily="18" charset="0"/>
                <a:cs typeface="Times New Roman" pitchFamily="18" charset="0"/>
              </a:rPr>
              <a:t>A threat is blocked by control of a vulnerability </a:t>
            </a:r>
          </a:p>
        </p:txBody>
      </p:sp>
    </p:spTree>
    <p:extLst>
      <p:ext uri="{BB962C8B-B14F-4D97-AF65-F5344CB8AC3E}">
        <p14:creationId xmlns:p14="http://schemas.microsoft.com/office/powerpoint/2010/main" val="576733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4"/>
          <p:cNvSpPr>
            <a:spLocks noGrp="1"/>
          </p:cNvSpPr>
          <p:nvPr>
            <p:ph type="title"/>
          </p:nvPr>
        </p:nvSpPr>
        <p:spPr>
          <a:xfrm>
            <a:off x="1714500" y="136525"/>
            <a:ext cx="7950200" cy="955675"/>
          </a:xfrm>
        </p:spPr>
        <p:txBody>
          <a:bodyPr/>
          <a:lstStyle/>
          <a:p>
            <a:pPr algn="ctr" eaLnBrk="1" hangingPunct="1"/>
            <a:r>
              <a:rPr lang="en-US" sz="3800" b="1" dirty="0">
                <a:latin typeface="Times New Roman" pitchFamily="18" charset="0"/>
                <a:cs typeface="Times New Roman" pitchFamily="18" charset="0"/>
              </a:rPr>
              <a:t>THREATS</a:t>
            </a:r>
          </a:p>
        </p:txBody>
      </p:sp>
      <p:sp>
        <p:nvSpPr>
          <p:cNvPr id="48131" name="Content Placeholder 2"/>
          <p:cNvSpPr>
            <a:spLocks noGrp="1"/>
          </p:cNvSpPr>
          <p:nvPr>
            <p:ph idx="1"/>
          </p:nvPr>
        </p:nvSpPr>
        <p:spPr>
          <a:xfrm>
            <a:off x="1460500" y="1181100"/>
            <a:ext cx="9131300" cy="5397500"/>
          </a:xfrm>
        </p:spPr>
        <p:txBody>
          <a:bodyPr>
            <a:normAutofit lnSpcReduction="10000"/>
          </a:bodyPr>
          <a:lstStyle/>
          <a:p>
            <a:pPr algn="just" rtl="0" eaLnBrk="1" hangingPunct="1"/>
            <a:r>
              <a:rPr lang="en-US" sz="3200" u="sng" dirty="0">
                <a:latin typeface="Times New Roman" pitchFamily="18" charset="0"/>
                <a:cs typeface="Times New Roman" pitchFamily="18" charset="0"/>
              </a:rPr>
              <a:t>Definition:</a:t>
            </a:r>
            <a:r>
              <a:rPr lang="en-US" sz="3200" dirty="0">
                <a:latin typeface="Times New Roman" pitchFamily="18" charset="0"/>
                <a:cs typeface="Times New Roman" pitchFamily="18" charset="0"/>
              </a:rPr>
              <a:t> Something that can potentially cause damage to information assets.</a:t>
            </a:r>
          </a:p>
          <a:p>
            <a:pPr algn="just" rtl="0" eaLnBrk="1" hangingPunct="1"/>
            <a:endParaRPr lang="en-US" sz="3200" dirty="0">
              <a:latin typeface="Times New Roman" pitchFamily="18" charset="0"/>
              <a:cs typeface="Times New Roman" pitchFamily="18" charset="0"/>
            </a:endParaRPr>
          </a:p>
          <a:p>
            <a:pPr algn="just" rtl="0" eaLnBrk="1" hangingPunct="1"/>
            <a:r>
              <a:rPr lang="en-US" sz="3200" dirty="0">
                <a:latin typeface="Times New Roman" pitchFamily="18" charset="0"/>
                <a:cs typeface="Times New Roman" pitchFamily="18" charset="0"/>
              </a:rPr>
              <a:t>A malicious attacker must have three things:</a:t>
            </a:r>
          </a:p>
          <a:p>
            <a:pPr algn="just" rtl="0" eaLnBrk="1" hangingPunct="1"/>
            <a:endParaRPr lang="en-US" sz="3200" dirty="0">
              <a:latin typeface="Times New Roman" pitchFamily="18" charset="0"/>
              <a:cs typeface="Times New Roman" pitchFamily="18" charset="0"/>
            </a:endParaRPr>
          </a:p>
          <a:p>
            <a:pPr lvl="1" algn="just" rtl="0" eaLnBrk="1" hangingPunct="1">
              <a:buFont typeface="Wingdings" pitchFamily="2" charset="2"/>
              <a:buChar char="Ø"/>
            </a:pPr>
            <a:r>
              <a:rPr lang="en-US" sz="3200" dirty="0">
                <a:latin typeface="Times New Roman" pitchFamily="18" charset="0"/>
                <a:cs typeface="Times New Roman" pitchFamily="18" charset="0"/>
              </a:rPr>
              <a:t>Method: the skills, knowledge, tools, and other things with which to be able to pull off  the attack.</a:t>
            </a:r>
          </a:p>
          <a:p>
            <a:pPr lvl="1" algn="just" rtl="0" eaLnBrk="1" hangingPunct="1">
              <a:buFont typeface="Wingdings" pitchFamily="2" charset="2"/>
              <a:buChar char="Ø"/>
            </a:pPr>
            <a:r>
              <a:rPr lang="en-US" sz="3200" dirty="0">
                <a:latin typeface="Times New Roman" pitchFamily="18" charset="0"/>
                <a:cs typeface="Times New Roman" pitchFamily="18" charset="0"/>
              </a:rPr>
              <a:t>Opportunity: the time and the access to accomplish the attack.</a:t>
            </a:r>
          </a:p>
          <a:p>
            <a:pPr lvl="1" algn="just" rtl="0" eaLnBrk="1" hangingPunct="1">
              <a:buFont typeface="Wingdings" pitchFamily="2" charset="2"/>
              <a:buChar char="Ø"/>
            </a:pPr>
            <a:r>
              <a:rPr lang="en-US" sz="3200" dirty="0">
                <a:latin typeface="Times New Roman" pitchFamily="18" charset="0"/>
                <a:cs typeface="Times New Roman" pitchFamily="18" charset="0"/>
              </a:rPr>
              <a:t>Motive: a reason to want  to perform this attack against this system.</a:t>
            </a:r>
          </a:p>
        </p:txBody>
      </p:sp>
      <p:sp>
        <p:nvSpPr>
          <p:cNvPr id="2" name="Slide Number Placeholder 1"/>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fld id="{5FD8B3D5-E9BC-4E26-AC28-F49C954BB920}" type="slidenum">
              <a:rPr lang="ar-SA">
                <a:solidFill>
                  <a:srgbClr val="CBA523"/>
                </a:solidFill>
                <a:cs typeface="Arial" charset="0"/>
              </a:rPr>
              <a:pPr fontAlgn="base">
                <a:spcBef>
                  <a:spcPct val="0"/>
                </a:spcBef>
                <a:spcAft>
                  <a:spcPct val="0"/>
                </a:spcAft>
                <a:defRPr/>
              </a:pPr>
              <a:t>26</a:t>
            </a:fld>
            <a:endParaRPr lang="en-US" dirty="0">
              <a:solidFill>
                <a:srgbClr val="CBA523"/>
              </a:solidFill>
              <a:cs typeface="Arial" charset="0"/>
            </a:endParaRPr>
          </a:p>
        </p:txBody>
      </p:sp>
    </p:spTree>
    <p:extLst>
      <p:ext uri="{BB962C8B-B14F-4D97-AF65-F5344CB8AC3E}">
        <p14:creationId xmlns:p14="http://schemas.microsoft.com/office/powerpoint/2010/main" val="2183062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682999" y="140492"/>
            <a:ext cx="3962401" cy="1081089"/>
          </a:xfrm>
        </p:spPr>
        <p:txBody>
          <a:bodyPr>
            <a:noAutofit/>
          </a:bodyPr>
          <a:lstStyle/>
          <a:p>
            <a:pPr algn="ctr">
              <a:defRPr/>
            </a:pPr>
            <a:r>
              <a:rPr lang="en-US" sz="3800" b="1" dirty="0">
                <a:latin typeface="Times New Roman" pitchFamily="18" charset="0"/>
                <a:cs typeface="Times New Roman" pitchFamily="18" charset="0"/>
              </a:rPr>
              <a:t>THREATS:</a:t>
            </a:r>
            <a:br>
              <a:rPr lang="en-US" sz="3800" b="1" dirty="0">
                <a:latin typeface="Times New Roman" pitchFamily="18" charset="0"/>
                <a:cs typeface="Times New Roman" pitchFamily="18" charset="0"/>
              </a:rPr>
            </a:br>
            <a:r>
              <a:rPr lang="en-US" sz="3800" b="1" dirty="0">
                <a:latin typeface="Times New Roman" pitchFamily="18" charset="0"/>
                <a:cs typeface="Times New Roman" pitchFamily="18" charset="0"/>
              </a:rPr>
              <a:t>TYPES</a:t>
            </a:r>
          </a:p>
        </p:txBody>
      </p:sp>
      <p:sp>
        <p:nvSpPr>
          <p:cNvPr id="3" name="Content Placeholder 2"/>
          <p:cNvSpPr>
            <a:spLocks noGrp="1"/>
          </p:cNvSpPr>
          <p:nvPr>
            <p:ph sz="half" idx="1"/>
          </p:nvPr>
        </p:nvSpPr>
        <p:spPr>
          <a:xfrm>
            <a:off x="622300" y="1737517"/>
            <a:ext cx="5181600" cy="4445000"/>
          </a:xfrm>
        </p:spPr>
        <p:txBody>
          <a:bodyPr>
            <a:normAutofit/>
          </a:bodyPr>
          <a:lstStyle/>
          <a:p>
            <a:pPr marL="288925" indent="-288925" algn="just">
              <a:buFont typeface="+mj-lt"/>
              <a:buAutoNum type="arabicPeriod"/>
              <a:defRPr/>
            </a:pPr>
            <a:r>
              <a:rPr lang="en-US" u="sng" dirty="0">
                <a:latin typeface="Times New Roman" pitchFamily="18" charset="0"/>
                <a:cs typeface="Times New Roman" pitchFamily="18" charset="0"/>
              </a:rPr>
              <a:t>Interception:</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some unauthorized party has gained access to an asset, the outside party can be a person, a program, or computing system.</a:t>
            </a:r>
          </a:p>
          <a:p>
            <a:pPr marL="288925" indent="-288925" algn="just">
              <a:buFont typeface="+mj-lt"/>
              <a:buAutoNum type="arabicPeriod"/>
              <a:defRPr/>
            </a:pPr>
            <a:endParaRPr lang="en-US" dirty="0">
              <a:latin typeface="Times New Roman" pitchFamily="18" charset="0"/>
              <a:cs typeface="Times New Roman" pitchFamily="18" charset="0"/>
            </a:endParaRPr>
          </a:p>
          <a:p>
            <a:pPr marL="548640" lvl="1" indent="-274320" algn="just">
              <a:buFont typeface="Wingdings" pitchFamily="2" charset="2"/>
              <a:buChar char="Ø"/>
              <a:defRPr/>
            </a:pPr>
            <a:r>
              <a:rPr lang="en-US" altLang="zh-CN" sz="2800" dirty="0">
                <a:latin typeface="Times New Roman" pitchFamily="18" charset="0"/>
                <a:cs typeface="Times New Roman" pitchFamily="18" charset="0"/>
              </a:rPr>
              <a:t>Example: illicit copying of program or data files, or wiretapping to obtain data in a network </a:t>
            </a:r>
          </a:p>
          <a:p>
            <a:pPr marL="274320" indent="-274320" algn="just">
              <a:buNone/>
              <a:defRPr/>
            </a:pPr>
            <a:endParaRPr lang="en-US" dirty="0"/>
          </a:p>
        </p:txBody>
      </p:sp>
      <p:pic>
        <p:nvPicPr>
          <p:cNvPr id="49156" name="Picture 2"/>
          <p:cNvPicPr>
            <a:picLocks noGrp="1" noChangeAspect="1" noChangeArrowheads="1"/>
          </p:cNvPicPr>
          <p:nvPr>
            <p:ph sz="half" idx="2"/>
          </p:nvPr>
        </p:nvPicPr>
        <p:blipFill>
          <a:blip r:embed="rId2" cstate="print">
            <a:clrChange>
              <a:clrFrom>
                <a:srgbClr val="FFFFFF"/>
              </a:clrFrom>
              <a:clrTo>
                <a:srgbClr val="FFFFFF">
                  <a:alpha val="0"/>
                </a:srgbClr>
              </a:clrTo>
            </a:clrChange>
          </a:blip>
          <a:srcRect/>
          <a:stretch>
            <a:fillRect/>
          </a:stretch>
        </p:blipFill>
        <p:spPr>
          <a:xfrm>
            <a:off x="6629399" y="1737517"/>
            <a:ext cx="3962401" cy="2563021"/>
          </a:xfrm>
        </p:spPr>
      </p:pic>
      <p:sp>
        <p:nvSpPr>
          <p:cNvPr id="2" name="Slide Number Placeholder 1"/>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fld id="{5180C66C-BD6B-493F-AEF8-7BBB40D965B0}" type="slidenum">
              <a:rPr lang="ar-SA">
                <a:solidFill>
                  <a:srgbClr val="CBA523"/>
                </a:solidFill>
                <a:cs typeface="Arial" charset="0"/>
              </a:rPr>
              <a:pPr fontAlgn="base">
                <a:spcBef>
                  <a:spcPct val="0"/>
                </a:spcBef>
                <a:spcAft>
                  <a:spcPct val="0"/>
                </a:spcAft>
                <a:defRPr/>
              </a:pPr>
              <a:t>27</a:t>
            </a:fld>
            <a:endParaRPr lang="en-US" dirty="0">
              <a:solidFill>
                <a:srgbClr val="CBA523"/>
              </a:solidFill>
              <a:cs typeface="Arial" charset="0"/>
            </a:endParaRPr>
          </a:p>
        </p:txBody>
      </p:sp>
      <p:sp>
        <p:nvSpPr>
          <p:cNvPr id="7" name="Text Box 20"/>
          <p:cNvSpPr txBox="1">
            <a:spLocks noChangeArrowheads="1"/>
          </p:cNvSpPr>
          <p:nvPr/>
        </p:nvSpPr>
        <p:spPr bwMode="auto">
          <a:xfrm>
            <a:off x="6629399" y="4898230"/>
            <a:ext cx="4114800" cy="430213"/>
          </a:xfrm>
          <a:prstGeom prst="rect">
            <a:avLst/>
          </a:prstGeom>
          <a:extLst>
            <a:ext uri="{909E8E84-426E-40dd-AFC4-6F175D3DCCD1}"/>
            <a:ext uri="{91240B29-F687-4f45-9708-019B960494DF}"/>
            <a:ext uri="{AF507438-7753-43e0-B8FC-AC1667EBCBE1}"/>
          </a:extLst>
        </p:spPr>
        <p:txBody>
          <a:bodyPr>
            <a:spAutoFit/>
          </a:bodyPr>
          <a:lstStyle/>
          <a:p>
            <a:pPr algn="ctr">
              <a:defRPr/>
            </a:pPr>
            <a:r>
              <a:rPr lang="en-US" sz="2200" b="1" dirty="0">
                <a:solidFill>
                  <a:schemeClr val="accent2">
                    <a:lumMod val="50000"/>
                  </a:schemeClr>
                </a:solidFill>
                <a:latin typeface="Times New Roman" pitchFamily="18" charset="0"/>
                <a:cs typeface="Times New Roman" pitchFamily="18" charset="0"/>
              </a:rPr>
              <a:t>~ an attack on confidentiality</a:t>
            </a:r>
          </a:p>
        </p:txBody>
      </p:sp>
    </p:spTree>
    <p:extLst>
      <p:ext uri="{BB962C8B-B14F-4D97-AF65-F5344CB8AC3E}">
        <p14:creationId xmlns:p14="http://schemas.microsoft.com/office/powerpoint/2010/main" val="656462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5"/>
          <p:cNvSpPr>
            <a:spLocks noGrp="1"/>
          </p:cNvSpPr>
          <p:nvPr>
            <p:ph type="title"/>
          </p:nvPr>
        </p:nvSpPr>
        <p:spPr>
          <a:xfrm>
            <a:off x="1825625" y="228600"/>
            <a:ext cx="8534400" cy="1371600"/>
          </a:xfrm>
        </p:spPr>
        <p:txBody>
          <a:bodyPr>
            <a:normAutofit/>
          </a:bodyPr>
          <a:lstStyle/>
          <a:p>
            <a:pPr algn="ctr">
              <a:defRPr/>
            </a:pPr>
            <a:r>
              <a:rPr lang="en-US" sz="3800" b="1" dirty="0">
                <a:latin typeface="Times New Roman" pitchFamily="18" charset="0"/>
                <a:cs typeface="Times New Roman" pitchFamily="18" charset="0"/>
              </a:rPr>
              <a:t>THREATS:</a:t>
            </a:r>
            <a:br>
              <a:rPr lang="en-US" sz="3800" b="1" dirty="0">
                <a:latin typeface="Times New Roman" pitchFamily="18" charset="0"/>
                <a:cs typeface="Times New Roman" pitchFamily="18" charset="0"/>
              </a:rPr>
            </a:br>
            <a:r>
              <a:rPr lang="en-US" sz="3800" b="1" dirty="0">
                <a:latin typeface="Times New Roman" pitchFamily="18" charset="0"/>
                <a:cs typeface="Times New Roman" pitchFamily="18" charset="0"/>
              </a:rPr>
              <a:t>TYPES</a:t>
            </a:r>
          </a:p>
        </p:txBody>
      </p:sp>
      <p:sp>
        <p:nvSpPr>
          <p:cNvPr id="3" name="Content Placeholder 2"/>
          <p:cNvSpPr>
            <a:spLocks noGrp="1"/>
          </p:cNvSpPr>
          <p:nvPr>
            <p:ph sz="half" idx="1"/>
          </p:nvPr>
        </p:nvSpPr>
        <p:spPr>
          <a:xfrm>
            <a:off x="1444626" y="2060582"/>
            <a:ext cx="4098925" cy="3975100"/>
          </a:xfrm>
        </p:spPr>
        <p:txBody>
          <a:bodyPr>
            <a:normAutofit lnSpcReduction="10000"/>
          </a:bodyPr>
          <a:lstStyle/>
          <a:p>
            <a:pPr marL="288925" indent="-288925" algn="just">
              <a:buFont typeface="+mj-lt"/>
              <a:buAutoNum type="arabicPeriod" startAt="2"/>
              <a:defRPr/>
            </a:pPr>
            <a:r>
              <a:rPr lang="en-US" u="sng" dirty="0">
                <a:latin typeface="Times New Roman" pitchFamily="18" charset="0"/>
              </a:rPr>
              <a:t>Interruption:</a:t>
            </a:r>
            <a:r>
              <a:rPr lang="en-US" dirty="0">
                <a:latin typeface="Times New Roman" pitchFamily="18" charset="0"/>
              </a:rPr>
              <a:t> an asset of the system becomes lost, unavailable, or unusable.</a:t>
            </a:r>
          </a:p>
          <a:p>
            <a:pPr marL="0" indent="0" algn="just">
              <a:buNone/>
              <a:defRPr/>
            </a:pPr>
            <a:endParaRPr lang="en-US" dirty="0">
              <a:latin typeface="Times New Roman" pitchFamily="18" charset="0"/>
            </a:endParaRPr>
          </a:p>
          <a:p>
            <a:pPr marL="548640" lvl="1" indent="-274320" algn="just">
              <a:buFont typeface="Wingdings" pitchFamily="2" charset="2"/>
              <a:buChar char="Ø"/>
              <a:defRPr/>
            </a:pPr>
            <a:r>
              <a:rPr lang="en-US" altLang="zh-CN" sz="2800" dirty="0">
                <a:latin typeface="Times New Roman" pitchFamily="18" charset="0"/>
              </a:rPr>
              <a:t>Example: malicious destruction of a hardware device, erasure of a program or data file, denial of service attacks</a:t>
            </a:r>
            <a:endParaRPr lang="en-US" sz="2800" dirty="0">
              <a:latin typeface="Times New Roman" pitchFamily="18" charset="0"/>
            </a:endParaRPr>
          </a:p>
          <a:p>
            <a:pPr marL="274320" indent="-274320" algn="just">
              <a:buFont typeface="Wingdings 2"/>
              <a:buChar char=""/>
              <a:defRPr/>
            </a:pPr>
            <a:endParaRPr lang="en-US" b="1" dirty="0">
              <a:latin typeface="Times New Roman" pitchFamily="18" charset="0"/>
            </a:endParaRPr>
          </a:p>
        </p:txBody>
      </p:sp>
      <p:pic>
        <p:nvPicPr>
          <p:cNvPr id="50179" name="Picture 2"/>
          <p:cNvPicPr>
            <a:picLocks noGrp="1" noChangeAspect="1" noChangeArrowheads="1"/>
          </p:cNvPicPr>
          <p:nvPr>
            <p:ph sz="half" idx="2"/>
          </p:nvPr>
        </p:nvPicPr>
        <p:blipFill>
          <a:blip r:embed="rId2" cstate="print">
            <a:clrChange>
              <a:clrFrom>
                <a:srgbClr val="FFFFFF"/>
              </a:clrFrom>
              <a:clrTo>
                <a:srgbClr val="FFFFFF">
                  <a:alpha val="0"/>
                </a:srgbClr>
              </a:clrTo>
            </a:clrChange>
          </a:blip>
          <a:srcRect/>
          <a:stretch>
            <a:fillRect/>
          </a:stretch>
        </p:blipFill>
        <p:spPr>
          <a:xfrm>
            <a:off x="6648450" y="1920875"/>
            <a:ext cx="3924299" cy="2728926"/>
          </a:xfrm>
        </p:spPr>
      </p:pic>
      <p:sp>
        <p:nvSpPr>
          <p:cNvPr id="2" name="Slide Number Placeholder 1"/>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fld id="{EAE4D896-181B-4D5E-B92B-852FCBAD5586}" type="slidenum">
              <a:rPr lang="ar-SA">
                <a:solidFill>
                  <a:srgbClr val="CBA523"/>
                </a:solidFill>
                <a:cs typeface="Arial" charset="0"/>
              </a:rPr>
              <a:pPr fontAlgn="base">
                <a:spcBef>
                  <a:spcPct val="0"/>
                </a:spcBef>
                <a:spcAft>
                  <a:spcPct val="0"/>
                </a:spcAft>
                <a:defRPr/>
              </a:pPr>
              <a:t>28</a:t>
            </a:fld>
            <a:endParaRPr lang="en-US" dirty="0">
              <a:solidFill>
                <a:srgbClr val="CBA523"/>
              </a:solidFill>
              <a:cs typeface="Arial" charset="0"/>
            </a:endParaRPr>
          </a:p>
        </p:txBody>
      </p:sp>
      <p:sp>
        <p:nvSpPr>
          <p:cNvPr id="7" name="Rectangle 6"/>
          <p:cNvSpPr/>
          <p:nvPr/>
        </p:nvSpPr>
        <p:spPr>
          <a:xfrm>
            <a:off x="7011987" y="5287969"/>
            <a:ext cx="3348038" cy="430213"/>
          </a:xfrm>
          <a:prstGeom prst="rect">
            <a:avLst/>
          </a:prstGeom>
        </p:spPr>
        <p:txBody>
          <a:bodyPr wrap="none">
            <a:spAutoFit/>
          </a:bodyPr>
          <a:lstStyle/>
          <a:p>
            <a:pPr algn="ctr">
              <a:defRPr/>
            </a:pPr>
            <a:r>
              <a:rPr lang="en-US" sz="2200" dirty="0">
                <a:solidFill>
                  <a:schemeClr val="accent2">
                    <a:lumMod val="50000"/>
                  </a:schemeClr>
                </a:solidFill>
                <a:latin typeface="Arial" pitchFamily="34" charset="0"/>
              </a:rPr>
              <a:t>~ an attack on availability</a:t>
            </a:r>
          </a:p>
        </p:txBody>
      </p:sp>
    </p:spTree>
    <p:extLst>
      <p:ext uri="{BB962C8B-B14F-4D97-AF65-F5344CB8AC3E}">
        <p14:creationId xmlns:p14="http://schemas.microsoft.com/office/powerpoint/2010/main" val="8011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5"/>
          <p:cNvSpPr>
            <a:spLocks noGrp="1"/>
          </p:cNvSpPr>
          <p:nvPr>
            <p:ph type="title"/>
          </p:nvPr>
        </p:nvSpPr>
        <p:spPr>
          <a:xfrm>
            <a:off x="2838450" y="123370"/>
            <a:ext cx="5781675" cy="1143000"/>
          </a:xfrm>
        </p:spPr>
        <p:txBody>
          <a:bodyPr>
            <a:noAutofit/>
          </a:bodyPr>
          <a:lstStyle/>
          <a:p>
            <a:pPr algn="ctr">
              <a:defRPr/>
            </a:pPr>
            <a:r>
              <a:rPr lang="en-US" sz="3800" b="1" dirty="0">
                <a:latin typeface="Times New Roman" pitchFamily="18" charset="0"/>
                <a:cs typeface="Times New Roman" pitchFamily="18" charset="0"/>
              </a:rPr>
              <a:t>THREATS:</a:t>
            </a:r>
            <a:br>
              <a:rPr lang="en-US" sz="3800" b="1" dirty="0">
                <a:latin typeface="Times New Roman" pitchFamily="18" charset="0"/>
                <a:cs typeface="Times New Roman" pitchFamily="18" charset="0"/>
              </a:rPr>
            </a:br>
            <a:r>
              <a:rPr lang="en-US" sz="3800" b="1" dirty="0">
                <a:latin typeface="Times New Roman" pitchFamily="18" charset="0"/>
                <a:cs typeface="Times New Roman" pitchFamily="18" charset="0"/>
              </a:rPr>
              <a:t>TYPES</a:t>
            </a:r>
          </a:p>
        </p:txBody>
      </p:sp>
      <p:sp>
        <p:nvSpPr>
          <p:cNvPr id="3" name="Content Placeholder 2"/>
          <p:cNvSpPr>
            <a:spLocks noGrp="1"/>
          </p:cNvSpPr>
          <p:nvPr>
            <p:ph sz="half" idx="1"/>
          </p:nvPr>
        </p:nvSpPr>
        <p:spPr>
          <a:xfrm>
            <a:off x="1003300" y="1485900"/>
            <a:ext cx="4851400" cy="5235575"/>
          </a:xfrm>
        </p:spPr>
        <p:txBody>
          <a:bodyPr>
            <a:noAutofit/>
          </a:bodyPr>
          <a:lstStyle/>
          <a:p>
            <a:pPr marL="288925" indent="-288925" algn="just">
              <a:buFont typeface="+mj-lt"/>
              <a:buAutoNum type="arabicPeriod" startAt="3"/>
              <a:defRPr/>
            </a:pPr>
            <a:r>
              <a:rPr lang="en-US" u="sng" dirty="0">
                <a:latin typeface="Times New Roman" pitchFamily="18" charset="0"/>
                <a:cs typeface="Times New Roman" pitchFamily="18" charset="0"/>
              </a:rPr>
              <a:t>Modification:</a:t>
            </a:r>
            <a:r>
              <a:rPr lang="en-US" dirty="0">
                <a:latin typeface="Times New Roman" pitchFamily="18" charset="0"/>
                <a:cs typeface="Times New Roman" pitchFamily="18" charset="0"/>
              </a:rPr>
              <a:t> alteration the values in a database, or programs to perform additional computation, or modify data being transmitted electronically.</a:t>
            </a:r>
          </a:p>
          <a:p>
            <a:pPr marL="288925" indent="-288925" algn="just">
              <a:buFont typeface="+mj-lt"/>
              <a:buAutoNum type="arabicPeriod" startAt="3"/>
              <a:defRPr/>
            </a:pPr>
            <a:endParaRPr lang="en-US" dirty="0">
              <a:latin typeface="Times New Roman" pitchFamily="18" charset="0"/>
              <a:cs typeface="Times New Roman" pitchFamily="18" charset="0"/>
            </a:endParaRPr>
          </a:p>
          <a:p>
            <a:pPr marL="548640" lvl="1" indent="-274320" algn="just">
              <a:buFont typeface="Wingdings" pitchFamily="2" charset="2"/>
              <a:buChar char="Ø"/>
              <a:defRPr/>
            </a:pPr>
            <a:r>
              <a:rPr lang="en-US" altLang="zh-CN" sz="2800" dirty="0">
                <a:latin typeface="Times New Roman" pitchFamily="18" charset="0"/>
                <a:cs typeface="Times New Roman" pitchFamily="18" charset="0"/>
              </a:rPr>
              <a:t>Example: someone might change the values in a database, alter a program so that it performs an additional computation</a:t>
            </a:r>
          </a:p>
          <a:p>
            <a:pPr marL="274320" indent="-274320" algn="just">
              <a:buFont typeface="Wingdings 2"/>
              <a:buChar char=""/>
              <a:defRPr/>
            </a:pPr>
            <a:endParaRPr lang="en-US" dirty="0">
              <a:latin typeface="Times New Roman" pitchFamily="18" charset="0"/>
            </a:endParaRPr>
          </a:p>
          <a:p>
            <a:pPr marL="274320" indent="-274320" algn="just">
              <a:buNone/>
              <a:defRPr/>
            </a:pPr>
            <a:endParaRPr lang="en-US" dirty="0">
              <a:latin typeface="Times New Roman" pitchFamily="18" charset="0"/>
            </a:endParaRPr>
          </a:p>
        </p:txBody>
      </p:sp>
      <p:pic>
        <p:nvPicPr>
          <p:cNvPr id="51203" name="Picture 4"/>
          <p:cNvPicPr>
            <a:picLocks noGrp="1" noChangeAspect="1" noChangeArrowheads="1"/>
          </p:cNvPicPr>
          <p:nvPr>
            <p:ph sz="half" idx="2"/>
          </p:nvPr>
        </p:nvPicPr>
        <p:blipFill>
          <a:blip r:embed="rId2" cstate="print">
            <a:clrChange>
              <a:clrFrom>
                <a:srgbClr val="FFFFFF"/>
              </a:clrFrom>
              <a:clrTo>
                <a:srgbClr val="FFFFFF">
                  <a:alpha val="0"/>
                </a:srgbClr>
              </a:clrTo>
            </a:clrChange>
          </a:blip>
          <a:srcRect/>
          <a:stretch>
            <a:fillRect/>
          </a:stretch>
        </p:blipFill>
        <p:spPr>
          <a:xfrm>
            <a:off x="6686550" y="2133601"/>
            <a:ext cx="3702050" cy="2941428"/>
          </a:xfrm>
        </p:spPr>
      </p:pic>
      <p:sp>
        <p:nvSpPr>
          <p:cNvPr id="2" name="Slide Number Placeholder 1"/>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fld id="{E92F05E5-150E-4208-8D46-ED7E8428A2C6}" type="slidenum">
              <a:rPr lang="ar-SA">
                <a:solidFill>
                  <a:srgbClr val="CBA523"/>
                </a:solidFill>
                <a:cs typeface="Arial" charset="0"/>
              </a:rPr>
              <a:pPr fontAlgn="base">
                <a:spcBef>
                  <a:spcPct val="0"/>
                </a:spcBef>
                <a:spcAft>
                  <a:spcPct val="0"/>
                </a:spcAft>
                <a:defRPr/>
              </a:pPr>
              <a:t>29</a:t>
            </a:fld>
            <a:endParaRPr lang="en-US" dirty="0">
              <a:solidFill>
                <a:srgbClr val="CBA523"/>
              </a:solidFill>
              <a:cs typeface="Arial" charset="0"/>
            </a:endParaRPr>
          </a:p>
        </p:txBody>
      </p:sp>
      <p:sp>
        <p:nvSpPr>
          <p:cNvPr id="7" name="Rectangle 6"/>
          <p:cNvSpPr/>
          <p:nvPr/>
        </p:nvSpPr>
        <p:spPr>
          <a:xfrm>
            <a:off x="7120355" y="5399763"/>
            <a:ext cx="2999539" cy="430887"/>
          </a:xfrm>
          <a:prstGeom prst="rect">
            <a:avLst/>
          </a:prstGeom>
        </p:spPr>
        <p:txBody>
          <a:bodyPr wrap="none">
            <a:spAutoFit/>
          </a:bodyPr>
          <a:lstStyle/>
          <a:p>
            <a:pPr algn="ctr">
              <a:defRPr/>
            </a:pPr>
            <a:r>
              <a:rPr lang="en-US" sz="2200" b="1" dirty="0">
                <a:solidFill>
                  <a:schemeClr val="accent2">
                    <a:lumMod val="50000"/>
                  </a:schemeClr>
                </a:solidFill>
                <a:latin typeface="Times New Roman" pitchFamily="18" charset="0"/>
                <a:cs typeface="Times New Roman" pitchFamily="18" charset="0"/>
              </a:rPr>
              <a:t>~ an attack on integrity</a:t>
            </a:r>
          </a:p>
        </p:txBody>
      </p:sp>
    </p:spTree>
    <p:extLst>
      <p:ext uri="{BB962C8B-B14F-4D97-AF65-F5344CB8AC3E}">
        <p14:creationId xmlns:p14="http://schemas.microsoft.com/office/powerpoint/2010/main" val="713224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E30AE9F-F7D3-4120-B161-5BB6D3F882F7}" type="slidenum">
              <a:rPr lang="en-US" altLang="en-US"/>
              <a:pPr/>
              <a:t>3</a:t>
            </a:fld>
            <a:endParaRPr lang="en-US" altLang="en-US"/>
          </a:p>
        </p:txBody>
      </p:sp>
      <p:sp>
        <p:nvSpPr>
          <p:cNvPr id="350216" name="Rectangle 8"/>
          <p:cNvSpPr>
            <a:spLocks noGrp="1" noChangeArrowheads="1"/>
          </p:cNvSpPr>
          <p:nvPr>
            <p:ph type="title"/>
          </p:nvPr>
        </p:nvSpPr>
        <p:spPr>
          <a:xfrm>
            <a:off x="1784350" y="0"/>
            <a:ext cx="8623300" cy="866775"/>
          </a:xfrm>
        </p:spPr>
        <p:txBody>
          <a:bodyPr/>
          <a:lstStyle/>
          <a:p>
            <a:pPr algn="ctr"/>
            <a:r>
              <a:rPr lang="en-US" altLang="en-US" sz="3600" dirty="0">
                <a:latin typeface="Times New Roman" panose="02020603050405020304" pitchFamily="18" charset="0"/>
                <a:cs typeface="Times New Roman" panose="02020603050405020304" pitchFamily="18" charset="0"/>
              </a:rPr>
              <a:t>SECURITY</a:t>
            </a:r>
          </a:p>
        </p:txBody>
      </p:sp>
      <p:sp>
        <p:nvSpPr>
          <p:cNvPr id="350217" name="Rectangle 9"/>
          <p:cNvSpPr>
            <a:spLocks noGrp="1" noChangeArrowheads="1"/>
          </p:cNvSpPr>
          <p:nvPr>
            <p:ph type="body" idx="1"/>
          </p:nvPr>
        </p:nvSpPr>
        <p:spPr>
          <a:xfrm>
            <a:off x="1600200" y="1003300"/>
            <a:ext cx="9156700" cy="5321300"/>
          </a:xfrm>
        </p:spPr>
        <p:txBody>
          <a:bodyPr>
            <a:noAutofit/>
          </a:bodyPr>
          <a:lstStyle/>
          <a:p>
            <a:r>
              <a:rPr lang="en-US" altLang="en-US" sz="3200" dirty="0">
                <a:latin typeface="Times New Roman" panose="02020603050405020304" pitchFamily="18" charset="0"/>
                <a:cs typeface="Times New Roman" panose="02020603050405020304" pitchFamily="18" charset="0"/>
              </a:rPr>
              <a:t>“The quality or state of being secure—to be free from danger”  </a:t>
            </a:r>
          </a:p>
          <a:p>
            <a:endParaRPr lang="en-US" altLang="en-US" sz="3200" dirty="0">
              <a:latin typeface="Times New Roman" panose="02020603050405020304" pitchFamily="18" charset="0"/>
              <a:cs typeface="Times New Roman" panose="02020603050405020304" pitchFamily="18" charset="0"/>
            </a:endParaRPr>
          </a:p>
          <a:p>
            <a:r>
              <a:rPr lang="en-US" altLang="en-US" sz="3200" dirty="0">
                <a:latin typeface="Times New Roman" panose="02020603050405020304" pitchFamily="18" charset="0"/>
                <a:cs typeface="Times New Roman" panose="02020603050405020304" pitchFamily="18" charset="0"/>
              </a:rPr>
              <a:t>A successful organization should have multiple layers of security in place: </a:t>
            </a:r>
          </a:p>
          <a:p>
            <a:pPr lvl="2">
              <a:buFont typeface="Wingdings" panose="05000000000000000000" pitchFamily="2" charset="2"/>
              <a:buChar char="v"/>
            </a:pPr>
            <a:r>
              <a:rPr lang="en-US" altLang="en-US" sz="2800" dirty="0">
                <a:latin typeface="Times New Roman" panose="02020603050405020304" pitchFamily="18" charset="0"/>
                <a:cs typeface="Times New Roman" panose="02020603050405020304" pitchFamily="18" charset="0"/>
              </a:rPr>
              <a:t>Physical security</a:t>
            </a:r>
          </a:p>
          <a:p>
            <a:pPr lvl="2">
              <a:buFont typeface="Wingdings" panose="05000000000000000000" pitchFamily="2" charset="2"/>
              <a:buChar char="v"/>
            </a:pPr>
            <a:r>
              <a:rPr lang="en-US" altLang="en-US" sz="2800" dirty="0">
                <a:latin typeface="Times New Roman" panose="02020603050405020304" pitchFamily="18" charset="0"/>
                <a:cs typeface="Times New Roman" panose="02020603050405020304" pitchFamily="18" charset="0"/>
              </a:rPr>
              <a:t>Personal security </a:t>
            </a:r>
          </a:p>
          <a:p>
            <a:pPr lvl="2">
              <a:buFont typeface="Wingdings" panose="05000000000000000000" pitchFamily="2" charset="2"/>
              <a:buChar char="v"/>
            </a:pPr>
            <a:r>
              <a:rPr lang="en-US" altLang="en-US" sz="2800" dirty="0">
                <a:latin typeface="Times New Roman" panose="02020603050405020304" pitchFamily="18" charset="0"/>
                <a:cs typeface="Times New Roman" panose="02020603050405020304" pitchFamily="18" charset="0"/>
              </a:rPr>
              <a:t>Operations security </a:t>
            </a:r>
          </a:p>
          <a:p>
            <a:pPr lvl="2">
              <a:buFont typeface="Wingdings" panose="05000000000000000000" pitchFamily="2" charset="2"/>
              <a:buChar char="v"/>
            </a:pPr>
            <a:r>
              <a:rPr lang="en-US" altLang="en-US" sz="2800" dirty="0">
                <a:latin typeface="Times New Roman" panose="02020603050405020304" pitchFamily="18" charset="0"/>
                <a:cs typeface="Times New Roman" panose="02020603050405020304" pitchFamily="18" charset="0"/>
              </a:rPr>
              <a:t>Communications security </a:t>
            </a:r>
          </a:p>
          <a:p>
            <a:pPr lvl="2">
              <a:buFont typeface="Wingdings" panose="05000000000000000000" pitchFamily="2" charset="2"/>
              <a:buChar char="v"/>
            </a:pPr>
            <a:r>
              <a:rPr lang="en-US" altLang="en-US" sz="2800" dirty="0">
                <a:latin typeface="Times New Roman" panose="02020603050405020304" pitchFamily="18" charset="0"/>
                <a:cs typeface="Times New Roman" panose="02020603050405020304" pitchFamily="18" charset="0"/>
              </a:rPr>
              <a:t>Network security</a:t>
            </a:r>
          </a:p>
          <a:p>
            <a:pPr lvl="2">
              <a:buFont typeface="Wingdings" panose="05000000000000000000" pitchFamily="2" charset="2"/>
              <a:buChar char="v"/>
            </a:pPr>
            <a:r>
              <a:rPr lang="en-US" altLang="en-US" sz="2800" dirty="0">
                <a:latin typeface="Times New Roman" panose="02020603050405020304" pitchFamily="18" charset="0"/>
                <a:cs typeface="Times New Roman" panose="02020603050405020304" pitchFamily="18" charset="0"/>
              </a:rPr>
              <a:t>Information security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
          <p:cNvSpPr>
            <a:spLocks noGrp="1"/>
          </p:cNvSpPr>
          <p:nvPr>
            <p:ph type="title"/>
          </p:nvPr>
        </p:nvSpPr>
        <p:spPr>
          <a:xfrm>
            <a:off x="2955925" y="150813"/>
            <a:ext cx="5654675" cy="914400"/>
          </a:xfrm>
        </p:spPr>
        <p:txBody>
          <a:bodyPr>
            <a:noAutofit/>
          </a:bodyPr>
          <a:lstStyle/>
          <a:p>
            <a:pPr algn="ctr">
              <a:defRPr/>
            </a:pPr>
            <a:r>
              <a:rPr lang="en-US" sz="3800" b="1" dirty="0">
                <a:latin typeface="Times New Roman" pitchFamily="18" charset="0"/>
                <a:cs typeface="Times New Roman" pitchFamily="18" charset="0"/>
              </a:rPr>
              <a:t>THREATS:</a:t>
            </a:r>
            <a:br>
              <a:rPr lang="en-US" sz="3800" b="1" dirty="0">
                <a:latin typeface="Times New Roman" pitchFamily="18" charset="0"/>
                <a:cs typeface="Times New Roman" pitchFamily="18" charset="0"/>
              </a:rPr>
            </a:br>
            <a:r>
              <a:rPr lang="en-US" sz="3800" b="1" dirty="0">
                <a:latin typeface="Times New Roman" pitchFamily="18" charset="0"/>
                <a:cs typeface="Times New Roman" pitchFamily="18" charset="0"/>
              </a:rPr>
              <a:t>TYPES</a:t>
            </a:r>
          </a:p>
        </p:txBody>
      </p:sp>
      <p:sp>
        <p:nvSpPr>
          <p:cNvPr id="3" name="Content Placeholder 2"/>
          <p:cNvSpPr>
            <a:spLocks noGrp="1"/>
          </p:cNvSpPr>
          <p:nvPr>
            <p:ph sz="half" idx="1"/>
          </p:nvPr>
        </p:nvSpPr>
        <p:spPr>
          <a:xfrm>
            <a:off x="1079500" y="1639887"/>
            <a:ext cx="4914900" cy="4570413"/>
          </a:xfrm>
        </p:spPr>
        <p:txBody>
          <a:bodyPr>
            <a:normAutofit/>
          </a:bodyPr>
          <a:lstStyle/>
          <a:p>
            <a:pPr marL="288925" indent="-288925" algn="just">
              <a:buFont typeface="+mj-lt"/>
              <a:buAutoNum type="arabicPeriod" startAt="4"/>
              <a:defRPr/>
            </a:pPr>
            <a:r>
              <a:rPr lang="en-US" u="sng" dirty="0">
                <a:latin typeface="Times New Roman" pitchFamily="18" charset="0"/>
                <a:cs typeface="Times New Roman" pitchFamily="18" charset="0"/>
              </a:rPr>
              <a:t>Fabrication:</a:t>
            </a:r>
            <a:r>
              <a:rPr lang="en-US" dirty="0">
                <a:latin typeface="Times New Roman" pitchFamily="18" charset="0"/>
                <a:cs typeface="Times New Roman" pitchFamily="18" charset="0"/>
              </a:rPr>
              <a:t> </a:t>
            </a:r>
            <a:r>
              <a:rPr lang="en-US" altLang="zh-CN" dirty="0">
                <a:latin typeface="Times New Roman" pitchFamily="18" charset="0"/>
                <a:cs typeface="Times New Roman" pitchFamily="18" charset="0"/>
              </a:rPr>
              <a:t>An unauthorized party might create a fabrication of counterfeit objects on a computing system. </a:t>
            </a:r>
          </a:p>
          <a:p>
            <a:pPr marL="288925" indent="-288925" algn="just">
              <a:buFont typeface="+mj-lt"/>
              <a:buAutoNum type="arabicPeriod" startAt="4"/>
              <a:defRPr/>
            </a:pPr>
            <a:endParaRPr lang="en-US" altLang="zh-CN" dirty="0">
              <a:latin typeface="Times New Roman" pitchFamily="18" charset="0"/>
              <a:cs typeface="Times New Roman" pitchFamily="18" charset="0"/>
            </a:endParaRPr>
          </a:p>
          <a:p>
            <a:pPr marL="548640" lvl="1" indent="-274320" algn="just">
              <a:buFont typeface="Wingdings" pitchFamily="2" charset="2"/>
              <a:buChar char="Ø"/>
              <a:defRPr/>
            </a:pPr>
            <a:r>
              <a:rPr lang="en-US" altLang="zh-CN" sz="2800" dirty="0">
                <a:latin typeface="Times New Roman" pitchFamily="18" charset="0"/>
                <a:cs typeface="Times New Roman" pitchFamily="18" charset="0"/>
              </a:rPr>
              <a:t>Example: the intruder may insert spurious transactions to a network communication system, or add records to an existing database</a:t>
            </a:r>
          </a:p>
          <a:p>
            <a:pPr marL="274320" indent="-274320" algn="just">
              <a:buFont typeface="Wingdings 2"/>
              <a:buChar char=""/>
              <a:defRPr/>
            </a:pPr>
            <a:endParaRPr lang="en-US" dirty="0"/>
          </a:p>
        </p:txBody>
      </p:sp>
      <p:pic>
        <p:nvPicPr>
          <p:cNvPr id="52227" name="Picture 2"/>
          <p:cNvPicPr>
            <a:picLocks noGrp="1" noChangeAspect="1" noChangeArrowheads="1"/>
          </p:cNvPicPr>
          <p:nvPr>
            <p:ph sz="half" idx="2"/>
          </p:nvPr>
        </p:nvPicPr>
        <p:blipFill>
          <a:blip r:embed="rId2" cstate="print">
            <a:clrChange>
              <a:clrFrom>
                <a:srgbClr val="FFFFFF"/>
              </a:clrFrom>
              <a:clrTo>
                <a:srgbClr val="FFFFFF">
                  <a:alpha val="0"/>
                </a:srgbClr>
              </a:clrTo>
            </a:clrChange>
          </a:blip>
          <a:srcRect/>
          <a:stretch>
            <a:fillRect/>
          </a:stretch>
        </p:blipFill>
        <p:spPr>
          <a:xfrm>
            <a:off x="6851650" y="1828801"/>
            <a:ext cx="3475038" cy="3162299"/>
          </a:xfrm>
        </p:spPr>
      </p:pic>
      <p:sp>
        <p:nvSpPr>
          <p:cNvPr id="2" name="Slide Number Placeholder 1"/>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fld id="{F848CB21-A0F8-4B1C-84A1-A789CE7AF14D}" type="slidenum">
              <a:rPr lang="ar-SA">
                <a:solidFill>
                  <a:srgbClr val="CBA523"/>
                </a:solidFill>
                <a:cs typeface="Arial" charset="0"/>
              </a:rPr>
              <a:pPr fontAlgn="base">
                <a:spcBef>
                  <a:spcPct val="0"/>
                </a:spcBef>
                <a:spcAft>
                  <a:spcPct val="0"/>
                </a:spcAft>
                <a:defRPr/>
              </a:pPr>
              <a:t>30</a:t>
            </a:fld>
            <a:endParaRPr lang="en-US" dirty="0">
              <a:solidFill>
                <a:srgbClr val="CBA523"/>
              </a:solidFill>
              <a:cs typeface="Arial" charset="0"/>
            </a:endParaRPr>
          </a:p>
        </p:txBody>
      </p:sp>
      <p:sp>
        <p:nvSpPr>
          <p:cNvPr id="6" name="Rectangle 5"/>
          <p:cNvSpPr/>
          <p:nvPr/>
        </p:nvSpPr>
        <p:spPr>
          <a:xfrm>
            <a:off x="6661150" y="5376863"/>
            <a:ext cx="3475038" cy="430212"/>
          </a:xfrm>
          <a:prstGeom prst="rect">
            <a:avLst/>
          </a:prstGeom>
        </p:spPr>
        <p:txBody>
          <a:bodyPr wrap="none">
            <a:spAutoFit/>
          </a:bodyPr>
          <a:lstStyle/>
          <a:p>
            <a:pPr algn="ctr">
              <a:defRPr/>
            </a:pPr>
            <a:r>
              <a:rPr lang="en-US" sz="2200" dirty="0">
                <a:solidFill>
                  <a:schemeClr val="accent2">
                    <a:lumMod val="50000"/>
                  </a:schemeClr>
                </a:solidFill>
                <a:latin typeface="Arial" pitchFamily="34" charset="0"/>
              </a:rPr>
              <a:t>~ an attack on authenticity</a:t>
            </a:r>
          </a:p>
        </p:txBody>
      </p:sp>
    </p:spTree>
    <p:extLst>
      <p:ext uri="{BB962C8B-B14F-4D97-AF65-F5344CB8AC3E}">
        <p14:creationId xmlns:p14="http://schemas.microsoft.com/office/powerpoint/2010/main" val="4015145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6"/>
          <p:cNvSpPr>
            <a:spLocks noGrp="1"/>
          </p:cNvSpPr>
          <p:nvPr>
            <p:ph type="title"/>
          </p:nvPr>
        </p:nvSpPr>
        <p:spPr>
          <a:xfrm>
            <a:off x="2286000" y="130175"/>
            <a:ext cx="7543800" cy="658214"/>
          </a:xfrm>
        </p:spPr>
        <p:txBody>
          <a:bodyPr/>
          <a:lstStyle/>
          <a:p>
            <a:pPr algn="ctr" eaLnBrk="1" hangingPunct="1"/>
            <a:r>
              <a:rPr lang="en-US" sz="3800" b="1" dirty="0">
                <a:latin typeface="Times New Roman" pitchFamily="18" charset="0"/>
                <a:cs typeface="Times New Roman" pitchFamily="18" charset="0"/>
              </a:rPr>
              <a:t>VULNERABILITIES</a:t>
            </a:r>
          </a:p>
        </p:txBody>
      </p:sp>
      <p:sp>
        <p:nvSpPr>
          <p:cNvPr id="30723" name="Rectangle 3"/>
          <p:cNvSpPr>
            <a:spLocks noGrp="1" noChangeArrowheads="1"/>
          </p:cNvSpPr>
          <p:nvPr>
            <p:ph idx="1"/>
          </p:nvPr>
        </p:nvSpPr>
        <p:spPr>
          <a:xfrm>
            <a:off x="1587500" y="1029690"/>
            <a:ext cx="9334500" cy="5691785"/>
          </a:xfrm>
        </p:spPr>
        <p:txBody>
          <a:bodyPr>
            <a:noAutofit/>
          </a:bodyPr>
          <a:lstStyle/>
          <a:p>
            <a:pPr marL="274320" indent="-274320" algn="just">
              <a:buFont typeface="Wingdings" pitchFamily="2" charset="2"/>
              <a:buChar char="Ø"/>
              <a:defRPr/>
            </a:pPr>
            <a:r>
              <a:rPr lang="en-US" u="sng" dirty="0">
                <a:latin typeface="Times New Roman" pitchFamily="18" charset="0"/>
                <a:cs typeface="Times New Roman" pitchFamily="18" charset="0"/>
              </a:rPr>
              <a:t>Definition:</a:t>
            </a:r>
            <a:r>
              <a:rPr lang="en-US" dirty="0">
                <a:latin typeface="Times New Roman" pitchFamily="18" charset="0"/>
                <a:cs typeface="Times New Roman" pitchFamily="18" charset="0"/>
              </a:rPr>
              <a:t> A weakness in the organization, computer system, or network that can be exploited by threat.</a:t>
            </a:r>
          </a:p>
          <a:p>
            <a:pPr marL="274320" indent="-274320" algn="just">
              <a:buFont typeface="Wingdings" pitchFamily="2" charset="2"/>
              <a:buChar char="Ø"/>
              <a:defRPr/>
            </a:pPr>
            <a:endParaRPr lang="en-US" dirty="0">
              <a:latin typeface="Times New Roman" pitchFamily="18" charset="0"/>
              <a:cs typeface="Times New Roman" pitchFamily="18" charset="0"/>
            </a:endParaRPr>
          </a:p>
          <a:p>
            <a:pPr marL="274320" indent="-274320" algn="just">
              <a:buFont typeface="Wingdings" pitchFamily="2" charset="2"/>
              <a:buChar char="Ø"/>
              <a:defRPr/>
            </a:pPr>
            <a:r>
              <a:rPr lang="en-US" altLang="zh-CN" dirty="0">
                <a:latin typeface="Times New Roman" pitchFamily="18" charset="0"/>
                <a:cs typeface="Times New Roman" pitchFamily="18" charset="0"/>
              </a:rPr>
              <a:t>Examples:</a:t>
            </a:r>
          </a:p>
          <a:p>
            <a:pPr marL="548640" lvl="1" indent="-274320" algn="just">
              <a:buFont typeface="Wingdings" pitchFamily="2" charset="2"/>
              <a:buChar char="Ø"/>
              <a:defRPr/>
            </a:pPr>
            <a:r>
              <a:rPr lang="en-US" sz="2800" dirty="0">
                <a:latin typeface="Times New Roman" pitchFamily="18" charset="0"/>
                <a:cs typeface="Times New Roman" pitchFamily="18" charset="0"/>
              </a:rPr>
              <a:t>Security policy is not set.</a:t>
            </a:r>
          </a:p>
          <a:p>
            <a:pPr marL="548640" lvl="1" indent="-274320" algn="just">
              <a:buFont typeface="Wingdings" pitchFamily="2" charset="2"/>
              <a:buChar char="Ø"/>
              <a:defRPr/>
            </a:pPr>
            <a:r>
              <a:rPr lang="en-US" sz="2800" dirty="0">
                <a:latin typeface="Times New Roman" pitchFamily="18" charset="0"/>
                <a:cs typeface="Times New Roman" pitchFamily="18" charset="0"/>
              </a:rPr>
              <a:t>Roles and responsibilities are vague(unclear).</a:t>
            </a:r>
          </a:p>
          <a:p>
            <a:pPr marL="548640" lvl="1" indent="-274320" algn="just">
              <a:buFont typeface="Wingdings" pitchFamily="2" charset="2"/>
              <a:buChar char="Ø"/>
              <a:defRPr/>
            </a:pPr>
            <a:r>
              <a:rPr lang="en-US" sz="2800" dirty="0">
                <a:latin typeface="Times New Roman" pitchFamily="18" charset="0"/>
                <a:cs typeface="Times New Roman" pitchFamily="18" charset="0"/>
              </a:rPr>
              <a:t>Security training of employees are inadequate (insufficient).</a:t>
            </a:r>
          </a:p>
          <a:p>
            <a:pPr marL="548640" lvl="1" indent="-274320" algn="just">
              <a:buFont typeface="Wingdings" pitchFamily="2" charset="2"/>
              <a:buChar char="Ø"/>
              <a:defRPr/>
            </a:pPr>
            <a:r>
              <a:rPr lang="en-US" sz="2800" dirty="0">
                <a:latin typeface="Times New Roman" pitchFamily="18" charset="0"/>
                <a:cs typeface="Times New Roman" pitchFamily="18" charset="0"/>
              </a:rPr>
              <a:t>Building entrance are not checked thoroughly.</a:t>
            </a:r>
          </a:p>
          <a:p>
            <a:pPr marL="548640" lvl="1" indent="-274320" algn="just">
              <a:buFont typeface="Wingdings" pitchFamily="2" charset="2"/>
              <a:buChar char="Ø"/>
              <a:defRPr/>
            </a:pPr>
            <a:r>
              <a:rPr lang="en-US" sz="2800" dirty="0">
                <a:latin typeface="Times New Roman" pitchFamily="18" charset="0"/>
                <a:cs typeface="Times New Roman" pitchFamily="18" charset="0"/>
              </a:rPr>
              <a:t>There is not protection against computer viruses.</a:t>
            </a:r>
          </a:p>
          <a:p>
            <a:pPr marL="548640" lvl="1" indent="-274320" algn="just">
              <a:buFont typeface="Wingdings" pitchFamily="2" charset="2"/>
              <a:buChar char="Ø"/>
              <a:defRPr/>
            </a:pPr>
            <a:r>
              <a:rPr lang="en-US" sz="2800" dirty="0">
                <a:latin typeface="Times New Roman" pitchFamily="18" charset="0"/>
                <a:cs typeface="Times New Roman" pitchFamily="18" charset="0"/>
              </a:rPr>
              <a:t>A software bug exists in the server OS.</a:t>
            </a:r>
          </a:p>
          <a:p>
            <a:pPr marL="548640" lvl="1" indent="-274320" algn="just">
              <a:buFont typeface="Wingdings" pitchFamily="2" charset="2"/>
              <a:buChar char="Ø"/>
              <a:defRPr/>
            </a:pPr>
            <a:r>
              <a:rPr lang="en-US" sz="2800" dirty="0">
                <a:latin typeface="Times New Roman" pitchFamily="18" charset="0"/>
                <a:cs typeface="Times New Roman" pitchFamily="18" charset="0"/>
              </a:rPr>
              <a:t>No password rules are set.</a:t>
            </a:r>
          </a:p>
          <a:p>
            <a:pPr marL="548640" lvl="1" indent="-274320" algn="just">
              <a:buFont typeface="Wingdings" pitchFamily="2" charset="2"/>
              <a:buChar char="Ø"/>
              <a:defRPr/>
            </a:pPr>
            <a:r>
              <a:rPr lang="en-US" sz="2800" dirty="0">
                <a:latin typeface="Times New Roman" pitchFamily="18" charset="0"/>
                <a:cs typeface="Times New Roman" pitchFamily="18" charset="0"/>
              </a:rPr>
              <a:t>Confidential data are sent over the network.</a:t>
            </a:r>
            <a:endParaRPr lang="en-US" altLang="zh-CN" sz="28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fld id="{3965AE1B-9E71-401A-A776-6C17D17E0523}" type="slidenum">
              <a:rPr lang="ar-SA">
                <a:solidFill>
                  <a:srgbClr val="CBA523"/>
                </a:solidFill>
                <a:cs typeface="Arial" charset="0"/>
              </a:rPr>
              <a:pPr fontAlgn="base">
                <a:spcBef>
                  <a:spcPct val="0"/>
                </a:spcBef>
                <a:spcAft>
                  <a:spcPct val="0"/>
                </a:spcAft>
                <a:defRPr/>
              </a:pPr>
              <a:t>31</a:t>
            </a:fld>
            <a:endParaRPr lang="en-US" dirty="0">
              <a:solidFill>
                <a:srgbClr val="CBA523"/>
              </a:solidFill>
              <a:cs typeface="Arial" charset="0"/>
            </a:endParaRPr>
          </a:p>
        </p:txBody>
      </p:sp>
    </p:spTree>
    <p:extLst>
      <p:ext uri="{BB962C8B-B14F-4D97-AF65-F5344CB8AC3E}">
        <p14:creationId xmlns:p14="http://schemas.microsoft.com/office/powerpoint/2010/main" val="13617248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a:xfrm>
            <a:off x="2578100" y="1"/>
            <a:ext cx="6438900" cy="863600"/>
          </a:xfrm>
        </p:spPr>
        <p:txBody>
          <a:bodyPr/>
          <a:lstStyle/>
          <a:p>
            <a:pPr algn="ctr" eaLnBrk="1" hangingPunct="1"/>
            <a:r>
              <a:rPr lang="en-US" b="1" dirty="0">
                <a:latin typeface="Times New Roman" pitchFamily="18" charset="0"/>
                <a:cs typeface="Times New Roman" pitchFamily="18" charset="0"/>
              </a:rPr>
              <a:t>CONTROLS</a:t>
            </a:r>
          </a:p>
        </p:txBody>
      </p:sp>
      <p:sp>
        <p:nvSpPr>
          <p:cNvPr id="65539" name="Content Placeholder 3"/>
          <p:cNvSpPr>
            <a:spLocks noGrp="1"/>
          </p:cNvSpPr>
          <p:nvPr>
            <p:ph idx="1"/>
          </p:nvPr>
        </p:nvSpPr>
        <p:spPr>
          <a:xfrm>
            <a:off x="1625600" y="1253331"/>
            <a:ext cx="8940800" cy="4351338"/>
          </a:xfrm>
        </p:spPr>
        <p:txBody>
          <a:bodyPr/>
          <a:lstStyle/>
          <a:p>
            <a:pPr algn="justLow" rtl="0" eaLnBrk="1" hangingPunct="1"/>
            <a:r>
              <a:rPr lang="en-US" u="sng" dirty="0">
                <a:latin typeface="Times New Roman" pitchFamily="18" charset="0"/>
                <a:cs typeface="Times New Roman" pitchFamily="18" charset="0"/>
              </a:rPr>
              <a:t>Definition:</a:t>
            </a:r>
            <a:r>
              <a:rPr lang="en-US" dirty="0">
                <a:latin typeface="Times New Roman" pitchFamily="18" charset="0"/>
                <a:cs typeface="Times New Roman" pitchFamily="18" charset="0"/>
              </a:rPr>
              <a:t> an action, device, procedure, or technique that remove or reduce a vulnerabilities.</a:t>
            </a:r>
          </a:p>
          <a:p>
            <a:pPr algn="justLow" rtl="0" eaLnBrk="1" hangingPunct="1"/>
            <a:endParaRPr lang="en-US" dirty="0">
              <a:latin typeface="Times New Roman" pitchFamily="18" charset="0"/>
              <a:cs typeface="Times New Roman" pitchFamily="18" charset="0"/>
            </a:endParaRPr>
          </a:p>
          <a:p>
            <a:pPr algn="justLow" rtl="0" eaLnBrk="1" hangingPunct="1"/>
            <a:r>
              <a:rPr lang="en-US" altLang="zh-CN" dirty="0">
                <a:latin typeface="Times New Roman" pitchFamily="18" charset="0"/>
                <a:cs typeface="Times New Roman" pitchFamily="18" charset="0"/>
              </a:rPr>
              <a:t>Harm occurs when a threat is realized against a vulnerability. To protect against harm, we can neutralize the threat, close the vulnerability, or both.</a:t>
            </a:r>
          </a:p>
          <a:p>
            <a:pPr algn="justLow" rtl="0" eaLnBrk="1" hangingPunct="1"/>
            <a:endParaRPr lang="en-US" altLang="zh-CN" dirty="0">
              <a:latin typeface="Times New Roman" pitchFamily="18" charset="0"/>
              <a:cs typeface="Times New Roman" pitchFamily="18" charset="0"/>
            </a:endParaRPr>
          </a:p>
          <a:p>
            <a:pPr algn="justLow" rtl="0" eaLnBrk="1" hangingPunct="1"/>
            <a:r>
              <a:rPr lang="en-US" altLang="zh-CN" dirty="0">
                <a:latin typeface="Times New Roman" pitchFamily="18" charset="0"/>
                <a:cs typeface="Times New Roman" pitchFamily="18" charset="0"/>
              </a:rPr>
              <a:t>The possibility for harm to occur is called </a:t>
            </a:r>
            <a:r>
              <a:rPr lang="en-US" altLang="zh-CN" u="sng" dirty="0">
                <a:latin typeface="Times New Roman" pitchFamily="18" charset="0"/>
                <a:cs typeface="Times New Roman" pitchFamily="18" charset="0"/>
              </a:rPr>
              <a:t>risk</a:t>
            </a:r>
          </a:p>
          <a:p>
            <a:pPr eaLnBrk="1" hangingPunct="1"/>
            <a:endParaRPr lang="en-US" dirty="0"/>
          </a:p>
        </p:txBody>
      </p:sp>
      <p:sp>
        <p:nvSpPr>
          <p:cNvPr id="3" name="Slide Number Placeholder 2"/>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fld id="{153081FD-52E5-436A-807A-287BC244DF62}" type="slidenum">
              <a:rPr lang="ar-SA">
                <a:solidFill>
                  <a:srgbClr val="CBA523"/>
                </a:solidFill>
                <a:cs typeface="Arial" charset="0"/>
              </a:rPr>
              <a:pPr fontAlgn="base">
                <a:spcBef>
                  <a:spcPct val="0"/>
                </a:spcBef>
                <a:spcAft>
                  <a:spcPct val="0"/>
                </a:spcAft>
                <a:defRPr/>
              </a:pPr>
              <a:t>32</a:t>
            </a:fld>
            <a:endParaRPr lang="en-US">
              <a:solidFill>
                <a:srgbClr val="CBA523"/>
              </a:solidFill>
              <a:cs typeface="Arial" charset="0"/>
            </a:endParaRPr>
          </a:p>
        </p:txBody>
      </p:sp>
    </p:spTree>
    <p:extLst>
      <p:ext uri="{BB962C8B-B14F-4D97-AF65-F5344CB8AC3E}">
        <p14:creationId xmlns:p14="http://schemas.microsoft.com/office/powerpoint/2010/main" val="2244508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1" name="Group 5"/>
          <p:cNvGrpSpPr>
            <a:grpSpLocks/>
          </p:cNvGrpSpPr>
          <p:nvPr/>
        </p:nvGrpSpPr>
        <p:grpSpPr bwMode="auto">
          <a:xfrm>
            <a:off x="1914526" y="1447800"/>
            <a:ext cx="8677275" cy="4787900"/>
            <a:chOff x="390525" y="1219200"/>
            <a:chExt cx="8677275" cy="4787900"/>
          </a:xfrm>
        </p:grpSpPr>
        <p:cxnSp>
          <p:nvCxnSpPr>
            <p:cNvPr id="66564" name="AutoShape 26"/>
            <p:cNvCxnSpPr>
              <a:cxnSpLocks noChangeShapeType="1"/>
              <a:stCxn id="66574" idx="3"/>
              <a:endCxn id="14" idx="2"/>
            </p:cNvCxnSpPr>
            <p:nvPr/>
          </p:nvCxnSpPr>
          <p:spPr bwMode="auto">
            <a:xfrm flipV="1">
              <a:off x="2582932" y="2971800"/>
              <a:ext cx="541268" cy="870466"/>
            </a:xfrm>
            <a:prstGeom prst="bentConnector3">
              <a:avLst>
                <a:gd name="adj1" fmla="val 50000"/>
              </a:avLst>
            </a:prstGeom>
            <a:noFill/>
            <a:ln w="28575">
              <a:solidFill>
                <a:schemeClr val="tx1"/>
              </a:solidFill>
              <a:miter lim="800000"/>
              <a:headEnd/>
              <a:tailEnd type="triangle" w="med" len="med"/>
            </a:ln>
          </p:spPr>
        </p:cxnSp>
        <p:cxnSp>
          <p:nvCxnSpPr>
            <p:cNvPr id="66565" name="AutoShape 2"/>
            <p:cNvCxnSpPr>
              <a:cxnSpLocks noChangeShapeType="1"/>
            </p:cNvCxnSpPr>
            <p:nvPr/>
          </p:nvCxnSpPr>
          <p:spPr bwMode="auto">
            <a:xfrm rot="5400000">
              <a:off x="5429250" y="1809750"/>
              <a:ext cx="1066800" cy="647700"/>
            </a:xfrm>
            <a:prstGeom prst="bentConnector2">
              <a:avLst/>
            </a:prstGeom>
            <a:noFill/>
            <a:ln w="28575">
              <a:solidFill>
                <a:schemeClr val="tx1"/>
              </a:solidFill>
              <a:miter lim="800000"/>
              <a:headEnd/>
              <a:tailEnd type="triangle" w="med" len="med"/>
            </a:ln>
          </p:spPr>
        </p:cxnSp>
        <p:cxnSp>
          <p:nvCxnSpPr>
            <p:cNvPr id="66566" name="AutoShape 4"/>
            <p:cNvCxnSpPr>
              <a:cxnSpLocks noChangeShapeType="1"/>
            </p:cNvCxnSpPr>
            <p:nvPr/>
          </p:nvCxnSpPr>
          <p:spPr bwMode="auto">
            <a:xfrm rot="16200000" flipH="1">
              <a:off x="2469356" y="1874044"/>
              <a:ext cx="1081088" cy="533400"/>
            </a:xfrm>
            <a:prstGeom prst="bentConnector2">
              <a:avLst/>
            </a:prstGeom>
            <a:noFill/>
            <a:ln w="28575">
              <a:solidFill>
                <a:schemeClr val="tx1"/>
              </a:solidFill>
              <a:miter lim="800000"/>
              <a:headEnd/>
              <a:tailEnd type="triangle" w="med" len="med"/>
            </a:ln>
          </p:spPr>
        </p:cxnSp>
        <p:sp>
          <p:nvSpPr>
            <p:cNvPr id="66567" name="Text Box 5"/>
            <p:cNvSpPr txBox="1">
              <a:spLocks noChangeArrowheads="1"/>
            </p:cNvSpPr>
            <p:nvPr/>
          </p:nvSpPr>
          <p:spPr bwMode="auto">
            <a:xfrm>
              <a:off x="390525" y="2016125"/>
              <a:ext cx="2530475" cy="1077218"/>
            </a:xfrm>
            <a:prstGeom prst="rect">
              <a:avLst/>
            </a:prstGeom>
            <a:noFill/>
            <a:ln w="9525">
              <a:noFill/>
              <a:miter lim="800000"/>
              <a:headEnd/>
              <a:tailEnd/>
            </a:ln>
          </p:spPr>
          <p:txBody>
            <a:bodyPr>
              <a:spAutoFit/>
            </a:bodyPr>
            <a:lstStyle/>
            <a:p>
              <a:pPr algn="l" rtl="0"/>
              <a:r>
                <a:rPr lang="en-US" sz="1600" u="sng" dirty="0">
                  <a:latin typeface="Times New Roman" pitchFamily="18" charset="0"/>
                  <a:cs typeface="Times New Roman" pitchFamily="18" charset="0"/>
                </a:rPr>
                <a:t>Encryption</a:t>
              </a:r>
              <a:r>
                <a:rPr lang="en-US" sz="1600" dirty="0">
                  <a:latin typeface="Times New Roman" pitchFamily="18" charset="0"/>
                  <a:cs typeface="Times New Roman" pitchFamily="18" charset="0"/>
                </a:rPr>
                <a:t> provides </a:t>
              </a:r>
            </a:p>
            <a:p>
              <a:pPr algn="l" rtl="0"/>
              <a:r>
                <a:rPr lang="en-US" sz="1600" dirty="0">
                  <a:latin typeface="Times New Roman" pitchFamily="18" charset="0"/>
                  <a:cs typeface="Times New Roman" pitchFamily="18" charset="0"/>
                </a:rPr>
                <a:t>~ confidentiality for data </a:t>
              </a:r>
            </a:p>
            <a:p>
              <a:pPr algn="l" rtl="0"/>
              <a:r>
                <a:rPr lang="en-US" sz="1600" dirty="0">
                  <a:latin typeface="Times New Roman" pitchFamily="18" charset="0"/>
                  <a:cs typeface="Times New Roman" pitchFamily="18" charset="0"/>
                </a:rPr>
                <a:t>~ integrity</a:t>
              </a:r>
            </a:p>
            <a:p>
              <a:pPr algn="l" rtl="0"/>
              <a:r>
                <a:rPr lang="en-US" sz="1600" dirty="0">
                  <a:latin typeface="Times New Roman" pitchFamily="18" charset="0"/>
                  <a:cs typeface="Times New Roman" pitchFamily="18" charset="0"/>
                </a:rPr>
                <a:t>~ basis for protocol</a:t>
              </a:r>
            </a:p>
          </p:txBody>
        </p:sp>
        <p:sp>
          <p:nvSpPr>
            <p:cNvPr id="11" name="Rectangle 6"/>
            <p:cNvSpPr>
              <a:spLocks noChangeArrowheads="1"/>
            </p:cNvSpPr>
            <p:nvPr/>
          </p:nvSpPr>
          <p:spPr bwMode="auto">
            <a:xfrm>
              <a:off x="838200" y="3657600"/>
              <a:ext cx="2209800" cy="457200"/>
            </a:xfrm>
            <a:prstGeom prst="rect">
              <a:avLst/>
            </a:prstGeom>
            <a:solidFill>
              <a:schemeClr val="bg1"/>
            </a:solidFill>
            <a:ln w="9525">
              <a:solidFill>
                <a:schemeClr val="tx1"/>
              </a:solidFill>
              <a:miter lim="800000"/>
              <a:headEnd/>
              <a:tailEnd/>
            </a:ln>
            <a:effectLst>
              <a:outerShdw blurRad="63500" dist="107763" dir="2700000" algn="ctr" rotWithShape="0">
                <a:schemeClr val="bg2"/>
              </a:outerShdw>
            </a:effectLst>
          </p:spPr>
          <p:txBody>
            <a:bodyPr wrap="none" anchor="ctr"/>
            <a:lstStyle/>
            <a:p>
              <a:pPr>
                <a:defRPr/>
              </a:pPr>
              <a:endParaRPr lang="ar-SA"/>
            </a:p>
          </p:txBody>
        </p:sp>
        <p:sp>
          <p:nvSpPr>
            <p:cNvPr id="12" name="Rectangle 7"/>
            <p:cNvSpPr>
              <a:spLocks noChangeArrowheads="1"/>
            </p:cNvSpPr>
            <p:nvPr/>
          </p:nvSpPr>
          <p:spPr bwMode="auto">
            <a:xfrm>
              <a:off x="5334000" y="1219200"/>
              <a:ext cx="3048000" cy="685800"/>
            </a:xfrm>
            <a:prstGeom prst="rect">
              <a:avLst/>
            </a:prstGeom>
            <a:solidFill>
              <a:schemeClr val="bg1"/>
            </a:solidFill>
            <a:ln w="9525">
              <a:solidFill>
                <a:schemeClr val="tx1"/>
              </a:solidFill>
              <a:miter lim="800000"/>
              <a:headEnd/>
              <a:tailEnd/>
            </a:ln>
            <a:effectLst>
              <a:outerShdw blurRad="63500" dist="107763" dir="2700000" algn="ctr" rotWithShape="0">
                <a:schemeClr val="bg2"/>
              </a:outerShdw>
            </a:effectLst>
          </p:spPr>
          <p:txBody>
            <a:bodyPr wrap="none" anchor="ctr"/>
            <a:lstStyle/>
            <a:p>
              <a:pPr>
                <a:defRPr/>
              </a:pPr>
              <a:endParaRPr lang="ar-SA"/>
            </a:p>
          </p:txBody>
        </p:sp>
        <p:sp>
          <p:nvSpPr>
            <p:cNvPr id="13" name="Rectangle 8"/>
            <p:cNvSpPr>
              <a:spLocks noChangeArrowheads="1"/>
            </p:cNvSpPr>
            <p:nvPr/>
          </p:nvSpPr>
          <p:spPr bwMode="auto">
            <a:xfrm>
              <a:off x="1447800" y="1447800"/>
              <a:ext cx="2286000" cy="457200"/>
            </a:xfrm>
            <a:prstGeom prst="rect">
              <a:avLst/>
            </a:prstGeom>
            <a:solidFill>
              <a:schemeClr val="bg1"/>
            </a:solidFill>
            <a:ln w="9525">
              <a:solidFill>
                <a:schemeClr val="tx1"/>
              </a:solidFill>
              <a:miter lim="800000"/>
              <a:headEnd/>
              <a:tailEnd/>
            </a:ln>
            <a:effectLst>
              <a:outerShdw blurRad="63500" dist="107763" dir="2700000" algn="ctr" rotWithShape="0">
                <a:schemeClr val="bg2"/>
              </a:outerShdw>
            </a:effectLst>
          </p:spPr>
          <p:txBody>
            <a:bodyPr wrap="none" anchor="ctr"/>
            <a:lstStyle/>
            <a:p>
              <a:pPr>
                <a:defRPr/>
              </a:pPr>
              <a:endParaRPr lang="ar-SA"/>
            </a:p>
          </p:txBody>
        </p:sp>
        <p:sp>
          <p:nvSpPr>
            <p:cNvPr id="14" name="Oval 16"/>
            <p:cNvSpPr>
              <a:spLocks noChangeArrowheads="1"/>
            </p:cNvSpPr>
            <p:nvPr/>
          </p:nvSpPr>
          <p:spPr bwMode="auto">
            <a:xfrm>
              <a:off x="3124200" y="2133600"/>
              <a:ext cx="2590800" cy="1676400"/>
            </a:xfrm>
            <a:prstGeom prst="ellipse">
              <a:avLst/>
            </a:prstGeom>
            <a:solidFill>
              <a:schemeClr val="bg1"/>
            </a:solidFill>
            <a:ln w="9525">
              <a:solidFill>
                <a:schemeClr val="tx1"/>
              </a:solidFill>
              <a:round/>
              <a:headEnd/>
              <a:tailEnd/>
            </a:ln>
            <a:effectLst>
              <a:outerShdw blurRad="63500" dist="107763" dir="2700000" algn="ctr" rotWithShape="0">
                <a:schemeClr val="bg2"/>
              </a:outerShdw>
            </a:effectLst>
          </p:spPr>
          <p:txBody>
            <a:bodyPr wrap="none" anchor="ctr"/>
            <a:lstStyle/>
            <a:p>
              <a:pPr algn="ctr">
                <a:defRPr/>
              </a:pPr>
              <a:r>
                <a:rPr lang="en-US" sz="2400" b="1" dirty="0">
                  <a:solidFill>
                    <a:srgbClr val="0070C0"/>
                  </a:solidFill>
                  <a:latin typeface="Times New Roman" pitchFamily="18" charset="0"/>
                  <a:cs typeface="Times New Roman" pitchFamily="18" charset="0"/>
                </a:rPr>
                <a:t>METHODS OF </a:t>
              </a:r>
            </a:p>
            <a:p>
              <a:pPr algn="ctr">
                <a:defRPr/>
              </a:pPr>
              <a:r>
                <a:rPr lang="en-US" sz="2400" b="1" dirty="0">
                  <a:solidFill>
                    <a:srgbClr val="0070C0"/>
                  </a:solidFill>
                  <a:latin typeface="Times New Roman" pitchFamily="18" charset="0"/>
                  <a:cs typeface="Times New Roman" pitchFamily="18" charset="0"/>
                </a:rPr>
                <a:t>DEFENSE</a:t>
              </a:r>
              <a:endParaRPr lang="en-US" b="1" dirty="0">
                <a:solidFill>
                  <a:srgbClr val="0070C0"/>
                </a:solidFill>
                <a:latin typeface="Times New Roman" pitchFamily="18" charset="0"/>
                <a:cs typeface="Times New Roman" pitchFamily="18" charset="0"/>
              </a:endParaRPr>
            </a:p>
          </p:txBody>
        </p:sp>
        <p:sp>
          <p:nvSpPr>
            <p:cNvPr id="66572" name="Text Box 17"/>
            <p:cNvSpPr txBox="1">
              <a:spLocks noChangeArrowheads="1"/>
            </p:cNvSpPr>
            <p:nvPr/>
          </p:nvSpPr>
          <p:spPr bwMode="auto">
            <a:xfrm>
              <a:off x="5334000" y="1295400"/>
              <a:ext cx="3124200" cy="641350"/>
            </a:xfrm>
            <a:prstGeom prst="rect">
              <a:avLst/>
            </a:prstGeom>
            <a:noFill/>
            <a:ln w="9525">
              <a:noFill/>
              <a:miter lim="800000"/>
              <a:headEnd/>
              <a:tailEnd/>
            </a:ln>
          </p:spPr>
          <p:txBody>
            <a:bodyPr>
              <a:spAutoFit/>
            </a:bodyPr>
            <a:lstStyle/>
            <a:p>
              <a:pPr algn="ctr" rtl="0">
                <a:spcBef>
                  <a:spcPct val="50000"/>
                </a:spcBef>
              </a:pPr>
              <a:r>
                <a:rPr lang="en-US" b="1" dirty="0">
                  <a:solidFill>
                    <a:srgbClr val="0070C0"/>
                  </a:solidFill>
                  <a:latin typeface="Times New Roman" pitchFamily="18" charset="0"/>
                  <a:cs typeface="Times New Roman" pitchFamily="18" charset="0"/>
                </a:rPr>
                <a:t>SOFTWARE/HARDWARE CONTROLS</a:t>
              </a:r>
            </a:p>
          </p:txBody>
        </p:sp>
        <p:sp>
          <p:nvSpPr>
            <p:cNvPr id="66573" name="Text Box 18"/>
            <p:cNvSpPr txBox="1">
              <a:spLocks noChangeArrowheads="1"/>
            </p:cNvSpPr>
            <p:nvPr/>
          </p:nvSpPr>
          <p:spPr bwMode="auto">
            <a:xfrm>
              <a:off x="1371600" y="1524000"/>
              <a:ext cx="2438400" cy="366713"/>
            </a:xfrm>
            <a:prstGeom prst="rect">
              <a:avLst/>
            </a:prstGeom>
            <a:noFill/>
            <a:ln w="9525">
              <a:noFill/>
              <a:miter lim="800000"/>
              <a:headEnd/>
              <a:tailEnd/>
            </a:ln>
          </p:spPr>
          <p:txBody>
            <a:bodyPr>
              <a:spAutoFit/>
            </a:bodyPr>
            <a:lstStyle/>
            <a:p>
              <a:pPr algn="ctr" rtl="0">
                <a:spcBef>
                  <a:spcPct val="50000"/>
                </a:spcBef>
              </a:pPr>
              <a:r>
                <a:rPr lang="en-US" b="1" dirty="0">
                  <a:solidFill>
                    <a:srgbClr val="0070C0"/>
                  </a:solidFill>
                  <a:latin typeface="Times New Roman" pitchFamily="18" charset="0"/>
                  <a:cs typeface="Times New Roman" pitchFamily="18" charset="0"/>
                </a:rPr>
                <a:t>ENCRYPTION</a:t>
              </a:r>
            </a:p>
          </p:txBody>
        </p:sp>
        <p:sp>
          <p:nvSpPr>
            <p:cNvPr id="66574" name="Text Box 19"/>
            <p:cNvSpPr txBox="1">
              <a:spLocks noChangeArrowheads="1"/>
            </p:cNvSpPr>
            <p:nvPr/>
          </p:nvSpPr>
          <p:spPr bwMode="auto">
            <a:xfrm>
              <a:off x="1295400" y="3657600"/>
              <a:ext cx="1287532" cy="369332"/>
            </a:xfrm>
            <a:prstGeom prst="rect">
              <a:avLst/>
            </a:prstGeom>
            <a:noFill/>
            <a:ln w="9525">
              <a:noFill/>
              <a:miter lim="800000"/>
              <a:headEnd/>
              <a:tailEnd/>
            </a:ln>
          </p:spPr>
          <p:txBody>
            <a:bodyPr wrap="none">
              <a:spAutoFit/>
            </a:bodyPr>
            <a:lstStyle/>
            <a:p>
              <a:pPr algn="l" rtl="0"/>
              <a:r>
                <a:rPr lang="en-US" b="1" dirty="0">
                  <a:solidFill>
                    <a:srgbClr val="0070C0"/>
                  </a:solidFill>
                  <a:latin typeface="Times New Roman" pitchFamily="18" charset="0"/>
                  <a:cs typeface="Times New Roman" pitchFamily="18" charset="0"/>
                </a:rPr>
                <a:t>POLICIES</a:t>
              </a:r>
            </a:p>
          </p:txBody>
        </p:sp>
        <p:sp>
          <p:nvSpPr>
            <p:cNvPr id="66575" name="Text Box 20"/>
            <p:cNvSpPr txBox="1">
              <a:spLocks noChangeArrowheads="1"/>
            </p:cNvSpPr>
            <p:nvPr/>
          </p:nvSpPr>
          <p:spPr bwMode="auto">
            <a:xfrm>
              <a:off x="6248400" y="1962150"/>
              <a:ext cx="2819400" cy="2554545"/>
            </a:xfrm>
            <a:prstGeom prst="rect">
              <a:avLst/>
            </a:prstGeom>
            <a:noFill/>
            <a:ln w="9525">
              <a:noFill/>
              <a:miter lim="800000"/>
              <a:headEnd/>
              <a:tailEnd/>
            </a:ln>
          </p:spPr>
          <p:txBody>
            <a:bodyPr>
              <a:spAutoFit/>
            </a:bodyPr>
            <a:lstStyle/>
            <a:p>
              <a:pPr algn="l" rtl="0"/>
              <a:r>
                <a:rPr lang="en-US" sz="1600" u="sng" dirty="0">
                  <a:latin typeface="Times New Roman" pitchFamily="18" charset="0"/>
                  <a:cs typeface="Times New Roman" pitchFamily="18" charset="0"/>
                </a:rPr>
                <a:t>S/W controls</a:t>
              </a:r>
              <a:r>
                <a:rPr lang="en-US" sz="1600" dirty="0">
                  <a:latin typeface="Times New Roman" pitchFamily="18" charset="0"/>
                  <a:cs typeface="Times New Roman" pitchFamily="18" charset="0"/>
                </a:rPr>
                <a:t>:</a:t>
              </a:r>
            </a:p>
            <a:p>
              <a:pPr algn="l" rtl="0"/>
              <a:r>
                <a:rPr lang="en-US" sz="1600" dirty="0">
                  <a:latin typeface="Times New Roman" pitchFamily="18" charset="0"/>
                  <a:cs typeface="Times New Roman" pitchFamily="18" charset="0"/>
                </a:rPr>
                <a:t>~ Internal program </a:t>
              </a:r>
              <a:r>
                <a:rPr lang="en-US" sz="1600" dirty="0" err="1">
                  <a:latin typeface="Times New Roman" pitchFamily="18" charset="0"/>
                  <a:cs typeface="Times New Roman" pitchFamily="18" charset="0"/>
                </a:rPr>
                <a:t>ctrls</a:t>
              </a:r>
              <a:endParaRPr lang="en-US" sz="1600" dirty="0">
                <a:latin typeface="Times New Roman" pitchFamily="18" charset="0"/>
                <a:cs typeface="Times New Roman" pitchFamily="18" charset="0"/>
              </a:endParaRPr>
            </a:p>
            <a:p>
              <a:pPr algn="l" rtl="0"/>
              <a:r>
                <a:rPr lang="en-US" sz="1600" dirty="0">
                  <a:latin typeface="Times New Roman" pitchFamily="18" charset="0"/>
                  <a:cs typeface="Times New Roman" pitchFamily="18" charset="0"/>
                </a:rPr>
                <a:t>~ Operating system </a:t>
              </a:r>
              <a:r>
                <a:rPr lang="en-US" sz="1600" dirty="0" err="1">
                  <a:latin typeface="Times New Roman" pitchFamily="18" charset="0"/>
                  <a:cs typeface="Times New Roman" pitchFamily="18" charset="0"/>
                </a:rPr>
                <a:t>ctrls</a:t>
              </a:r>
              <a:endParaRPr lang="en-US" sz="1600" dirty="0">
                <a:latin typeface="Times New Roman" pitchFamily="18" charset="0"/>
                <a:cs typeface="Times New Roman" pitchFamily="18" charset="0"/>
              </a:endParaRPr>
            </a:p>
            <a:p>
              <a:pPr algn="l" rtl="0"/>
              <a:r>
                <a:rPr lang="en-US" sz="1600" dirty="0">
                  <a:latin typeface="Times New Roman" pitchFamily="18" charset="0"/>
                  <a:cs typeface="Times New Roman" pitchFamily="18" charset="0"/>
                </a:rPr>
                <a:t>~ Development </a:t>
              </a:r>
              <a:r>
                <a:rPr lang="en-US" sz="1600" dirty="0" err="1">
                  <a:latin typeface="Times New Roman" pitchFamily="18" charset="0"/>
                  <a:cs typeface="Times New Roman" pitchFamily="18" charset="0"/>
                </a:rPr>
                <a:t>ctrls</a:t>
              </a:r>
              <a:endParaRPr lang="en-US" sz="1600" dirty="0">
                <a:latin typeface="Times New Roman" pitchFamily="18" charset="0"/>
                <a:cs typeface="Times New Roman" pitchFamily="18" charset="0"/>
              </a:endParaRPr>
            </a:p>
            <a:p>
              <a:pPr algn="l" rtl="0"/>
              <a:endParaRPr lang="en-US" sz="1600" dirty="0">
                <a:latin typeface="Georgia" pitchFamily="18" charset="0"/>
              </a:endParaRPr>
            </a:p>
            <a:p>
              <a:pPr algn="l" rtl="0"/>
              <a:r>
                <a:rPr lang="en-US" sz="1600" u="sng" dirty="0">
                  <a:latin typeface="Times New Roman" pitchFamily="18" charset="0"/>
                  <a:cs typeface="Times New Roman" pitchFamily="18" charset="0"/>
                </a:rPr>
                <a:t>H/W controls:</a:t>
              </a:r>
              <a:endParaRPr lang="en-US" sz="1600" dirty="0">
                <a:latin typeface="Times New Roman" pitchFamily="18" charset="0"/>
                <a:cs typeface="Times New Roman" pitchFamily="18" charset="0"/>
              </a:endParaRPr>
            </a:p>
            <a:p>
              <a:pPr algn="l" rtl="0"/>
              <a:r>
                <a:rPr lang="en-US" sz="1600" dirty="0">
                  <a:latin typeface="Times New Roman" pitchFamily="18" charset="0"/>
                  <a:cs typeface="Times New Roman" pitchFamily="18" charset="0"/>
                </a:rPr>
                <a:t>~ h/w devices :</a:t>
              </a:r>
            </a:p>
            <a:p>
              <a:pPr algn="l" rtl="0"/>
              <a:r>
                <a:rPr lang="en-US" sz="1600" dirty="0">
                  <a:latin typeface="Times New Roman" pitchFamily="18" charset="0"/>
                  <a:cs typeface="Times New Roman" pitchFamily="18" charset="0"/>
                </a:rPr>
                <a:t>   - smartcard (encryption)</a:t>
              </a:r>
            </a:p>
            <a:p>
              <a:pPr algn="l" rtl="0"/>
              <a:r>
                <a:rPr lang="en-US" sz="1600" dirty="0">
                  <a:latin typeface="Times New Roman" pitchFamily="18" charset="0"/>
                  <a:cs typeface="Times New Roman" pitchFamily="18" charset="0"/>
                </a:rPr>
                <a:t>   - circuit board ctrl disk  </a:t>
              </a:r>
            </a:p>
            <a:p>
              <a:pPr algn="l" rtl="0"/>
              <a:r>
                <a:rPr lang="en-US" sz="1600" dirty="0">
                  <a:latin typeface="Times New Roman" pitchFamily="18" charset="0"/>
                  <a:cs typeface="Times New Roman" pitchFamily="18" charset="0"/>
                </a:rPr>
                <a:t>     drives in PCs</a:t>
              </a:r>
            </a:p>
          </p:txBody>
        </p:sp>
        <p:sp>
          <p:nvSpPr>
            <p:cNvPr id="66576" name="Text Box 21"/>
            <p:cNvSpPr txBox="1">
              <a:spLocks noChangeArrowheads="1"/>
            </p:cNvSpPr>
            <p:nvPr/>
          </p:nvSpPr>
          <p:spPr bwMode="auto">
            <a:xfrm>
              <a:off x="812800" y="4191000"/>
              <a:ext cx="1993899" cy="1077218"/>
            </a:xfrm>
            <a:prstGeom prst="rect">
              <a:avLst/>
            </a:prstGeom>
            <a:noFill/>
            <a:ln w="9525">
              <a:noFill/>
              <a:miter lim="800000"/>
              <a:headEnd/>
              <a:tailEnd/>
            </a:ln>
          </p:spPr>
          <p:txBody>
            <a:bodyPr wrap="square">
              <a:spAutoFit/>
            </a:bodyPr>
            <a:lstStyle/>
            <a:p>
              <a:pPr algn="l" rtl="0"/>
              <a:r>
                <a:rPr lang="en-US" sz="1600" dirty="0">
                  <a:latin typeface="Times New Roman" pitchFamily="18" charset="0"/>
                  <a:cs typeface="Times New Roman" pitchFamily="18" charset="0"/>
                </a:rPr>
                <a:t>~ frequent changes </a:t>
              </a:r>
            </a:p>
            <a:p>
              <a:pPr algn="l" rtl="0"/>
              <a:r>
                <a:rPr lang="en-US" sz="1600" dirty="0">
                  <a:latin typeface="Times New Roman" pitchFamily="18" charset="0"/>
                  <a:cs typeface="Times New Roman" pitchFamily="18" charset="0"/>
                </a:rPr>
                <a:t>   of password</a:t>
              </a:r>
            </a:p>
            <a:p>
              <a:pPr algn="l" rtl="0"/>
              <a:r>
                <a:rPr lang="en-US" sz="1600" dirty="0">
                  <a:latin typeface="Times New Roman" pitchFamily="18" charset="0"/>
                  <a:cs typeface="Times New Roman" pitchFamily="18" charset="0"/>
                </a:rPr>
                <a:t>~ training</a:t>
              </a:r>
            </a:p>
            <a:p>
              <a:pPr algn="l" rtl="0"/>
              <a:r>
                <a:rPr lang="en-US" sz="1600" dirty="0">
                  <a:latin typeface="Times New Roman" pitchFamily="18" charset="0"/>
                  <a:cs typeface="Times New Roman" pitchFamily="18" charset="0"/>
                </a:rPr>
                <a:t>~ codes of ethics</a:t>
              </a:r>
            </a:p>
          </p:txBody>
        </p:sp>
        <p:sp>
          <p:nvSpPr>
            <p:cNvPr id="66577" name="Text Box 22"/>
            <p:cNvSpPr txBox="1">
              <a:spLocks noChangeArrowheads="1"/>
            </p:cNvSpPr>
            <p:nvPr/>
          </p:nvSpPr>
          <p:spPr bwMode="auto">
            <a:xfrm>
              <a:off x="3200400" y="5181600"/>
              <a:ext cx="4267199" cy="825500"/>
            </a:xfrm>
            <a:prstGeom prst="rect">
              <a:avLst/>
            </a:prstGeom>
            <a:noFill/>
            <a:ln w="9525">
              <a:noFill/>
              <a:miter lim="800000"/>
              <a:headEnd/>
              <a:tailEnd/>
            </a:ln>
          </p:spPr>
          <p:txBody>
            <a:bodyPr wrap="square">
              <a:spAutoFit/>
            </a:bodyPr>
            <a:lstStyle/>
            <a:p>
              <a:pPr algn="l" rtl="0"/>
              <a:r>
                <a:rPr lang="en-US" sz="1600" dirty="0">
                  <a:latin typeface="Georgia" pitchFamily="18" charset="0"/>
                </a:rPr>
                <a:t>~ </a:t>
              </a:r>
              <a:r>
                <a:rPr lang="en-US" sz="1600" dirty="0">
                  <a:latin typeface="Times New Roman" pitchFamily="18" charset="0"/>
                  <a:cs typeface="Times New Roman" pitchFamily="18" charset="0"/>
                </a:rPr>
                <a:t>locks of doors</a:t>
              </a:r>
            </a:p>
            <a:p>
              <a:pPr algn="l" rtl="0"/>
              <a:r>
                <a:rPr lang="en-US" sz="1600" dirty="0">
                  <a:latin typeface="Times New Roman" pitchFamily="18" charset="0"/>
                  <a:cs typeface="Times New Roman" pitchFamily="18" charset="0"/>
                </a:rPr>
                <a:t>~ backup copies of important s/w and data</a:t>
              </a:r>
            </a:p>
            <a:p>
              <a:pPr algn="l" rtl="0"/>
              <a:r>
                <a:rPr lang="en-US" sz="1600" dirty="0">
                  <a:latin typeface="Times New Roman" pitchFamily="18" charset="0"/>
                  <a:cs typeface="Times New Roman" pitchFamily="18" charset="0"/>
                </a:rPr>
                <a:t>~ physical site planning (reduce natural disasters)</a:t>
              </a:r>
            </a:p>
          </p:txBody>
        </p:sp>
        <p:cxnSp>
          <p:nvCxnSpPr>
            <p:cNvPr id="66578" name="AutoShape 23"/>
            <p:cNvCxnSpPr>
              <a:cxnSpLocks noChangeShapeType="1"/>
            </p:cNvCxnSpPr>
            <p:nvPr/>
          </p:nvCxnSpPr>
          <p:spPr bwMode="auto">
            <a:xfrm rot="5400000" flipH="1" flipV="1">
              <a:off x="4236244" y="4312444"/>
              <a:ext cx="1128712" cy="152400"/>
            </a:xfrm>
            <a:prstGeom prst="bentConnector5">
              <a:avLst>
                <a:gd name="adj1" fmla="val 14204"/>
                <a:gd name="adj2" fmla="val -530213"/>
                <a:gd name="adj3" fmla="val 17440"/>
              </a:avLst>
            </a:prstGeom>
            <a:noFill/>
            <a:ln w="28575">
              <a:solidFill>
                <a:schemeClr val="tx1"/>
              </a:solidFill>
              <a:miter lim="800000"/>
              <a:headEnd/>
              <a:tailEnd type="triangle" w="med" len="med"/>
            </a:ln>
          </p:spPr>
        </p:cxnSp>
        <p:sp>
          <p:nvSpPr>
            <p:cNvPr id="22" name="Rectangle 24"/>
            <p:cNvSpPr>
              <a:spLocks noChangeArrowheads="1"/>
            </p:cNvSpPr>
            <p:nvPr/>
          </p:nvSpPr>
          <p:spPr bwMode="auto">
            <a:xfrm>
              <a:off x="3276600" y="4724400"/>
              <a:ext cx="2895600" cy="457200"/>
            </a:xfrm>
            <a:prstGeom prst="rect">
              <a:avLst/>
            </a:prstGeom>
            <a:solidFill>
              <a:schemeClr val="bg1"/>
            </a:solidFill>
            <a:ln w="9525">
              <a:solidFill>
                <a:schemeClr val="tx1"/>
              </a:solidFill>
              <a:miter lim="800000"/>
              <a:headEnd/>
              <a:tailEnd/>
            </a:ln>
            <a:effectLst>
              <a:outerShdw blurRad="63500" dist="107763" dir="2700000" algn="ctr" rotWithShape="0">
                <a:schemeClr val="bg2"/>
              </a:outerShdw>
            </a:effectLst>
          </p:spPr>
          <p:txBody>
            <a:bodyPr wrap="none" anchor="ctr"/>
            <a:lstStyle/>
            <a:p>
              <a:pPr>
                <a:defRPr/>
              </a:pPr>
              <a:endParaRPr lang="ar-SA"/>
            </a:p>
          </p:txBody>
        </p:sp>
        <p:sp>
          <p:nvSpPr>
            <p:cNvPr id="66580" name="Text Box 25"/>
            <p:cNvSpPr txBox="1">
              <a:spLocks noChangeArrowheads="1"/>
            </p:cNvSpPr>
            <p:nvPr/>
          </p:nvSpPr>
          <p:spPr bwMode="auto">
            <a:xfrm>
              <a:off x="3276600" y="4800600"/>
              <a:ext cx="2895600" cy="366713"/>
            </a:xfrm>
            <a:prstGeom prst="rect">
              <a:avLst/>
            </a:prstGeom>
            <a:noFill/>
            <a:ln w="9525">
              <a:noFill/>
              <a:miter lim="800000"/>
              <a:headEnd/>
              <a:tailEnd/>
            </a:ln>
          </p:spPr>
          <p:txBody>
            <a:bodyPr>
              <a:spAutoFit/>
            </a:bodyPr>
            <a:lstStyle/>
            <a:p>
              <a:pPr algn="ctr" rtl="0">
                <a:spcBef>
                  <a:spcPct val="50000"/>
                </a:spcBef>
              </a:pPr>
              <a:r>
                <a:rPr lang="en-US" b="1" dirty="0">
                  <a:solidFill>
                    <a:srgbClr val="0070C0"/>
                  </a:solidFill>
                  <a:latin typeface="Times New Roman" pitchFamily="18" charset="0"/>
                  <a:cs typeface="Times New Roman" pitchFamily="18" charset="0"/>
                </a:rPr>
                <a:t>PHYSICAL CONTROLS</a:t>
              </a:r>
            </a:p>
          </p:txBody>
        </p:sp>
      </p:grpSp>
      <p:sp>
        <p:nvSpPr>
          <p:cNvPr id="26" name="Title 25"/>
          <p:cNvSpPr>
            <a:spLocks noGrp="1"/>
          </p:cNvSpPr>
          <p:nvPr>
            <p:ph type="title"/>
          </p:nvPr>
        </p:nvSpPr>
        <p:spPr>
          <a:xfrm>
            <a:off x="1003302" y="145413"/>
            <a:ext cx="5676898" cy="1139569"/>
          </a:xfrm>
        </p:spPr>
        <p:txBody>
          <a:bodyPr>
            <a:normAutofit fontScale="90000"/>
          </a:bodyPr>
          <a:lstStyle/>
          <a:p>
            <a:pPr algn="ctr">
              <a:defRPr/>
            </a:pPr>
            <a:r>
              <a:rPr lang="en-US" b="1" dirty="0">
                <a:solidFill>
                  <a:srgbClr val="C00000"/>
                </a:solidFill>
                <a:latin typeface="Times New Roman" pitchFamily="18" charset="0"/>
                <a:cs typeface="Times New Roman" pitchFamily="18" charset="0"/>
              </a:rPr>
              <a:t>Controls:</a:t>
            </a:r>
            <a:br>
              <a:rPr lang="en-US" b="1" dirty="0">
                <a:solidFill>
                  <a:srgbClr val="C00000"/>
                </a:solidFill>
                <a:latin typeface="Times New Roman" pitchFamily="18" charset="0"/>
                <a:cs typeface="Times New Roman" pitchFamily="18" charset="0"/>
              </a:rPr>
            </a:br>
            <a:r>
              <a:rPr lang="en-US" b="1" dirty="0">
                <a:solidFill>
                  <a:srgbClr val="C00000"/>
                </a:solidFill>
                <a:latin typeface="Times New Roman" pitchFamily="18" charset="0"/>
                <a:cs typeface="Times New Roman" pitchFamily="18" charset="0"/>
              </a:rPr>
              <a:t>Methods of Defense</a:t>
            </a:r>
          </a:p>
        </p:txBody>
      </p:sp>
      <p:sp>
        <p:nvSpPr>
          <p:cNvPr id="3" name="Slide Number Placeholder 2"/>
          <p:cNvSpPr>
            <a:spLocks noGrp="1"/>
          </p:cNvSpPr>
          <p:nvPr>
            <p:ph type="sldNum" sz="quarter" idx="12"/>
          </p:nvPr>
        </p:nvSpPr>
        <p:spPr/>
        <p:txBody>
          <a:bodyPr vert="horz" wrap="square" lIns="91440" tIns="45720" rIns="91440" bIns="45720" numCol="1" rtlCol="0" anchor="ctr" anchorCtr="0" compatLnSpc="1">
            <a:prstTxWarp prst="textNoShape">
              <a:avLst/>
            </a:prstTxWarp>
          </a:bodyPr>
          <a:lstStyle/>
          <a:p>
            <a:pPr fontAlgn="base">
              <a:spcBef>
                <a:spcPct val="0"/>
              </a:spcBef>
              <a:spcAft>
                <a:spcPct val="0"/>
              </a:spcAft>
              <a:defRPr/>
            </a:pPr>
            <a:fld id="{83B01937-10A0-4FAE-B482-F7FC6E0BD41A}" type="slidenum">
              <a:rPr lang="ar-SA">
                <a:solidFill>
                  <a:srgbClr val="CBA523"/>
                </a:solidFill>
                <a:cs typeface="Arial" charset="0"/>
              </a:rPr>
              <a:pPr fontAlgn="base">
                <a:spcBef>
                  <a:spcPct val="0"/>
                </a:spcBef>
                <a:spcAft>
                  <a:spcPct val="0"/>
                </a:spcAft>
                <a:defRPr/>
              </a:pPr>
              <a:t>33</a:t>
            </a:fld>
            <a:endParaRPr lang="en-US">
              <a:solidFill>
                <a:srgbClr val="CBA523"/>
              </a:solidFill>
              <a:cs typeface="Arial" charset="0"/>
            </a:endParaRPr>
          </a:p>
        </p:txBody>
      </p:sp>
    </p:spTree>
    <p:extLst>
      <p:ext uri="{BB962C8B-B14F-4D97-AF65-F5344CB8AC3E}">
        <p14:creationId xmlns:p14="http://schemas.microsoft.com/office/powerpoint/2010/main" val="871528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0750" y="2308225"/>
            <a:ext cx="7810500" cy="1120775"/>
          </a:xfrm>
        </p:spPr>
        <p:txBody>
          <a:bodyPr/>
          <a:lstStyle/>
          <a:p>
            <a:pPr algn="ctr"/>
            <a:r>
              <a:rPr lang="en-US" b="1" dirty="0">
                <a:latin typeface="Times New Roman" panose="02020603050405020304" pitchFamily="18" charset="0"/>
                <a:cs typeface="Times New Roman" panose="02020603050405020304" pitchFamily="18" charset="0"/>
              </a:rPr>
              <a:t>TERMINOLOGIES</a:t>
            </a:r>
            <a:r>
              <a:rPr lang="en-US" dirty="0"/>
              <a:t> </a:t>
            </a:r>
          </a:p>
        </p:txBody>
      </p:sp>
    </p:spTree>
    <p:extLst>
      <p:ext uri="{BB962C8B-B14F-4D97-AF65-F5344CB8AC3E}">
        <p14:creationId xmlns:p14="http://schemas.microsoft.com/office/powerpoint/2010/main" val="3939836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100" y="136525"/>
            <a:ext cx="5245100" cy="968375"/>
          </a:xfrm>
        </p:spPr>
        <p:txBody>
          <a:bodyPr/>
          <a:lstStyle/>
          <a:p>
            <a:pPr algn="ctr"/>
            <a:r>
              <a:rPr lang="en-US" dirty="0">
                <a:latin typeface="Times New Roman" panose="02020603050405020304" pitchFamily="18" charset="0"/>
                <a:cs typeface="Times New Roman" panose="02020603050405020304" pitchFamily="18" charset="0"/>
              </a:rPr>
              <a:t>RISK</a:t>
            </a:r>
          </a:p>
        </p:txBody>
      </p:sp>
      <p:sp>
        <p:nvSpPr>
          <p:cNvPr id="3" name="Content Placeholder 2"/>
          <p:cNvSpPr>
            <a:spLocks noGrp="1"/>
          </p:cNvSpPr>
          <p:nvPr>
            <p:ph idx="1"/>
          </p:nvPr>
        </p:nvSpPr>
        <p:spPr>
          <a:xfrm>
            <a:off x="1892300" y="1496732"/>
            <a:ext cx="7988300" cy="3456268"/>
          </a:xfrm>
        </p:spPr>
        <p:txBody>
          <a:bodyPr>
            <a:normAutofit/>
          </a:bodyPr>
          <a:lstStyle/>
          <a:p>
            <a:pPr algn="just"/>
            <a:r>
              <a:rPr lang="en-US" dirty="0">
                <a:latin typeface="Times New Roman" panose="02020603050405020304" pitchFamily="18" charset="0"/>
                <a:cs typeface="Times New Roman" panose="02020603050405020304" pitchFamily="18" charset="0"/>
              </a:rPr>
              <a:t>Risk is the </a:t>
            </a:r>
            <a:r>
              <a:rPr lang="en-US" b="1" dirty="0">
                <a:solidFill>
                  <a:srgbClr val="FF0000"/>
                </a:solidFill>
                <a:latin typeface="Times New Roman" panose="02020603050405020304" pitchFamily="18" charset="0"/>
                <a:cs typeface="Times New Roman" panose="02020603050405020304" pitchFamily="18" charset="0"/>
              </a:rPr>
              <a:t>likelihood</a:t>
            </a:r>
            <a:r>
              <a:rPr lang="en-US" dirty="0">
                <a:latin typeface="Times New Roman" panose="02020603050405020304" pitchFamily="18" charset="0"/>
                <a:cs typeface="Times New Roman" panose="02020603050405020304" pitchFamily="18" charset="0"/>
              </a:rPr>
              <a:t> that something bad will happen.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order for us to have a risk in a particular environment, we need to have both a threat and a vulnerability that the specific threat can exploit.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2277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0" y="101601"/>
            <a:ext cx="7848600" cy="812799"/>
          </a:xfrm>
        </p:spPr>
        <p:txBody>
          <a:bodyPr/>
          <a:lstStyle/>
          <a:p>
            <a:pPr algn="ctr"/>
            <a:r>
              <a:rPr lang="en-US" dirty="0">
                <a:latin typeface="Times New Roman" panose="02020603050405020304" pitchFamily="18" charset="0"/>
                <a:cs typeface="Times New Roman" panose="02020603050405020304" pitchFamily="18" charset="0"/>
              </a:rPr>
              <a:t>RISK MANAGEMENT </a:t>
            </a:r>
          </a:p>
        </p:txBody>
      </p:sp>
      <p:sp>
        <p:nvSpPr>
          <p:cNvPr id="3" name="Content Placeholder 2"/>
          <p:cNvSpPr>
            <a:spLocks noGrp="1"/>
          </p:cNvSpPr>
          <p:nvPr>
            <p:ph idx="1"/>
          </p:nvPr>
        </p:nvSpPr>
        <p:spPr>
          <a:xfrm>
            <a:off x="838200" y="914400"/>
            <a:ext cx="10287000" cy="5841999"/>
          </a:xfrm>
        </p:spPr>
        <p:txBody>
          <a:bodyPr>
            <a:normAutofit/>
          </a:bodyPr>
          <a:lstStyle/>
          <a:p>
            <a:pPr algn="just"/>
            <a:r>
              <a:rPr lang="en-US" dirty="0">
                <a:latin typeface="Times New Roman" panose="02020603050405020304" pitchFamily="18" charset="0"/>
                <a:cs typeface="Times New Roman" panose="02020603050405020304" pitchFamily="18" charset="0"/>
              </a:rPr>
              <a:t>In order to compensate for risks that occur in our environment, the risk management process is very important to implement and follow.</a:t>
            </a:r>
          </a:p>
          <a:p>
            <a:pPr marL="0" indent="0" algn="just">
              <a:buNone/>
            </a:pP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This program must be managed at the senior leader level of the organization and implemented by everyone (not just the technical staff).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At a high level, we need to </a:t>
            </a:r>
          </a:p>
          <a:p>
            <a:pPr lvl="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identify our important assets</a:t>
            </a:r>
          </a:p>
          <a:p>
            <a:pPr lvl="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identify the potential threats against them</a:t>
            </a:r>
          </a:p>
          <a:p>
            <a:pPr lvl="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assess the vulnerabilities that we have present</a:t>
            </a:r>
          </a:p>
          <a:p>
            <a:pPr lvl="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steps to mitigate these risks.</a:t>
            </a:r>
          </a:p>
        </p:txBody>
      </p:sp>
    </p:spTree>
    <p:extLst>
      <p:ext uri="{BB962C8B-B14F-4D97-AF65-F5344CB8AC3E}">
        <p14:creationId xmlns:p14="http://schemas.microsoft.com/office/powerpoint/2010/main" val="2883665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THE RISK MANAGEMENT PROCESS</a:t>
            </a:r>
          </a:p>
        </p:txBody>
      </p:sp>
      <p:pic>
        <p:nvPicPr>
          <p:cNvPr id="5" name="Picture 4"/>
          <p:cNvPicPr>
            <a:picLocks noChangeAspect="1"/>
          </p:cNvPicPr>
          <p:nvPr/>
        </p:nvPicPr>
        <p:blipFill rotWithShape="1">
          <a:blip r:embed="rId2"/>
          <a:srcRect l="19891" t="11603" r="32672" b="2295"/>
          <a:stretch/>
        </p:blipFill>
        <p:spPr>
          <a:xfrm>
            <a:off x="2514600" y="1532965"/>
            <a:ext cx="6578600" cy="5190564"/>
          </a:xfrm>
          <a:prstGeom prst="rect">
            <a:avLst/>
          </a:prstGeom>
        </p:spPr>
      </p:pic>
    </p:spTree>
    <p:extLst>
      <p:ext uri="{BB962C8B-B14F-4D97-AF65-F5344CB8AC3E}">
        <p14:creationId xmlns:p14="http://schemas.microsoft.com/office/powerpoint/2010/main" val="255079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7700" y="0"/>
            <a:ext cx="7404100" cy="828675"/>
          </a:xfrm>
        </p:spPr>
        <p:txBody>
          <a:bodyPr/>
          <a:lstStyle/>
          <a:p>
            <a:pPr algn="ctr"/>
            <a:r>
              <a:rPr lang="en-US" b="1" dirty="0">
                <a:latin typeface="Times New Roman" panose="02020603050405020304" pitchFamily="18" charset="0"/>
                <a:cs typeface="Times New Roman" panose="02020603050405020304" pitchFamily="18" charset="0"/>
              </a:rPr>
              <a:t>IDENTIFY ASSETS</a:t>
            </a:r>
          </a:p>
        </p:txBody>
      </p:sp>
      <p:sp>
        <p:nvSpPr>
          <p:cNvPr id="3" name="Content Placeholder 2"/>
          <p:cNvSpPr>
            <a:spLocks noGrp="1"/>
          </p:cNvSpPr>
          <p:nvPr>
            <p:ph idx="1"/>
          </p:nvPr>
        </p:nvSpPr>
        <p:spPr>
          <a:xfrm>
            <a:off x="1130300" y="828675"/>
            <a:ext cx="9766300" cy="6029325"/>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One of the first and, arguably, one of the most important parts of the risk management process is </a:t>
            </a:r>
            <a:r>
              <a:rPr lang="en-US" b="1" dirty="0">
                <a:latin typeface="Times New Roman" panose="02020603050405020304" pitchFamily="18" charset="0"/>
                <a:cs typeface="Times New Roman" panose="02020603050405020304" pitchFamily="18" charset="0"/>
              </a:rPr>
              <a:t>identifying</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categorizing</a:t>
            </a:r>
            <a:r>
              <a:rPr lang="en-US" dirty="0">
                <a:latin typeface="Times New Roman" panose="02020603050405020304" pitchFamily="18" charset="0"/>
                <a:cs typeface="Times New Roman" panose="02020603050405020304" pitchFamily="18" charset="0"/>
              </a:rPr>
              <a:t> the assets that we are protecting.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we </a:t>
            </a:r>
            <a:r>
              <a:rPr lang="en-US" b="1" dirty="0">
                <a:latin typeface="Times New Roman" panose="02020603050405020304" pitchFamily="18" charset="0"/>
                <a:cs typeface="Times New Roman" panose="02020603050405020304" pitchFamily="18" charset="0"/>
              </a:rPr>
              <a:t>cannot enumerate </a:t>
            </a:r>
            <a:r>
              <a:rPr lang="en-US" dirty="0">
                <a:latin typeface="Times New Roman" panose="02020603050405020304" pitchFamily="18" charset="0"/>
                <a:cs typeface="Times New Roman" panose="02020603050405020304" pitchFamily="18" charset="0"/>
              </a:rPr>
              <a:t>the assets that we have and evaluate the importance of each of them, protecting them can become a very difficult task indeed.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Although this may sound like an exceedingly simple task, in actuality in can be somewhat more complex a problem than it might seem to be on the surface.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Particularly in larger enterprises, merely producing a list of all of the assets with which we are concerned may be troublesome. </a:t>
            </a:r>
          </a:p>
        </p:txBody>
      </p:sp>
    </p:spTree>
    <p:extLst>
      <p:ext uri="{BB962C8B-B14F-4D97-AF65-F5344CB8AC3E}">
        <p14:creationId xmlns:p14="http://schemas.microsoft.com/office/powerpoint/2010/main" val="963055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3800" y="123825"/>
            <a:ext cx="6997700" cy="930275"/>
          </a:xfrm>
        </p:spPr>
        <p:txBody>
          <a:bodyPr/>
          <a:lstStyle/>
          <a:p>
            <a:pPr algn="ctr"/>
            <a:r>
              <a:rPr lang="en-US" b="1" dirty="0">
                <a:latin typeface="Times New Roman" panose="02020603050405020304" pitchFamily="18" charset="0"/>
                <a:cs typeface="Times New Roman" panose="02020603050405020304" pitchFamily="18" charset="0"/>
              </a:rPr>
              <a:t>IDENTIFY THREATS </a:t>
            </a:r>
          </a:p>
        </p:txBody>
      </p:sp>
      <p:sp>
        <p:nvSpPr>
          <p:cNvPr id="3" name="Content Placeholder 2"/>
          <p:cNvSpPr>
            <a:spLocks noGrp="1"/>
          </p:cNvSpPr>
          <p:nvPr>
            <p:ph idx="1"/>
          </p:nvPr>
        </p:nvSpPr>
        <p:spPr>
          <a:xfrm>
            <a:off x="2070100" y="1295400"/>
            <a:ext cx="8509000" cy="4610099"/>
          </a:xfrm>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Once we have enumerated our critical assets, we can then begin to identify the threats that might affect them. </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It is often useful to have a framework within which to discuss the nature of a given threat, and the CIA triad or Parkerian hexad that we discussed earlier serve nicely for this purpose. </a:t>
            </a:r>
          </a:p>
        </p:txBody>
      </p:sp>
    </p:spTree>
    <p:extLst>
      <p:ext uri="{BB962C8B-B14F-4D97-AF65-F5344CB8AC3E}">
        <p14:creationId xmlns:p14="http://schemas.microsoft.com/office/powerpoint/2010/main" val="2540543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8100" y="18255"/>
            <a:ext cx="6311900" cy="1325563"/>
          </a:xfrm>
        </p:spPr>
        <p:txBody>
          <a:bodyPr/>
          <a:lstStyle/>
          <a:p>
            <a:pPr algn="ctr"/>
            <a:r>
              <a:rPr lang="en-US" altLang="en-US" b="1" dirty="0">
                <a:latin typeface="Times New Roman" panose="02020603050405020304" pitchFamily="18" charset="0"/>
                <a:cs typeface="Times New Roman" panose="02020603050405020304" pitchFamily="18" charset="0"/>
              </a:rPr>
              <a:t>SECURITY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14500" y="1343818"/>
            <a:ext cx="8890000" cy="4833145"/>
          </a:xfrm>
        </p:spPr>
        <p:txBody>
          <a:bodyPr>
            <a:normAutofit/>
          </a:bodyPr>
          <a:lstStyle/>
          <a:p>
            <a:pPr algn="just"/>
            <a:r>
              <a:rPr lang="en-US" sz="3200" dirty="0">
                <a:latin typeface="Times New Roman" panose="02020603050405020304" pitchFamily="18" charset="0"/>
                <a:cs typeface="Times New Roman" panose="02020603050405020304" pitchFamily="18" charset="0"/>
              </a:rPr>
              <a:t>The goal of a security plan is to find the balance between </a:t>
            </a:r>
            <a:r>
              <a:rPr lang="en-US" sz="3200" b="1" dirty="0">
                <a:solidFill>
                  <a:srgbClr val="FF0000"/>
                </a:solidFill>
                <a:latin typeface="Times New Roman" panose="02020603050405020304" pitchFamily="18" charset="0"/>
                <a:cs typeface="Times New Roman" panose="02020603050405020304" pitchFamily="18" charset="0"/>
              </a:rPr>
              <a:t>protection</a:t>
            </a:r>
            <a:r>
              <a:rPr lang="en-US" sz="3200" dirty="0">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usability</a:t>
            </a:r>
            <a:r>
              <a:rPr lang="en-US" sz="3200" dirty="0">
                <a:latin typeface="Times New Roman" panose="02020603050405020304" pitchFamily="18" charset="0"/>
                <a:cs typeface="Times New Roman" panose="02020603050405020304" pitchFamily="18" charset="0"/>
              </a:rPr>
              <a:t>, and </a:t>
            </a:r>
            <a:r>
              <a:rPr lang="en-US" sz="3200" b="1" dirty="0">
                <a:solidFill>
                  <a:srgbClr val="FF0000"/>
                </a:solidFill>
                <a:latin typeface="Times New Roman" panose="02020603050405020304" pitchFamily="18" charset="0"/>
                <a:cs typeface="Times New Roman" panose="02020603050405020304" pitchFamily="18" charset="0"/>
              </a:rPr>
              <a:t>cost</a:t>
            </a:r>
            <a:r>
              <a:rPr lang="en-US" sz="3200" dirty="0">
                <a:latin typeface="Times New Roman" panose="02020603050405020304" pitchFamily="18" charset="0"/>
                <a:cs typeface="Times New Roman" panose="02020603050405020304" pitchFamily="18" charset="0"/>
              </a:rPr>
              <a:t>.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Additionally, when securing an asset, system, or environment, we must also consider how the level of security relates to the value of the item being secured. </a:t>
            </a:r>
          </a:p>
          <a:p>
            <a:pPr algn="just"/>
            <a:endParaRPr lang="en-US" sz="3200" dirty="0"/>
          </a:p>
        </p:txBody>
      </p:sp>
      <p:sp>
        <p:nvSpPr>
          <p:cNvPr id="5" name="Slide Number Placeholder 4"/>
          <p:cNvSpPr>
            <a:spLocks noGrp="1"/>
          </p:cNvSpPr>
          <p:nvPr>
            <p:ph type="sldNum" sz="quarter" idx="12"/>
          </p:nvPr>
        </p:nvSpPr>
        <p:spPr/>
        <p:txBody>
          <a:bodyPr/>
          <a:lstStyle/>
          <a:p>
            <a:fld id="{44F12187-B2A4-4E32-BCAD-65DD1E4C2CCD}" type="slidenum">
              <a:rPr lang="en-US" altLang="en-US" smtClean="0"/>
              <a:pPr/>
              <a:t>4</a:t>
            </a:fld>
            <a:endParaRPr lang="en-US" altLang="en-US"/>
          </a:p>
        </p:txBody>
      </p:sp>
    </p:spTree>
    <p:extLst>
      <p:ext uri="{BB962C8B-B14F-4D97-AF65-F5344CB8AC3E}">
        <p14:creationId xmlns:p14="http://schemas.microsoft.com/office/powerpoint/2010/main" val="25925015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3900" y="228601"/>
            <a:ext cx="8051800" cy="917575"/>
          </a:xfrm>
        </p:spPr>
        <p:txBody>
          <a:bodyPr/>
          <a:lstStyle/>
          <a:p>
            <a:pPr algn="ctr"/>
            <a:r>
              <a:rPr lang="en-US" b="1" dirty="0">
                <a:latin typeface="Times New Roman" panose="02020603050405020304" pitchFamily="18" charset="0"/>
                <a:cs typeface="Times New Roman" panose="02020603050405020304" pitchFamily="18" charset="0"/>
              </a:rPr>
              <a:t>ASSESS VULNERABILITIES </a:t>
            </a:r>
          </a:p>
        </p:txBody>
      </p:sp>
      <p:sp>
        <p:nvSpPr>
          <p:cNvPr id="3" name="Content Placeholder 2"/>
          <p:cNvSpPr>
            <a:spLocks noGrp="1"/>
          </p:cNvSpPr>
          <p:nvPr>
            <p:ph idx="1"/>
          </p:nvPr>
        </p:nvSpPr>
        <p:spPr>
          <a:xfrm>
            <a:off x="1600200" y="1295400"/>
            <a:ext cx="9004300" cy="5333999"/>
          </a:xfrm>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When we look at assess vulnerabilities, we need to do so in the context of potential threats.</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Any given asset may have thousands or millions of threats that could impact it, but only a small fraction of these will actually be relevant.</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The issue of identifying these is narrowed considerably by looking at potential threats first, as we discussed in the previous section. </a:t>
            </a:r>
          </a:p>
        </p:txBody>
      </p:sp>
    </p:spTree>
    <p:extLst>
      <p:ext uri="{BB962C8B-B14F-4D97-AF65-F5344CB8AC3E}">
        <p14:creationId xmlns:p14="http://schemas.microsoft.com/office/powerpoint/2010/main" val="349151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9500" y="111125"/>
            <a:ext cx="7188200" cy="854075"/>
          </a:xfrm>
        </p:spPr>
        <p:txBody>
          <a:bodyPr>
            <a:normAutofit/>
          </a:bodyPr>
          <a:lstStyle/>
          <a:p>
            <a:pPr algn="ctr"/>
            <a:r>
              <a:rPr lang="en-US" sz="4800" b="1" dirty="0">
                <a:latin typeface="Times New Roman" panose="02020603050405020304" pitchFamily="18" charset="0"/>
                <a:cs typeface="Times New Roman" panose="02020603050405020304" pitchFamily="18" charset="0"/>
              </a:rPr>
              <a:t>ASSESS RISKS</a:t>
            </a:r>
          </a:p>
        </p:txBody>
      </p:sp>
      <p:sp>
        <p:nvSpPr>
          <p:cNvPr id="3" name="Content Placeholder 2"/>
          <p:cNvSpPr>
            <a:spLocks noGrp="1"/>
          </p:cNvSpPr>
          <p:nvPr>
            <p:ph idx="1"/>
          </p:nvPr>
        </p:nvSpPr>
        <p:spPr>
          <a:xfrm>
            <a:off x="1485900" y="1155700"/>
            <a:ext cx="9347200" cy="5473700"/>
          </a:xfrm>
        </p:spPr>
        <p:txBody>
          <a:bodyPr>
            <a:normAutofit/>
          </a:bodyPr>
          <a:lstStyle/>
          <a:p>
            <a:pPr algn="just"/>
            <a:r>
              <a:rPr lang="en-US" sz="3200" dirty="0">
                <a:latin typeface="Times New Roman" panose="02020603050405020304" pitchFamily="18" charset="0"/>
                <a:cs typeface="Times New Roman" panose="02020603050405020304" pitchFamily="18" charset="0"/>
              </a:rPr>
              <a:t>Once we have identified the threats and vulnerabilities for a given asset, we can assess the overall risk.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As we discussed earlier, risk is the conjunction of a threat and a vulnerability.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A vulnerability with no matching threat or a threat with no matching vulnerability do not constitute a risk. For example, we looked at the following item as both a potential threat and an area of vulnerability:</a:t>
            </a: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5588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9EDC-69DB-0FA7-933C-B3AD95E0BE7C}"/>
              </a:ext>
            </a:extLst>
          </p:cNvPr>
          <p:cNvSpPr>
            <a:spLocks noGrp="1"/>
          </p:cNvSpPr>
          <p:nvPr>
            <p:ph type="title"/>
          </p:nvPr>
        </p:nvSpPr>
        <p:spPr>
          <a:xfrm>
            <a:off x="2336800" y="98425"/>
            <a:ext cx="6769100" cy="879475"/>
          </a:xfrm>
        </p:spPr>
        <p:txBody>
          <a:bodyPr/>
          <a:lstStyle/>
          <a:p>
            <a:pPr algn="ctr"/>
            <a:r>
              <a:rPr lang="en-US" b="1" dirty="0">
                <a:latin typeface="Times New Roman" panose="02020603050405020304" pitchFamily="18" charset="0"/>
                <a:cs typeface="Times New Roman" panose="02020603050405020304" pitchFamily="18" charset="0"/>
              </a:rPr>
              <a:t>ASSESS RISKS</a:t>
            </a:r>
            <a:endParaRPr lang="en-US" dirty="0"/>
          </a:p>
        </p:txBody>
      </p:sp>
      <p:sp>
        <p:nvSpPr>
          <p:cNvPr id="3" name="Content Placeholder 2">
            <a:extLst>
              <a:ext uri="{FF2B5EF4-FFF2-40B4-BE49-F238E27FC236}">
                <a16:creationId xmlns:a16="http://schemas.microsoft.com/office/drawing/2014/main" id="{424C2635-D55E-FE3B-9FB6-43630375858B}"/>
              </a:ext>
            </a:extLst>
          </p:cNvPr>
          <p:cNvSpPr>
            <a:spLocks noGrp="1"/>
          </p:cNvSpPr>
          <p:nvPr>
            <p:ph idx="1"/>
          </p:nvPr>
        </p:nvSpPr>
        <p:spPr>
          <a:xfrm>
            <a:off x="1333500" y="977900"/>
            <a:ext cx="9740900" cy="5781675"/>
          </a:xfrm>
        </p:spPr>
        <p:txBody>
          <a:bodyPr>
            <a:normAutofit lnSpcReduction="10000"/>
          </a:bodyPr>
          <a:lstStyle/>
          <a:p>
            <a:pPr marL="0" indent="0" algn="just">
              <a:buNone/>
            </a:pPr>
            <a:r>
              <a:rPr lang="en-US" sz="3200" dirty="0">
                <a:latin typeface="Times New Roman" panose="02020603050405020304" pitchFamily="18" charset="0"/>
                <a:cs typeface="Times New Roman" panose="02020603050405020304" pitchFamily="18" charset="0"/>
              </a:rPr>
              <a:t>Availability- If the system or application goes down, we cannot process payments. We do not have redundancy for the database on the back-end of our payment processing system.</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In this case, we do have both a threat and a vulnerability that coincide, with the resulting risk being the loss of ability to process credit card payments due to a single point of failure on our database back-end. </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Once we work through our threats and vulnerabilities in this manner, we can then proceed toward mitigating these risks.</a:t>
            </a: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590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7700" y="127001"/>
            <a:ext cx="7289800" cy="879475"/>
          </a:xfrm>
        </p:spPr>
        <p:txBody>
          <a:bodyPr/>
          <a:lstStyle/>
          <a:p>
            <a:pPr algn="ctr"/>
            <a:r>
              <a:rPr lang="en-US" b="1" dirty="0">
                <a:latin typeface="Times New Roman" panose="02020603050405020304" pitchFamily="18" charset="0"/>
                <a:cs typeface="Times New Roman" panose="02020603050405020304" pitchFamily="18" charset="0"/>
              </a:rPr>
              <a:t>MITIGATING RISKS</a:t>
            </a:r>
          </a:p>
        </p:txBody>
      </p:sp>
      <p:sp>
        <p:nvSpPr>
          <p:cNvPr id="3" name="Content Placeholder 2"/>
          <p:cNvSpPr>
            <a:spLocks noGrp="1"/>
          </p:cNvSpPr>
          <p:nvPr>
            <p:ph idx="1"/>
          </p:nvPr>
        </p:nvSpPr>
        <p:spPr>
          <a:xfrm>
            <a:off x="1676400" y="1181100"/>
            <a:ext cx="8763000" cy="5448299"/>
          </a:xfrm>
        </p:spPr>
        <p:txBody>
          <a:bodyPr>
            <a:normAutofit/>
          </a:bodyPr>
          <a:lstStyle/>
          <a:p>
            <a:pPr algn="just"/>
            <a:r>
              <a:rPr lang="en-US" sz="3200" dirty="0">
                <a:latin typeface="Times New Roman" panose="02020603050405020304" pitchFamily="18" charset="0"/>
                <a:cs typeface="Times New Roman" panose="02020603050405020304" pitchFamily="18" charset="0"/>
              </a:rPr>
              <a:t>In order to help us mitigate risk, we can put measures in place to help ensure that a given type of threat is accounted for. </a:t>
            </a:r>
          </a:p>
          <a:p>
            <a:pPr marL="0" indent="0" algn="just">
              <a:buNone/>
            </a:pP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These measures are referred to as controls.</a:t>
            </a:r>
          </a:p>
          <a:p>
            <a:pPr marL="0" indent="0" algn="just">
              <a:buNone/>
            </a:pP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Controls are divided into three categories: </a:t>
            </a:r>
          </a:p>
          <a:p>
            <a:pPr lvl="1"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Physical</a:t>
            </a:r>
          </a:p>
          <a:p>
            <a:pPr lvl="1"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logical, and </a:t>
            </a:r>
          </a:p>
          <a:p>
            <a:pPr lvl="1"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administrative. </a:t>
            </a:r>
          </a:p>
        </p:txBody>
      </p:sp>
    </p:spTree>
    <p:extLst>
      <p:ext uri="{BB962C8B-B14F-4D97-AF65-F5344CB8AC3E}">
        <p14:creationId xmlns:p14="http://schemas.microsoft.com/office/powerpoint/2010/main" val="24315105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7750" y="98425"/>
            <a:ext cx="5016500" cy="790575"/>
          </a:xfrm>
        </p:spPr>
        <p:txBody>
          <a:bodyPr/>
          <a:lstStyle/>
          <a:p>
            <a:pPr algn="ctr"/>
            <a:r>
              <a:rPr lang="en-US" b="1" dirty="0">
                <a:latin typeface="Times New Roman" panose="02020603050405020304" pitchFamily="18" charset="0"/>
                <a:cs typeface="Times New Roman" panose="02020603050405020304" pitchFamily="18" charset="0"/>
              </a:rPr>
              <a:t>PHYSICAL</a:t>
            </a:r>
          </a:p>
        </p:txBody>
      </p:sp>
      <p:sp>
        <p:nvSpPr>
          <p:cNvPr id="3" name="Content Placeholder 2"/>
          <p:cNvSpPr>
            <a:spLocks noGrp="1"/>
          </p:cNvSpPr>
          <p:nvPr>
            <p:ph idx="1"/>
          </p:nvPr>
        </p:nvSpPr>
        <p:spPr>
          <a:xfrm>
            <a:off x="1320800" y="889000"/>
            <a:ext cx="9664700" cy="5740399"/>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Physical controls are those controls that protect the physical environment in which our systems sit, or where our data is stored.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Such controls also control access in and out of such environments. Physical controls logically include items such as fences, gates, locks, bollards, guards, and cameras, but also include systems that maintain the physical environment such as heating and air-conditioning systems, fire suppression systems, and backup power generators.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Physical controls may not seem like they would be integral to information security, they are actually one of the more critical controls with which we need to be concerned</a:t>
            </a:r>
          </a:p>
        </p:txBody>
      </p:sp>
    </p:spTree>
    <p:extLst>
      <p:ext uri="{BB962C8B-B14F-4D97-AF65-F5344CB8AC3E}">
        <p14:creationId xmlns:p14="http://schemas.microsoft.com/office/powerpoint/2010/main" val="23346943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1"/>
            <a:ext cx="10515600" cy="739775"/>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LOGICAL AND TECHNICAL CONTROLS </a:t>
            </a:r>
          </a:p>
        </p:txBody>
      </p:sp>
      <p:sp>
        <p:nvSpPr>
          <p:cNvPr id="3" name="Content Placeholder 2"/>
          <p:cNvSpPr>
            <a:spLocks noGrp="1"/>
          </p:cNvSpPr>
          <p:nvPr>
            <p:ph idx="1"/>
          </p:nvPr>
        </p:nvSpPr>
        <p:spPr>
          <a:xfrm>
            <a:off x="1651000" y="1333500"/>
            <a:ext cx="8966200" cy="5295899"/>
          </a:xfrm>
        </p:spPr>
        <p:txBody>
          <a:bodyPr>
            <a:normAutofit lnSpcReduction="10000"/>
          </a:bodyPr>
          <a:lstStyle/>
          <a:p>
            <a:pPr marL="0" indent="0" algn="just">
              <a:buNone/>
            </a:pPr>
            <a:r>
              <a:rPr lang="en-US" sz="3200" dirty="0">
                <a:latin typeface="Times New Roman" panose="02020603050405020304" pitchFamily="18" charset="0"/>
                <a:cs typeface="Times New Roman" panose="02020603050405020304" pitchFamily="18" charset="0"/>
              </a:rPr>
              <a:t>Logical controls, sometimes called technical controls, are those that protect the systems, networks, and environments that process, transmit, and store our data.</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Logical controls can include items such as passwords, encryption, logical access controls, firewalls, and intrusion detection systems.</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Logical controls enable us, in a logical sense, to prevent unauthorized activities from taking place. </a:t>
            </a:r>
          </a:p>
        </p:txBody>
      </p:sp>
    </p:spTree>
    <p:extLst>
      <p:ext uri="{BB962C8B-B14F-4D97-AF65-F5344CB8AC3E}">
        <p14:creationId xmlns:p14="http://schemas.microsoft.com/office/powerpoint/2010/main" val="961040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900" y="228601"/>
            <a:ext cx="7086600" cy="790575"/>
          </a:xfrm>
        </p:spPr>
        <p:txBody>
          <a:bodyPr/>
          <a:lstStyle/>
          <a:p>
            <a:pPr algn="ctr"/>
            <a:r>
              <a:rPr lang="en-US" sz="4800" b="1" dirty="0">
                <a:latin typeface="Times New Roman" panose="02020603050405020304" pitchFamily="18" charset="0"/>
                <a:cs typeface="Times New Roman" panose="02020603050405020304" pitchFamily="18" charset="0"/>
              </a:rPr>
              <a:t>ADMINISTRATIVE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35100" y="1295400"/>
            <a:ext cx="9385300" cy="5333999"/>
          </a:xfrm>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Administrative controls are based on rules, laws, policies, procedures, guidelines, and other items that are “paper” in nature. </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In essence, administrative controls set out the rules for how we expect the users of our environment to behave.</a:t>
            </a:r>
          </a:p>
          <a:p>
            <a:pPr marL="0" indent="0" algn="just">
              <a:buNone/>
            </a:pPr>
            <a:r>
              <a:rPr lang="en-US" sz="3200" dirty="0">
                <a:latin typeface="Times New Roman" panose="02020603050405020304" pitchFamily="18" charset="0"/>
                <a:cs typeface="Times New Roman" panose="02020603050405020304" pitchFamily="18" charset="0"/>
              </a:rPr>
              <a:t> </a:t>
            </a:r>
          </a:p>
          <a:p>
            <a:pPr marL="0" indent="0" algn="just">
              <a:buNone/>
            </a:pPr>
            <a:r>
              <a:rPr lang="en-US" sz="3200" dirty="0">
                <a:latin typeface="Times New Roman" panose="02020603050405020304" pitchFamily="18" charset="0"/>
                <a:cs typeface="Times New Roman" panose="02020603050405020304" pitchFamily="18" charset="0"/>
              </a:rPr>
              <a:t>Depending on the environment and control in question, administrative controls can represent differing levels of authority. </a:t>
            </a:r>
          </a:p>
        </p:txBody>
      </p:sp>
    </p:spTree>
    <p:extLst>
      <p:ext uri="{BB962C8B-B14F-4D97-AF65-F5344CB8AC3E}">
        <p14:creationId xmlns:p14="http://schemas.microsoft.com/office/powerpoint/2010/main" val="41811945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300" y="149225"/>
            <a:ext cx="6629400" cy="803275"/>
          </a:xfrm>
        </p:spPr>
        <p:txBody>
          <a:bodyPr/>
          <a:lstStyle/>
          <a:p>
            <a:pPr algn="ctr"/>
            <a:r>
              <a:rPr lang="en-US" b="1" dirty="0">
                <a:latin typeface="Times New Roman" panose="02020603050405020304" pitchFamily="18" charset="0"/>
                <a:cs typeface="Times New Roman" panose="02020603050405020304" pitchFamily="18" charset="0"/>
              </a:rPr>
              <a:t>ADMINISTRATIVE</a:t>
            </a:r>
          </a:p>
        </p:txBody>
      </p:sp>
      <p:sp>
        <p:nvSpPr>
          <p:cNvPr id="3" name="Content Placeholder 2"/>
          <p:cNvSpPr>
            <a:spLocks noGrp="1"/>
          </p:cNvSpPr>
          <p:nvPr>
            <p:ph idx="1"/>
          </p:nvPr>
        </p:nvSpPr>
        <p:spPr>
          <a:xfrm>
            <a:off x="1473200" y="1519518"/>
            <a:ext cx="8763000" cy="5042647"/>
          </a:xfrm>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We may have a simple rule such as “turn the coffee pot off at the end of the day,” aimed at ensuring that we do not cause a physical security problem by burning our building down at night. </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r>
              <a:rPr lang="en-US" sz="3200" dirty="0">
                <a:latin typeface="Times New Roman" panose="02020603050405020304" pitchFamily="18" charset="0"/>
                <a:cs typeface="Times New Roman" panose="02020603050405020304" pitchFamily="18" charset="0"/>
              </a:rPr>
              <a:t>We may also have a more stringent administrative control, such as one that requires us to change our password every 90 days. </a:t>
            </a: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400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49225"/>
            <a:ext cx="7556500" cy="904875"/>
          </a:xfrm>
        </p:spPr>
        <p:txBody>
          <a:bodyPr/>
          <a:lstStyle/>
          <a:p>
            <a:pPr algn="ctr"/>
            <a:r>
              <a:rPr lang="en-US" b="1" dirty="0">
                <a:latin typeface="Times New Roman" panose="02020603050405020304" pitchFamily="18" charset="0"/>
                <a:cs typeface="Times New Roman" panose="02020603050405020304" pitchFamily="18" charset="0"/>
              </a:rPr>
              <a:t>INCIDENT RESPONSE</a:t>
            </a:r>
          </a:p>
        </p:txBody>
      </p:sp>
      <p:sp>
        <p:nvSpPr>
          <p:cNvPr id="3" name="Content Placeholder 2"/>
          <p:cNvSpPr>
            <a:spLocks noGrp="1"/>
          </p:cNvSpPr>
          <p:nvPr>
            <p:ph idx="1"/>
          </p:nvPr>
        </p:nvSpPr>
        <p:spPr>
          <a:xfrm>
            <a:off x="838200" y="1054100"/>
            <a:ext cx="10515600" cy="5654675"/>
          </a:xfrm>
        </p:spPr>
        <p:txBody>
          <a:bodyPr>
            <a:normAutofit fontScale="92500"/>
          </a:bodyPr>
          <a:lstStyle/>
          <a:p>
            <a:pPr algn="just"/>
            <a:r>
              <a:rPr lang="en-US" sz="3200" dirty="0">
                <a:latin typeface="Times New Roman" panose="02020603050405020304" pitchFamily="18" charset="0"/>
                <a:cs typeface="Times New Roman" panose="02020603050405020304" pitchFamily="18" charset="0"/>
              </a:rPr>
              <a:t>In the event that our risk management efforts fail, incident response exists to react to such events. </a:t>
            </a:r>
          </a:p>
          <a:p>
            <a:pPr marL="0" indent="0" algn="just">
              <a:buNone/>
            </a:pP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Incident response should be primarily oriented to the items that we feel are likely to cause us pain as an organization, which we should now know based on our risk management efforts. </a:t>
            </a:r>
          </a:p>
          <a:p>
            <a:pPr marL="0" indent="0" algn="just">
              <a:buNone/>
            </a:pP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Reaction to such incidents should be based, as much as is possible or practical, on documented incident response plans, which are regularly reviewed, tested, and practiced by those who will be expected to enact them in the case of an actual incident. </a:t>
            </a:r>
          </a:p>
        </p:txBody>
      </p:sp>
    </p:spTree>
    <p:extLst>
      <p:ext uri="{BB962C8B-B14F-4D97-AF65-F5344CB8AC3E}">
        <p14:creationId xmlns:p14="http://schemas.microsoft.com/office/powerpoint/2010/main" val="595292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9000" y="111125"/>
            <a:ext cx="7454900" cy="955675"/>
          </a:xfrm>
        </p:spPr>
        <p:txBody>
          <a:bodyPr/>
          <a:lstStyle/>
          <a:p>
            <a:pPr algn="ctr"/>
            <a:r>
              <a:rPr lang="en-US" b="1" dirty="0">
                <a:latin typeface="Times New Roman" panose="02020603050405020304" pitchFamily="18" charset="0"/>
                <a:cs typeface="Times New Roman" panose="02020603050405020304" pitchFamily="18" charset="0"/>
              </a:rPr>
              <a:t>INCIDENT RESPONSE</a:t>
            </a:r>
          </a:p>
        </p:txBody>
      </p:sp>
      <p:sp>
        <p:nvSpPr>
          <p:cNvPr id="3" name="Content Placeholder 2"/>
          <p:cNvSpPr>
            <a:spLocks noGrp="1"/>
          </p:cNvSpPr>
          <p:nvPr>
            <p:ph idx="1"/>
          </p:nvPr>
        </p:nvSpPr>
        <p:spPr>
          <a:xfrm>
            <a:off x="1473200" y="1066800"/>
            <a:ext cx="9601200" cy="5495365"/>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actual occurrence of such an emergency is not the time to (attempt to) follow documentation that has been languishing on a shelf, is outdated, and refers to processes or systems that have changed heavily or no longer exists.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incident response process, at a high level, consists of:</a:t>
            </a:r>
          </a:p>
          <a:p>
            <a:pPr lvl="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Preparation</a:t>
            </a:r>
          </a:p>
          <a:p>
            <a:pPr lvl="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Detection and analysis</a:t>
            </a:r>
          </a:p>
          <a:p>
            <a:pPr lvl="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Containment</a:t>
            </a:r>
          </a:p>
          <a:p>
            <a:pPr lvl="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Eradication</a:t>
            </a:r>
          </a:p>
          <a:p>
            <a:pPr lvl="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Recovery</a:t>
            </a:r>
          </a:p>
          <a:p>
            <a:pPr lvl="1"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Post incident activity</a:t>
            </a:r>
          </a:p>
        </p:txBody>
      </p:sp>
    </p:spTree>
    <p:extLst>
      <p:ext uri="{BB962C8B-B14F-4D97-AF65-F5344CB8AC3E}">
        <p14:creationId xmlns:p14="http://schemas.microsoft.com/office/powerpoint/2010/main" val="3940874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7BE87484-C1F9-47C2-8299-D5A4732887C1}" type="slidenum">
              <a:rPr lang="en-US" altLang="en-US"/>
              <a:pPr/>
              <a:t>5</a:t>
            </a:fld>
            <a:endParaRPr lang="en-US" altLang="en-US"/>
          </a:p>
        </p:txBody>
      </p:sp>
      <p:sp>
        <p:nvSpPr>
          <p:cNvPr id="341002" name="Rectangle 10"/>
          <p:cNvSpPr>
            <a:spLocks noGrp="1" noChangeArrowheads="1"/>
          </p:cNvSpPr>
          <p:nvPr>
            <p:ph type="title"/>
          </p:nvPr>
        </p:nvSpPr>
        <p:spPr>
          <a:xfrm>
            <a:off x="2175448" y="217358"/>
            <a:ext cx="7543800" cy="713907"/>
          </a:xfrm>
        </p:spPr>
        <p:txBody>
          <a:bodyPr>
            <a:normAutofit/>
          </a:bodyPr>
          <a:lstStyle/>
          <a:p>
            <a:pPr algn="ctr"/>
            <a:r>
              <a:rPr lang="en-US" altLang="en-US" dirty="0">
                <a:latin typeface="Times New Roman" panose="02020603050405020304" pitchFamily="18" charset="0"/>
                <a:cs typeface="Times New Roman" panose="02020603050405020304" pitchFamily="18" charset="0"/>
              </a:rPr>
              <a:t>INFORMATION SECURITY</a:t>
            </a:r>
          </a:p>
        </p:txBody>
      </p:sp>
      <p:sp>
        <p:nvSpPr>
          <p:cNvPr id="341003" name="Rectangle 11"/>
          <p:cNvSpPr>
            <a:spLocks noGrp="1" noChangeArrowheads="1"/>
          </p:cNvSpPr>
          <p:nvPr>
            <p:ph type="body" sz="half" idx="1"/>
          </p:nvPr>
        </p:nvSpPr>
        <p:spPr>
          <a:xfrm>
            <a:off x="1397000" y="1208582"/>
            <a:ext cx="8940800" cy="5372100"/>
          </a:xfrm>
        </p:spPr>
        <p:txBody>
          <a:bodyPr>
            <a:normAutofit/>
          </a:bodyPr>
          <a:lstStyle/>
          <a:p>
            <a:pPr algn="just">
              <a:spcBef>
                <a:spcPct val="100000"/>
              </a:spcBef>
            </a:pPr>
            <a:r>
              <a:rPr lang="en-US" altLang="en-US" sz="3200" dirty="0">
                <a:latin typeface="Times New Roman" panose="02020603050405020304" pitchFamily="18" charset="0"/>
                <a:cs typeface="Times New Roman" panose="02020603050405020304" pitchFamily="18" charset="0"/>
              </a:rPr>
              <a:t>Information security: a “well-informed sense of assurance that the information risks and controls are in balance.” —Jim Anderson, </a:t>
            </a:r>
            <a:r>
              <a:rPr lang="en-US" altLang="en-US" sz="3200" dirty="0" err="1">
                <a:latin typeface="Times New Roman" panose="02020603050405020304" pitchFamily="18" charset="0"/>
                <a:cs typeface="Times New Roman" panose="02020603050405020304" pitchFamily="18" charset="0"/>
              </a:rPr>
              <a:t>Inovant</a:t>
            </a:r>
            <a:r>
              <a:rPr lang="en-US" altLang="en-US" sz="3200" dirty="0">
                <a:latin typeface="Times New Roman" panose="02020603050405020304" pitchFamily="18" charset="0"/>
                <a:cs typeface="Times New Roman" panose="02020603050405020304" pitchFamily="18" charset="0"/>
              </a:rPr>
              <a:t> (2002).</a:t>
            </a:r>
          </a:p>
          <a:p>
            <a:pPr algn="just">
              <a:spcBef>
                <a:spcPct val="100000"/>
              </a:spcBef>
            </a:pPr>
            <a:endParaRPr lang="en-US" altLang="en-US" sz="3200" dirty="0">
              <a:latin typeface="Times New Roman" panose="02020603050405020304" pitchFamily="18" charset="0"/>
              <a:cs typeface="Times New Roman" panose="02020603050405020304" pitchFamily="18" charset="0"/>
            </a:endParaRPr>
          </a:p>
          <a:p>
            <a:pPr algn="just">
              <a:spcBef>
                <a:spcPct val="100000"/>
              </a:spcBef>
            </a:pPr>
            <a:r>
              <a:rPr lang="en-US" sz="3200" dirty="0">
                <a:latin typeface="Times New Roman" panose="02020603050405020304" pitchFamily="18" charset="0"/>
                <a:cs typeface="Times New Roman" panose="02020603050405020304" pitchFamily="18" charset="0"/>
              </a:rPr>
              <a:t>Information security is defined as </a:t>
            </a:r>
            <a:r>
              <a:rPr lang="en-US" sz="3200" b="1" i="1" dirty="0">
                <a:solidFill>
                  <a:srgbClr val="FF0000"/>
                </a:solidFill>
                <a:latin typeface="Times New Roman" panose="02020603050405020304" pitchFamily="18" charset="0"/>
                <a:cs typeface="Times New Roman" panose="02020603050405020304" pitchFamily="18" charset="0"/>
              </a:rPr>
              <a:t>protecting information and information systems from unauthorized access, use, disclosure, disruption, modification, </a:t>
            </a:r>
            <a:r>
              <a:rPr lang="en-US" sz="3200" b="1" i="1" dirty="0">
                <a:latin typeface="Times New Roman" panose="02020603050405020304" pitchFamily="18" charset="0"/>
                <a:cs typeface="Times New Roman" panose="02020603050405020304" pitchFamily="18" charset="0"/>
              </a:rPr>
              <a:t>or</a:t>
            </a:r>
            <a:r>
              <a:rPr lang="en-US" sz="3200" b="1" i="1" dirty="0">
                <a:solidFill>
                  <a:srgbClr val="FF0000"/>
                </a:solidFill>
                <a:latin typeface="Times New Roman" panose="02020603050405020304" pitchFamily="18" charset="0"/>
                <a:cs typeface="Times New Roman" panose="02020603050405020304" pitchFamily="18" charset="0"/>
              </a:rPr>
              <a:t> destruction</a:t>
            </a:r>
            <a:r>
              <a:rPr lang="en-US" sz="3200" b="1" i="1" dirty="0">
                <a:latin typeface="Times New Roman" panose="02020603050405020304" pitchFamily="18" charset="0"/>
                <a:cs typeface="Times New Roman" panose="02020603050405020304" pitchFamily="18" charset="0"/>
              </a:rPr>
              <a:t>. </a:t>
            </a:r>
            <a:endParaRPr lang="en-US" altLang="en-US" sz="3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930275"/>
          </a:xfrm>
        </p:spPr>
        <p:txBody>
          <a:bodyPr/>
          <a:lstStyle/>
          <a:p>
            <a:pPr algn="ctr"/>
            <a:r>
              <a:rPr lang="en-US" dirty="0"/>
              <a:t>Preparation</a:t>
            </a:r>
          </a:p>
        </p:txBody>
      </p:sp>
      <p:sp>
        <p:nvSpPr>
          <p:cNvPr id="3" name="Content Placeholder 2"/>
          <p:cNvSpPr>
            <a:spLocks noGrp="1"/>
          </p:cNvSpPr>
          <p:nvPr>
            <p:ph idx="1"/>
          </p:nvPr>
        </p:nvSpPr>
        <p:spPr>
          <a:xfrm>
            <a:off x="838200" y="1519518"/>
            <a:ext cx="10515600" cy="5042647"/>
          </a:xfrm>
        </p:spPr>
        <p:txBody>
          <a:bodyPr>
            <a:normAutofit lnSpcReduction="10000"/>
          </a:bodyPr>
          <a:lstStyle/>
          <a:p>
            <a:r>
              <a:rPr lang="en-US" dirty="0"/>
              <a:t>The preparation phase of incident response consists of all of the activities that we can perform, in advance of the incident itself, in order to better enable us to handle it. </a:t>
            </a:r>
          </a:p>
          <a:p>
            <a:r>
              <a:rPr lang="en-US" dirty="0"/>
              <a:t>This typically involves having the policies and procedures that govern incident response and handling in place, conducting training and education for both incident handlers and those who are expected to report incidents, conducting incident response exercises, developing and maintaining documentation, and numerous other such activities.</a:t>
            </a:r>
          </a:p>
          <a:p>
            <a:r>
              <a:rPr lang="en-US" dirty="0"/>
              <a:t>Without adequate preparation, it is extremely unlikely that response to an incident will go well and/or in the direction that we expect it to go. </a:t>
            </a:r>
          </a:p>
          <a:p>
            <a:r>
              <a:rPr lang="en-US" dirty="0"/>
              <a:t>The time determines what needs to be done, who needs to do it, and how to do it, is not when we are faced with a burning emergency.</a:t>
            </a:r>
          </a:p>
          <a:p>
            <a:endParaRPr lang="en-US" dirty="0"/>
          </a:p>
        </p:txBody>
      </p:sp>
    </p:spTree>
    <p:extLst>
      <p:ext uri="{BB962C8B-B14F-4D97-AF65-F5344CB8AC3E}">
        <p14:creationId xmlns:p14="http://schemas.microsoft.com/office/powerpoint/2010/main" val="25349918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Detection  Analysis</a:t>
            </a:r>
          </a:p>
        </p:txBody>
      </p:sp>
      <p:sp>
        <p:nvSpPr>
          <p:cNvPr id="3" name="Content Placeholder 2"/>
          <p:cNvSpPr>
            <a:spLocks noGrp="1"/>
          </p:cNvSpPr>
          <p:nvPr>
            <p:ph idx="1"/>
          </p:nvPr>
        </p:nvSpPr>
        <p:spPr>
          <a:xfrm>
            <a:off x="838200" y="1519518"/>
            <a:ext cx="10515600" cy="5042647"/>
          </a:xfrm>
        </p:spPr>
        <p:txBody>
          <a:bodyPr>
            <a:normAutofit fontScale="92500" lnSpcReduction="10000"/>
          </a:bodyPr>
          <a:lstStyle/>
          <a:p>
            <a:r>
              <a:rPr lang="en-US" dirty="0"/>
              <a:t>The detection and analysis phase is where the action begins to happen in our incident response process. </a:t>
            </a:r>
          </a:p>
          <a:p>
            <a:r>
              <a:rPr lang="en-US" dirty="0"/>
              <a:t>In this phase, we will detect the occurrence of an issue and decide whether or not it is actually an incident so that we can respond to it appropriately. </a:t>
            </a:r>
          </a:p>
          <a:p>
            <a:r>
              <a:rPr lang="en-US" dirty="0"/>
              <a:t>The detection portion of this phase will often be the result of monitoring of or alerting based on the output of a security tool or service. </a:t>
            </a:r>
          </a:p>
          <a:p>
            <a:r>
              <a:rPr lang="en-US" dirty="0"/>
              <a:t>This may be output from an Intrusion Detection System (IDS), Anti Virus (AV) software, firewall logs, proxy logs, alerting from a Security Information and Event Monitoring (SIEM) tool if program is internal or Managed Security Service Provider (MSSP) if program is external, or any of a number of similar sources. </a:t>
            </a:r>
          </a:p>
          <a:p>
            <a:r>
              <a:rPr lang="en-US" dirty="0"/>
              <a:t>The analysis portion of this phase is often a combination of automation from a tool or service, usually an SIEM, and human judgment. </a:t>
            </a:r>
          </a:p>
        </p:txBody>
      </p:sp>
    </p:spTree>
    <p:extLst>
      <p:ext uri="{BB962C8B-B14F-4D97-AF65-F5344CB8AC3E}">
        <p14:creationId xmlns:p14="http://schemas.microsoft.com/office/powerpoint/2010/main" val="2422813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Detection  Analysis</a:t>
            </a:r>
          </a:p>
        </p:txBody>
      </p:sp>
      <p:sp>
        <p:nvSpPr>
          <p:cNvPr id="3" name="Content Placeholder 2"/>
          <p:cNvSpPr>
            <a:spLocks noGrp="1"/>
          </p:cNvSpPr>
          <p:nvPr>
            <p:ph idx="1"/>
          </p:nvPr>
        </p:nvSpPr>
        <p:spPr>
          <a:xfrm>
            <a:off x="838200" y="1519518"/>
            <a:ext cx="10515600" cy="5042647"/>
          </a:xfrm>
        </p:spPr>
        <p:txBody>
          <a:bodyPr>
            <a:normAutofit fontScale="92500" lnSpcReduction="20000"/>
          </a:bodyPr>
          <a:lstStyle/>
          <a:p>
            <a:pPr algn="just"/>
            <a:r>
              <a:rPr lang="en-US" dirty="0"/>
              <a:t>While we can often use some sort of thresholding to say that X number of events in a given amount of time is normal or that a certain combination of events is not normal (two failed logins followed by a success, followed by a password change, followed by the creation of a new account, for instance), we will often want human intervention at a certain point when discussing incident response.</a:t>
            </a:r>
          </a:p>
          <a:p>
            <a:pPr algn="just"/>
            <a:r>
              <a:rPr lang="en-US" dirty="0"/>
              <a:t>Such human intervention will often involve review of logs output by various security, network, and infrastructure devices, contact with the party that reported the incident, and general evaluation of the situation.</a:t>
            </a:r>
          </a:p>
          <a:p>
            <a:pPr algn="just"/>
            <a:r>
              <a:rPr lang="en-US" dirty="0"/>
              <a:t>This can be expensive if you’re running a team of analysts 243 7 so automation of as many functions as possible is key.</a:t>
            </a:r>
          </a:p>
          <a:p>
            <a:pPr algn="just"/>
            <a:r>
              <a:rPr lang="en-US" dirty="0"/>
              <a:t>When the incident handler evaluates the situation, they will make a determination regarding whether the issue constitutes an incident or not, an initial evaluation as to the criticality of the incident (if any), and contact any additional resources needed to proceed to the next phase.</a:t>
            </a:r>
          </a:p>
        </p:txBody>
      </p:sp>
    </p:spTree>
    <p:extLst>
      <p:ext uri="{BB962C8B-B14F-4D97-AF65-F5344CB8AC3E}">
        <p14:creationId xmlns:p14="http://schemas.microsoft.com/office/powerpoint/2010/main" val="28292472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Containment, eradication and, recovery</a:t>
            </a:r>
          </a:p>
        </p:txBody>
      </p:sp>
      <p:sp>
        <p:nvSpPr>
          <p:cNvPr id="3" name="Content Placeholder 2"/>
          <p:cNvSpPr>
            <a:spLocks noGrp="1"/>
          </p:cNvSpPr>
          <p:nvPr>
            <p:ph idx="1"/>
          </p:nvPr>
        </p:nvSpPr>
        <p:spPr>
          <a:xfrm>
            <a:off x="838200" y="1519518"/>
            <a:ext cx="10515600" cy="5042647"/>
          </a:xfrm>
        </p:spPr>
        <p:txBody>
          <a:bodyPr>
            <a:normAutofit/>
          </a:bodyPr>
          <a:lstStyle/>
          <a:p>
            <a:r>
              <a:rPr lang="en-US" dirty="0"/>
              <a:t>The containment, eradication, and recovery phase is where the majority of the work takes place to actually solve the incident, at least in the short term.</a:t>
            </a:r>
          </a:p>
          <a:p>
            <a:endParaRPr lang="en-US" dirty="0"/>
          </a:p>
        </p:txBody>
      </p:sp>
    </p:spTree>
    <p:extLst>
      <p:ext uri="{BB962C8B-B14F-4D97-AF65-F5344CB8AC3E}">
        <p14:creationId xmlns:p14="http://schemas.microsoft.com/office/powerpoint/2010/main" val="32659111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Containment, eradication and, recovery</a:t>
            </a:r>
          </a:p>
        </p:txBody>
      </p:sp>
      <p:sp>
        <p:nvSpPr>
          <p:cNvPr id="3" name="Content Placeholder 2"/>
          <p:cNvSpPr>
            <a:spLocks noGrp="1"/>
          </p:cNvSpPr>
          <p:nvPr>
            <p:ph idx="1"/>
          </p:nvPr>
        </p:nvSpPr>
        <p:spPr>
          <a:xfrm>
            <a:off x="838200" y="1519518"/>
            <a:ext cx="10515600" cy="5338482"/>
          </a:xfrm>
        </p:spPr>
        <p:txBody>
          <a:bodyPr>
            <a:normAutofit fontScale="77500" lnSpcReduction="20000"/>
          </a:bodyPr>
          <a:lstStyle/>
          <a:p>
            <a:r>
              <a:rPr lang="en-US" dirty="0"/>
              <a:t>Containment involves taking steps to ensure that the situation does not cause any more damage than it already has, or to at least lessen any ongoing harm. </a:t>
            </a:r>
          </a:p>
          <a:p>
            <a:r>
              <a:rPr lang="en-US" dirty="0"/>
              <a:t>If the problem involves a malware infected server actively being controlled by a remote attacker, this might mean disconnecting the server from the network, putting firewall rules in place to block the attacker, and updating signatures or rules on an Intrusion Prevention System (IPS) in order to halt the traffic from the malware. </a:t>
            </a:r>
          </a:p>
          <a:p>
            <a:r>
              <a:rPr lang="en-US" dirty="0"/>
              <a:t>During eradication, we will attempt to remove the effects of the issue from our environment. </a:t>
            </a:r>
          </a:p>
          <a:p>
            <a:r>
              <a:rPr lang="en-US" dirty="0"/>
              <a:t>In the case of our malware infected server, we have already isolated the system and cut it off from its command and control network. </a:t>
            </a:r>
          </a:p>
          <a:p>
            <a:r>
              <a:rPr lang="en-US" dirty="0"/>
              <a:t>Now we will need to remove the malware from the server and ensure that it does not exist elsewhere in our environment. </a:t>
            </a:r>
          </a:p>
          <a:p>
            <a:r>
              <a:rPr lang="en-US" dirty="0"/>
              <a:t>This might involve additional scanning of other hosts in the environment to ensure that the malware is not present, and examination of logs on the server and activities from the attacking devices on the network in order to determine what other systems the infected server had been in communication with. </a:t>
            </a:r>
          </a:p>
          <a:p>
            <a:r>
              <a:rPr lang="en-US" dirty="0"/>
              <a:t>With malware, particularly very new malware or variants, this can be a tricky task to ensure that we have properly completed. </a:t>
            </a:r>
          </a:p>
        </p:txBody>
      </p:sp>
    </p:spTree>
    <p:extLst>
      <p:ext uri="{BB962C8B-B14F-4D97-AF65-F5344CB8AC3E}">
        <p14:creationId xmlns:p14="http://schemas.microsoft.com/office/powerpoint/2010/main" val="1799243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Containment, eradication and, recovery</a:t>
            </a:r>
          </a:p>
        </p:txBody>
      </p:sp>
      <p:sp>
        <p:nvSpPr>
          <p:cNvPr id="3" name="Content Placeholder 2"/>
          <p:cNvSpPr>
            <a:spLocks noGrp="1"/>
          </p:cNvSpPr>
          <p:nvPr>
            <p:ph idx="1"/>
          </p:nvPr>
        </p:nvSpPr>
        <p:spPr>
          <a:xfrm>
            <a:off x="838200" y="1519518"/>
            <a:ext cx="10515600" cy="5338482"/>
          </a:xfrm>
        </p:spPr>
        <p:txBody>
          <a:bodyPr>
            <a:normAutofit fontScale="77500" lnSpcReduction="20000"/>
          </a:bodyPr>
          <a:lstStyle/>
          <a:p>
            <a:r>
              <a:rPr lang="en-US" dirty="0"/>
              <a:t>The adversary is constantly developing countermeasures to the most current security tools and methodologies. </a:t>
            </a:r>
          </a:p>
          <a:p>
            <a:r>
              <a:rPr lang="en-US" dirty="0"/>
              <a:t>Whenever doubt exists as to whether malware or attackers have been truly evicted from our environment, we should err to the side of caution while balancing the impact to operations. </a:t>
            </a:r>
          </a:p>
          <a:p>
            <a:r>
              <a:rPr lang="en-US" dirty="0"/>
              <a:t>Each event requires a risk assessment. </a:t>
            </a:r>
          </a:p>
          <a:p>
            <a:r>
              <a:rPr lang="en-US" dirty="0"/>
              <a:t>Lastly, we need to recover to a better state that were in which we were prior to the incident, or perhaps prior to the issue started if we did not detect the problem immediately. </a:t>
            </a:r>
          </a:p>
          <a:p>
            <a:r>
              <a:rPr lang="en-US" dirty="0"/>
              <a:t>This would potentially involve restoring devices or data from backup media, rebuilding systems, reloading applications, or any of a number of similar activities. Additionally we need to mitigate the attack vector that was used. </a:t>
            </a:r>
          </a:p>
          <a:p>
            <a:r>
              <a:rPr lang="en-US" dirty="0"/>
              <a:t>Again, this can be a more painful task than it initially sounds to be, based on potentially incomplete or unclear knowledge of the situation surrounding the incident and what exactly did take place. </a:t>
            </a:r>
          </a:p>
          <a:p>
            <a:r>
              <a:rPr lang="en-US" dirty="0"/>
              <a:t>We may find that we are unable to verify that backup media is actually clean and free or infection, backup media may be bad entirely, application install bits may be missing, configuration files may not be available, and any of a number of similar issues.</a:t>
            </a:r>
          </a:p>
        </p:txBody>
      </p:sp>
    </p:spTree>
    <p:extLst>
      <p:ext uri="{BB962C8B-B14F-4D97-AF65-F5344CB8AC3E}">
        <p14:creationId xmlns:p14="http://schemas.microsoft.com/office/powerpoint/2010/main" val="12275156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Incident activity</a:t>
            </a:r>
          </a:p>
        </p:txBody>
      </p:sp>
      <p:sp>
        <p:nvSpPr>
          <p:cNvPr id="3" name="Content Placeholder 2"/>
          <p:cNvSpPr>
            <a:spLocks noGrp="1"/>
          </p:cNvSpPr>
          <p:nvPr>
            <p:ph idx="1"/>
          </p:nvPr>
        </p:nvSpPr>
        <p:spPr>
          <a:xfrm>
            <a:off x="838200" y="1519518"/>
            <a:ext cx="10515600" cy="5042647"/>
          </a:xfrm>
        </p:spPr>
        <p:txBody>
          <a:bodyPr>
            <a:normAutofit/>
          </a:bodyPr>
          <a:lstStyle/>
          <a:p>
            <a:r>
              <a:rPr lang="en-US" dirty="0"/>
              <a:t>Post incident activity, as with preparation, is a phase we can easily overlook, but should ensure that we do not. </a:t>
            </a:r>
          </a:p>
          <a:p>
            <a:r>
              <a:rPr lang="en-US" dirty="0"/>
              <a:t>In the post incident activity phase, often referred to as a postmortem (</a:t>
            </a:r>
            <a:r>
              <a:rPr lang="en-US" dirty="0" err="1"/>
              <a:t>latin</a:t>
            </a:r>
            <a:r>
              <a:rPr lang="en-US" dirty="0"/>
              <a:t> for after death), we attempt to determine specifically what happened, why it happened, and what we can do to keep it from happening again. </a:t>
            </a:r>
          </a:p>
          <a:p>
            <a:r>
              <a:rPr lang="en-US" dirty="0"/>
              <a:t>This is not just a technical review as policies or infrastructure may need to be changed. </a:t>
            </a:r>
          </a:p>
          <a:p>
            <a:r>
              <a:rPr lang="en-US" dirty="0"/>
              <a:t>The purpose of this phase is not to point fingers or place blame (although this does sometimes happen), but to ultimately prevent or lessen the impact of future such incidents.</a:t>
            </a:r>
          </a:p>
          <a:p>
            <a:endParaRPr lang="en-US" dirty="0"/>
          </a:p>
        </p:txBody>
      </p:sp>
    </p:spTree>
    <p:extLst>
      <p:ext uri="{BB962C8B-B14F-4D97-AF65-F5344CB8AC3E}">
        <p14:creationId xmlns:p14="http://schemas.microsoft.com/office/powerpoint/2010/main" val="2005328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Defense in depth</a:t>
            </a:r>
          </a:p>
        </p:txBody>
      </p:sp>
      <p:sp>
        <p:nvSpPr>
          <p:cNvPr id="3" name="Content Placeholder 2"/>
          <p:cNvSpPr>
            <a:spLocks noGrp="1"/>
          </p:cNvSpPr>
          <p:nvPr>
            <p:ph idx="1"/>
          </p:nvPr>
        </p:nvSpPr>
        <p:spPr>
          <a:xfrm>
            <a:off x="838200" y="1519518"/>
            <a:ext cx="10515600" cy="5338482"/>
          </a:xfrm>
        </p:spPr>
        <p:txBody>
          <a:bodyPr>
            <a:normAutofit fontScale="85000" lnSpcReduction="20000"/>
          </a:bodyPr>
          <a:lstStyle/>
          <a:p>
            <a:r>
              <a:rPr lang="en-US" dirty="0"/>
              <a:t>Defense in depth is a strategy common to both military maneuvers and information security. </a:t>
            </a:r>
          </a:p>
          <a:p>
            <a:r>
              <a:rPr lang="en-US" dirty="0"/>
              <a:t>In both senses, the basic concept of defense in depth is to formulate a multilayered defense that will allow us to still achieve a successful defense should one or more of our defensive measures fail. </a:t>
            </a:r>
          </a:p>
          <a:p>
            <a:r>
              <a:rPr lang="en-US" dirty="0"/>
              <a:t>In defense in depth diagram, we can see an example of the layers we might want to put in place to defend our assets from a logical perspective; we would at the very least want defenses at the external network, internal network, host, application, and data levels. </a:t>
            </a:r>
          </a:p>
          <a:p>
            <a:r>
              <a:rPr lang="en-US" dirty="0"/>
              <a:t>Given well-implemented defenses at each layer, we will make it very difficult to successfully penetrate deeply into our network and attack our assets directly. </a:t>
            </a:r>
          </a:p>
          <a:p>
            <a:r>
              <a:rPr lang="en-US" dirty="0"/>
              <a:t>One important concept to note when planning a defensive strategy using defense in depth is that it is not a magic bullet.</a:t>
            </a:r>
          </a:p>
          <a:p>
            <a:r>
              <a:rPr lang="en-US" dirty="0"/>
              <a:t> No matter how many layers we put in place, or how many defensive measures we place at each layer, we will not be able to keep every attacker out for an indefinite period of time, nor is this the ultimate goal of defense in depth in an information security setting. </a:t>
            </a:r>
          </a:p>
        </p:txBody>
      </p:sp>
    </p:spTree>
    <p:extLst>
      <p:ext uri="{BB962C8B-B14F-4D97-AF65-F5344CB8AC3E}">
        <p14:creationId xmlns:p14="http://schemas.microsoft.com/office/powerpoint/2010/main" val="3926850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Defense in depth</a:t>
            </a:r>
          </a:p>
        </p:txBody>
      </p:sp>
      <p:sp>
        <p:nvSpPr>
          <p:cNvPr id="3" name="Content Placeholder 2"/>
          <p:cNvSpPr>
            <a:spLocks noGrp="1"/>
          </p:cNvSpPr>
          <p:nvPr>
            <p:ph idx="1"/>
          </p:nvPr>
        </p:nvSpPr>
        <p:spPr>
          <a:xfrm>
            <a:off x="838200" y="1438836"/>
            <a:ext cx="10515600" cy="5419164"/>
          </a:xfrm>
        </p:spPr>
        <p:txBody>
          <a:bodyPr>
            <a:normAutofit fontScale="77500" lnSpcReduction="20000"/>
          </a:bodyPr>
          <a:lstStyle/>
          <a:p>
            <a:r>
              <a:rPr lang="en-US" dirty="0"/>
              <a:t>The goal is to place enough defensive measures between our truly important assets and the attacker so that we will both notice that an attack is in progress and also buy ourselves enough time to take more active measures to prevent the attack from succeeding. </a:t>
            </a:r>
          </a:p>
          <a:p>
            <a:r>
              <a:rPr lang="en-US" dirty="0"/>
              <a:t>We can see exactly such a strategy in the theater release of the Batman movie, The Dark Knight, in 2008. </a:t>
            </a:r>
          </a:p>
          <a:p>
            <a:r>
              <a:rPr lang="en-US" dirty="0"/>
              <a:t>The production company for the movie, Warner Bros., spent 6 months developing a multilayered defensive strategy to keep the movie from being pirated and placed on file-sharing networks for as long as possible. </a:t>
            </a:r>
          </a:p>
          <a:p>
            <a:r>
              <a:rPr lang="en-US" dirty="0"/>
              <a:t>These measures included a tracking system to monitor who had access to copies of the movie at any given time, shipping the film reels in multiple parts separately to theaters in order to keep the entire movie from being stolen in shipping, monitoring movie theaters with night-vision equipment to watch for those attempting to record the movie in the theater, and other measures. </a:t>
            </a:r>
          </a:p>
          <a:p>
            <a:r>
              <a:rPr lang="en-US" dirty="0"/>
              <a:t>Even with all the time and resources spent to prevent piracy of the movie, it was found on a file-sharing network 38 h after it was released. </a:t>
            </a:r>
          </a:p>
          <a:p>
            <a:r>
              <a:rPr lang="en-US" dirty="0"/>
              <a:t>For Warner Bros., this was considered a success, as the company was able to prevent the movie from being pirated for a long enough period that opening weekend sales were not significantly impacted.</a:t>
            </a:r>
          </a:p>
        </p:txBody>
      </p:sp>
    </p:spTree>
    <p:extLst>
      <p:ext uri="{BB962C8B-B14F-4D97-AF65-F5344CB8AC3E}">
        <p14:creationId xmlns:p14="http://schemas.microsoft.com/office/powerpoint/2010/main" val="2672764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Defense in depth</a:t>
            </a:r>
          </a:p>
        </p:txBody>
      </p:sp>
      <p:pic>
        <p:nvPicPr>
          <p:cNvPr id="4" name="Picture 3"/>
          <p:cNvPicPr>
            <a:picLocks noChangeAspect="1"/>
          </p:cNvPicPr>
          <p:nvPr/>
        </p:nvPicPr>
        <p:blipFill rotWithShape="1">
          <a:blip r:embed="rId2"/>
          <a:srcRect l="21958" t="20717" r="34842" b="11022"/>
          <a:stretch/>
        </p:blipFill>
        <p:spPr>
          <a:xfrm>
            <a:off x="3285565" y="2124635"/>
            <a:ext cx="5620870" cy="4733365"/>
          </a:xfrm>
          <a:prstGeom prst="rect">
            <a:avLst/>
          </a:prstGeom>
        </p:spPr>
      </p:pic>
    </p:spTree>
    <p:extLst>
      <p:ext uri="{BB962C8B-B14F-4D97-AF65-F5344CB8AC3E}">
        <p14:creationId xmlns:p14="http://schemas.microsoft.com/office/powerpoint/2010/main" val="24517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6"/>
          <p:cNvSpPr>
            <a:spLocks noGrp="1"/>
          </p:cNvSpPr>
          <p:nvPr>
            <p:ph type="sldNum" sz="quarter" idx="12"/>
          </p:nvPr>
        </p:nvSpPr>
        <p:spPr/>
        <p:txBody>
          <a:bodyPr/>
          <a:lstStyle/>
          <a:p>
            <a:fld id="{7BE87484-C1F9-47C2-8299-D5A4732887C1}" type="slidenum">
              <a:rPr lang="en-US" altLang="en-US"/>
              <a:pPr/>
              <a:t>6</a:t>
            </a:fld>
            <a:endParaRPr lang="en-US" altLang="en-US"/>
          </a:p>
        </p:txBody>
      </p:sp>
      <p:sp>
        <p:nvSpPr>
          <p:cNvPr id="341002" name="Rectangle 10"/>
          <p:cNvSpPr>
            <a:spLocks noGrp="1" noChangeArrowheads="1"/>
          </p:cNvSpPr>
          <p:nvPr>
            <p:ph type="title"/>
          </p:nvPr>
        </p:nvSpPr>
        <p:spPr>
          <a:xfrm>
            <a:off x="2011363" y="204658"/>
            <a:ext cx="7543800" cy="811343"/>
          </a:xfrm>
        </p:spPr>
        <p:txBody>
          <a:bodyPr>
            <a:normAutofit/>
          </a:bodyPr>
          <a:lstStyle/>
          <a:p>
            <a:pPr algn="ctr"/>
            <a:r>
              <a:rPr lang="en-US" altLang="en-US" b="1" dirty="0">
                <a:latin typeface="Times New Roman" panose="02020603050405020304" pitchFamily="18" charset="0"/>
                <a:cs typeface="Times New Roman" panose="02020603050405020304" pitchFamily="18" charset="0"/>
              </a:rPr>
              <a:t>INFORMATION SECURITY</a:t>
            </a:r>
          </a:p>
        </p:txBody>
      </p:sp>
      <p:sp>
        <p:nvSpPr>
          <p:cNvPr id="341003" name="Rectangle 11"/>
          <p:cNvSpPr>
            <a:spLocks noGrp="1" noChangeArrowheads="1"/>
          </p:cNvSpPr>
          <p:nvPr>
            <p:ph type="body" sz="half" idx="1"/>
          </p:nvPr>
        </p:nvSpPr>
        <p:spPr>
          <a:xfrm>
            <a:off x="1435100" y="1485900"/>
            <a:ext cx="9207500" cy="5372100"/>
          </a:xfrm>
        </p:spPr>
        <p:txBody>
          <a:bodyPr>
            <a:normAutofit/>
          </a:bodyPr>
          <a:lstStyle/>
          <a:p>
            <a:pPr marL="285750" lvl="1" algn="just"/>
            <a:r>
              <a:rPr lang="en-US" sz="3200" dirty="0">
                <a:latin typeface="Times New Roman" pitchFamily="18" charset="0"/>
                <a:cs typeface="Times New Roman" pitchFamily="18" charset="0"/>
              </a:rPr>
              <a:t>The concepts, techniques, technical measures, and administrative measures used to protect information assets from deliberate or inadvertent(unintended) unauthorized acquisition, damage, disclosure, manipulation, modification, loss, or use.</a:t>
            </a:r>
          </a:p>
          <a:p>
            <a:pPr marL="285750" lvl="1" algn="just"/>
            <a:endParaRPr lang="en-US" sz="3200" dirty="0">
              <a:latin typeface="Times New Roman" pitchFamily="18" charset="0"/>
              <a:cs typeface="Times New Roman" pitchFamily="18" charset="0"/>
            </a:endParaRPr>
          </a:p>
          <a:p>
            <a:pPr marL="285750" lvl="1" algn="just"/>
            <a:r>
              <a:rPr lang="en-US" sz="3200" dirty="0">
                <a:latin typeface="Times New Roman" pitchFamily="18" charset="0"/>
                <a:cs typeface="Times New Roman" pitchFamily="18" charset="0"/>
              </a:rPr>
              <a:t>Information security means protecting information and information systems from unauthorized access, use, disclosure, disruption (interruption/disorder), modification or destruction (damage).</a:t>
            </a:r>
          </a:p>
          <a:p>
            <a:pPr eaLnBrk="1" hangingPunct="1"/>
            <a:endParaRPr lang="en-US" sz="3200" dirty="0"/>
          </a:p>
          <a:p>
            <a:pPr algn="just">
              <a:spcBef>
                <a:spcPct val="100000"/>
              </a:spcBef>
            </a:pPr>
            <a:endParaRPr lang="en-US" altLang="en-US" sz="3200" dirty="0"/>
          </a:p>
        </p:txBody>
      </p:sp>
    </p:spTree>
    <p:extLst>
      <p:ext uri="{BB962C8B-B14F-4D97-AF65-F5344CB8AC3E}">
        <p14:creationId xmlns:p14="http://schemas.microsoft.com/office/powerpoint/2010/main" val="28128206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a:t>
            </a:r>
          </a:p>
        </p:txBody>
      </p:sp>
      <p:sp>
        <p:nvSpPr>
          <p:cNvPr id="3" name="Content Placeholder 2"/>
          <p:cNvSpPr>
            <a:spLocks noGrp="1"/>
          </p:cNvSpPr>
          <p:nvPr>
            <p:ph idx="1"/>
          </p:nvPr>
        </p:nvSpPr>
        <p:spPr>
          <a:xfrm>
            <a:off x="838200" y="1690688"/>
            <a:ext cx="10515600" cy="4911818"/>
          </a:xfrm>
        </p:spPr>
        <p:txBody>
          <a:bodyPr>
            <a:normAutofit lnSpcReduction="10000"/>
          </a:bodyPr>
          <a:lstStyle/>
          <a:p>
            <a:r>
              <a:rPr lang="en-US" dirty="0"/>
              <a:t>When we look at the layers we might place in our defense in depth strategy, we will likely find that they vary given the particular situation and environment we are defending. </a:t>
            </a:r>
          </a:p>
          <a:p>
            <a:r>
              <a:rPr lang="en-US" dirty="0"/>
              <a:t>As we discussed, from a strictly logical information security perspective, we would want to look at the external network, network perimeter, internal network, host, application, and data layers as areas to place our defenses. </a:t>
            </a:r>
          </a:p>
          <a:p>
            <a:r>
              <a:rPr lang="en-US" dirty="0"/>
              <a:t>We could add complexity to our defensive model by including other vital layers such as physical defenses, policies, user awareness and training, and a multitude of others, but we will stay with a simpler example for the time being. </a:t>
            </a:r>
          </a:p>
          <a:p>
            <a:r>
              <a:rPr lang="en-US" dirty="0"/>
              <a:t>As we progress through the book, we will return to the concept of defense in depth as we discuss security for more specific areas. </a:t>
            </a:r>
          </a:p>
          <a:p>
            <a:pPr marL="0" indent="0">
              <a:buNone/>
            </a:pPr>
            <a:endParaRPr lang="en-US" dirty="0"/>
          </a:p>
          <a:p>
            <a:endParaRPr lang="en-US" dirty="0"/>
          </a:p>
        </p:txBody>
      </p:sp>
    </p:spTree>
    <p:extLst>
      <p:ext uri="{BB962C8B-B14F-4D97-AF65-F5344CB8AC3E}">
        <p14:creationId xmlns:p14="http://schemas.microsoft.com/office/powerpoint/2010/main" val="13158156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a:t>
            </a:r>
          </a:p>
        </p:txBody>
      </p:sp>
      <p:sp>
        <p:nvSpPr>
          <p:cNvPr id="3" name="Content Placeholder 2"/>
          <p:cNvSpPr>
            <a:spLocks noGrp="1"/>
          </p:cNvSpPr>
          <p:nvPr>
            <p:ph idx="1"/>
          </p:nvPr>
        </p:nvSpPr>
        <p:spPr>
          <a:xfrm>
            <a:off x="838200" y="1690688"/>
            <a:ext cx="10515600" cy="4911818"/>
          </a:xfrm>
        </p:spPr>
        <p:txBody>
          <a:bodyPr>
            <a:normAutofit/>
          </a:bodyPr>
          <a:lstStyle/>
          <a:p>
            <a:r>
              <a:rPr lang="en-US" dirty="0"/>
              <a:t>As we can see in the figure in the next slide, some of the defenses we might use for each of the layers we discussed are listed. </a:t>
            </a:r>
          </a:p>
          <a:p>
            <a:r>
              <a:rPr lang="en-US" dirty="0"/>
              <a:t>In some cases, we see a defensive measure listed in multiple layers, as it applies in more than one area. </a:t>
            </a:r>
          </a:p>
          <a:p>
            <a:r>
              <a:rPr lang="en-US" dirty="0"/>
              <a:t>Just like the military has reconnaissance forces watching the front lines, they still have local patrols around the headquarters. </a:t>
            </a:r>
          </a:p>
          <a:p>
            <a:r>
              <a:rPr lang="en-US" dirty="0"/>
              <a:t>As we move through the book, we will discuss each of these areas in greater detail, and the specific defenses we might want to use for each.</a:t>
            </a:r>
          </a:p>
          <a:p>
            <a:endParaRPr lang="en-US" dirty="0"/>
          </a:p>
          <a:p>
            <a:endParaRPr lang="en-US" dirty="0"/>
          </a:p>
        </p:txBody>
      </p:sp>
    </p:spTree>
    <p:extLst>
      <p:ext uri="{BB962C8B-B14F-4D97-AF65-F5344CB8AC3E}">
        <p14:creationId xmlns:p14="http://schemas.microsoft.com/office/powerpoint/2010/main" val="19058486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3369"/>
          </a:xfrm>
        </p:spPr>
        <p:txBody>
          <a:bodyPr/>
          <a:lstStyle/>
          <a:p>
            <a:r>
              <a:rPr lang="en-US" dirty="0"/>
              <a:t>Defenses in each layer</a:t>
            </a:r>
          </a:p>
        </p:txBody>
      </p:sp>
      <p:pic>
        <p:nvPicPr>
          <p:cNvPr id="4" name="Picture 3"/>
          <p:cNvPicPr>
            <a:picLocks noChangeAspect="1"/>
          </p:cNvPicPr>
          <p:nvPr/>
        </p:nvPicPr>
        <p:blipFill rotWithShape="1">
          <a:blip r:embed="rId2"/>
          <a:srcRect l="18341" t="20718" r="16342" b="17421"/>
          <a:stretch/>
        </p:blipFill>
        <p:spPr>
          <a:xfrm>
            <a:off x="838199" y="1519517"/>
            <a:ext cx="10515601" cy="4975412"/>
          </a:xfrm>
          <a:prstGeom prst="rect">
            <a:avLst/>
          </a:prstGeom>
        </p:spPr>
      </p:pic>
    </p:spTree>
    <p:extLst>
      <p:ext uri="{BB962C8B-B14F-4D97-AF65-F5344CB8AC3E}">
        <p14:creationId xmlns:p14="http://schemas.microsoft.com/office/powerpoint/2010/main" val="42282267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security in the real world</a:t>
            </a:r>
          </a:p>
        </p:txBody>
      </p:sp>
      <p:sp>
        <p:nvSpPr>
          <p:cNvPr id="3" name="Content Placeholder 2"/>
          <p:cNvSpPr>
            <a:spLocks noGrp="1"/>
          </p:cNvSpPr>
          <p:nvPr>
            <p:ph idx="1"/>
          </p:nvPr>
        </p:nvSpPr>
        <p:spPr/>
        <p:txBody>
          <a:bodyPr>
            <a:normAutofit fontScale="85000" lnSpcReduction="20000"/>
          </a:bodyPr>
          <a:lstStyle/>
          <a:p>
            <a:r>
              <a:rPr lang="en-US" dirty="0"/>
              <a:t>The concepts we discussed in this chapter are foundational to information security and are used on a regular basis in the course of normal information security tasks in many organizations. </a:t>
            </a:r>
          </a:p>
          <a:p>
            <a:r>
              <a:rPr lang="en-US" dirty="0"/>
              <a:t>We will often find that security incidents are described in terms of their effects, such as breaches of confidentiality, or the authenticity of a given e-mail message.</a:t>
            </a:r>
          </a:p>
          <a:p>
            <a:r>
              <a:rPr lang="en-US" dirty="0"/>
              <a:t>Information security is a daily concern for organizations of any size, particularly those that handle any type of personal information, financial data, health-care data, educational data, or other types of data that are regulated by the laws of the country in which they operate. </a:t>
            </a:r>
          </a:p>
          <a:p>
            <a:r>
              <a:rPr lang="en-US" dirty="0"/>
              <a:t>In the case of an organization that does not take the time to properly put itself on a good footing as relates to information security, the repercussions can be severe in the sense of reputational impact, fines, lawsuits, or even the inability to continue conducting business if critical data is irretrievably lost. </a:t>
            </a:r>
          </a:p>
          <a:p>
            <a:r>
              <a:rPr lang="en-US" dirty="0"/>
              <a:t>In short, information security is a key component of the modern business world.</a:t>
            </a:r>
          </a:p>
        </p:txBody>
      </p:sp>
    </p:spTree>
    <p:extLst>
      <p:ext uri="{BB962C8B-B14F-4D97-AF65-F5344CB8AC3E}">
        <p14:creationId xmlns:p14="http://schemas.microsoft.com/office/powerpoint/2010/main" val="9271078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85000" lnSpcReduction="20000"/>
          </a:bodyPr>
          <a:lstStyle/>
          <a:p>
            <a:r>
              <a:rPr lang="en-US" dirty="0"/>
              <a:t>Information security is a vital component to the era in which data regarding countless individuals and organizations is stored in a variety of computer systems, often not under our direct control. </a:t>
            </a:r>
          </a:p>
          <a:p>
            <a:r>
              <a:rPr lang="en-US" dirty="0"/>
              <a:t>When discussing information security in a general sense, it is important to remember that security and productivity are often diametrically opposing concepts, and that being able to point out exactly when we are secure is a difficult task. </a:t>
            </a:r>
          </a:p>
          <a:p>
            <a:r>
              <a:rPr lang="en-US" dirty="0"/>
              <a:t>When discussing information security issues or situations, it is helpful to have a model by which to do so. </a:t>
            </a:r>
          </a:p>
          <a:p>
            <a:r>
              <a:rPr lang="en-US" dirty="0"/>
              <a:t>Two potential models are the CIA triad, composed of confidentiality, integrity, and availability, and the Parkerian hexad, composed of confidentiality, integrity, availability, possession or control, authenticity, and utility. </a:t>
            </a:r>
          </a:p>
          <a:p>
            <a:r>
              <a:rPr lang="en-US" dirty="0"/>
              <a:t>When we look at the threats we might face, it is important to understand the concept of risk. </a:t>
            </a:r>
          </a:p>
        </p:txBody>
      </p:sp>
    </p:spTree>
    <p:extLst>
      <p:ext uri="{BB962C8B-B14F-4D97-AF65-F5344CB8AC3E}">
        <p14:creationId xmlns:p14="http://schemas.microsoft.com/office/powerpoint/2010/main" val="2936717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fontScale="85000" lnSpcReduction="20000"/>
          </a:bodyPr>
          <a:lstStyle/>
          <a:p>
            <a:r>
              <a:rPr lang="en-US" dirty="0"/>
              <a:t>When we look at the threats we might face, it is important to understand the concept of risk. </a:t>
            </a:r>
          </a:p>
          <a:p>
            <a:r>
              <a:rPr lang="en-US" dirty="0"/>
              <a:t>We only face risk from an attack when a threat is present and we have a vulnerability which that particular threat can exploit. </a:t>
            </a:r>
          </a:p>
          <a:p>
            <a:r>
              <a:rPr lang="en-US" dirty="0"/>
              <a:t>In order to mitigate risk, we use three main types of controls: physical, logical, and administrative. </a:t>
            </a:r>
          </a:p>
          <a:p>
            <a:r>
              <a:rPr lang="en-US" dirty="0"/>
              <a:t>Defense in depth is a particularly important concept in the world of information security. </a:t>
            </a:r>
          </a:p>
          <a:p>
            <a:r>
              <a:rPr lang="en-US" dirty="0"/>
              <a:t>To build defensive measures using this concept, we put in place multiple layers of defense, each giving us an additional layer of protection. </a:t>
            </a:r>
          </a:p>
          <a:p>
            <a:r>
              <a:rPr lang="en-US" dirty="0"/>
              <a:t>The idea behind defense in depth is not to keep an attacker out permanently but to delay him long enough to alert us to the attack and to allow us to mount a more active defense.</a:t>
            </a:r>
          </a:p>
        </p:txBody>
      </p:sp>
    </p:spTree>
    <p:extLst>
      <p:ext uri="{BB962C8B-B14F-4D97-AF65-F5344CB8AC3E}">
        <p14:creationId xmlns:p14="http://schemas.microsoft.com/office/powerpoint/2010/main" val="27551161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849"/>
            <a:ext cx="10515600" cy="968375"/>
          </a:xfrm>
        </p:spPr>
        <p:txBody>
          <a:bodyPr/>
          <a:lstStyle/>
          <a:p>
            <a:pPr algn="ctr"/>
            <a:r>
              <a:rPr lang="en-US" b="1" dirty="0">
                <a:latin typeface="Times New Roman" panose="02020603050405020304" pitchFamily="18" charset="0"/>
                <a:cs typeface="Times New Roman" panose="02020603050405020304" pitchFamily="18" charset="0"/>
              </a:rPr>
              <a:t>QUIZ 1</a:t>
            </a:r>
          </a:p>
        </p:txBody>
      </p:sp>
      <p:sp>
        <p:nvSpPr>
          <p:cNvPr id="3" name="Content Placeholder 2"/>
          <p:cNvSpPr>
            <a:spLocks noGrp="1"/>
          </p:cNvSpPr>
          <p:nvPr>
            <p:ph idx="1"/>
          </p:nvPr>
        </p:nvSpPr>
        <p:spPr>
          <a:xfrm>
            <a:off x="1536700" y="1690688"/>
            <a:ext cx="8724900" cy="4486275"/>
          </a:xfrm>
        </p:spPr>
        <p:txBody>
          <a:bodyPr>
            <a:normAutofit/>
          </a:bodyPr>
          <a:lstStyle/>
          <a:p>
            <a:pPr marL="0" indent="0" algn="just">
              <a:buNone/>
            </a:pPr>
            <a:r>
              <a:rPr lang="en-US" sz="3200" dirty="0" err="1">
                <a:latin typeface="Times New Roman" panose="02020603050405020304" pitchFamily="18" charset="0"/>
                <a:cs typeface="Times New Roman" panose="02020603050405020304" pitchFamily="18" charset="0"/>
              </a:rPr>
              <a:t>Phincolin</a:t>
            </a:r>
            <a:r>
              <a:rPr lang="en-US" sz="3200" dirty="0">
                <a:latin typeface="Times New Roman" panose="02020603050405020304" pitchFamily="18" charset="0"/>
                <a:cs typeface="Times New Roman" panose="02020603050405020304" pitchFamily="18" charset="0"/>
              </a:rPr>
              <a:t> Associates Limited’s email and file servers were encrypted in a ransomware attack.</a:t>
            </a:r>
          </a:p>
          <a:p>
            <a:pPr marL="0" indent="0" algn="just">
              <a:buNone/>
            </a:pPr>
            <a:endParaRPr lang="en-US" sz="3200" dirty="0">
              <a:latin typeface="Times New Roman" panose="02020603050405020304" pitchFamily="18" charset="0"/>
              <a:cs typeface="Times New Roman" panose="02020603050405020304" pitchFamily="18" charset="0"/>
            </a:endParaRPr>
          </a:p>
          <a:p>
            <a:pPr marL="971550" lvl="1" indent="-514350" algn="just">
              <a:buFont typeface="+mj-lt"/>
              <a:buAutoNum type="arabicPeriod"/>
            </a:pPr>
            <a:r>
              <a:rPr lang="en-US" sz="3200" dirty="0">
                <a:latin typeface="Times New Roman" panose="02020603050405020304" pitchFamily="18" charset="0"/>
                <a:cs typeface="Times New Roman" panose="02020603050405020304" pitchFamily="18" charset="0"/>
              </a:rPr>
              <a:t>Which element of the CIA triad is most affected?</a:t>
            </a:r>
          </a:p>
          <a:p>
            <a:pPr marL="971550" lvl="1" indent="-514350" algn="just">
              <a:buFont typeface="+mj-lt"/>
              <a:buAutoNum type="arabicPeriod"/>
            </a:pPr>
            <a:r>
              <a:rPr lang="en-US" sz="3200" dirty="0">
                <a:latin typeface="Times New Roman" panose="02020603050405020304" pitchFamily="18" charset="0"/>
                <a:cs typeface="Times New Roman" panose="02020603050405020304" pitchFamily="18" charset="0"/>
              </a:rPr>
              <a:t>What immediate steps would you take to restore and prevent the element in (</a:t>
            </a:r>
            <a:r>
              <a:rPr lang="en-US" sz="3200" dirty="0" err="1">
                <a:latin typeface="Times New Roman" panose="02020603050405020304" pitchFamily="18" charset="0"/>
                <a:cs typeface="Times New Roman" panose="02020603050405020304" pitchFamily="18" charset="0"/>
              </a:rPr>
              <a:t>i</a:t>
            </a:r>
            <a:r>
              <a:rPr lang="en-US" sz="3200" dirty="0">
                <a:latin typeface="Times New Roman" panose="02020603050405020304" pitchFamily="18" charset="0"/>
                <a:cs typeface="Times New Roman" panose="02020603050405020304" pitchFamily="18" charset="0"/>
              </a:rPr>
              <a:t>) for future incidents?</a:t>
            </a:r>
          </a:p>
        </p:txBody>
      </p:sp>
    </p:spTree>
    <p:extLst>
      <p:ext uri="{BB962C8B-B14F-4D97-AF65-F5344CB8AC3E}">
        <p14:creationId xmlns:p14="http://schemas.microsoft.com/office/powerpoint/2010/main" val="40908590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a:xfrm>
            <a:off x="838200" y="1690688"/>
            <a:ext cx="10515600" cy="4486275"/>
          </a:xfrm>
        </p:spPr>
        <p:txBody>
          <a:bodyPr>
            <a:normAutofit fontScale="85000" lnSpcReduction="20000"/>
          </a:bodyPr>
          <a:lstStyle/>
          <a:p>
            <a:pPr marL="0" indent="0">
              <a:buNone/>
            </a:pPr>
            <a:r>
              <a:rPr lang="en-US" dirty="0"/>
              <a:t>6. Using the concept of defense in depth, what layers might we use to secure ourselves against someone removing confidential data from our office on a USB flash drive?</a:t>
            </a:r>
          </a:p>
          <a:p>
            <a:pPr marL="0" indent="0">
              <a:buNone/>
            </a:pPr>
            <a:r>
              <a:rPr lang="en-US" dirty="0"/>
              <a:t>7. Based on the Parkerian hexad, what principles are affected if we lose a shipment of encrypted backup tapes that contain personal and payment information for our customers?</a:t>
            </a:r>
          </a:p>
          <a:p>
            <a:pPr marL="0" indent="0">
              <a:buNone/>
            </a:pPr>
            <a:r>
              <a:rPr lang="en-US" dirty="0"/>
              <a:t>8. If the Web servers in our environment are based on Microsoft’s Internet Information Server (IIS) and a new worm is discovered that attacks Apache Web servers, what do we not have?</a:t>
            </a:r>
          </a:p>
          <a:p>
            <a:pPr marL="0" indent="0">
              <a:buNone/>
            </a:pPr>
            <a:r>
              <a:rPr lang="en-US" dirty="0"/>
              <a:t>9. If we develop a new policy for our environment that requires us to use complex and automatically generated passwords that are unique to each system and are a minimum of 30 characters in length, such as !Hs4(j0qO$&amp;zn1%2SK38cn^!Ks620!, what will be adversely impacted?</a:t>
            </a:r>
          </a:p>
          <a:p>
            <a:pPr marL="0" indent="0">
              <a:buNone/>
            </a:pPr>
            <a:r>
              <a:rPr lang="en-US" dirty="0"/>
              <a:t>10. Considering the CIA triad and the Parkerian hexad, what are the advantages and disadvantages of each model?</a:t>
            </a:r>
          </a:p>
        </p:txBody>
      </p:sp>
    </p:spTree>
    <p:extLst>
      <p:ext uri="{BB962C8B-B14F-4D97-AF65-F5344CB8AC3E}">
        <p14:creationId xmlns:p14="http://schemas.microsoft.com/office/powerpoint/2010/main" val="4119531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152" y="0"/>
            <a:ext cx="8933329" cy="895044"/>
          </a:xfrm>
        </p:spPr>
        <p:txBody>
          <a:bodyPr/>
          <a:lstStyle/>
          <a:p>
            <a:pPr algn="ctr"/>
            <a:r>
              <a:rPr lang="en-US" altLang="en-US" b="1" dirty="0">
                <a:latin typeface="Times New Roman" panose="02020603050405020304" pitchFamily="18" charset="0"/>
                <a:cs typeface="Times New Roman" panose="02020603050405020304" pitchFamily="18" charset="0"/>
              </a:rPr>
              <a:t>INFORMATION SECURITY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58152" y="895044"/>
            <a:ext cx="9587754" cy="5613333"/>
          </a:xfrm>
        </p:spPr>
        <p:txBody>
          <a:bodyPr>
            <a:normAutofit/>
          </a:bodyPr>
          <a:lstStyle/>
          <a:p>
            <a:pPr algn="just"/>
            <a:r>
              <a:rPr lang="en-US" sz="3200" dirty="0">
                <a:latin typeface="Times New Roman" panose="02020603050405020304" pitchFamily="18" charset="0"/>
                <a:cs typeface="Times New Roman" panose="02020603050405020304" pitchFamily="18" charset="0"/>
              </a:rPr>
              <a:t>Information security is defined as </a:t>
            </a:r>
            <a:r>
              <a:rPr lang="en-US" sz="3200" b="1" i="1" dirty="0">
                <a:latin typeface="Times New Roman" panose="02020603050405020304" pitchFamily="18" charset="0"/>
                <a:cs typeface="Times New Roman" panose="02020603050405020304" pitchFamily="18" charset="0"/>
              </a:rPr>
              <a:t>protecting information and information systems from unauthorized access, use, disclosure, disruption, modification, or destruction.</a:t>
            </a:r>
          </a:p>
          <a:p>
            <a:pPr algn="just"/>
            <a:endParaRPr lang="en-US" sz="3200" b="1" i="1"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In a general sense, security means protecting our assets. </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This may mean protecting them from attackers invading our networks, virus/worms, natural disasters, adverse environmental conditions, power failures, theft or vandalism, or other undesirable states</a:t>
            </a: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129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F58731E-DBE5-4CA3-9499-0C49516CEAF3}" type="slidenum">
              <a:rPr lang="en-US" altLang="en-US"/>
              <a:pPr/>
              <a:t>8</a:t>
            </a:fld>
            <a:endParaRPr lang="en-US" altLang="en-US"/>
          </a:p>
        </p:txBody>
      </p:sp>
      <p:sp>
        <p:nvSpPr>
          <p:cNvPr id="351240" name="Rectangle 8"/>
          <p:cNvSpPr>
            <a:spLocks noGrp="1" noChangeArrowheads="1"/>
          </p:cNvSpPr>
          <p:nvPr>
            <p:ph type="title"/>
          </p:nvPr>
        </p:nvSpPr>
        <p:spPr>
          <a:xfrm>
            <a:off x="1289050" y="136525"/>
            <a:ext cx="9690100" cy="1158875"/>
          </a:xfrm>
        </p:spPr>
        <p:txBody>
          <a:bodyPr>
            <a:normAutofit fontScale="90000"/>
          </a:bodyPr>
          <a:lstStyle/>
          <a:p>
            <a:pPr algn="ctr"/>
            <a:r>
              <a:rPr lang="en-US" altLang="en-US" b="1" dirty="0">
                <a:latin typeface="Times New Roman" panose="02020603050405020304" pitchFamily="18" charset="0"/>
                <a:cs typeface="Times New Roman" panose="02020603050405020304" pitchFamily="18" charset="0"/>
              </a:rPr>
              <a:t>WHAT IS INFORMATION SECURITY?</a:t>
            </a:r>
          </a:p>
        </p:txBody>
      </p:sp>
      <p:sp>
        <p:nvSpPr>
          <p:cNvPr id="351241" name="Rectangle 9"/>
          <p:cNvSpPr>
            <a:spLocks noGrp="1" noChangeArrowheads="1"/>
          </p:cNvSpPr>
          <p:nvPr>
            <p:ph type="body" idx="1"/>
          </p:nvPr>
        </p:nvSpPr>
        <p:spPr>
          <a:xfrm>
            <a:off x="1289050" y="1524000"/>
            <a:ext cx="9480550" cy="4800600"/>
          </a:xfrm>
        </p:spPr>
        <p:txBody>
          <a:bodyPr>
            <a:normAutofit/>
          </a:bodyPr>
          <a:lstStyle/>
          <a:p>
            <a:pPr>
              <a:spcBef>
                <a:spcPct val="40000"/>
              </a:spcBef>
            </a:pPr>
            <a:r>
              <a:rPr lang="en-US" altLang="en-US" sz="3200" u="sng" dirty="0">
                <a:latin typeface="Times New Roman" panose="02020603050405020304" pitchFamily="18" charset="0"/>
                <a:cs typeface="Times New Roman" panose="02020603050405020304" pitchFamily="18" charset="0"/>
              </a:rPr>
              <a:t>The protection of information and its critical elements, including systems and hardware that use, store, and transmit that information.</a:t>
            </a:r>
            <a:r>
              <a:rPr lang="en-US" altLang="en-US" sz="3200" dirty="0">
                <a:latin typeface="Times New Roman" panose="02020603050405020304" pitchFamily="18" charset="0"/>
                <a:cs typeface="Times New Roman" panose="02020603050405020304" pitchFamily="18" charset="0"/>
              </a:rPr>
              <a:t> </a:t>
            </a:r>
          </a:p>
          <a:p>
            <a:pPr>
              <a:spcBef>
                <a:spcPct val="40000"/>
              </a:spcBef>
            </a:pPr>
            <a:endParaRPr lang="en-US" altLang="en-US" sz="3200" dirty="0">
              <a:latin typeface="Times New Roman" panose="02020603050405020304" pitchFamily="18" charset="0"/>
              <a:cs typeface="Times New Roman" panose="02020603050405020304" pitchFamily="18" charset="0"/>
            </a:endParaRPr>
          </a:p>
          <a:p>
            <a:pPr algn="just">
              <a:spcBef>
                <a:spcPct val="40000"/>
              </a:spcBef>
            </a:pPr>
            <a:r>
              <a:rPr lang="en-US" altLang="en-US" sz="3200" dirty="0">
                <a:latin typeface="Times New Roman" panose="02020603050405020304" pitchFamily="18" charset="0"/>
                <a:cs typeface="Times New Roman" panose="02020603050405020304" pitchFamily="18" charset="0"/>
              </a:rPr>
              <a:t>Necessary tools: policy, awareness, training, education, technology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836" y="194168"/>
            <a:ext cx="10515600" cy="1325563"/>
          </a:xfrm>
        </p:spPr>
        <p:txBody>
          <a:bodyPr/>
          <a:lstStyle/>
          <a:p>
            <a:pPr algn="ctr"/>
            <a:r>
              <a:rPr lang="en-US" b="1" dirty="0">
                <a:latin typeface="Times New Roman" panose="02020603050405020304" pitchFamily="18" charset="0"/>
                <a:cs typeface="Times New Roman" panose="02020603050405020304" pitchFamily="18" charset="0"/>
              </a:rPr>
              <a:t>ASSIGNMENT</a:t>
            </a:r>
            <a:r>
              <a:rPr lang="en-US" dirty="0"/>
              <a:t> </a:t>
            </a:r>
          </a:p>
        </p:txBody>
      </p:sp>
      <p:sp>
        <p:nvSpPr>
          <p:cNvPr id="3" name="Content Placeholder 2"/>
          <p:cNvSpPr>
            <a:spLocks noGrp="1"/>
          </p:cNvSpPr>
          <p:nvPr>
            <p:ph idx="1"/>
          </p:nvPr>
        </p:nvSpPr>
        <p:spPr>
          <a:xfrm>
            <a:off x="1857188" y="2256331"/>
            <a:ext cx="8477624" cy="1909269"/>
          </a:xfrm>
        </p:spPr>
        <p:txBody>
          <a:bodyPr>
            <a:normAutofit/>
          </a:bodyPr>
          <a:lstStyle/>
          <a:p>
            <a:pPr marL="0" indent="0" algn="just">
              <a:buNone/>
            </a:pPr>
            <a:r>
              <a:rPr lang="en-US" sz="3200" dirty="0">
                <a:latin typeface="Times New Roman" panose="02020603050405020304" pitchFamily="18" charset="0"/>
                <a:cs typeface="Times New Roman" panose="02020603050405020304" pitchFamily="18" charset="0"/>
              </a:rPr>
              <a:t>As we increase the level of security, we usually decrease the level of productivity. Discuss</a:t>
            </a:r>
          </a:p>
          <a:p>
            <a:pPr algn="just"/>
            <a:endParaRPr lang="en-US" dirty="0"/>
          </a:p>
        </p:txBody>
      </p:sp>
    </p:spTree>
    <p:extLst>
      <p:ext uri="{BB962C8B-B14F-4D97-AF65-F5344CB8AC3E}">
        <p14:creationId xmlns:p14="http://schemas.microsoft.com/office/powerpoint/2010/main" val="2038143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8479</TotalTime>
  <Words>5647</Words>
  <Application>Microsoft Office PowerPoint</Application>
  <PresentationFormat>Widescreen</PresentationFormat>
  <Paragraphs>459</Paragraphs>
  <Slides>67</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Arial</vt:lpstr>
      <vt:lpstr>Calibri</vt:lpstr>
      <vt:lpstr>Calibri Light</vt:lpstr>
      <vt:lpstr>Georgia</vt:lpstr>
      <vt:lpstr>Roboto Slab</vt:lpstr>
      <vt:lpstr>Tahoma</vt:lpstr>
      <vt:lpstr>Times New Roman</vt:lpstr>
      <vt:lpstr>Wingdings</vt:lpstr>
      <vt:lpstr>Wingdings 2</vt:lpstr>
      <vt:lpstr>Office Theme</vt:lpstr>
      <vt:lpstr>INFORMATION SECURITY</vt:lpstr>
      <vt:lpstr>WHAT IS INFORMATION SECURITY?</vt:lpstr>
      <vt:lpstr>SECURITY</vt:lpstr>
      <vt:lpstr>SECURITY</vt:lpstr>
      <vt:lpstr>INFORMATION SECURITY</vt:lpstr>
      <vt:lpstr>INFORMATION SECURITY</vt:lpstr>
      <vt:lpstr>INFORMATION SECURITY</vt:lpstr>
      <vt:lpstr>WHAT IS INFORMATION SECURITY?</vt:lpstr>
      <vt:lpstr>ASSIGNMENT </vt:lpstr>
      <vt:lpstr>WHEN ARE WE SECURE?</vt:lpstr>
      <vt:lpstr>WHEN ARE WE SECURE?</vt:lpstr>
      <vt:lpstr>MODELS FOR DISCUSSING SECURITY</vt:lpstr>
      <vt:lpstr>THE CONFIDENTIALITY, INTEGRITY, AND AVAILABILITY TRIAD </vt:lpstr>
      <vt:lpstr>WHEN IS ANY SYSTEM SECURE?</vt:lpstr>
      <vt:lpstr>CONFIDENTIALITY</vt:lpstr>
      <vt:lpstr>INTEGRITY</vt:lpstr>
      <vt:lpstr>AVAILABILITY</vt:lpstr>
      <vt:lpstr>AVAILABILITY</vt:lpstr>
      <vt:lpstr>PowerPoint Presentation</vt:lpstr>
      <vt:lpstr>CRITICAL CHARACTERISTICS OF INFORMATION</vt:lpstr>
      <vt:lpstr>CRITICAL CHARACTERISTICS OF INFORMATION</vt:lpstr>
      <vt:lpstr>COMPONENTS OF AN INFORMATION SYSTEM</vt:lpstr>
      <vt:lpstr>COMPONENTS OF AN INFORMATION SYSTEM</vt:lpstr>
      <vt:lpstr>THREATS, VULNERABILITIES AND CONTROLS</vt:lpstr>
      <vt:lpstr>THREATS, VULNERABILITIES AND CONTROLS</vt:lpstr>
      <vt:lpstr>THREATS</vt:lpstr>
      <vt:lpstr>THREATS: TYPES</vt:lpstr>
      <vt:lpstr>THREATS: TYPES</vt:lpstr>
      <vt:lpstr>THREATS: TYPES</vt:lpstr>
      <vt:lpstr>THREATS: TYPES</vt:lpstr>
      <vt:lpstr>VULNERABILITIES</vt:lpstr>
      <vt:lpstr>CONTROLS</vt:lpstr>
      <vt:lpstr>Controls: Methods of Defense</vt:lpstr>
      <vt:lpstr>TERMINOLOGIES </vt:lpstr>
      <vt:lpstr>RISK</vt:lpstr>
      <vt:lpstr>RISK MANAGEMENT </vt:lpstr>
      <vt:lpstr>THE RISK MANAGEMENT PROCESS</vt:lpstr>
      <vt:lpstr>IDENTIFY ASSETS</vt:lpstr>
      <vt:lpstr>IDENTIFY THREATS </vt:lpstr>
      <vt:lpstr>ASSESS VULNERABILITIES </vt:lpstr>
      <vt:lpstr>ASSESS RISKS</vt:lpstr>
      <vt:lpstr>ASSESS RISKS</vt:lpstr>
      <vt:lpstr>MITIGATING RISKS</vt:lpstr>
      <vt:lpstr>PHYSICAL</vt:lpstr>
      <vt:lpstr>LOGICAL AND TECHNICAL CONTROLS </vt:lpstr>
      <vt:lpstr>ADMINISTRATIVE</vt:lpstr>
      <vt:lpstr>ADMINISTRATIVE</vt:lpstr>
      <vt:lpstr>INCIDENT RESPONSE</vt:lpstr>
      <vt:lpstr>INCIDENT RESPONSE</vt:lpstr>
      <vt:lpstr>Preparation</vt:lpstr>
      <vt:lpstr>Detection  Analysis</vt:lpstr>
      <vt:lpstr>Detection  Analysis</vt:lpstr>
      <vt:lpstr>Containment, eradication and, recovery</vt:lpstr>
      <vt:lpstr>Containment, eradication and, recovery</vt:lpstr>
      <vt:lpstr>Containment, eradication and, recovery</vt:lpstr>
      <vt:lpstr>Post Incident activity</vt:lpstr>
      <vt:lpstr>Defense in depth</vt:lpstr>
      <vt:lpstr>Defense in depth</vt:lpstr>
      <vt:lpstr>Defense in depth</vt:lpstr>
      <vt:lpstr>Layers</vt:lpstr>
      <vt:lpstr>Layers</vt:lpstr>
      <vt:lpstr>Defenses in each layer</vt:lpstr>
      <vt:lpstr>Information security in the real world</vt:lpstr>
      <vt:lpstr>Summary</vt:lpstr>
      <vt:lpstr>Summary</vt:lpstr>
      <vt:lpstr>QUIZ 1</vt:lpstr>
      <vt:lpstr>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Quantum-Classical and Classical-Quantum Crypto Program Translation</dc:title>
  <dc:creator>PETER NIMBE</dc:creator>
  <cp:lastModifiedBy>PAPA J</cp:lastModifiedBy>
  <cp:revision>756</cp:revision>
  <dcterms:created xsi:type="dcterms:W3CDTF">2021-10-01T05:13:27Z</dcterms:created>
  <dcterms:modified xsi:type="dcterms:W3CDTF">2025-06-16T12:16:59Z</dcterms:modified>
</cp:coreProperties>
</file>