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91" r:id="rId3"/>
    <p:sldId id="317" r:id="rId4"/>
    <p:sldId id="289" r:id="rId5"/>
    <p:sldId id="316" r:id="rId6"/>
    <p:sldId id="290" r:id="rId7"/>
    <p:sldId id="292" r:id="rId8"/>
    <p:sldId id="293" r:id="rId9"/>
    <p:sldId id="294" r:id="rId10"/>
    <p:sldId id="295" r:id="rId11"/>
    <p:sldId id="296" r:id="rId12"/>
    <p:sldId id="297" r:id="rId13"/>
    <p:sldId id="300" r:id="rId14"/>
    <p:sldId id="304" r:id="rId15"/>
    <p:sldId id="305" r:id="rId16"/>
    <p:sldId id="307" r:id="rId17"/>
    <p:sldId id="308" r:id="rId18"/>
    <p:sldId id="309" r:id="rId19"/>
    <p:sldId id="310" r:id="rId20"/>
    <p:sldId id="311" r:id="rId21"/>
    <p:sldId id="312" r:id="rId22"/>
    <p:sldId id="313" r:id="rId23"/>
    <p:sldId id="314" r:id="rId24"/>
    <p:sldId id="315" r:id="rId25"/>
    <p:sldId id="31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8" autoAdjust="0"/>
    <p:restoredTop sz="94434" autoAdjust="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A4A5BE-91E4-4679-8A34-0A5FF3A1641B}" type="datetimeFigureOut">
              <a:rPr lang="en-US" smtClean="0"/>
              <a:t>7/7/2024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CB8C11-5702-4DBB-8F70-20C5360424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38DABF3-DEB8-4F76-9810-35A5F086151F}"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4F5FF-22C7-4E4B-91E1-D6B9D2FD1EC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8DABF3-DEB8-4F76-9810-35A5F086151F}"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4F5FF-22C7-4E4B-91E1-D6B9D2FD1EC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8DABF3-DEB8-4F76-9810-35A5F086151F}"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4F5FF-22C7-4E4B-91E1-D6B9D2FD1EC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5484800" y="3838333"/>
            <a:ext cx="6007600" cy="1546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endParaRPr/>
          </a:p>
        </p:txBody>
      </p:sp>
      <p:sp>
        <p:nvSpPr>
          <p:cNvPr id="17" name="Google Shape;17;p3"/>
          <p:cNvSpPr txBox="1">
            <a:spLocks noGrp="1"/>
          </p:cNvSpPr>
          <p:nvPr>
            <p:ph type="subTitle" idx="1"/>
          </p:nvPr>
        </p:nvSpPr>
        <p:spPr>
          <a:xfrm>
            <a:off x="5484800" y="5310733"/>
            <a:ext cx="60076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6"/>
              </a:buClr>
              <a:buSzPts val="1800"/>
              <a:buNone/>
              <a:defRPr sz="2400" b="1">
                <a:solidFill>
                  <a:schemeClr val="accent6"/>
                </a:solidFill>
              </a:defRPr>
            </a:lvl1pPr>
            <a:lvl2pPr lvl="1" rtl="0">
              <a:spcBef>
                <a:spcPts val="0"/>
              </a:spcBef>
              <a:spcAft>
                <a:spcPts val="0"/>
              </a:spcAft>
              <a:buClr>
                <a:schemeClr val="accent6"/>
              </a:buClr>
              <a:buSzPts val="1800"/>
              <a:buNone/>
              <a:defRPr sz="2400" b="1">
                <a:solidFill>
                  <a:schemeClr val="accent6"/>
                </a:solidFill>
              </a:defRPr>
            </a:lvl2pPr>
            <a:lvl3pPr lvl="2" rtl="0">
              <a:spcBef>
                <a:spcPts val="0"/>
              </a:spcBef>
              <a:spcAft>
                <a:spcPts val="0"/>
              </a:spcAft>
              <a:buClr>
                <a:schemeClr val="accent6"/>
              </a:buClr>
              <a:buSzPts val="1800"/>
              <a:buNone/>
              <a:defRPr sz="2400" b="1">
                <a:solidFill>
                  <a:schemeClr val="accent6"/>
                </a:solidFill>
              </a:defRPr>
            </a:lvl3pPr>
            <a:lvl4pPr lvl="3" rtl="0">
              <a:spcBef>
                <a:spcPts val="0"/>
              </a:spcBef>
              <a:spcAft>
                <a:spcPts val="0"/>
              </a:spcAft>
              <a:buClr>
                <a:schemeClr val="accent6"/>
              </a:buClr>
              <a:buSzPts val="1800"/>
              <a:buNone/>
              <a:defRPr b="1">
                <a:solidFill>
                  <a:schemeClr val="accent6"/>
                </a:solidFill>
              </a:defRPr>
            </a:lvl4pPr>
            <a:lvl5pPr lvl="4" rtl="0">
              <a:spcBef>
                <a:spcPts val="0"/>
              </a:spcBef>
              <a:spcAft>
                <a:spcPts val="0"/>
              </a:spcAft>
              <a:buClr>
                <a:schemeClr val="accent6"/>
              </a:buClr>
              <a:buSzPts val="1800"/>
              <a:buNone/>
              <a:defRPr b="1">
                <a:solidFill>
                  <a:schemeClr val="accent6"/>
                </a:solidFill>
              </a:defRPr>
            </a:lvl5pPr>
            <a:lvl6pPr lvl="5" rtl="0">
              <a:spcBef>
                <a:spcPts val="0"/>
              </a:spcBef>
              <a:spcAft>
                <a:spcPts val="0"/>
              </a:spcAft>
              <a:buClr>
                <a:schemeClr val="accent6"/>
              </a:buClr>
              <a:buSzPts val="1800"/>
              <a:buNone/>
              <a:defRPr b="1">
                <a:solidFill>
                  <a:schemeClr val="accent6"/>
                </a:solidFill>
              </a:defRPr>
            </a:lvl6pPr>
            <a:lvl7pPr lvl="6" rtl="0">
              <a:spcBef>
                <a:spcPts val="0"/>
              </a:spcBef>
              <a:spcAft>
                <a:spcPts val="0"/>
              </a:spcAft>
              <a:buClr>
                <a:schemeClr val="accent6"/>
              </a:buClr>
              <a:buSzPts val="1800"/>
              <a:buNone/>
              <a:defRPr b="1">
                <a:solidFill>
                  <a:schemeClr val="accent6"/>
                </a:solidFill>
              </a:defRPr>
            </a:lvl7pPr>
            <a:lvl8pPr lvl="7" rtl="0">
              <a:spcBef>
                <a:spcPts val="0"/>
              </a:spcBef>
              <a:spcAft>
                <a:spcPts val="0"/>
              </a:spcAft>
              <a:buClr>
                <a:schemeClr val="accent6"/>
              </a:buClr>
              <a:buSzPts val="1800"/>
              <a:buNone/>
              <a:defRPr b="1">
                <a:solidFill>
                  <a:schemeClr val="accent6"/>
                </a:solidFill>
              </a:defRPr>
            </a:lvl8pPr>
            <a:lvl9pPr lvl="8" rtl="0">
              <a:spcBef>
                <a:spcPts val="0"/>
              </a:spcBef>
              <a:spcAft>
                <a:spcPts val="0"/>
              </a:spcAft>
              <a:buClr>
                <a:schemeClr val="accent6"/>
              </a:buClr>
              <a:buSzPts val="1800"/>
              <a:buNone/>
              <a:defRPr b="1">
                <a:solidFill>
                  <a:schemeClr val="accent6"/>
                </a:solidFill>
              </a:defRPr>
            </a:lvl9pPr>
          </a:lstStyle>
          <a:p>
            <a:endParaRPr/>
          </a:p>
        </p:txBody>
      </p:sp>
      <p:sp>
        <p:nvSpPr>
          <p:cNvPr id="23" name="Google Shape;23;p3"/>
          <p:cNvSpPr txBox="1">
            <a:spLocks noGrp="1"/>
          </p:cNvSpPr>
          <p:nvPr>
            <p:ph type="sldNum" idx="12"/>
          </p:nvPr>
        </p:nvSpPr>
        <p:spPr>
          <a:xfrm>
            <a:off x="-68067" y="6425867"/>
            <a:ext cx="465600" cy="432000"/>
          </a:xfrm>
          <a:prstGeom prst="rect">
            <a:avLst/>
          </a:prstGeom>
        </p:spPr>
        <p:txBody>
          <a:bodyPr spcFirstLastPara="1" wrap="square" lIns="91425" tIns="91425" rIns="91425" bIns="91425" anchor="t" anchorCtr="0">
            <a:noAutofit/>
          </a:bodyPr>
          <a:lstStyle>
            <a:lvl1pPr lvl="0" algn="ctr" rtl="0">
              <a:buNone/>
              <a:defRPr sz="1065">
                <a:solidFill>
                  <a:srgbClr val="FFFFFF"/>
                </a:solidFill>
                <a:latin typeface="Roboto Slab"/>
                <a:ea typeface="Roboto Slab"/>
                <a:cs typeface="Roboto Slab"/>
                <a:sym typeface="Roboto Slab"/>
              </a:defRPr>
            </a:lvl1pPr>
            <a:lvl2pPr lvl="1" algn="ctr" rtl="0">
              <a:buNone/>
              <a:defRPr sz="1065">
                <a:solidFill>
                  <a:srgbClr val="FFFFFF"/>
                </a:solidFill>
                <a:latin typeface="Roboto Slab"/>
                <a:ea typeface="Roboto Slab"/>
                <a:cs typeface="Roboto Slab"/>
                <a:sym typeface="Roboto Slab"/>
              </a:defRPr>
            </a:lvl2pPr>
            <a:lvl3pPr lvl="2" algn="ctr" rtl="0">
              <a:buNone/>
              <a:defRPr sz="1065">
                <a:solidFill>
                  <a:srgbClr val="FFFFFF"/>
                </a:solidFill>
                <a:latin typeface="Roboto Slab"/>
                <a:ea typeface="Roboto Slab"/>
                <a:cs typeface="Roboto Slab"/>
                <a:sym typeface="Roboto Slab"/>
              </a:defRPr>
            </a:lvl3pPr>
            <a:lvl4pPr lvl="3" algn="ctr" rtl="0">
              <a:buNone/>
              <a:defRPr sz="1065">
                <a:solidFill>
                  <a:srgbClr val="FFFFFF"/>
                </a:solidFill>
                <a:latin typeface="Roboto Slab"/>
                <a:ea typeface="Roboto Slab"/>
                <a:cs typeface="Roboto Slab"/>
                <a:sym typeface="Roboto Slab"/>
              </a:defRPr>
            </a:lvl4pPr>
            <a:lvl5pPr lvl="4" algn="ctr" rtl="0">
              <a:buNone/>
              <a:defRPr sz="1065">
                <a:solidFill>
                  <a:srgbClr val="FFFFFF"/>
                </a:solidFill>
                <a:latin typeface="Roboto Slab"/>
                <a:ea typeface="Roboto Slab"/>
                <a:cs typeface="Roboto Slab"/>
                <a:sym typeface="Roboto Slab"/>
              </a:defRPr>
            </a:lvl5pPr>
            <a:lvl6pPr lvl="5" algn="ctr" rtl="0">
              <a:buNone/>
              <a:defRPr sz="1065">
                <a:solidFill>
                  <a:srgbClr val="FFFFFF"/>
                </a:solidFill>
                <a:latin typeface="Roboto Slab"/>
                <a:ea typeface="Roboto Slab"/>
                <a:cs typeface="Roboto Slab"/>
                <a:sym typeface="Roboto Slab"/>
              </a:defRPr>
            </a:lvl6pPr>
            <a:lvl7pPr lvl="6" algn="ctr" rtl="0">
              <a:buNone/>
              <a:defRPr sz="1065">
                <a:solidFill>
                  <a:srgbClr val="FFFFFF"/>
                </a:solidFill>
                <a:latin typeface="Roboto Slab"/>
                <a:ea typeface="Roboto Slab"/>
                <a:cs typeface="Roboto Slab"/>
                <a:sym typeface="Roboto Slab"/>
              </a:defRPr>
            </a:lvl7pPr>
            <a:lvl8pPr lvl="7" algn="ctr" rtl="0">
              <a:buNone/>
              <a:defRPr sz="1065">
                <a:solidFill>
                  <a:srgbClr val="FFFFFF"/>
                </a:solidFill>
                <a:latin typeface="Roboto Slab"/>
                <a:ea typeface="Roboto Slab"/>
                <a:cs typeface="Roboto Slab"/>
                <a:sym typeface="Roboto Slab"/>
              </a:defRPr>
            </a:lvl8pPr>
            <a:lvl9pPr lvl="8" algn="ctr" rtl="0">
              <a:buNone/>
              <a:defRPr sz="1065">
                <a:solidFill>
                  <a:srgbClr val="FFFFFF"/>
                </a:solidFill>
                <a:latin typeface="Roboto Slab"/>
                <a:ea typeface="Roboto Slab"/>
                <a:cs typeface="Roboto Slab"/>
                <a:sym typeface="Roboto Slab"/>
              </a:defRPr>
            </a:lvl9pPr>
          </a:lstStyle>
          <a:p>
            <a:fld id="{00000000-1234-1234-1234-123412341234}"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8DABF3-DEB8-4F76-9810-35A5F086151F}"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4F5FF-22C7-4E4B-91E1-D6B9D2FD1EC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8DABF3-DEB8-4F76-9810-35A5F086151F}"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4F5FF-22C7-4E4B-91E1-D6B9D2FD1EC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8DABF3-DEB8-4F76-9810-35A5F086151F}"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94F5FF-22C7-4E4B-91E1-D6B9D2FD1EC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8DABF3-DEB8-4F76-9810-35A5F086151F}" type="datetimeFigureOut">
              <a:rPr lang="en-US" smtClean="0"/>
              <a:t>7/7/2024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94F5FF-22C7-4E4B-91E1-D6B9D2FD1EC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8DABF3-DEB8-4F76-9810-35A5F086151F}" type="datetimeFigureOut">
              <a:rPr lang="en-US" smtClean="0"/>
              <a:t>7/7/2024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94F5FF-22C7-4E4B-91E1-D6B9D2FD1EC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DABF3-DEB8-4F76-9810-35A5F086151F}" type="datetimeFigureOut">
              <a:rPr lang="en-US" smtClean="0"/>
              <a:t>7/7/2024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94F5FF-22C7-4E4B-91E1-D6B9D2FD1EC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8DABF3-DEB8-4F76-9810-35A5F086151F}"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94F5FF-22C7-4E4B-91E1-D6B9D2FD1EC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8DABF3-DEB8-4F76-9810-35A5F086151F}"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94F5FF-22C7-4E4B-91E1-D6B9D2FD1EC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DABF3-DEB8-4F76-9810-35A5F086151F}" type="datetimeFigureOut">
              <a:rPr lang="en-US" smtClean="0"/>
              <a:t>7/7/2024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94F5FF-22C7-4E4B-91E1-D6B9D2FD1EC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4234" y="1723869"/>
            <a:ext cx="7942997" cy="1211404"/>
          </a:xfrm>
          <a:noFill/>
        </p:spPr>
        <p:txBody>
          <a:bodyPr>
            <a:normAutofit/>
          </a:bodyPr>
          <a:lstStyle/>
          <a:p>
            <a:r>
              <a:rPr lang="en-US" sz="4400" b="1" dirty="0">
                <a:latin typeface="Times New Roman" panose="02020603050405020304" pitchFamily="18" charset="0"/>
                <a:cs typeface="Times New Roman" panose="02020603050405020304" pitchFamily="18" charset="0"/>
              </a:rPr>
              <a:t>INFT 308: Information Security</a:t>
            </a:r>
          </a:p>
        </p:txBody>
      </p:sp>
      <p:sp>
        <p:nvSpPr>
          <p:cNvPr id="5" name="Subtitle 2"/>
          <p:cNvSpPr txBox="1"/>
          <p:nvPr/>
        </p:nvSpPr>
        <p:spPr>
          <a:xfrm>
            <a:off x="1264306" y="4908176"/>
            <a:ext cx="9694846" cy="810236"/>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000" dirty="0"/>
          </a:p>
          <a:p>
            <a:r>
              <a:rPr lang="en-US" sz="2800" b="1" dirty="0">
                <a:latin typeface="Times New Roman" panose="02020603050405020304" pitchFamily="18" charset="0"/>
                <a:cs typeface="Times New Roman" panose="02020603050405020304" pitchFamily="18" charset="0"/>
              </a:rPr>
              <a:t>Department of Information Technology and Decision Sciences</a:t>
            </a:r>
          </a:p>
        </p:txBody>
      </p:sp>
      <p:sp>
        <p:nvSpPr>
          <p:cNvPr id="6" name="Subtitle 2"/>
          <p:cNvSpPr txBox="1"/>
          <p:nvPr/>
        </p:nvSpPr>
        <p:spPr>
          <a:xfrm>
            <a:off x="3733186" y="6073254"/>
            <a:ext cx="4005095" cy="5049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t>July, 2021</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0070" y="317145"/>
            <a:ext cx="1210235" cy="13099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7926" y="59357"/>
            <a:ext cx="5584264" cy="580531"/>
          </a:xfrm>
        </p:spPr>
        <p:txBody>
          <a:bodyPr>
            <a:normAutofit fontScale="90000"/>
          </a:bodyPr>
          <a:lstStyle/>
          <a:p>
            <a:pPr algn="ctr"/>
            <a:r>
              <a:rPr lang="en-US" b="1" dirty="0" err="1">
                <a:latin typeface="Times New Roman" panose="02020603050405020304" pitchFamily="18" charset="0"/>
                <a:cs typeface="Times New Roman" panose="02020603050405020304" pitchFamily="18" charset="0"/>
                <a:sym typeface="+mn-ea"/>
              </a:rPr>
              <a:t>Cont</a:t>
            </a:r>
            <a:r>
              <a:rPr lang="en-US" b="1" dirty="0">
                <a:latin typeface="Times New Roman" panose="02020603050405020304" pitchFamily="18" charset="0"/>
                <a:cs typeface="Times New Roman" panose="02020603050405020304" pitchFamily="18" charset="0"/>
                <a:sym typeface="+mn-ea"/>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29758" y="805733"/>
            <a:ext cx="9906000" cy="5874467"/>
          </a:xfrm>
        </p:spPr>
        <p:txBody>
          <a:bodyPr>
            <a:normAutofit lnSpcReduction="10000"/>
          </a:bodyPr>
          <a:lstStyle/>
          <a:p>
            <a:pPr algn="just"/>
            <a:r>
              <a:rPr lang="en-US" sz="3200" dirty="0">
                <a:latin typeface="Times New Roman" panose="02020603050405020304" pitchFamily="18" charset="0"/>
                <a:cs typeface="Times New Roman" panose="02020603050405020304" pitchFamily="18" charset="0"/>
                <a:sym typeface="+mn-ea"/>
              </a:rPr>
              <a:t>Unfortunately, with a few exceptions, such methods of identification are not unique, and even some of the supposedly unique methods of identification, such as the fingerprint, can be </a:t>
            </a:r>
            <a:r>
              <a:rPr lang="en-US" sz="3200" dirty="0">
                <a:solidFill>
                  <a:srgbClr val="FF0000"/>
                </a:solidFill>
                <a:latin typeface="Times New Roman" panose="02020603050405020304" pitchFamily="18" charset="0"/>
                <a:cs typeface="Times New Roman" panose="02020603050405020304" pitchFamily="18" charset="0"/>
                <a:sym typeface="+mn-ea"/>
              </a:rPr>
              <a:t>duplicated</a:t>
            </a:r>
            <a:r>
              <a:rPr lang="en-US" sz="3200" dirty="0">
                <a:latin typeface="Times New Roman" panose="02020603050405020304" pitchFamily="18" charset="0"/>
                <a:cs typeface="Times New Roman" panose="02020603050405020304" pitchFamily="18" charset="0"/>
                <a:sym typeface="+mn-ea"/>
              </a:rPr>
              <a:t> or </a:t>
            </a:r>
            <a:r>
              <a:rPr lang="en-US" sz="3200" dirty="0">
                <a:solidFill>
                  <a:srgbClr val="FF0000"/>
                </a:solidFill>
                <a:latin typeface="Times New Roman" panose="02020603050405020304" pitchFamily="18" charset="0"/>
                <a:cs typeface="Times New Roman" panose="02020603050405020304" pitchFamily="18" charset="0"/>
                <a:sym typeface="+mn-ea"/>
              </a:rPr>
              <a:t>spoofed</a:t>
            </a:r>
            <a:r>
              <a:rPr lang="en-US" sz="3200" dirty="0">
                <a:latin typeface="Times New Roman" panose="02020603050405020304" pitchFamily="18" charset="0"/>
                <a:cs typeface="Times New Roman" panose="02020603050405020304" pitchFamily="18" charset="0"/>
                <a:sym typeface="+mn-ea"/>
              </a:rPr>
              <a:t> in many cases.</a:t>
            </a:r>
          </a:p>
          <a:p>
            <a:pPr algn="just"/>
            <a:endParaRPr lang="en-US" sz="3200" dirty="0">
              <a:latin typeface="Times New Roman" panose="02020603050405020304" pitchFamily="18" charset="0"/>
              <a:cs typeface="Times New Roman" panose="02020603050405020304" pitchFamily="18" charset="0"/>
              <a:sym typeface="+mn-ea"/>
            </a:endParaRPr>
          </a:p>
          <a:p>
            <a:pPr algn="just"/>
            <a:r>
              <a:rPr lang="en-US" sz="3200" dirty="0">
                <a:latin typeface="Times New Roman" panose="02020603050405020304" pitchFamily="18" charset="0"/>
                <a:cs typeface="Times New Roman" panose="02020603050405020304" pitchFamily="18" charset="0"/>
              </a:rPr>
              <a:t>Who we claim to be can, in many cases, be an item of information that is subject to change.</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For instance, our names can change, as in the case of women who change their last name upon getting married, people who legally change their name to an entirely different name, or even people who simply elect to use a different name.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4036" y="117969"/>
            <a:ext cx="3971364" cy="694832"/>
          </a:xfrm>
        </p:spPr>
        <p:txBody>
          <a:bodyPr>
            <a:normAutofit fontScale="90000"/>
          </a:bodyPr>
          <a:lstStyle/>
          <a:p>
            <a:r>
              <a:rPr lang="en-US" b="1" dirty="0" err="1">
                <a:latin typeface="Times New Roman" panose="02020603050405020304" pitchFamily="18" charset="0"/>
                <a:cs typeface="Times New Roman" panose="02020603050405020304" pitchFamily="18" charset="0"/>
                <a:sym typeface="+mn-ea"/>
              </a:rPr>
              <a:t>Cont</a:t>
            </a:r>
            <a:r>
              <a:rPr lang="en-US" b="1" dirty="0">
                <a:latin typeface="Times New Roman" panose="02020603050405020304" pitchFamily="18" charset="0"/>
                <a:cs typeface="Times New Roman" panose="02020603050405020304" pitchFamily="18" charset="0"/>
                <a:sym typeface="+mn-ea"/>
              </a:rPr>
              <a:t>…</a:t>
            </a:r>
            <a:endParaRPr lang="en-US" dirty="0"/>
          </a:p>
        </p:txBody>
      </p:sp>
      <p:sp>
        <p:nvSpPr>
          <p:cNvPr id="3" name="Content Placeholder 2"/>
          <p:cNvSpPr>
            <a:spLocks noGrp="1"/>
          </p:cNvSpPr>
          <p:nvPr>
            <p:ph idx="1"/>
          </p:nvPr>
        </p:nvSpPr>
        <p:spPr>
          <a:xfrm>
            <a:off x="1490320" y="1113330"/>
            <a:ext cx="9211359" cy="5427169"/>
          </a:xfrm>
        </p:spPr>
        <p:txBody>
          <a:bodyPr>
            <a:normAutofit lnSpcReduction="10000"/>
          </a:bodyPr>
          <a:lstStyle/>
          <a:p>
            <a:pPr algn="just"/>
            <a:r>
              <a:rPr lang="en-US" sz="3200" dirty="0">
                <a:latin typeface="Times New Roman" panose="02020603050405020304" pitchFamily="18" charset="0"/>
                <a:cs typeface="Times New Roman" panose="02020603050405020304" pitchFamily="18" charset="0"/>
                <a:sym typeface="+mn-ea"/>
              </a:rPr>
              <a:t>In addition, we can generally change </a:t>
            </a:r>
            <a:r>
              <a:rPr lang="en-US" sz="3200" dirty="0">
                <a:solidFill>
                  <a:srgbClr val="FF0000"/>
                </a:solidFill>
                <a:latin typeface="Times New Roman" panose="02020603050405020304" pitchFamily="18" charset="0"/>
                <a:cs typeface="Times New Roman" panose="02020603050405020304" pitchFamily="18" charset="0"/>
                <a:sym typeface="+mn-ea"/>
              </a:rPr>
              <a:t>logical</a:t>
            </a:r>
            <a:r>
              <a:rPr lang="en-US" sz="3200" dirty="0">
                <a:latin typeface="Times New Roman" panose="02020603050405020304" pitchFamily="18" charset="0"/>
                <a:cs typeface="Times New Roman" panose="02020603050405020304" pitchFamily="18" charset="0"/>
                <a:sym typeface="+mn-ea"/>
              </a:rPr>
              <a:t> forms of identification very easily, as in the case of usernames and the like. </a:t>
            </a:r>
          </a:p>
          <a:p>
            <a:pPr algn="just"/>
            <a:endParaRPr lang="en-US" sz="3200" dirty="0">
              <a:latin typeface="Times New Roman" panose="02020603050405020304" pitchFamily="18" charset="0"/>
              <a:cs typeface="Times New Roman" panose="02020603050405020304" pitchFamily="18" charset="0"/>
              <a:sym typeface="+mn-ea"/>
            </a:endParaRPr>
          </a:p>
          <a:p>
            <a:pPr algn="just"/>
            <a:r>
              <a:rPr lang="en-US" sz="3200" dirty="0">
                <a:latin typeface="Times New Roman" panose="02020603050405020304" pitchFamily="18" charset="0"/>
                <a:cs typeface="Times New Roman" panose="02020603050405020304" pitchFamily="18" charset="0"/>
                <a:sym typeface="+mn-ea"/>
              </a:rPr>
              <a:t>Even physical identifiers, such as height, weight, skin color, and eye color, can be changed. </a:t>
            </a:r>
          </a:p>
          <a:p>
            <a:pPr algn="just"/>
            <a:endParaRPr lang="en-US" sz="3200" dirty="0">
              <a:latin typeface="Times New Roman" panose="02020603050405020304" pitchFamily="18" charset="0"/>
              <a:cs typeface="Times New Roman" panose="02020603050405020304" pitchFamily="18" charset="0"/>
              <a:sym typeface="+mn-ea"/>
            </a:endParaRPr>
          </a:p>
          <a:p>
            <a:pPr algn="just"/>
            <a:r>
              <a:rPr lang="en-US" sz="3200" dirty="0">
                <a:latin typeface="Times New Roman" panose="02020603050405020304" pitchFamily="18" charset="0"/>
                <a:cs typeface="Times New Roman" panose="02020603050405020304" pitchFamily="18" charset="0"/>
                <a:sym typeface="+mn-ea"/>
              </a:rPr>
              <a:t>One of the most crucial factors to realize when we are working with </a:t>
            </a:r>
            <a:r>
              <a:rPr lang="en-US" sz="3200" dirty="0">
                <a:solidFill>
                  <a:srgbClr val="FF0000"/>
                </a:solidFill>
                <a:latin typeface="Times New Roman" panose="02020603050405020304" pitchFamily="18" charset="0"/>
                <a:cs typeface="Times New Roman" panose="02020603050405020304" pitchFamily="18" charset="0"/>
                <a:sym typeface="+mn-ea"/>
              </a:rPr>
              <a:t>identification</a:t>
            </a:r>
            <a:r>
              <a:rPr lang="en-US" sz="3200" dirty="0">
                <a:latin typeface="Times New Roman" panose="02020603050405020304" pitchFamily="18" charset="0"/>
                <a:cs typeface="Times New Roman" panose="02020603050405020304" pitchFamily="18" charset="0"/>
                <a:sym typeface="+mn-ea"/>
              </a:rPr>
              <a:t> is that an invalidated claim of identity is not reliable information on its own.</a:t>
            </a:r>
            <a:endParaRPr lang="en-US" sz="3200" dirty="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7100" y="2603501"/>
            <a:ext cx="7950200" cy="1524000"/>
          </a:xfrm>
        </p:spPr>
        <p:txBody>
          <a:bodyPr>
            <a:normAutofit/>
          </a:bodyPr>
          <a:lstStyle/>
          <a:p>
            <a:pPr marL="0" indent="0" algn="ctr">
              <a:buNone/>
            </a:pPr>
            <a:r>
              <a:rPr lang="en-US" sz="4000" b="1" dirty="0">
                <a:latin typeface="Times New Roman" panose="02020603050405020304" pitchFamily="18" charset="0"/>
                <a:cs typeface="Times New Roman" panose="02020603050405020304" pitchFamily="18" charset="0"/>
              </a:rPr>
              <a:t>Write short notes on Identity verification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3464" y="105269"/>
            <a:ext cx="8563536" cy="809131"/>
          </a:xfrm>
        </p:spPr>
        <p:txBody>
          <a:bodyPr/>
          <a:lstStyle/>
          <a:p>
            <a:pPr algn="ctr"/>
            <a:r>
              <a:rPr lang="en-US" b="1" dirty="0">
                <a:latin typeface="Times New Roman" panose="02020603050405020304" pitchFamily="18" charset="0"/>
                <a:cs typeface="Times New Roman" panose="02020603050405020304" pitchFamily="18" charset="0"/>
              </a:rPr>
              <a:t>FALSIFYING IDENTIFICATION</a:t>
            </a:r>
          </a:p>
        </p:txBody>
      </p:sp>
      <p:sp>
        <p:nvSpPr>
          <p:cNvPr id="3" name="Content Placeholder 2"/>
          <p:cNvSpPr>
            <a:spLocks noGrp="1"/>
          </p:cNvSpPr>
          <p:nvPr>
            <p:ph idx="1"/>
          </p:nvPr>
        </p:nvSpPr>
        <p:spPr>
          <a:xfrm>
            <a:off x="1219200" y="1028700"/>
            <a:ext cx="9575800" cy="5724031"/>
          </a:xfrm>
        </p:spPr>
        <p:txBody>
          <a:bodyPr>
            <a:noAutofit/>
          </a:bodyPr>
          <a:lstStyle/>
          <a:p>
            <a:pPr algn="just"/>
            <a:r>
              <a:rPr lang="en-US" sz="3200" dirty="0">
                <a:latin typeface="Times New Roman" panose="02020603050405020304" pitchFamily="18" charset="0"/>
                <a:cs typeface="Times New Roman" panose="02020603050405020304" pitchFamily="18" charset="0"/>
              </a:rPr>
              <a:t>Methods of </a:t>
            </a:r>
            <a:r>
              <a:rPr lang="en-US" sz="3200" dirty="0">
                <a:solidFill>
                  <a:srgbClr val="FF0000"/>
                </a:solidFill>
                <a:latin typeface="Times New Roman" panose="02020603050405020304" pitchFamily="18" charset="0"/>
                <a:cs typeface="Times New Roman" panose="02020603050405020304" pitchFamily="18" charset="0"/>
              </a:rPr>
              <a:t>identification</a:t>
            </a:r>
            <a:r>
              <a:rPr lang="en-US" sz="3200" dirty="0">
                <a:latin typeface="Times New Roman" panose="02020603050405020304" pitchFamily="18" charset="0"/>
                <a:cs typeface="Times New Roman" panose="02020603050405020304" pitchFamily="18" charset="0"/>
              </a:rPr>
              <a:t> are subject to change as such they are also subject to falsification.</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While many drivers’ licenses now have holograms or barcodes that make them harder to counterfeit, there is an underground industry that allows underage kids in America to buy very valid looking licenses from overseas companies.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falsified means of identification are also used by criminals and terrorists for a variety of tasks of a nefarious nature.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0"/>
            <a:ext cx="8204200" cy="68579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AUTHENTICATION</a:t>
            </a:r>
          </a:p>
        </p:txBody>
      </p:sp>
      <p:sp>
        <p:nvSpPr>
          <p:cNvPr id="3" name="Content Placeholder 2"/>
          <p:cNvSpPr>
            <a:spLocks noGrp="1"/>
          </p:cNvSpPr>
          <p:nvPr>
            <p:ph idx="1"/>
          </p:nvPr>
        </p:nvSpPr>
        <p:spPr>
          <a:xfrm>
            <a:off x="1206500" y="812800"/>
            <a:ext cx="9715500" cy="5816600"/>
          </a:xfrm>
        </p:spPr>
        <p:txBody>
          <a:bodyPr>
            <a:normAutofit/>
          </a:bodyPr>
          <a:lstStyle/>
          <a:p>
            <a:pPr algn="just"/>
            <a:r>
              <a:rPr lang="en-US" sz="3200" b="1" dirty="0">
                <a:solidFill>
                  <a:srgbClr val="FF0000"/>
                </a:solidFill>
                <a:latin typeface="Times New Roman" panose="02020603050405020304" pitchFamily="18" charset="0"/>
                <a:cs typeface="Times New Roman" panose="02020603050405020304" pitchFamily="18" charset="0"/>
              </a:rPr>
              <a:t>Authentication</a:t>
            </a:r>
            <a:r>
              <a:rPr lang="en-US" sz="3200" dirty="0">
                <a:latin typeface="Times New Roman" panose="02020603050405020304" pitchFamily="18" charset="0"/>
                <a:cs typeface="Times New Roman" panose="02020603050405020304" pitchFamily="18" charset="0"/>
              </a:rPr>
              <a:t> is, in an information security sense, the set of methods we use to establish a claim of identity as being true.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It is important to note that authentication only establishes whether the claim of identity that has been made is correct.</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Authentication does not infer or imply anything about what the party being authenticated is allowed to do; this is a separate task known as </a:t>
            </a:r>
            <a:r>
              <a:rPr lang="en-US" sz="3200" b="1" dirty="0">
                <a:solidFill>
                  <a:srgbClr val="FF0000"/>
                </a:solidFill>
                <a:latin typeface="Times New Roman" panose="02020603050405020304" pitchFamily="18" charset="0"/>
                <a:cs typeface="Times New Roman" panose="02020603050405020304" pitchFamily="18" charset="0"/>
              </a:rPr>
              <a:t>authorization</a:t>
            </a:r>
            <a:r>
              <a:rPr lang="en-US" sz="32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750" y="0"/>
            <a:ext cx="6057900" cy="676275"/>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FACTORS</a:t>
            </a:r>
          </a:p>
        </p:txBody>
      </p:sp>
      <p:sp>
        <p:nvSpPr>
          <p:cNvPr id="3" name="Content Placeholder 2"/>
          <p:cNvSpPr>
            <a:spLocks noGrp="1"/>
          </p:cNvSpPr>
          <p:nvPr>
            <p:ph idx="1"/>
          </p:nvPr>
        </p:nvSpPr>
        <p:spPr>
          <a:xfrm>
            <a:off x="1104900" y="904875"/>
            <a:ext cx="9728200" cy="5953125"/>
          </a:xfrm>
        </p:spPr>
        <p:txBody>
          <a:bodyPr>
            <a:normAutofit fontScale="92500" lnSpcReduction="10000"/>
          </a:bodyPr>
          <a:lstStyle/>
          <a:p>
            <a:pPr algn="just"/>
            <a:r>
              <a:rPr lang="en-US" sz="3200" dirty="0">
                <a:latin typeface="Times New Roman" panose="02020603050405020304" pitchFamily="18" charset="0"/>
                <a:cs typeface="Times New Roman" panose="02020603050405020304" pitchFamily="18" charset="0"/>
              </a:rPr>
              <a:t>In terms of authentication, there are several methods we can use, with each category referred to as a factor.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When we are attempting to authenticate a claim of identity, the more factors we use, the more positive our results will be.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The different factors are </a:t>
            </a:r>
          </a:p>
          <a:p>
            <a:pPr lvl="1" algn="just">
              <a:buFont typeface="Wingdings" panose="05000000000000000000" charset="0"/>
              <a:buChar char="ü"/>
            </a:pPr>
            <a:r>
              <a:rPr lang="en-US" sz="3200" dirty="0">
                <a:latin typeface="Times New Roman" panose="02020603050405020304" pitchFamily="18" charset="0"/>
                <a:cs typeface="Times New Roman" panose="02020603050405020304" pitchFamily="18" charset="0"/>
              </a:rPr>
              <a:t>something you know (password)</a:t>
            </a:r>
          </a:p>
          <a:p>
            <a:pPr lvl="1" algn="just">
              <a:buFont typeface="Wingdings" panose="05000000000000000000" charset="0"/>
              <a:buChar char="ü"/>
            </a:pPr>
            <a:r>
              <a:rPr lang="en-US" sz="3200" dirty="0">
                <a:latin typeface="Times New Roman" panose="02020603050405020304" pitchFamily="18" charset="0"/>
                <a:cs typeface="Times New Roman" panose="02020603050405020304" pitchFamily="18" charset="0"/>
              </a:rPr>
              <a:t>something you are (Iris scan, fingerprints, etc)</a:t>
            </a:r>
          </a:p>
          <a:p>
            <a:pPr lvl="1" algn="just">
              <a:buFont typeface="Wingdings" panose="05000000000000000000" charset="0"/>
              <a:buChar char="ü"/>
            </a:pPr>
            <a:r>
              <a:rPr lang="en-US" sz="3200" dirty="0">
                <a:latin typeface="Times New Roman" panose="02020603050405020304" pitchFamily="18" charset="0"/>
                <a:cs typeface="Times New Roman" panose="02020603050405020304" pitchFamily="18" charset="0"/>
              </a:rPr>
              <a:t>something you have (swipe card)</a:t>
            </a:r>
          </a:p>
          <a:p>
            <a:pPr lvl="1" algn="just">
              <a:buFont typeface="Wingdings" panose="05000000000000000000" charset="0"/>
              <a:buChar char="ü"/>
            </a:pPr>
            <a:r>
              <a:rPr lang="en-US" sz="3200" dirty="0">
                <a:latin typeface="Times New Roman" panose="02020603050405020304" pitchFamily="18" charset="0"/>
                <a:cs typeface="Times New Roman" panose="02020603050405020304" pitchFamily="18" charset="0"/>
              </a:rPr>
              <a:t>something you do (gait (walking) recognition), and </a:t>
            </a:r>
          </a:p>
          <a:p>
            <a:pPr lvl="1" algn="just">
              <a:buFont typeface="Wingdings" panose="05000000000000000000" charset="0"/>
              <a:buChar char="ü"/>
            </a:pPr>
            <a:r>
              <a:rPr lang="en-US" sz="3200" dirty="0">
                <a:latin typeface="Times New Roman" panose="02020603050405020304" pitchFamily="18" charset="0"/>
                <a:cs typeface="Times New Roman" panose="02020603050405020304" pitchFamily="18" charset="0"/>
              </a:rPr>
              <a:t>the place you are (at a specific terminal).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8300" y="98425"/>
            <a:ext cx="6108700" cy="536575"/>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FACTORS</a:t>
            </a:r>
          </a:p>
        </p:txBody>
      </p:sp>
      <p:sp>
        <p:nvSpPr>
          <p:cNvPr id="3" name="Content Placeholder 2"/>
          <p:cNvSpPr>
            <a:spLocks noGrp="1"/>
          </p:cNvSpPr>
          <p:nvPr>
            <p:ph idx="1"/>
          </p:nvPr>
        </p:nvSpPr>
        <p:spPr>
          <a:xfrm>
            <a:off x="1384300" y="762000"/>
            <a:ext cx="9017000" cy="5997575"/>
          </a:xfrm>
        </p:spPr>
        <p:txBody>
          <a:bodyPr>
            <a:normAutofit/>
          </a:bodyPr>
          <a:lstStyle/>
          <a:p>
            <a:pPr algn="just"/>
            <a:r>
              <a:rPr lang="en-US" dirty="0">
                <a:latin typeface="Times New Roman" panose="02020603050405020304" pitchFamily="18" charset="0"/>
                <a:cs typeface="Times New Roman" panose="02020603050405020304" pitchFamily="18" charset="0"/>
              </a:rPr>
              <a:t>Something you know is a very common authentication factor. </a:t>
            </a:r>
          </a:p>
          <a:p>
            <a:pPr algn="just"/>
            <a:r>
              <a:rPr lang="en-US" dirty="0">
                <a:latin typeface="Times New Roman" panose="02020603050405020304" pitchFamily="18" charset="0"/>
                <a:cs typeface="Times New Roman" panose="02020603050405020304" pitchFamily="18" charset="0"/>
              </a:rPr>
              <a:t>This can include </a:t>
            </a:r>
          </a:p>
          <a:p>
            <a:pPr lvl="1" algn="just">
              <a:buFont typeface="Wingdings" panose="05000000000000000000" charset="0"/>
              <a:buChar char="ü"/>
            </a:pPr>
            <a:r>
              <a:rPr lang="en-US" sz="2800" dirty="0">
                <a:latin typeface="Times New Roman" panose="02020603050405020304" pitchFamily="18" charset="0"/>
                <a:cs typeface="Times New Roman" panose="02020603050405020304" pitchFamily="18" charset="0"/>
              </a:rPr>
              <a:t>passwords</a:t>
            </a:r>
          </a:p>
          <a:p>
            <a:pPr lvl="1" algn="just">
              <a:buFont typeface="Wingdings" panose="05000000000000000000" charset="0"/>
              <a:buChar char="ü"/>
            </a:pPr>
            <a:r>
              <a:rPr lang="en-US" sz="2800" dirty="0">
                <a:latin typeface="Times New Roman" panose="02020603050405020304" pitchFamily="18" charset="0"/>
                <a:cs typeface="Times New Roman" panose="02020603050405020304" pitchFamily="18" charset="0"/>
              </a:rPr>
              <a:t>PINs</a:t>
            </a:r>
          </a:p>
          <a:p>
            <a:pPr lvl="1" algn="just">
              <a:buFont typeface="Wingdings" panose="05000000000000000000" charset="0"/>
              <a:buChar char="ü"/>
            </a:pPr>
            <a:r>
              <a:rPr lang="en-US" sz="2800" dirty="0">
                <a:latin typeface="Times New Roman" panose="02020603050405020304" pitchFamily="18" charset="0"/>
                <a:cs typeface="Times New Roman" panose="02020603050405020304" pitchFamily="18" charset="0"/>
              </a:rPr>
              <a:t>passphrases, or most any item of information that a person can remember. </a:t>
            </a:r>
          </a:p>
          <a:p>
            <a:pPr lvl="1" algn="just">
              <a:buFont typeface="Wingdings" panose="05000000000000000000" charset="0"/>
              <a:buChar char="ü"/>
            </a:pPr>
            <a:endParaRPr lang="en-US" sz="28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We can see a very common implementation of this in the passwords we use to log in to our accounts on computers. </a:t>
            </a:r>
          </a:p>
          <a:p>
            <a:pPr algn="just"/>
            <a:r>
              <a:rPr lang="en-US" dirty="0">
                <a:latin typeface="Times New Roman" panose="02020603050405020304" pitchFamily="18" charset="0"/>
                <a:cs typeface="Times New Roman" panose="02020603050405020304" pitchFamily="18" charset="0"/>
              </a:rPr>
              <a:t>This is somewhat of a weak factor because if the information the factor depends on is exposed, this can nullify the uniqueness of our authentication method.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300" y="0"/>
            <a:ext cx="5880100" cy="701675"/>
          </a:xfrm>
        </p:spPr>
        <p:txBody>
          <a:bodyPr/>
          <a:lstStyle/>
          <a:p>
            <a:pPr algn="ctr"/>
            <a:r>
              <a:rPr lang="en-US" b="1" dirty="0">
                <a:latin typeface="Times New Roman" panose="02020603050405020304" pitchFamily="18" charset="0"/>
                <a:cs typeface="Times New Roman" panose="02020603050405020304" pitchFamily="18" charset="0"/>
              </a:rPr>
              <a:t>FACTORS</a:t>
            </a:r>
            <a:endParaRPr lang="en-US" dirty="0"/>
          </a:p>
        </p:txBody>
      </p:sp>
      <p:sp>
        <p:nvSpPr>
          <p:cNvPr id="3" name="Content Placeholder 2"/>
          <p:cNvSpPr>
            <a:spLocks noGrp="1"/>
          </p:cNvSpPr>
          <p:nvPr>
            <p:ph idx="1"/>
          </p:nvPr>
        </p:nvSpPr>
        <p:spPr>
          <a:xfrm>
            <a:off x="838200" y="584200"/>
            <a:ext cx="10350500" cy="6273800"/>
          </a:xfrm>
        </p:spPr>
        <p:txBody>
          <a:bodyPr>
            <a:normAutofit/>
          </a:bodyPr>
          <a:lstStyle/>
          <a:p>
            <a:pPr algn="just"/>
            <a:r>
              <a:rPr lang="en-US" dirty="0">
                <a:latin typeface="Times New Roman" panose="02020603050405020304" pitchFamily="18" charset="0"/>
                <a:cs typeface="Times New Roman" panose="02020603050405020304" pitchFamily="18" charset="0"/>
              </a:rPr>
              <a:t>Something you are is a factor based on the relatively unique physical attributes of an individual, often referred to as biometrics.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factor can be based on simple attributes, such as height, weight, hair color, or eye color, but these do not tend to be unique enough to make very secure identifiers.</a:t>
            </a:r>
          </a:p>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More commonly used are more complex identifiers such as fingerprints, iris or retina patterns, or facial characteristics. These factor is a bit stronger, as forging or stealing a copy of a physical identifier is a somewhat more difficult, although not impossible, task.</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There is some question as to whether biometrics truly is an authentication factor or whether it really only constitutes verification.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8100" y="101283"/>
            <a:ext cx="3454400" cy="736917"/>
          </a:xfrm>
        </p:spPr>
        <p:txBody>
          <a:bodyPr>
            <a:normAutofit/>
          </a:bodyPr>
          <a:lstStyle/>
          <a:p>
            <a:pPr algn="ctr"/>
            <a:r>
              <a:rPr lang="en-US" b="1" dirty="0">
                <a:latin typeface="Times New Roman" panose="02020603050405020304" pitchFamily="18" charset="0"/>
                <a:cs typeface="Times New Roman" panose="02020603050405020304" pitchFamily="18" charset="0"/>
              </a:rPr>
              <a:t>FACTORS</a:t>
            </a:r>
            <a:endParaRPr lang="en-US" dirty="0"/>
          </a:p>
        </p:txBody>
      </p:sp>
      <p:sp>
        <p:nvSpPr>
          <p:cNvPr id="3" name="Content Placeholder 2"/>
          <p:cNvSpPr>
            <a:spLocks noGrp="1"/>
          </p:cNvSpPr>
          <p:nvPr>
            <p:ph sz="half" idx="1"/>
          </p:nvPr>
        </p:nvSpPr>
        <p:spPr>
          <a:xfrm>
            <a:off x="838200" y="1317625"/>
            <a:ext cx="8257540" cy="5197474"/>
          </a:xfrm>
        </p:spPr>
        <p:txBody>
          <a:bodyPr>
            <a:normAutofit/>
          </a:bodyPr>
          <a:lstStyle/>
          <a:p>
            <a:pPr algn="just"/>
            <a:r>
              <a:rPr lang="en-US" sz="3200" dirty="0">
                <a:latin typeface="Times New Roman" panose="02020603050405020304" pitchFamily="18" charset="0"/>
                <a:cs typeface="Times New Roman" panose="02020603050405020304" pitchFamily="18" charset="0"/>
              </a:rPr>
              <a:t>Something you have is a factor generally based on the physical possession of an item or a device, although this factor can extend into some logical concepts as well.</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We can see such factors in general use in the form of ATM cards, state or federally issued identity cards, or software-based security tokens, as shown in the figure.</a:t>
            </a:r>
          </a:p>
        </p:txBody>
      </p:sp>
      <p:pic>
        <p:nvPicPr>
          <p:cNvPr id="4" name="Content Placeholder 3"/>
          <p:cNvPicPr>
            <a:picLocks noGrp="1" noChangeAspect="1"/>
          </p:cNvPicPr>
          <p:nvPr>
            <p:ph sz="half" idx="2"/>
          </p:nvPr>
        </p:nvPicPr>
        <p:blipFill>
          <a:blip r:embed="rId2"/>
          <a:srcRect l="43934" t="20170" r="30539" b="21780"/>
          <a:stretch>
            <a:fillRect/>
          </a:stretch>
        </p:blipFill>
        <p:spPr>
          <a:xfrm>
            <a:off x="9548495" y="1317625"/>
            <a:ext cx="1995170" cy="32346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3900" y="136525"/>
            <a:ext cx="4318000" cy="917575"/>
          </a:xfrm>
        </p:spPr>
        <p:txBody>
          <a:bodyPr/>
          <a:lstStyle/>
          <a:p>
            <a:pPr algn="ctr"/>
            <a:r>
              <a:rPr lang="en-US" b="1" dirty="0">
                <a:latin typeface="Times New Roman" panose="02020603050405020304" pitchFamily="18" charset="0"/>
                <a:cs typeface="Times New Roman" panose="02020603050405020304" pitchFamily="18" charset="0"/>
              </a:rPr>
              <a:t>FACTORS</a:t>
            </a:r>
            <a:endParaRPr lang="en-US" dirty="0"/>
          </a:p>
        </p:txBody>
      </p:sp>
      <p:sp>
        <p:nvSpPr>
          <p:cNvPr id="3" name="Content Placeholder 2"/>
          <p:cNvSpPr>
            <a:spLocks noGrp="1"/>
          </p:cNvSpPr>
          <p:nvPr>
            <p:ph idx="1"/>
          </p:nvPr>
        </p:nvSpPr>
        <p:spPr>
          <a:xfrm>
            <a:off x="838200" y="1054100"/>
            <a:ext cx="10515600" cy="5575299"/>
          </a:xfrm>
        </p:spPr>
        <p:txBody>
          <a:bodyPr>
            <a:normAutofit fontScale="92500"/>
          </a:bodyPr>
          <a:lstStyle/>
          <a:p>
            <a:pPr algn="just"/>
            <a:r>
              <a:rPr lang="en-US" sz="3200" dirty="0">
                <a:latin typeface="Times New Roman" panose="02020603050405020304" pitchFamily="18" charset="0"/>
                <a:cs typeface="Times New Roman" panose="02020603050405020304" pitchFamily="18" charset="0"/>
              </a:rPr>
              <a:t>Some institutions, such as banks, have begun to use access to logical devices such as cell phones or e-mail accounts as methods of authentication as well.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This factor can vary in strength depending on the implementation.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In the case of a security token, we would actually need to steal a specific device in order to falsify the authentication method.</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In the case of access to an e-mail address being used as this type of factor, we have a measure of considerably less strength.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txBox="1">
            <a:spLocks noGrp="1"/>
          </p:cNvSpPr>
          <p:nvPr>
            <p:ph type="ctrTitle"/>
          </p:nvPr>
        </p:nvSpPr>
        <p:spPr>
          <a:xfrm>
            <a:off x="5230798" y="2311434"/>
            <a:ext cx="6346129" cy="2933633"/>
          </a:xfrm>
          <a:prstGeom prst="rect">
            <a:avLst/>
          </a:prstGeom>
        </p:spPr>
        <p:txBody>
          <a:bodyPr spcFirstLastPara="1" vert="horz" wrap="square" lIns="121900" tIns="121900" rIns="121900" bIns="121900" rtlCol="0" anchor="b" anchorCtr="0">
            <a:noAutofit/>
          </a:bodyPr>
          <a:lstStyle/>
          <a:p>
            <a:pPr algn="ctr"/>
            <a:r>
              <a:rPr lang="en-US" altLang="en-GB" b="1" dirty="0">
                <a:latin typeface="Times New Roman" panose="02020603050405020304" pitchFamily="18" charset="0"/>
                <a:cs typeface="Times New Roman" panose="02020603050405020304" pitchFamily="18" charset="0"/>
              </a:rPr>
              <a:t>Identification and Authentication</a:t>
            </a:r>
          </a:p>
        </p:txBody>
      </p:sp>
      <p:sp>
        <p:nvSpPr>
          <p:cNvPr id="145" name="Google Shape;145;p16"/>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GB"/>
              <a:t>2</a:t>
            </a:fld>
            <a:endParaRPr lang="en-GB"/>
          </a:p>
        </p:txBody>
      </p:sp>
      <p:sp>
        <p:nvSpPr>
          <p:cNvPr id="144" name="Google Shape;144;p16"/>
          <p:cNvSpPr txBox="1"/>
          <p:nvPr/>
        </p:nvSpPr>
        <p:spPr>
          <a:xfrm>
            <a:off x="-1" y="671132"/>
            <a:ext cx="5484799" cy="5894767"/>
          </a:xfrm>
          <a:prstGeom prst="rect">
            <a:avLst/>
          </a:prstGeom>
          <a:noFill/>
          <a:ln>
            <a:noFill/>
          </a:ln>
        </p:spPr>
        <p:txBody>
          <a:bodyPr spcFirstLastPara="1" wrap="square" lIns="121900" tIns="121900" rIns="121900" bIns="121900" anchor="ctr" anchorCtr="0">
            <a:noAutofit/>
          </a:bodyPr>
          <a:lstStyle/>
          <a:p>
            <a:pPr algn="ctr"/>
            <a:r>
              <a:rPr lang="en-US" sz="26665" dirty="0">
                <a:solidFill>
                  <a:schemeClr val="accent2"/>
                </a:solidFill>
                <a:latin typeface="Roboto Slab"/>
                <a:ea typeface="Roboto Slab"/>
                <a:cs typeface="Roboto Slab"/>
                <a:sym typeface="Roboto Slab"/>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1200" y="111125"/>
            <a:ext cx="5689600" cy="892175"/>
          </a:xfrm>
        </p:spPr>
        <p:txBody>
          <a:bodyPr/>
          <a:lstStyle/>
          <a:p>
            <a:pPr algn="ctr"/>
            <a:r>
              <a:rPr lang="en-US" b="1" dirty="0">
                <a:latin typeface="Times New Roman" panose="02020603050405020304" pitchFamily="18" charset="0"/>
                <a:cs typeface="Times New Roman" panose="02020603050405020304" pitchFamily="18" charset="0"/>
              </a:rPr>
              <a:t>FACTORS</a:t>
            </a:r>
            <a:endParaRPr lang="en-US" dirty="0"/>
          </a:p>
        </p:txBody>
      </p:sp>
      <p:sp>
        <p:nvSpPr>
          <p:cNvPr id="3" name="Content Placeholder 2"/>
          <p:cNvSpPr>
            <a:spLocks noGrp="1"/>
          </p:cNvSpPr>
          <p:nvPr>
            <p:ph idx="1"/>
          </p:nvPr>
        </p:nvSpPr>
        <p:spPr>
          <a:xfrm>
            <a:off x="838200" y="825500"/>
            <a:ext cx="10515600" cy="6032500"/>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Something you do, sometimes considered a variation of something you are, is a factor based on the </a:t>
            </a:r>
            <a:r>
              <a:rPr lang="en-US" b="1" dirty="0">
                <a:solidFill>
                  <a:srgbClr val="FF0000"/>
                </a:solidFill>
                <a:latin typeface="Times New Roman" panose="02020603050405020304" pitchFamily="18" charset="0"/>
                <a:cs typeface="Times New Roman" panose="02020603050405020304" pitchFamily="18" charset="0"/>
              </a:rPr>
              <a:t>actions</a:t>
            </a:r>
            <a:r>
              <a:rPr lang="en-US" dirty="0">
                <a:latin typeface="Times New Roman" panose="02020603050405020304" pitchFamily="18" charset="0"/>
                <a:cs typeface="Times New Roman" panose="02020603050405020304" pitchFamily="18" charset="0"/>
              </a:rPr>
              <a:t> or </a:t>
            </a:r>
            <a:r>
              <a:rPr lang="en-US" b="1" dirty="0">
                <a:solidFill>
                  <a:srgbClr val="FF0000"/>
                </a:solidFill>
                <a:latin typeface="Times New Roman" panose="02020603050405020304" pitchFamily="18" charset="0"/>
                <a:cs typeface="Times New Roman" panose="02020603050405020304" pitchFamily="18" charset="0"/>
              </a:rPr>
              <a:t>behaviors</a:t>
            </a:r>
            <a:r>
              <a:rPr lang="en-US" dirty="0">
                <a:latin typeface="Times New Roman" panose="02020603050405020304" pitchFamily="18" charset="0"/>
                <a:cs typeface="Times New Roman" panose="02020603050405020304" pitchFamily="18" charset="0"/>
              </a:rPr>
              <a:t> of an individual.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Such factors may include analysis of the individual’s gait, measurement of multiple factors in his or her handwriting, the time delay between keystrokes as he or she types a passphrase, or similar factors.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These factors present a very strong method of authentication and are very difficult to falsify or create false positive.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They do, however, have the potential to create false negative and incorrectly reject legitimate users at a higher rate than some of the other factors, resulting in denials for some users that should actually be authenticated.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2450" y="111125"/>
            <a:ext cx="6007100" cy="815975"/>
          </a:xfrm>
        </p:spPr>
        <p:txBody>
          <a:bodyPr/>
          <a:lstStyle/>
          <a:p>
            <a:pPr algn="ctr"/>
            <a:r>
              <a:rPr lang="en-US" b="1" dirty="0">
                <a:latin typeface="Times New Roman" panose="02020603050405020304" pitchFamily="18" charset="0"/>
                <a:cs typeface="Times New Roman" panose="02020603050405020304" pitchFamily="18" charset="0"/>
              </a:rPr>
              <a:t>FACTORS</a:t>
            </a:r>
            <a:endParaRPr lang="en-US" dirty="0"/>
          </a:p>
        </p:txBody>
      </p:sp>
      <p:sp>
        <p:nvSpPr>
          <p:cNvPr id="3" name="Content Placeholder 2"/>
          <p:cNvSpPr>
            <a:spLocks noGrp="1"/>
          </p:cNvSpPr>
          <p:nvPr>
            <p:ph idx="1"/>
          </p:nvPr>
        </p:nvSpPr>
        <p:spPr>
          <a:xfrm>
            <a:off x="1346200" y="927100"/>
            <a:ext cx="9550400" cy="5702299"/>
          </a:xfrm>
        </p:spPr>
        <p:txBody>
          <a:bodyPr>
            <a:normAutofit fontScale="92500" lnSpcReduction="20000"/>
          </a:bodyPr>
          <a:lstStyle/>
          <a:p>
            <a:pPr algn="just"/>
            <a:r>
              <a:rPr lang="en-US" sz="3200" dirty="0">
                <a:latin typeface="Times New Roman" panose="02020603050405020304" pitchFamily="18" charset="0"/>
                <a:cs typeface="Times New Roman" panose="02020603050405020304" pitchFamily="18" charset="0"/>
              </a:rPr>
              <a:t>Where you are is a geographically based authentication factor.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This factor operates differently than the other factors, as its method of authentication depends on the person being authenticated as being physically present at a particular location or locations.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The most common implementation of this is for servers to only be accessible from a terminal in the server room.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This factor, although potentially of less utility than some of the other factors, is very difficult to counter without entirely subverting the system performing the authentication or gaining physical access.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4600" y="127000"/>
            <a:ext cx="9702800" cy="841375"/>
          </a:xfrm>
        </p:spPr>
        <p:txBody>
          <a:bodyPr/>
          <a:lstStyle/>
          <a:p>
            <a:pPr algn="ctr"/>
            <a:r>
              <a:rPr lang="en-US" b="1" dirty="0">
                <a:latin typeface="Times New Roman" panose="02020603050405020304" pitchFamily="18" charset="0"/>
                <a:cs typeface="Times New Roman" panose="02020603050405020304" pitchFamily="18" charset="0"/>
              </a:rPr>
              <a:t>MULTIFACTOR AUTHENTICATION</a:t>
            </a:r>
          </a:p>
        </p:txBody>
      </p:sp>
      <p:sp>
        <p:nvSpPr>
          <p:cNvPr id="3" name="Content Placeholder 2"/>
          <p:cNvSpPr>
            <a:spLocks noGrp="1"/>
          </p:cNvSpPr>
          <p:nvPr>
            <p:ph idx="1"/>
          </p:nvPr>
        </p:nvSpPr>
        <p:spPr>
          <a:xfrm>
            <a:off x="1041400" y="1130300"/>
            <a:ext cx="10109200" cy="5664200"/>
          </a:xfrm>
        </p:spPr>
        <p:txBody>
          <a:bodyPr>
            <a:normAutofit fontScale="92500"/>
          </a:bodyPr>
          <a:lstStyle/>
          <a:p>
            <a:pPr algn="just"/>
            <a:r>
              <a:rPr lang="en-US" sz="3200" dirty="0">
                <a:solidFill>
                  <a:srgbClr val="FF0000"/>
                </a:solidFill>
                <a:latin typeface="Times New Roman" panose="02020603050405020304" pitchFamily="18" charset="0"/>
                <a:cs typeface="Times New Roman" panose="02020603050405020304" pitchFamily="18" charset="0"/>
              </a:rPr>
              <a:t>Multifactor authentication </a:t>
            </a:r>
            <a:r>
              <a:rPr lang="en-US" sz="3200" dirty="0">
                <a:latin typeface="Times New Roman" panose="02020603050405020304" pitchFamily="18" charset="0"/>
                <a:cs typeface="Times New Roman" panose="02020603050405020304" pitchFamily="18" charset="0"/>
              </a:rPr>
              <a:t>uses one or more of the factors we discussed in the preceding section. This practice is also referred to as </a:t>
            </a:r>
            <a:r>
              <a:rPr lang="en-US" sz="3200" dirty="0">
                <a:solidFill>
                  <a:srgbClr val="FF0000"/>
                </a:solidFill>
                <a:latin typeface="Times New Roman" panose="02020603050405020304" pitchFamily="18" charset="0"/>
                <a:cs typeface="Times New Roman" panose="02020603050405020304" pitchFamily="18" charset="0"/>
              </a:rPr>
              <a:t>Two-factor Authentication </a:t>
            </a:r>
            <a:r>
              <a:rPr lang="en-US" sz="3200" dirty="0">
                <a:latin typeface="Times New Roman" panose="02020603050405020304" pitchFamily="18" charset="0"/>
                <a:cs typeface="Times New Roman" panose="02020603050405020304" pitchFamily="18" charset="0"/>
              </a:rPr>
              <a:t>when we are using only two factors, but </a:t>
            </a:r>
            <a:r>
              <a:rPr lang="en-US" sz="3200" dirty="0">
                <a:solidFill>
                  <a:srgbClr val="FF0000"/>
                </a:solidFill>
                <a:latin typeface="Times New Roman" panose="02020603050405020304" pitchFamily="18" charset="0"/>
                <a:cs typeface="Times New Roman" panose="02020603050405020304" pitchFamily="18" charset="0"/>
              </a:rPr>
              <a:t>multifactor authentication </a:t>
            </a:r>
            <a:r>
              <a:rPr lang="en-US" sz="3200" dirty="0">
                <a:latin typeface="Times New Roman" panose="02020603050405020304" pitchFamily="18" charset="0"/>
                <a:cs typeface="Times New Roman" panose="02020603050405020304" pitchFamily="18" charset="0"/>
              </a:rPr>
              <a:t>encompasses this term as well.</a:t>
            </a:r>
          </a:p>
          <a:p>
            <a:pPr marL="0" indent="0" algn="just">
              <a:buNone/>
            </a:pPr>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We can see a common example of multifactor authentication in using an ATM. In this case, we have something we know, our PIN, and something we have, our ATM card.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Our ATM card does double duty as both a factor for authentication and a form of identification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800" y="0"/>
            <a:ext cx="9779000" cy="841375"/>
          </a:xfrm>
        </p:spPr>
        <p:txBody>
          <a:bodyPr>
            <a:normAutofit/>
          </a:bodyPr>
          <a:lstStyle/>
          <a:p>
            <a:pPr algn="ctr"/>
            <a:r>
              <a:rPr lang="en-US" b="1" dirty="0">
                <a:latin typeface="Times New Roman" panose="02020603050405020304" pitchFamily="18" charset="0"/>
                <a:cs typeface="Times New Roman" panose="02020603050405020304" pitchFamily="18" charset="0"/>
              </a:rPr>
              <a:t>MULTIFACTOR AUTHENTICATION</a:t>
            </a:r>
            <a:endParaRPr lang="en-US" dirty="0"/>
          </a:p>
        </p:txBody>
      </p:sp>
      <p:sp>
        <p:nvSpPr>
          <p:cNvPr id="3" name="Content Placeholder 2"/>
          <p:cNvSpPr>
            <a:spLocks noGrp="1"/>
          </p:cNvSpPr>
          <p:nvPr>
            <p:ph idx="1"/>
          </p:nvPr>
        </p:nvSpPr>
        <p:spPr>
          <a:xfrm>
            <a:off x="838200" y="1155700"/>
            <a:ext cx="10515600" cy="5549900"/>
          </a:xfrm>
        </p:spPr>
        <p:txBody>
          <a:bodyPr>
            <a:noAutofit/>
          </a:bodyPr>
          <a:lstStyle/>
          <a:p>
            <a:pPr algn="just"/>
            <a:r>
              <a:rPr lang="en-US" dirty="0">
                <a:latin typeface="Times New Roman" panose="02020603050405020304" pitchFamily="18" charset="0"/>
                <a:cs typeface="Times New Roman" panose="02020603050405020304" pitchFamily="18" charset="0"/>
              </a:rPr>
              <a:t>We can see a similar example in writing checks that draw on a bank account—in this case, something we have, the checks themselves, and something we do, applying our signature to them. Here, the two factors involved in writing a check are rather weak, so we sometimes see a third factor, a fingerprint, applied to them.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We could also argue that the signature and fingerprint are, in this case, not actually authentication, but rather verification, a much less robust process that we discussed when talking about identity earlier.</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Depending on the particular factors selected, we can assemble stronger or weaker multifactor authentication schemes in a given situation. </a:t>
            </a:r>
          </a:p>
        </p:txBody>
      </p:sp>
      <p:sp>
        <p:nvSpPr>
          <p:cNvPr id="4" name="Text Box 3"/>
          <p:cNvSpPr txBox="1"/>
          <p:nvPr/>
        </p:nvSpPr>
        <p:spPr>
          <a:xfrm>
            <a:off x="332740" y="5539740"/>
            <a:ext cx="309880" cy="368300"/>
          </a:xfrm>
          <a:prstGeom prst="rect">
            <a:avLst/>
          </a:prstGeom>
          <a:noFill/>
        </p:spPr>
        <p:txBody>
          <a:bodyPr wrap="none" rtlCol="0">
            <a:spAutoFit/>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100" y="98425"/>
            <a:ext cx="9791700" cy="714375"/>
          </a:xfrm>
        </p:spPr>
        <p:txBody>
          <a:bodyPr/>
          <a:lstStyle/>
          <a:p>
            <a:pPr algn="ctr"/>
            <a:r>
              <a:rPr lang="en-US" b="1" dirty="0">
                <a:latin typeface="Times New Roman" panose="02020603050405020304" pitchFamily="18" charset="0"/>
                <a:cs typeface="Times New Roman" panose="02020603050405020304" pitchFamily="18" charset="0"/>
              </a:rPr>
              <a:t>MULTIFACTOR AUTHENTICATION</a:t>
            </a:r>
            <a:endParaRPr lang="en-US" dirty="0"/>
          </a:p>
        </p:txBody>
      </p:sp>
      <p:sp>
        <p:nvSpPr>
          <p:cNvPr id="3" name="Content Placeholder 2"/>
          <p:cNvSpPr>
            <a:spLocks noGrp="1"/>
          </p:cNvSpPr>
          <p:nvPr>
            <p:ph idx="1"/>
          </p:nvPr>
        </p:nvSpPr>
        <p:spPr>
          <a:xfrm>
            <a:off x="838200" y="965200"/>
            <a:ext cx="10401300" cy="5664199"/>
          </a:xfrm>
        </p:spPr>
        <p:txBody>
          <a:bodyPr>
            <a:normAutofit lnSpcReduction="10000"/>
          </a:bodyPr>
          <a:lstStyle/>
          <a:p>
            <a:pPr algn="just"/>
            <a:r>
              <a:rPr lang="en-US" sz="3200" dirty="0">
                <a:latin typeface="Times New Roman" panose="02020603050405020304" pitchFamily="18" charset="0"/>
                <a:cs typeface="Times New Roman" panose="02020603050405020304" pitchFamily="18" charset="0"/>
              </a:rPr>
              <a:t>For example, DNA makes for a very strong method of authentication but is not practical for regular use.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As we earlier, when discussing security, we need to be careful to build security that is reasonably proportionate to what we are protecting.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We could install iris scanners on every credit card terminal instead of having the customer sign his credit card receipt and certainly enhance our security, but this would be expensive, slow down transactions causing delays, and could upset our customers who don’t trust the technology.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5F56-A9CF-EF91-9884-E7EDC6401E3C}"/>
              </a:ext>
            </a:extLst>
          </p:cNvPr>
          <p:cNvSpPr>
            <a:spLocks noGrp="1"/>
          </p:cNvSpPr>
          <p:nvPr>
            <p:ph type="title"/>
          </p:nvPr>
        </p:nvSpPr>
        <p:spPr>
          <a:xfrm>
            <a:off x="2616200" y="2473325"/>
            <a:ext cx="6464300" cy="1325563"/>
          </a:xfrm>
        </p:spPr>
        <p:txBody>
          <a:bodyPr>
            <a:normAutofit/>
          </a:bodyPr>
          <a:lstStyle/>
          <a:p>
            <a:pPr algn="ctr"/>
            <a:r>
              <a:rPr lang="en-US" sz="5400" b="1" dirty="0">
                <a:latin typeface="Times New Roman" panose="02020603050405020304" pitchFamily="18" charset="0"/>
                <a:cs typeface="Times New Roman" panose="02020603050405020304" pitchFamily="18" charset="0"/>
              </a:rPr>
              <a:t>THANK YOU </a:t>
            </a:r>
            <a:endParaRPr lang="en-GH"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8038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290B-0E0E-8D4D-9709-6B961DF29341}"/>
              </a:ext>
            </a:extLst>
          </p:cNvPr>
          <p:cNvSpPr>
            <a:spLocks noGrp="1"/>
          </p:cNvSpPr>
          <p:nvPr>
            <p:ph type="title"/>
          </p:nvPr>
        </p:nvSpPr>
        <p:spPr>
          <a:xfrm>
            <a:off x="2476499" y="0"/>
            <a:ext cx="6781800" cy="803275"/>
          </a:xfrm>
        </p:spPr>
        <p:txBody>
          <a:bodyPr>
            <a:normAutofit/>
          </a:bodyPr>
          <a:lstStyle/>
          <a:p>
            <a:pPr algn="ctr"/>
            <a:r>
              <a:rPr lang="en-US" sz="4800" b="1" dirty="0">
                <a:latin typeface="Times New Roman" panose="02020603050405020304" pitchFamily="18" charset="0"/>
                <a:cs typeface="Times New Roman" panose="02020603050405020304" pitchFamily="18" charset="0"/>
              </a:rPr>
              <a:t>QUIZ 1</a:t>
            </a:r>
            <a:endParaRPr lang="en-GH" sz="4800" b="1"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A7E33A8D-920C-6DB8-246E-D6FAEE3B766A}"/>
              </a:ext>
            </a:extLst>
          </p:cNvPr>
          <p:cNvSpPr>
            <a:spLocks noGrp="1" noChangeArrowheads="1"/>
          </p:cNvSpPr>
          <p:nvPr>
            <p:ph idx="1"/>
          </p:nvPr>
        </p:nvSpPr>
        <p:spPr bwMode="auto">
          <a:xfrm>
            <a:off x="1126671" y="817105"/>
            <a:ext cx="9481457"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GH" altLang="en-GH"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online retail business is facing increasing cyber threats, including DDoS attacks and phishing attempts. The company needs to identify these threats and implement appropriate controls.</a:t>
            </a:r>
            <a:endParaRPr kumimoji="0" lang="en-US" altLang="en-GH"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endParaRPr lang="en-US" altLang="en-GH" sz="3200"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GH" altLang="en-GH"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at least three major threats to the online retail business.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GH" altLang="en-GH"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each threat, describe the potential vulnerabilities that could be exploited.</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GH" altLang="en-GH"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Propose specific controls to mitigate each threat and explain how these controls would be implemented and monitored.</a:t>
            </a:r>
          </a:p>
        </p:txBody>
      </p:sp>
    </p:spTree>
    <p:extLst>
      <p:ext uri="{BB962C8B-B14F-4D97-AF65-F5344CB8AC3E}">
        <p14:creationId xmlns:p14="http://schemas.microsoft.com/office/powerpoint/2010/main" val="617942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0900" y="0"/>
            <a:ext cx="7699936" cy="952500"/>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409700" y="1460500"/>
            <a:ext cx="9563100" cy="5168900"/>
          </a:xfrm>
        </p:spPr>
        <p:txBody>
          <a:bodyPr>
            <a:normAutofit/>
          </a:bodyPr>
          <a:lstStyle/>
          <a:p>
            <a:pPr marL="0" indent="0" algn="just">
              <a:buNone/>
            </a:pPr>
            <a:r>
              <a:rPr lang="en-US" sz="3200" dirty="0">
                <a:latin typeface="Times New Roman" panose="02020603050405020304" pitchFamily="18" charset="0"/>
                <a:cs typeface="Times New Roman" panose="02020603050405020304" pitchFamily="18" charset="0"/>
              </a:rPr>
              <a:t>When we are developing security measures, whether on the scale of a specific mechanism or an entire infrastructure, </a:t>
            </a:r>
            <a:r>
              <a:rPr lang="en-US" sz="3200" b="1" dirty="0">
                <a:solidFill>
                  <a:srgbClr val="FF0000"/>
                </a:solidFill>
                <a:latin typeface="Times New Roman" panose="02020603050405020304" pitchFamily="18" charset="0"/>
                <a:cs typeface="Times New Roman" panose="02020603050405020304" pitchFamily="18" charset="0"/>
              </a:rPr>
              <a:t>Identification</a:t>
            </a:r>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and </a:t>
            </a:r>
            <a:r>
              <a:rPr lang="en-US" sz="3200" b="1" dirty="0">
                <a:solidFill>
                  <a:srgbClr val="FF0000"/>
                </a:solidFill>
                <a:latin typeface="Times New Roman" panose="02020603050405020304" pitchFamily="18" charset="0"/>
                <a:cs typeface="Times New Roman" panose="02020603050405020304" pitchFamily="18" charset="0"/>
              </a:rPr>
              <a:t>Authentication</a:t>
            </a:r>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are likely to be key concepts.</a:t>
            </a:r>
          </a:p>
          <a:p>
            <a:pPr marL="0" indent="0" algn="just">
              <a:buNone/>
            </a:pPr>
            <a:endParaRPr lang="en-US" sz="3200" dirty="0">
              <a:latin typeface="Times New Roman" panose="02020603050405020304" pitchFamily="18" charset="0"/>
              <a:cs typeface="Times New Roman" panose="02020603050405020304" pitchFamily="18" charset="0"/>
            </a:endParaRPr>
          </a:p>
          <a:p>
            <a:pPr algn="just"/>
            <a:r>
              <a:rPr lang="en-US" sz="3200" b="1" dirty="0">
                <a:solidFill>
                  <a:srgbClr val="FF0000"/>
                </a:solidFill>
                <a:latin typeface="Times New Roman" panose="02020603050405020304" pitchFamily="18" charset="0"/>
                <a:cs typeface="Times New Roman" panose="02020603050405020304" pitchFamily="18" charset="0"/>
              </a:rPr>
              <a:t>Identification</a:t>
            </a:r>
            <a:r>
              <a:rPr lang="en-US" sz="3200" dirty="0">
                <a:latin typeface="Times New Roman" panose="02020603050405020304" pitchFamily="18" charset="0"/>
                <a:cs typeface="Times New Roman" panose="02020603050405020304" pitchFamily="18" charset="0"/>
              </a:rPr>
              <a:t> is the claim of what someone or some thing is.</a:t>
            </a:r>
          </a:p>
          <a:p>
            <a:pPr algn="just"/>
            <a:endParaRPr lang="en-US" sz="3200" dirty="0">
              <a:latin typeface="Times New Roman" panose="02020603050405020304" pitchFamily="18" charset="0"/>
              <a:cs typeface="Times New Roman" panose="02020603050405020304" pitchFamily="18" charset="0"/>
            </a:endParaRPr>
          </a:p>
          <a:p>
            <a:pPr algn="just"/>
            <a:r>
              <a:rPr lang="en-US" sz="3200" b="1" dirty="0">
                <a:solidFill>
                  <a:srgbClr val="FF0000"/>
                </a:solidFill>
                <a:latin typeface="Times New Roman" panose="02020603050405020304" pitchFamily="18" charset="0"/>
                <a:cs typeface="Times New Roman" panose="02020603050405020304" pitchFamily="18" charset="0"/>
              </a:rPr>
              <a:t>Authentication</a:t>
            </a:r>
            <a:r>
              <a:rPr lang="en-US" sz="3200" dirty="0">
                <a:latin typeface="Times New Roman" panose="02020603050405020304" pitchFamily="18" charset="0"/>
                <a:cs typeface="Times New Roman" panose="02020603050405020304" pitchFamily="18" charset="0"/>
              </a:rPr>
              <a:t> establishes whether this claim is true.</a:t>
            </a:r>
          </a:p>
          <a:p>
            <a:pPr marL="0" indent="0" algn="just">
              <a:buNone/>
            </a:pP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F9D90-CC49-F9A0-C230-51559A2B0BA7}"/>
              </a:ext>
            </a:extLst>
          </p:cNvPr>
          <p:cNvSpPr>
            <a:spLocks noGrp="1"/>
          </p:cNvSpPr>
          <p:nvPr>
            <p:ph type="title"/>
          </p:nvPr>
        </p:nvSpPr>
        <p:spPr>
          <a:xfrm>
            <a:off x="2501900" y="98425"/>
            <a:ext cx="7188200" cy="854075"/>
          </a:xfrm>
        </p:spPr>
        <p:txBody>
          <a:bodyPr/>
          <a:lstStyle/>
          <a:p>
            <a:pPr algn="ctr"/>
            <a:r>
              <a:rPr lang="en-US" b="1" dirty="0">
                <a:latin typeface="Times New Roman" panose="02020603050405020304" pitchFamily="18" charset="0"/>
                <a:cs typeface="Times New Roman" panose="02020603050405020304" pitchFamily="18" charset="0"/>
              </a:rPr>
              <a:t>INTRODUCTION</a:t>
            </a:r>
            <a:endParaRPr lang="en-GH" dirty="0"/>
          </a:p>
        </p:txBody>
      </p:sp>
      <p:sp>
        <p:nvSpPr>
          <p:cNvPr id="3" name="Content Placeholder 2">
            <a:extLst>
              <a:ext uri="{FF2B5EF4-FFF2-40B4-BE49-F238E27FC236}">
                <a16:creationId xmlns:a16="http://schemas.microsoft.com/office/drawing/2014/main" id="{1690B48D-9944-A1C7-D59E-B9DBBDDD718D}"/>
              </a:ext>
            </a:extLst>
          </p:cNvPr>
          <p:cNvSpPr>
            <a:spLocks noGrp="1"/>
          </p:cNvSpPr>
          <p:nvPr>
            <p:ph idx="1"/>
          </p:nvPr>
        </p:nvSpPr>
        <p:spPr>
          <a:xfrm>
            <a:off x="1454150" y="1482725"/>
            <a:ext cx="8896350" cy="4351338"/>
          </a:xfrm>
        </p:spPr>
        <p:txBody>
          <a:bodyPr>
            <a:normAutofit lnSpcReduction="10000"/>
          </a:bodyPr>
          <a:lstStyle/>
          <a:p>
            <a:pPr marL="0" indent="0" algn="just">
              <a:buNone/>
            </a:pPr>
            <a:r>
              <a:rPr lang="en-US" sz="3200" dirty="0">
                <a:latin typeface="Times New Roman" panose="02020603050405020304" pitchFamily="18" charset="0"/>
                <a:cs typeface="Times New Roman" panose="02020603050405020304" pitchFamily="18" charset="0"/>
              </a:rPr>
              <a:t>Example of an identification and authentication transaction</a:t>
            </a:r>
          </a:p>
          <a:p>
            <a:pPr marL="0" indent="0" algn="just">
              <a:buNone/>
            </a:pPr>
            <a:endParaRPr lang="en-US" sz="3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Use of payment cards that require a Personal Identification Number (PIN).</a:t>
            </a:r>
          </a:p>
          <a:p>
            <a:pPr algn="just">
              <a:buFont typeface="Wingdings" panose="05000000000000000000" pitchFamily="2" charset="2"/>
              <a:buChar char="v"/>
            </a:pPr>
            <a:endParaRPr lang="en-US" sz="3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When we swipe the magnetic strip on the card, we are asserting that we </a:t>
            </a:r>
            <a:r>
              <a:rPr lang="en-US" sz="3200" dirty="0">
                <a:latin typeface="Times New Roman" panose="02020603050405020304" pitchFamily="18" charset="0"/>
                <a:cs typeface="Times New Roman" panose="02020603050405020304" pitchFamily="18" charset="0"/>
                <a:sym typeface="+mn-ea"/>
              </a:rPr>
              <a:t>are the person indicated on the card.</a:t>
            </a:r>
            <a:endParaRPr lang="en-US" sz="3200" dirty="0">
              <a:latin typeface="Times New Roman" panose="02020603050405020304" pitchFamily="18" charset="0"/>
              <a:cs typeface="Times New Roman" panose="02020603050405020304" pitchFamily="18" charset="0"/>
            </a:endParaRPr>
          </a:p>
          <a:p>
            <a:endParaRPr lang="en-GH"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2553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7100" y="92569"/>
            <a:ext cx="7509436" cy="910731"/>
          </a:xfrm>
        </p:spPr>
        <p:txBody>
          <a:bodyPr/>
          <a:lstStyle/>
          <a:p>
            <a:pPr algn="ctr"/>
            <a:r>
              <a:rPr lang="en-US" b="1" dirty="0">
                <a:latin typeface="Times New Roman" panose="02020603050405020304" pitchFamily="18" charset="0"/>
                <a:cs typeface="Times New Roman" panose="02020603050405020304" pitchFamily="18" charset="0"/>
              </a:rPr>
              <a:t>INTRODUCTION</a:t>
            </a:r>
            <a:endParaRPr lang="en-US" dirty="0"/>
          </a:p>
        </p:txBody>
      </p:sp>
      <p:sp>
        <p:nvSpPr>
          <p:cNvPr id="3" name="Content Placeholder 2"/>
          <p:cNvSpPr>
            <a:spLocks noGrp="1"/>
          </p:cNvSpPr>
          <p:nvPr>
            <p:ph idx="1"/>
          </p:nvPr>
        </p:nvSpPr>
        <p:spPr>
          <a:xfrm>
            <a:off x="1333500" y="1295400"/>
            <a:ext cx="9245600" cy="5212977"/>
          </a:xfrm>
        </p:spPr>
        <p:txBody>
          <a:bodyPr>
            <a:normAutofit/>
          </a:bodyPr>
          <a:lstStyle/>
          <a:p>
            <a:pPr algn="just"/>
            <a:r>
              <a:rPr lang="en-US" sz="3200" dirty="0">
                <a:latin typeface="Times New Roman" panose="02020603050405020304" pitchFamily="18" charset="0"/>
                <a:cs typeface="Times New Roman" panose="02020603050405020304" pitchFamily="18" charset="0"/>
                <a:sym typeface="+mn-ea"/>
              </a:rPr>
              <a:t> At this point, we have given the </a:t>
            </a:r>
            <a:r>
              <a:rPr lang="en-US" sz="3200" b="1" dirty="0">
                <a:solidFill>
                  <a:srgbClr val="FF0000"/>
                </a:solidFill>
                <a:latin typeface="Times New Roman" panose="02020603050405020304" pitchFamily="18" charset="0"/>
                <a:cs typeface="Times New Roman" panose="02020603050405020304" pitchFamily="18" charset="0"/>
                <a:sym typeface="+mn-ea"/>
              </a:rPr>
              <a:t>identification</a:t>
            </a:r>
            <a:r>
              <a:rPr lang="en-US" sz="3200" b="1" dirty="0">
                <a:latin typeface="Times New Roman" panose="02020603050405020304" pitchFamily="18" charset="0"/>
                <a:cs typeface="Times New Roman" panose="02020603050405020304" pitchFamily="18" charset="0"/>
                <a:sym typeface="+mn-ea"/>
              </a:rPr>
              <a:t> </a:t>
            </a:r>
            <a:r>
              <a:rPr lang="en-US" sz="3200" dirty="0">
                <a:latin typeface="Times New Roman" panose="02020603050405020304" pitchFamily="18" charset="0"/>
                <a:cs typeface="Times New Roman" panose="02020603050405020304" pitchFamily="18" charset="0"/>
                <a:sym typeface="+mn-ea"/>
              </a:rPr>
              <a:t>but nothing more. </a:t>
            </a:r>
          </a:p>
          <a:p>
            <a:pPr algn="just"/>
            <a:endParaRPr lang="en-US" sz="3200" dirty="0">
              <a:latin typeface="Times New Roman" panose="02020603050405020304" pitchFamily="18" charset="0"/>
              <a:cs typeface="Times New Roman" panose="02020603050405020304" pitchFamily="18" charset="0"/>
              <a:sym typeface="+mn-ea"/>
            </a:endParaRPr>
          </a:p>
          <a:p>
            <a:pPr algn="just"/>
            <a:r>
              <a:rPr lang="en-US" sz="3200" dirty="0">
                <a:latin typeface="Times New Roman" panose="02020603050405020304" pitchFamily="18" charset="0"/>
                <a:cs typeface="Times New Roman" panose="02020603050405020304" pitchFamily="18" charset="0"/>
                <a:sym typeface="+mn-ea"/>
              </a:rPr>
              <a:t>When we are prompted to enter the PIN associated with the card, we are completing the </a:t>
            </a:r>
            <a:r>
              <a:rPr lang="en-US" sz="3200" b="1" dirty="0">
                <a:solidFill>
                  <a:srgbClr val="FF0000"/>
                </a:solidFill>
                <a:latin typeface="Times New Roman" panose="02020603050405020304" pitchFamily="18" charset="0"/>
                <a:cs typeface="Times New Roman" panose="02020603050405020304" pitchFamily="18" charset="0"/>
                <a:sym typeface="+mn-ea"/>
              </a:rPr>
              <a:t>authentication</a:t>
            </a:r>
            <a:r>
              <a:rPr lang="en-US" sz="3200" b="1" dirty="0">
                <a:latin typeface="Times New Roman" panose="02020603050405020304" pitchFamily="18" charset="0"/>
                <a:cs typeface="Times New Roman" panose="02020603050405020304" pitchFamily="18" charset="0"/>
                <a:sym typeface="+mn-ea"/>
              </a:rPr>
              <a:t> </a:t>
            </a:r>
            <a:r>
              <a:rPr lang="en-US" sz="3200" dirty="0">
                <a:latin typeface="Times New Roman" panose="02020603050405020304" pitchFamily="18" charset="0"/>
                <a:cs typeface="Times New Roman" panose="02020603050405020304" pitchFamily="18" charset="0"/>
                <a:sym typeface="+mn-ea"/>
              </a:rPr>
              <a:t>portion of the transaction.</a:t>
            </a:r>
          </a:p>
          <a:p>
            <a:pPr algn="just"/>
            <a:endParaRPr lang="en-US" sz="3200" dirty="0">
              <a:latin typeface="Times New Roman" panose="02020603050405020304" pitchFamily="18" charset="0"/>
              <a:cs typeface="Times New Roman" panose="02020603050405020304" pitchFamily="18" charset="0"/>
              <a:sym typeface="+mn-ea"/>
            </a:endParaRPr>
          </a:p>
          <a:p>
            <a:pPr algn="just"/>
            <a:r>
              <a:rPr lang="en-US" sz="3200" dirty="0">
                <a:latin typeface="Times New Roman" panose="02020603050405020304" pitchFamily="18" charset="0"/>
                <a:cs typeface="Times New Roman" panose="02020603050405020304" pitchFamily="18" charset="0"/>
              </a:rPr>
              <a:t>Some of the identification and authentication methods are fragile  and depend largely on the </a:t>
            </a:r>
            <a:r>
              <a:rPr lang="en-US" sz="3200" b="1" dirty="0">
                <a:solidFill>
                  <a:srgbClr val="FF0000"/>
                </a:solidFill>
                <a:latin typeface="Times New Roman" panose="02020603050405020304" pitchFamily="18" charset="0"/>
                <a:cs typeface="Times New Roman" panose="02020603050405020304" pitchFamily="18" charset="0"/>
              </a:rPr>
              <a:t>honesty</a:t>
            </a:r>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and </a:t>
            </a:r>
            <a:r>
              <a:rPr lang="en-US" sz="3200" b="1" dirty="0">
                <a:solidFill>
                  <a:srgbClr val="FF0000"/>
                </a:solidFill>
                <a:latin typeface="Times New Roman" panose="02020603050405020304" pitchFamily="18" charset="0"/>
                <a:cs typeface="Times New Roman" panose="02020603050405020304" pitchFamily="18" charset="0"/>
              </a:rPr>
              <a:t>diligence</a:t>
            </a:r>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of those involved in the transaction.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500" y="92569"/>
            <a:ext cx="7750736" cy="898032"/>
          </a:xfrm>
        </p:spPr>
        <p:txBody>
          <a:bodyPr/>
          <a:lstStyle/>
          <a:p>
            <a:pPr algn="ctr"/>
            <a:r>
              <a:rPr lang="en-US" b="1" dirty="0">
                <a:latin typeface="Times New Roman" panose="02020603050405020304" pitchFamily="18" charset="0"/>
                <a:cs typeface="Times New Roman" panose="02020603050405020304" pitchFamily="18" charset="0"/>
              </a:rPr>
              <a:t>INTRODUCTION</a:t>
            </a:r>
            <a:endParaRPr lang="en-US" dirty="0"/>
          </a:p>
        </p:txBody>
      </p:sp>
      <p:sp>
        <p:nvSpPr>
          <p:cNvPr id="3" name="Content Placeholder 2"/>
          <p:cNvSpPr>
            <a:spLocks noGrp="1"/>
          </p:cNvSpPr>
          <p:nvPr>
            <p:ph idx="1"/>
          </p:nvPr>
        </p:nvSpPr>
        <p:spPr>
          <a:xfrm>
            <a:off x="1968500" y="1557831"/>
            <a:ext cx="8293100" cy="2633169"/>
          </a:xfrm>
        </p:spPr>
        <p:txBody>
          <a:bodyPr>
            <a:normAutofit/>
          </a:bodyPr>
          <a:lstStyle/>
          <a:p>
            <a:pPr marL="0" indent="0" algn="just">
              <a:buNone/>
            </a:pPr>
            <a:r>
              <a:rPr lang="en-US" sz="3200" dirty="0">
                <a:latin typeface="Times New Roman" panose="02020603050405020304" pitchFamily="18" charset="0"/>
                <a:cs typeface="Times New Roman" panose="02020603050405020304" pitchFamily="18" charset="0"/>
              </a:rPr>
              <a:t>We can use a number of methods for identification and authentication, from the simple use of </a:t>
            </a:r>
            <a:r>
              <a:rPr lang="en-US" sz="3200" b="1" dirty="0">
                <a:solidFill>
                  <a:srgbClr val="FF0000"/>
                </a:solidFill>
                <a:latin typeface="Times New Roman" panose="02020603050405020304" pitchFamily="18" charset="0"/>
                <a:cs typeface="Times New Roman" panose="02020603050405020304" pitchFamily="18" charset="0"/>
              </a:rPr>
              <a:t>usernames</a:t>
            </a:r>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and </a:t>
            </a:r>
            <a:r>
              <a:rPr lang="en-US" sz="3200" b="1" dirty="0">
                <a:solidFill>
                  <a:srgbClr val="FF0000"/>
                </a:solidFill>
                <a:latin typeface="Times New Roman" panose="02020603050405020304" pitchFamily="18" charset="0"/>
                <a:cs typeface="Times New Roman" panose="02020603050405020304" pitchFamily="18" charset="0"/>
              </a:rPr>
              <a:t>passwords</a:t>
            </a:r>
            <a:r>
              <a:rPr lang="en-US" sz="3200" dirty="0">
                <a:latin typeface="Times New Roman" panose="02020603050405020304" pitchFamily="18" charset="0"/>
                <a:cs typeface="Times New Roman" panose="02020603050405020304" pitchFamily="18" charset="0"/>
              </a:rPr>
              <a:t>, to </a:t>
            </a:r>
            <a:r>
              <a:rPr lang="en-US" sz="3200" b="1" dirty="0">
                <a:solidFill>
                  <a:srgbClr val="FF0000"/>
                </a:solidFill>
                <a:latin typeface="Times New Roman" panose="02020603050405020304" pitchFamily="18" charset="0"/>
                <a:cs typeface="Times New Roman" panose="02020603050405020304" pitchFamily="18" charset="0"/>
              </a:rPr>
              <a:t>purpose-built hardware tokens</a:t>
            </a:r>
            <a:r>
              <a:rPr lang="en-US" sz="3200" dirty="0">
                <a:latin typeface="Times New Roman" panose="02020603050405020304" pitchFamily="18" charset="0"/>
                <a:cs typeface="Times New Roman" panose="02020603050405020304" pitchFamily="18" charset="0"/>
              </a:rPr>
              <a:t> that serve to establish our identity in multiple ways.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001000" cy="942975"/>
          </a:xfrm>
        </p:spPr>
        <p:txBody>
          <a:bodyPr/>
          <a:lstStyle/>
          <a:p>
            <a:pPr algn="ctr"/>
            <a:r>
              <a:rPr lang="en-US" b="1" dirty="0">
                <a:latin typeface="Times New Roman" panose="02020603050405020304" pitchFamily="18" charset="0"/>
                <a:cs typeface="Times New Roman" panose="02020603050405020304" pitchFamily="18" charset="0"/>
              </a:rPr>
              <a:t>IDENTIFICATION</a:t>
            </a:r>
          </a:p>
        </p:txBody>
      </p:sp>
      <p:sp>
        <p:nvSpPr>
          <p:cNvPr id="3" name="Content Placeholder 2"/>
          <p:cNvSpPr>
            <a:spLocks noGrp="1"/>
          </p:cNvSpPr>
          <p:nvPr>
            <p:ph idx="1"/>
          </p:nvPr>
        </p:nvSpPr>
        <p:spPr>
          <a:xfrm>
            <a:off x="1282700" y="1270000"/>
            <a:ext cx="9855200" cy="5305611"/>
          </a:xfrm>
        </p:spPr>
        <p:txBody>
          <a:bodyPr>
            <a:normAutofit/>
          </a:bodyPr>
          <a:lstStyle/>
          <a:p>
            <a:pPr algn="just"/>
            <a:r>
              <a:rPr lang="en-US" sz="3200" dirty="0">
                <a:latin typeface="Times New Roman" panose="02020603050405020304" pitchFamily="18" charset="0"/>
                <a:cs typeface="Times New Roman" panose="02020603050405020304" pitchFamily="18" charset="0"/>
              </a:rPr>
              <a:t>Identification is simply an assertion of </a:t>
            </a:r>
            <a:r>
              <a:rPr lang="en-US" sz="3200" dirty="0">
                <a:solidFill>
                  <a:srgbClr val="FF0000"/>
                </a:solidFill>
                <a:latin typeface="Times New Roman" panose="02020603050405020304" pitchFamily="18" charset="0"/>
                <a:cs typeface="Times New Roman" panose="02020603050405020304" pitchFamily="18" charset="0"/>
              </a:rPr>
              <a:t>who</a:t>
            </a:r>
            <a:r>
              <a:rPr lang="en-US" sz="3200" dirty="0">
                <a:latin typeface="Times New Roman" panose="02020603050405020304" pitchFamily="18" charset="0"/>
                <a:cs typeface="Times New Roman" panose="02020603050405020304" pitchFamily="18" charset="0"/>
              </a:rPr>
              <a:t> we are.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This may include </a:t>
            </a:r>
          </a:p>
          <a:p>
            <a:pPr lvl="1" algn="just">
              <a:buFont typeface="Wingdings" panose="05000000000000000000" charset="0"/>
              <a:buChar char="ü"/>
            </a:pPr>
            <a:r>
              <a:rPr lang="en-US" sz="3200" dirty="0">
                <a:latin typeface="Times New Roman" panose="02020603050405020304" pitchFamily="18" charset="0"/>
                <a:cs typeface="Times New Roman" panose="02020603050405020304" pitchFamily="18" charset="0"/>
              </a:rPr>
              <a:t>who we claim to be as a person.</a:t>
            </a:r>
          </a:p>
          <a:p>
            <a:pPr lvl="1" algn="just">
              <a:buFont typeface="Wingdings" panose="05000000000000000000" charset="0"/>
              <a:buChar char="ü"/>
            </a:pPr>
            <a:r>
              <a:rPr lang="en-US" sz="3200" dirty="0">
                <a:latin typeface="Times New Roman" panose="02020603050405020304" pitchFamily="18" charset="0"/>
                <a:cs typeface="Times New Roman" panose="02020603050405020304" pitchFamily="18" charset="0"/>
              </a:rPr>
              <a:t>who a computer system claims to be over the network.</a:t>
            </a:r>
          </a:p>
          <a:p>
            <a:pPr lvl="1" algn="just">
              <a:buFont typeface="Wingdings" panose="05000000000000000000" charset="0"/>
              <a:buChar char="ü"/>
            </a:pPr>
            <a:r>
              <a:rPr lang="en-US" sz="3200" dirty="0">
                <a:latin typeface="Times New Roman" panose="02020603050405020304" pitchFamily="18" charset="0"/>
                <a:cs typeface="Times New Roman" panose="02020603050405020304" pitchFamily="18" charset="0"/>
              </a:rPr>
              <a:t>who the originating party of an e-mail claims to </a:t>
            </a:r>
            <a:r>
              <a:rPr lang="en-US" sz="3200" dirty="0">
                <a:latin typeface="Times New Roman" panose="02020603050405020304" pitchFamily="18" charset="0"/>
                <a:cs typeface="Times New Roman" panose="02020603050405020304" pitchFamily="18" charset="0"/>
                <a:sym typeface="+mn-ea"/>
              </a:rPr>
              <a:t>be.</a:t>
            </a:r>
          </a:p>
          <a:p>
            <a:pPr lvl="1" algn="just">
              <a:buFont typeface="Wingdings" panose="05000000000000000000" charset="0"/>
              <a:buChar char="ü"/>
            </a:pPr>
            <a:r>
              <a:rPr lang="en-US" sz="3200" dirty="0">
                <a:latin typeface="Times New Roman" panose="02020603050405020304" pitchFamily="18" charset="0"/>
                <a:cs typeface="Times New Roman" panose="02020603050405020304" pitchFamily="18" charset="0"/>
                <a:sym typeface="+mn-ea"/>
              </a:rPr>
              <a:t>what authority we claim to have, or similar transactions.</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1082" y="92569"/>
            <a:ext cx="8169836" cy="580531"/>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Who we claim to be</a:t>
            </a:r>
          </a:p>
        </p:txBody>
      </p:sp>
      <p:sp>
        <p:nvSpPr>
          <p:cNvPr id="3" name="Content Placeholder 2"/>
          <p:cNvSpPr>
            <a:spLocks noGrp="1"/>
          </p:cNvSpPr>
          <p:nvPr>
            <p:ph idx="1"/>
          </p:nvPr>
        </p:nvSpPr>
        <p:spPr>
          <a:xfrm>
            <a:off x="1155700" y="803770"/>
            <a:ext cx="9461500" cy="5961662"/>
          </a:xfrm>
        </p:spPr>
        <p:txBody>
          <a:bodyPr>
            <a:noAutofit/>
          </a:bodyPr>
          <a:lstStyle/>
          <a:p>
            <a:pPr algn="just"/>
            <a:r>
              <a:rPr lang="en-US" sz="3200" dirty="0">
                <a:latin typeface="Times New Roman" panose="02020603050405020304" pitchFamily="18" charset="0"/>
                <a:cs typeface="Times New Roman" panose="02020603050405020304" pitchFamily="18" charset="0"/>
              </a:rPr>
              <a:t>Who we claim to be is a </a:t>
            </a:r>
            <a:r>
              <a:rPr lang="en-US" sz="3200" dirty="0">
                <a:solidFill>
                  <a:srgbClr val="FF0000"/>
                </a:solidFill>
                <a:latin typeface="Times New Roman" panose="02020603050405020304" pitchFamily="18" charset="0"/>
                <a:cs typeface="Times New Roman" panose="02020603050405020304" pitchFamily="18" charset="0"/>
              </a:rPr>
              <a:t>tenuous</a:t>
            </a:r>
            <a:r>
              <a:rPr lang="en-US" sz="3200" dirty="0">
                <a:latin typeface="Times New Roman" panose="02020603050405020304" pitchFamily="18" charset="0"/>
                <a:cs typeface="Times New Roman" panose="02020603050405020304" pitchFamily="18" charset="0"/>
              </a:rPr>
              <a:t> concept, at best. </a:t>
            </a:r>
          </a:p>
          <a:p>
            <a:pPr algn="just"/>
            <a:r>
              <a:rPr lang="en-US" sz="3200" dirty="0">
                <a:latin typeface="Times New Roman" panose="02020603050405020304" pitchFamily="18" charset="0"/>
                <a:cs typeface="Times New Roman" panose="02020603050405020304" pitchFamily="18" charset="0"/>
              </a:rPr>
              <a:t>We can </a:t>
            </a:r>
            <a:r>
              <a:rPr lang="en-US" sz="3200" dirty="0">
                <a:solidFill>
                  <a:srgbClr val="FF0000"/>
                </a:solidFill>
                <a:latin typeface="Times New Roman" panose="02020603050405020304" pitchFamily="18" charset="0"/>
                <a:cs typeface="Times New Roman" panose="02020603050405020304" pitchFamily="18" charset="0"/>
              </a:rPr>
              <a:t>identify</a:t>
            </a:r>
            <a:r>
              <a:rPr lang="en-US" sz="3200" dirty="0">
                <a:latin typeface="Times New Roman" panose="02020603050405020304" pitchFamily="18" charset="0"/>
                <a:cs typeface="Times New Roman" panose="02020603050405020304" pitchFamily="18" charset="0"/>
              </a:rPr>
              <a:t> ourselves by our </a:t>
            </a:r>
          </a:p>
          <a:p>
            <a:pPr lvl="1" algn="just">
              <a:buFont typeface="Wingdings" panose="05000000000000000000" charset="0"/>
              <a:buChar char="ü"/>
            </a:pPr>
            <a:r>
              <a:rPr lang="en-US" sz="3200" dirty="0">
                <a:latin typeface="Times New Roman" panose="02020603050405020304" pitchFamily="18" charset="0"/>
                <a:cs typeface="Times New Roman" panose="02020603050405020304" pitchFamily="18" charset="0"/>
              </a:rPr>
              <a:t>full names</a:t>
            </a:r>
          </a:p>
          <a:p>
            <a:pPr lvl="1" algn="just">
              <a:buFont typeface="Wingdings" panose="05000000000000000000" charset="0"/>
              <a:buChar char="ü"/>
            </a:pPr>
            <a:r>
              <a:rPr lang="en-US" sz="3200" dirty="0">
                <a:latin typeface="Times New Roman" panose="02020603050405020304" pitchFamily="18" charset="0"/>
                <a:cs typeface="Times New Roman" panose="02020603050405020304" pitchFamily="18" charset="0"/>
              </a:rPr>
              <a:t>shortened versions of our names</a:t>
            </a:r>
          </a:p>
          <a:p>
            <a:pPr lvl="1" algn="just">
              <a:buFont typeface="Wingdings" panose="05000000000000000000" charset="0"/>
              <a:buChar char="ü"/>
            </a:pPr>
            <a:r>
              <a:rPr lang="en-US" sz="3200" dirty="0">
                <a:latin typeface="Times New Roman" panose="02020603050405020304" pitchFamily="18" charset="0"/>
                <a:cs typeface="Times New Roman" panose="02020603050405020304" pitchFamily="18" charset="0"/>
              </a:rPr>
              <a:t>images of ourselves</a:t>
            </a:r>
          </a:p>
          <a:p>
            <a:pPr lvl="1" algn="just">
              <a:buFont typeface="Wingdings" panose="05000000000000000000" charset="0"/>
              <a:buChar char="ü"/>
            </a:pPr>
            <a:r>
              <a:rPr lang="en-US" sz="3200" dirty="0">
                <a:latin typeface="Times New Roman" panose="02020603050405020304" pitchFamily="18" charset="0"/>
                <a:cs typeface="Times New Roman" panose="02020603050405020304" pitchFamily="18" charset="0"/>
              </a:rPr>
              <a:t>nicknames</a:t>
            </a:r>
          </a:p>
          <a:p>
            <a:pPr lvl="1" algn="just">
              <a:buFont typeface="Wingdings" panose="05000000000000000000" charset="0"/>
              <a:buChar char="ü"/>
            </a:pPr>
            <a:r>
              <a:rPr lang="en-US" sz="3200" dirty="0">
                <a:latin typeface="Times New Roman" panose="02020603050405020304" pitchFamily="18" charset="0"/>
                <a:cs typeface="Times New Roman" panose="02020603050405020304" pitchFamily="18" charset="0"/>
              </a:rPr>
              <a:t>account numbers</a:t>
            </a:r>
          </a:p>
          <a:p>
            <a:pPr lvl="1" algn="just">
              <a:buFont typeface="Wingdings" panose="05000000000000000000" charset="0"/>
              <a:buChar char="ü"/>
            </a:pPr>
            <a:r>
              <a:rPr lang="en-US" sz="3200" dirty="0">
                <a:latin typeface="Times New Roman" panose="02020603050405020304" pitchFamily="18" charset="0"/>
                <a:cs typeface="Times New Roman" panose="02020603050405020304" pitchFamily="18" charset="0"/>
              </a:rPr>
              <a:t>usernames</a:t>
            </a:r>
          </a:p>
          <a:p>
            <a:pPr lvl="1" algn="just">
              <a:buFont typeface="Wingdings" panose="05000000000000000000" charset="0"/>
              <a:buChar char="ü"/>
            </a:pPr>
            <a:r>
              <a:rPr lang="en-US" sz="3200" dirty="0">
                <a:latin typeface="Times New Roman" panose="02020603050405020304" pitchFamily="18" charset="0"/>
                <a:cs typeface="Times New Roman" panose="02020603050405020304" pitchFamily="18" charset="0"/>
              </a:rPr>
              <a:t>ID cards</a:t>
            </a:r>
          </a:p>
          <a:p>
            <a:pPr lvl="1" algn="just">
              <a:buFont typeface="Wingdings" panose="05000000000000000000" charset="0"/>
              <a:buChar char="ü"/>
            </a:pPr>
            <a:r>
              <a:rPr lang="en-US" sz="3200" dirty="0">
                <a:latin typeface="Times New Roman" panose="02020603050405020304" pitchFamily="18" charset="0"/>
                <a:cs typeface="Times New Roman" panose="02020603050405020304" pitchFamily="18" charset="0"/>
              </a:rPr>
              <a:t>fingerprints</a:t>
            </a:r>
          </a:p>
          <a:p>
            <a:pPr lvl="1" algn="just">
              <a:buFont typeface="Wingdings" panose="05000000000000000000" charset="0"/>
              <a:buChar char="ü"/>
            </a:pPr>
            <a:r>
              <a:rPr lang="en-US" sz="3200" dirty="0">
                <a:latin typeface="Times New Roman" panose="02020603050405020304" pitchFamily="18" charset="0"/>
                <a:cs typeface="Times New Roman" panose="02020603050405020304" pitchFamily="18" charset="0"/>
              </a:rPr>
              <a:t>DNA samples, and an enormous </a:t>
            </a:r>
            <a:r>
              <a:rPr lang="en-US" sz="3200" dirty="0">
                <a:latin typeface="Times New Roman" panose="02020603050405020304" pitchFamily="18" charset="0"/>
                <a:cs typeface="Times New Roman" panose="02020603050405020304" pitchFamily="18" charset="0"/>
                <a:sym typeface="+mn-ea"/>
              </a:rPr>
              <a:t>variety of other methods</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1750</Words>
  <Application>Microsoft Office PowerPoint</Application>
  <PresentationFormat>Widescreen</PresentationFormat>
  <Paragraphs>153</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Roboto Slab</vt:lpstr>
      <vt:lpstr>Times New Roman</vt:lpstr>
      <vt:lpstr>Wingdings</vt:lpstr>
      <vt:lpstr>Office Theme</vt:lpstr>
      <vt:lpstr>INFT 308: Information Security</vt:lpstr>
      <vt:lpstr>Identification and Authentication</vt:lpstr>
      <vt:lpstr>QUIZ 1</vt:lpstr>
      <vt:lpstr>INTRODUCTION</vt:lpstr>
      <vt:lpstr>INTRODUCTION</vt:lpstr>
      <vt:lpstr>INTRODUCTION</vt:lpstr>
      <vt:lpstr>INTRODUCTION</vt:lpstr>
      <vt:lpstr>IDENTIFICATION</vt:lpstr>
      <vt:lpstr>Who we claim to be</vt:lpstr>
      <vt:lpstr>Cont…</vt:lpstr>
      <vt:lpstr>Cont…</vt:lpstr>
      <vt:lpstr>PowerPoint Presentation</vt:lpstr>
      <vt:lpstr>FALSIFYING IDENTIFICATION</vt:lpstr>
      <vt:lpstr>AUTHENTICATION</vt:lpstr>
      <vt:lpstr>FACTORS</vt:lpstr>
      <vt:lpstr>FACTORS</vt:lpstr>
      <vt:lpstr>FACTORS</vt:lpstr>
      <vt:lpstr>FACTORS</vt:lpstr>
      <vt:lpstr>FACTORS</vt:lpstr>
      <vt:lpstr>FACTORS</vt:lpstr>
      <vt:lpstr>FACTORS</vt:lpstr>
      <vt:lpstr>MULTIFACTOR AUTHENTICATION</vt:lpstr>
      <vt:lpstr>MULTIFACTOR AUTHENTICATION</vt:lpstr>
      <vt:lpstr>MULTIFACTOR AUTHENTICATION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Quantum-Classical and Classical-Quantum Crypto Program Translation</dc:title>
  <dc:creator>PETER NIMBE</dc:creator>
  <cp:lastModifiedBy>PC</cp:lastModifiedBy>
  <cp:revision>795</cp:revision>
  <dcterms:created xsi:type="dcterms:W3CDTF">2021-10-01T05:13:00Z</dcterms:created>
  <dcterms:modified xsi:type="dcterms:W3CDTF">2024-07-07T19:42:32Z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06E2D6BEC7E44915A4A2643270C21E86</vt:lpwstr>
  </property>
  <property fmtid="{D5CDD505-2E9C-101B-9397-08002B2CF9AE}" pid="3" name="KSOProductBuildVer">
    <vt:lpwstr>1033-11.2.0.11191</vt:lpwstr>
  </property>
</Properties>
</file>