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91" r:id="rId3"/>
    <p:sldId id="322" r:id="rId4"/>
    <p:sldId id="289" r:id="rId5"/>
    <p:sldId id="309" r:id="rId6"/>
    <p:sldId id="290" r:id="rId7"/>
    <p:sldId id="292" r:id="rId8"/>
    <p:sldId id="310" r:id="rId9"/>
    <p:sldId id="293" r:id="rId10"/>
    <p:sldId id="294" r:id="rId11"/>
    <p:sldId id="311" r:id="rId12"/>
    <p:sldId id="296" r:id="rId13"/>
    <p:sldId id="312" r:id="rId14"/>
    <p:sldId id="297" r:id="rId15"/>
    <p:sldId id="313" r:id="rId16"/>
    <p:sldId id="298" r:id="rId17"/>
    <p:sldId id="314" r:id="rId18"/>
    <p:sldId id="300" r:id="rId19"/>
    <p:sldId id="301" r:id="rId20"/>
    <p:sldId id="315" r:id="rId21"/>
    <p:sldId id="302" r:id="rId22"/>
    <p:sldId id="303" r:id="rId23"/>
    <p:sldId id="304" r:id="rId24"/>
    <p:sldId id="316" r:id="rId25"/>
    <p:sldId id="305" r:id="rId26"/>
    <p:sldId id="318" r:id="rId27"/>
    <p:sldId id="317" r:id="rId28"/>
    <p:sldId id="307" r:id="rId29"/>
    <p:sldId id="319" r:id="rId30"/>
    <p:sldId id="308" r:id="rId31"/>
    <p:sldId id="320" r:id="rId32"/>
    <p:sldId id="32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434" autoAdjust="0"/>
  </p:normalViewPr>
  <p:slideViewPr>
    <p:cSldViewPr snapToGrid="0">
      <p:cViewPr varScale="1">
        <p:scale>
          <a:sx n="71" d="100"/>
          <a:sy n="71"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4A5BE-91E4-4679-8A34-0A5FF3A1641B}"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B8C11-5702-4DBB-8F70-20C5360424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8DABF3-DEB8-4F76-9810-35A5F086151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5484800" y="3838333"/>
            <a:ext cx="6007600" cy="154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endParaRPr/>
          </a:p>
        </p:txBody>
      </p:sp>
      <p:sp>
        <p:nvSpPr>
          <p:cNvPr id="17" name="Google Shape;17;p3"/>
          <p:cNvSpPr txBox="1">
            <a:spLocks noGrp="1"/>
          </p:cNvSpPr>
          <p:nvPr>
            <p:ph type="subTitle" idx="1"/>
          </p:nvPr>
        </p:nvSpPr>
        <p:spPr>
          <a:xfrm>
            <a:off x="5484800" y="5310733"/>
            <a:ext cx="6007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2400" b="1">
                <a:solidFill>
                  <a:schemeClr val="accent6"/>
                </a:solidFill>
              </a:defRPr>
            </a:lvl1pPr>
            <a:lvl2pPr lvl="1" rtl="0">
              <a:spcBef>
                <a:spcPts val="0"/>
              </a:spcBef>
              <a:spcAft>
                <a:spcPts val="0"/>
              </a:spcAft>
              <a:buClr>
                <a:schemeClr val="accent6"/>
              </a:buClr>
              <a:buSzPts val="1800"/>
              <a:buNone/>
              <a:defRPr sz="2400" b="1">
                <a:solidFill>
                  <a:schemeClr val="accent6"/>
                </a:solidFill>
              </a:defRPr>
            </a:lvl2pPr>
            <a:lvl3pPr lvl="2" rtl="0">
              <a:spcBef>
                <a:spcPts val="0"/>
              </a:spcBef>
              <a:spcAft>
                <a:spcPts val="0"/>
              </a:spcAft>
              <a:buClr>
                <a:schemeClr val="accent6"/>
              </a:buClr>
              <a:buSzPts val="1800"/>
              <a:buNone/>
              <a:defRPr sz="24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23" name="Google Shape;23;p3"/>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5">
                <a:solidFill>
                  <a:srgbClr val="FFFFFF"/>
                </a:solidFill>
                <a:latin typeface="Roboto Slab"/>
                <a:ea typeface="Roboto Slab"/>
                <a:cs typeface="Roboto Slab"/>
                <a:sym typeface="Roboto Slab"/>
              </a:defRPr>
            </a:lvl1pPr>
            <a:lvl2pPr lvl="1" algn="ctr" rtl="0">
              <a:buNone/>
              <a:defRPr sz="1065">
                <a:solidFill>
                  <a:srgbClr val="FFFFFF"/>
                </a:solidFill>
                <a:latin typeface="Roboto Slab"/>
                <a:ea typeface="Roboto Slab"/>
                <a:cs typeface="Roboto Slab"/>
                <a:sym typeface="Roboto Slab"/>
              </a:defRPr>
            </a:lvl2pPr>
            <a:lvl3pPr lvl="2" algn="ctr" rtl="0">
              <a:buNone/>
              <a:defRPr sz="1065">
                <a:solidFill>
                  <a:srgbClr val="FFFFFF"/>
                </a:solidFill>
                <a:latin typeface="Roboto Slab"/>
                <a:ea typeface="Roboto Slab"/>
                <a:cs typeface="Roboto Slab"/>
                <a:sym typeface="Roboto Slab"/>
              </a:defRPr>
            </a:lvl3pPr>
            <a:lvl4pPr lvl="3" algn="ctr" rtl="0">
              <a:buNone/>
              <a:defRPr sz="1065">
                <a:solidFill>
                  <a:srgbClr val="FFFFFF"/>
                </a:solidFill>
                <a:latin typeface="Roboto Slab"/>
                <a:ea typeface="Roboto Slab"/>
                <a:cs typeface="Roboto Slab"/>
                <a:sym typeface="Roboto Slab"/>
              </a:defRPr>
            </a:lvl4pPr>
            <a:lvl5pPr lvl="4" algn="ctr" rtl="0">
              <a:buNone/>
              <a:defRPr sz="1065">
                <a:solidFill>
                  <a:srgbClr val="FFFFFF"/>
                </a:solidFill>
                <a:latin typeface="Roboto Slab"/>
                <a:ea typeface="Roboto Slab"/>
                <a:cs typeface="Roboto Slab"/>
                <a:sym typeface="Roboto Slab"/>
              </a:defRPr>
            </a:lvl5pPr>
            <a:lvl6pPr lvl="5" algn="ctr" rtl="0">
              <a:buNone/>
              <a:defRPr sz="1065">
                <a:solidFill>
                  <a:srgbClr val="FFFFFF"/>
                </a:solidFill>
                <a:latin typeface="Roboto Slab"/>
                <a:ea typeface="Roboto Slab"/>
                <a:cs typeface="Roboto Slab"/>
                <a:sym typeface="Roboto Slab"/>
              </a:defRPr>
            </a:lvl6pPr>
            <a:lvl7pPr lvl="6" algn="ctr" rtl="0">
              <a:buNone/>
              <a:defRPr sz="1065">
                <a:solidFill>
                  <a:srgbClr val="FFFFFF"/>
                </a:solidFill>
                <a:latin typeface="Roboto Slab"/>
                <a:ea typeface="Roboto Slab"/>
                <a:cs typeface="Roboto Slab"/>
                <a:sym typeface="Roboto Slab"/>
              </a:defRPr>
            </a:lvl7pPr>
            <a:lvl8pPr lvl="7" algn="ctr" rtl="0">
              <a:buNone/>
              <a:defRPr sz="1065">
                <a:solidFill>
                  <a:srgbClr val="FFFFFF"/>
                </a:solidFill>
                <a:latin typeface="Roboto Slab"/>
                <a:ea typeface="Roboto Slab"/>
                <a:cs typeface="Roboto Slab"/>
                <a:sym typeface="Roboto Slab"/>
              </a:defRPr>
            </a:lvl8pPr>
            <a:lvl9pPr lvl="8" algn="ctr" rtl="0">
              <a:buNone/>
              <a:defRPr sz="1065">
                <a:solidFill>
                  <a:srgbClr val="FFFFFF"/>
                </a:solidFill>
                <a:latin typeface="Roboto Slab"/>
                <a:ea typeface="Roboto Slab"/>
                <a:cs typeface="Roboto Slab"/>
                <a:sym typeface="Roboto Slab"/>
              </a:defRPr>
            </a:lvl9pPr>
          </a:lstStyle>
          <a:p>
            <a:fld id="{00000000-1234-1234-1234-12341234123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DABF3-DEB8-4F76-9810-35A5F086151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8DABF3-DEB8-4F76-9810-35A5F086151F}"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8DABF3-DEB8-4F76-9810-35A5F086151F}"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8DABF3-DEB8-4F76-9810-35A5F086151F}"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DABF3-DEB8-4F76-9810-35A5F086151F}"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BF3-DEB8-4F76-9810-35A5F086151F}"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BF3-DEB8-4F76-9810-35A5F086151F}"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DABF3-DEB8-4F76-9810-35A5F086151F}" type="datetimeFigureOut">
              <a:rPr lang="en-US" smtClean="0"/>
              <a:t>7/16/2024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4F5FF-22C7-4E4B-91E1-D6B9D2FD1E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0950" y="2016879"/>
            <a:ext cx="7049566" cy="1211404"/>
          </a:xfrm>
          <a:noFill/>
        </p:spPr>
        <p:txBody>
          <a:bodyPr>
            <a:normAutofit/>
          </a:bodyPr>
          <a:lstStyle/>
          <a:p>
            <a:r>
              <a:rPr lang="en-US" sz="4000" b="1" dirty="0">
                <a:latin typeface="Times New Roman" panose="02020603050405020304" pitchFamily="18" charset="0"/>
                <a:cs typeface="Times New Roman" panose="02020603050405020304" pitchFamily="18" charset="0"/>
              </a:rPr>
              <a:t>INFT 308: INFORMATION SECURITY</a:t>
            </a:r>
          </a:p>
        </p:txBody>
      </p:sp>
      <p:sp>
        <p:nvSpPr>
          <p:cNvPr id="5" name="Subtitle 2"/>
          <p:cNvSpPr txBox="1"/>
          <p:nvPr/>
        </p:nvSpPr>
        <p:spPr>
          <a:xfrm>
            <a:off x="1264306" y="4908176"/>
            <a:ext cx="9694846" cy="81023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p>
          <a:p>
            <a:r>
              <a:rPr lang="en-US" b="1" dirty="0">
                <a:latin typeface="Times New Roman" panose="02020603050405020304" pitchFamily="18" charset="0"/>
                <a:cs typeface="Times New Roman" panose="02020603050405020304" pitchFamily="18" charset="0"/>
              </a:rPr>
              <a:t>Department of Information Technology and Decision Science</a:t>
            </a:r>
          </a:p>
        </p:txBody>
      </p:sp>
      <p:sp>
        <p:nvSpPr>
          <p:cNvPr id="7" name="Subtitle 2"/>
          <p:cNvSpPr txBox="1"/>
          <p:nvPr/>
        </p:nvSpPr>
        <p:spPr>
          <a:xfrm>
            <a:off x="1647828" y="3290115"/>
            <a:ext cx="8175810" cy="1760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0070" y="317145"/>
            <a:ext cx="1210235" cy="13099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936" y="189899"/>
            <a:ext cx="9749864" cy="902301"/>
          </a:xfrm>
        </p:spPr>
        <p:txBody>
          <a:bodyPr/>
          <a:lstStyle/>
          <a:p>
            <a:pPr algn="ctr"/>
            <a:r>
              <a:rPr lang="en-US" b="1" dirty="0">
                <a:latin typeface="Times New Roman" panose="02020603050405020304" pitchFamily="18" charset="0"/>
                <a:cs typeface="Times New Roman" panose="02020603050405020304" pitchFamily="18" charset="0"/>
              </a:rPr>
              <a:t>PRINCIPLE OF LEAST PRIVILEGE</a:t>
            </a:r>
          </a:p>
        </p:txBody>
      </p:sp>
      <p:sp>
        <p:nvSpPr>
          <p:cNvPr id="3" name="Content Placeholder 2"/>
          <p:cNvSpPr>
            <a:spLocks noGrp="1"/>
          </p:cNvSpPr>
          <p:nvPr>
            <p:ph idx="1"/>
          </p:nvPr>
        </p:nvSpPr>
        <p:spPr>
          <a:xfrm>
            <a:off x="1349936" y="1320800"/>
            <a:ext cx="9584764" cy="5187577"/>
          </a:xfrm>
        </p:spPr>
        <p:txBody>
          <a:bodyPr>
            <a:normAutofit/>
          </a:bodyPr>
          <a:lstStyle/>
          <a:p>
            <a:pPr algn="just"/>
            <a:r>
              <a:rPr lang="en-US" sz="3200" dirty="0">
                <a:latin typeface="Times New Roman" panose="02020603050405020304" pitchFamily="18" charset="0"/>
                <a:cs typeface="Times New Roman" panose="02020603050405020304" pitchFamily="18" charset="0"/>
              </a:rPr>
              <a:t>When we are determining what access we will provide to the parties to whom we have provided authorized access, there is an important concept we should keep in mind, called the </a:t>
            </a:r>
            <a:r>
              <a:rPr lang="en-US" sz="3200" b="1" dirty="0">
                <a:solidFill>
                  <a:srgbClr val="FF0000"/>
                </a:solidFill>
                <a:latin typeface="Times New Roman" panose="02020603050405020304" pitchFamily="18" charset="0"/>
                <a:cs typeface="Times New Roman" panose="02020603050405020304" pitchFamily="18" charset="0"/>
              </a:rPr>
              <a:t>principle of least privilege</a:t>
            </a:r>
            <a:r>
              <a:rPr lang="en-US" sz="3200" b="1" dirty="0">
                <a:latin typeface="Times New Roman" panose="02020603050405020304" pitchFamily="18" charset="0"/>
                <a:cs typeface="Times New Roman" panose="02020603050405020304" pitchFamily="18" charset="0"/>
              </a:rPr>
              <a:t>.</a:t>
            </a:r>
          </a:p>
          <a:p>
            <a:pPr algn="just"/>
            <a:endParaRPr lang="en-US" sz="32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a:t>
            </a:r>
            <a:r>
              <a:rPr lang="en-US" sz="3200" b="1" dirty="0">
                <a:solidFill>
                  <a:srgbClr val="FF0000"/>
                </a:solidFill>
                <a:latin typeface="Times New Roman" panose="02020603050405020304" pitchFamily="18" charset="0"/>
                <a:cs typeface="Times New Roman" panose="02020603050405020304" pitchFamily="18" charset="0"/>
              </a:rPr>
              <a:t>principle of least privilege </a:t>
            </a:r>
            <a:r>
              <a:rPr lang="en-US" sz="3200" dirty="0">
                <a:latin typeface="Times New Roman" panose="02020603050405020304" pitchFamily="18" charset="0"/>
                <a:cs typeface="Times New Roman" panose="02020603050405020304" pitchFamily="18" charset="0"/>
              </a:rPr>
              <a:t>dictates that we should only allow the bare minimum of access to a party—this might be a person, user account, or process—to allow it to perform the </a:t>
            </a:r>
            <a:r>
              <a:rPr lang="en-US" sz="3200" b="1" dirty="0">
                <a:solidFill>
                  <a:srgbClr val="FF0000"/>
                </a:solidFill>
                <a:latin typeface="Times New Roman" panose="02020603050405020304" pitchFamily="18" charset="0"/>
                <a:cs typeface="Times New Roman" panose="02020603050405020304" pitchFamily="18" charset="0"/>
              </a:rPr>
              <a:t>functionality</a:t>
            </a:r>
            <a:r>
              <a:rPr lang="en-US" sz="3200" dirty="0">
                <a:latin typeface="Times New Roman" panose="02020603050405020304" pitchFamily="18" charset="0"/>
                <a:cs typeface="Times New Roman" panose="02020603050405020304" pitchFamily="18" charset="0"/>
              </a:rPr>
              <a:t> needed of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FA6F-9BE4-859F-30BD-277526FDFDF8}"/>
              </a:ext>
            </a:extLst>
          </p:cNvPr>
          <p:cNvSpPr>
            <a:spLocks noGrp="1"/>
          </p:cNvSpPr>
          <p:nvPr>
            <p:ph type="title"/>
          </p:nvPr>
        </p:nvSpPr>
        <p:spPr>
          <a:xfrm>
            <a:off x="1447800" y="98425"/>
            <a:ext cx="9550400" cy="930275"/>
          </a:xfrm>
        </p:spPr>
        <p:txBody>
          <a:bodyPr/>
          <a:lstStyle/>
          <a:p>
            <a:pPr algn="ctr"/>
            <a:r>
              <a:rPr lang="en-US" b="1" dirty="0">
                <a:latin typeface="Times New Roman" panose="02020603050405020304" pitchFamily="18" charset="0"/>
                <a:cs typeface="Times New Roman" panose="02020603050405020304" pitchFamily="18" charset="0"/>
              </a:rPr>
              <a:t>PRINCIPLE OF LEAST PRIVILEGE</a:t>
            </a:r>
            <a:endParaRPr lang="en-GH" dirty="0"/>
          </a:p>
        </p:txBody>
      </p:sp>
      <p:sp>
        <p:nvSpPr>
          <p:cNvPr id="3" name="Content Placeholder 2">
            <a:extLst>
              <a:ext uri="{FF2B5EF4-FFF2-40B4-BE49-F238E27FC236}">
                <a16:creationId xmlns:a16="http://schemas.microsoft.com/office/drawing/2014/main" id="{3283941B-4FA5-1440-6C9D-51953BFA7476}"/>
              </a:ext>
            </a:extLst>
          </p:cNvPr>
          <p:cNvSpPr>
            <a:spLocks noGrp="1"/>
          </p:cNvSpPr>
          <p:nvPr>
            <p:ph idx="1"/>
          </p:nvPr>
        </p:nvSpPr>
        <p:spPr>
          <a:xfrm>
            <a:off x="1581150" y="1435100"/>
            <a:ext cx="9283700" cy="4462463"/>
          </a:xfrm>
        </p:spPr>
        <p:txBody>
          <a:bodyPr>
            <a:normAutofit/>
          </a:bodyPr>
          <a:lstStyle/>
          <a:p>
            <a:pPr algn="just"/>
            <a:r>
              <a:rPr lang="en-US" sz="3200" dirty="0">
                <a:latin typeface="Times New Roman" panose="02020603050405020304" pitchFamily="18" charset="0"/>
                <a:cs typeface="Times New Roman" panose="02020603050405020304" pitchFamily="18" charset="0"/>
              </a:rPr>
              <a:t>For example, someone working in a sales department should not need access to data in our internal human resources system in order to do their job.</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Violation of the principle of least privilege is the heart of many of the security problems we face today.</a:t>
            </a:r>
          </a:p>
          <a:p>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67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776" y="143369"/>
            <a:ext cx="6003364" cy="872632"/>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3500" y="1866899"/>
            <a:ext cx="9652000" cy="4641477"/>
          </a:xfrm>
        </p:spPr>
        <p:txBody>
          <a:bodyPr>
            <a:normAutofit/>
          </a:bodyPr>
          <a:lstStyle/>
          <a:p>
            <a:pPr algn="just"/>
            <a:r>
              <a:rPr lang="en-US" sz="3200" dirty="0">
                <a:latin typeface="Times New Roman" panose="02020603050405020304" pitchFamily="18" charset="0"/>
                <a:cs typeface="Times New Roman" panose="02020603050405020304" pitchFamily="18" charset="0"/>
                <a:sym typeface="+mn-ea"/>
              </a:rPr>
              <a:t> As a consequence of this, whenever the over-privileged user opens an e-mail attachment containing malware, or encounters a Web site that pushes attack code to the client computer, these attacks have free reign on the system because they are acting as the user, who is, in turn, endowed with administrative capabilities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C50-C51B-35DD-8568-F6E394E4C98F}"/>
              </a:ext>
            </a:extLst>
          </p:cNvPr>
          <p:cNvSpPr>
            <a:spLocks noGrp="1"/>
          </p:cNvSpPr>
          <p:nvPr>
            <p:ph type="title"/>
          </p:nvPr>
        </p:nvSpPr>
        <p:spPr>
          <a:xfrm>
            <a:off x="2768600" y="177799"/>
            <a:ext cx="6654800" cy="939801"/>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a:t>
            </a:r>
            <a:endParaRPr lang="en-GH" dirty="0"/>
          </a:p>
        </p:txBody>
      </p:sp>
      <p:sp>
        <p:nvSpPr>
          <p:cNvPr id="3" name="Content Placeholder 2">
            <a:extLst>
              <a:ext uri="{FF2B5EF4-FFF2-40B4-BE49-F238E27FC236}">
                <a16:creationId xmlns:a16="http://schemas.microsoft.com/office/drawing/2014/main" id="{B0FB3B33-8B9D-3C37-A10A-6C42074E6BF7}"/>
              </a:ext>
            </a:extLst>
          </p:cNvPr>
          <p:cNvSpPr>
            <a:spLocks noGrp="1"/>
          </p:cNvSpPr>
          <p:nvPr>
            <p:ph idx="1"/>
          </p:nvPr>
        </p:nvSpPr>
        <p:spPr>
          <a:xfrm>
            <a:off x="838200" y="1231900"/>
            <a:ext cx="10515600" cy="5346700"/>
          </a:xfrm>
        </p:spPr>
        <p:txBody>
          <a:bodyPr>
            <a:normAutofit/>
          </a:bodyPr>
          <a:lstStyle/>
          <a:p>
            <a:pPr algn="just"/>
            <a:r>
              <a:rPr lang="en-US" sz="3200" dirty="0">
                <a:latin typeface="Times New Roman" panose="02020603050405020304" pitchFamily="18" charset="0"/>
                <a:cs typeface="Times New Roman" panose="02020603050405020304" pitchFamily="18" charset="0"/>
                <a:sym typeface="+mn-ea"/>
              </a:rPr>
              <a:t>Because of this, the attacker’s job is much easier, as they can simply turn off </a:t>
            </a:r>
            <a:r>
              <a:rPr lang="en-US" sz="3200" b="1" dirty="0">
                <a:solidFill>
                  <a:srgbClr val="FF0000"/>
                </a:solidFill>
                <a:latin typeface="Times New Roman" panose="02020603050405020304" pitchFamily="18" charset="0"/>
                <a:cs typeface="Times New Roman" panose="02020603050405020304" pitchFamily="18" charset="0"/>
                <a:sym typeface="+mn-ea"/>
              </a:rPr>
              <a:t>anti-malware tools</a:t>
            </a:r>
            <a:r>
              <a:rPr lang="en-US" sz="3200" dirty="0">
                <a:latin typeface="Times New Roman" panose="02020603050405020304" pitchFamily="18" charset="0"/>
                <a:cs typeface="Times New Roman" panose="02020603050405020304" pitchFamily="18" charset="0"/>
                <a:sym typeface="+mn-ea"/>
              </a:rPr>
              <a:t>, install any additional attack tools they can to, and proceed with completely compromising the system.</a:t>
            </a:r>
          </a:p>
          <a:p>
            <a:pPr algn="just"/>
            <a:endParaRPr lang="en-US" sz="3200" dirty="0">
              <a:latin typeface="Times New Roman" panose="02020603050405020304" pitchFamily="18" charset="0"/>
              <a:cs typeface="Times New Roman" panose="02020603050405020304" pitchFamily="18" charset="0"/>
              <a:sym typeface="+mn-ea"/>
            </a:endParaRPr>
          </a:p>
          <a:p>
            <a:pPr algn="just"/>
            <a:r>
              <a:rPr lang="en-US" sz="3200" dirty="0">
                <a:latin typeface="Times New Roman" panose="02020603050405020304" pitchFamily="18" charset="0"/>
                <a:cs typeface="Times New Roman" panose="02020603050405020304" pitchFamily="18" charset="0"/>
                <a:sym typeface="+mn-ea"/>
              </a:rPr>
              <a:t>The flip side of this issue is by denying administrative privileges the user might not be able to download a new update to their primary application or install a new program they need without administrative support—which could have an </a:t>
            </a:r>
            <a:r>
              <a:rPr lang="en-US" sz="3200" b="1" dirty="0">
                <a:solidFill>
                  <a:srgbClr val="FF0000"/>
                </a:solidFill>
                <a:latin typeface="Times New Roman" panose="02020603050405020304" pitchFamily="18" charset="0"/>
                <a:cs typeface="Times New Roman" panose="02020603050405020304" pitchFamily="18" charset="0"/>
                <a:sym typeface="+mn-ea"/>
              </a:rPr>
              <a:t>operational impact</a:t>
            </a:r>
            <a:r>
              <a:rPr lang="en-US" sz="3200" dirty="0">
                <a:solidFill>
                  <a:srgbClr val="FF0000"/>
                </a:solidFill>
                <a:latin typeface="Times New Roman" panose="02020603050405020304" pitchFamily="18" charset="0"/>
                <a:cs typeface="Times New Roman" panose="02020603050405020304" pitchFamily="18" charset="0"/>
                <a:sym typeface="+mn-ea"/>
              </a:rPr>
              <a:t> </a:t>
            </a:r>
            <a:r>
              <a:rPr lang="en-US" sz="3200" dirty="0">
                <a:latin typeface="Times New Roman" panose="02020603050405020304" pitchFamily="18" charset="0"/>
                <a:cs typeface="Times New Roman" panose="02020603050405020304" pitchFamily="18" charset="0"/>
                <a:sym typeface="+mn-ea"/>
              </a:rPr>
              <a:t>equaling </a:t>
            </a:r>
            <a:r>
              <a:rPr lang="en-US" sz="3200" b="1" dirty="0">
                <a:solidFill>
                  <a:srgbClr val="FF0000"/>
                </a:solidFill>
                <a:latin typeface="Times New Roman" panose="02020603050405020304" pitchFamily="18" charset="0"/>
                <a:cs typeface="Times New Roman" panose="02020603050405020304" pitchFamily="18" charset="0"/>
                <a:sym typeface="+mn-ea"/>
              </a:rPr>
              <a:t>self-imposed denial of service</a:t>
            </a:r>
            <a:r>
              <a:rPr lang="en-US" sz="3200" dirty="0">
                <a:solidFill>
                  <a:srgbClr val="FF0000"/>
                </a:solidFill>
                <a:latin typeface="Times New Roman" panose="02020603050405020304" pitchFamily="18" charset="0"/>
                <a:cs typeface="Times New Roman" panose="02020603050405020304" pitchFamily="18" charset="0"/>
                <a:sym typeface="+mn-ea"/>
              </a:rPr>
              <a:t>.</a:t>
            </a:r>
          </a:p>
          <a:p>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77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9700" y="105269"/>
            <a:ext cx="7230036" cy="885332"/>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a:t>
            </a:r>
            <a:endParaRPr lang="en-US" dirty="0"/>
          </a:p>
        </p:txBody>
      </p:sp>
      <p:sp>
        <p:nvSpPr>
          <p:cNvPr id="3" name="Content Placeholder 2"/>
          <p:cNvSpPr>
            <a:spLocks noGrp="1"/>
          </p:cNvSpPr>
          <p:nvPr>
            <p:ph idx="1"/>
          </p:nvPr>
        </p:nvSpPr>
        <p:spPr>
          <a:xfrm>
            <a:off x="1149350" y="1460500"/>
            <a:ext cx="9893300" cy="4882778"/>
          </a:xfrm>
        </p:spPr>
        <p:txBody>
          <a:bodyPr>
            <a:normAutofit/>
          </a:bodyPr>
          <a:lstStyle/>
          <a:p>
            <a:pPr algn="just"/>
            <a:r>
              <a:rPr lang="en-US" sz="3200" dirty="0">
                <a:latin typeface="Times New Roman" panose="02020603050405020304" pitchFamily="18" charset="0"/>
                <a:cs typeface="Times New Roman" panose="02020603050405020304" pitchFamily="18" charset="0"/>
              </a:rPr>
              <a:t>When we look at access controls, we have four basics tasks we might want to carry out: </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Allowing access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Denying access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Limiting access, and </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Revoking access.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1E73-F1D3-4B67-E818-4B01DD83B706}"/>
              </a:ext>
            </a:extLst>
          </p:cNvPr>
          <p:cNvSpPr>
            <a:spLocks noGrp="1"/>
          </p:cNvSpPr>
          <p:nvPr>
            <p:ph type="title"/>
          </p:nvPr>
        </p:nvSpPr>
        <p:spPr>
          <a:xfrm>
            <a:off x="2425700" y="136525"/>
            <a:ext cx="6692900" cy="879475"/>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a:t>
            </a:r>
            <a:endParaRPr lang="en-GH" dirty="0"/>
          </a:p>
        </p:txBody>
      </p:sp>
      <p:sp>
        <p:nvSpPr>
          <p:cNvPr id="3" name="Content Placeholder 2">
            <a:extLst>
              <a:ext uri="{FF2B5EF4-FFF2-40B4-BE49-F238E27FC236}">
                <a16:creationId xmlns:a16="http://schemas.microsoft.com/office/drawing/2014/main" id="{C35FE6D9-43E4-1C1A-850D-ECC1242EC512}"/>
              </a:ext>
            </a:extLst>
          </p:cNvPr>
          <p:cNvSpPr>
            <a:spLocks noGrp="1"/>
          </p:cNvSpPr>
          <p:nvPr>
            <p:ph idx="1"/>
          </p:nvPr>
        </p:nvSpPr>
        <p:spPr>
          <a:xfrm>
            <a:off x="1117600" y="1676400"/>
            <a:ext cx="9664700" cy="4500563"/>
          </a:xfrm>
        </p:spPr>
        <p:txBody>
          <a:bodyPr>
            <a:normAutofit/>
          </a:bodyPr>
          <a:lstStyle/>
          <a:p>
            <a:pPr algn="just"/>
            <a:r>
              <a:rPr lang="en-US" sz="3200" dirty="0">
                <a:latin typeface="Times New Roman" panose="02020603050405020304" pitchFamily="18" charset="0"/>
                <a:cs typeface="Times New Roman" panose="02020603050405020304" pitchFamily="18" charset="0"/>
              </a:rPr>
              <a:t>Allowing access lets us give a particular party, or parties, access to a given resource.</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Denying access is simply the opposite of granting access.</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When we deny access, we are preventing access by a given party to the resource in question.</a:t>
            </a:r>
          </a:p>
          <a:p>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54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7536" y="156069"/>
            <a:ext cx="7019364" cy="885332"/>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a:t>
            </a:r>
            <a:endParaRPr lang="en-US" dirty="0"/>
          </a:p>
        </p:txBody>
      </p:sp>
      <p:sp>
        <p:nvSpPr>
          <p:cNvPr id="3" name="Content Placeholder 2"/>
          <p:cNvSpPr>
            <a:spLocks noGrp="1"/>
          </p:cNvSpPr>
          <p:nvPr>
            <p:ph idx="1"/>
          </p:nvPr>
        </p:nvSpPr>
        <p:spPr>
          <a:xfrm>
            <a:off x="1498600" y="1308100"/>
            <a:ext cx="9232900" cy="5200277"/>
          </a:xfrm>
        </p:spPr>
        <p:txBody>
          <a:bodyPr>
            <a:normAutofit/>
          </a:bodyPr>
          <a:lstStyle/>
          <a:p>
            <a:pPr algn="just"/>
            <a:r>
              <a:rPr lang="en-US" sz="3200" dirty="0">
                <a:latin typeface="Times New Roman" panose="02020603050405020304" pitchFamily="18" charset="0"/>
                <a:cs typeface="Times New Roman" panose="02020603050405020304" pitchFamily="18" charset="0"/>
              </a:rPr>
              <a:t>Limiting access refers to allowing some access to our resource, but only up to a certain point.</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Revocation of access is a very important idea in access control.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It is vital that once we have given a party access to a resource, we be able to take that access away again.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C4415-14BF-8328-41D9-DF69D75E5AB3}"/>
              </a:ext>
            </a:extLst>
          </p:cNvPr>
          <p:cNvSpPr>
            <a:spLocks noGrp="1"/>
          </p:cNvSpPr>
          <p:nvPr>
            <p:ph type="title"/>
          </p:nvPr>
        </p:nvSpPr>
        <p:spPr>
          <a:xfrm>
            <a:off x="2578100" y="253999"/>
            <a:ext cx="6210300" cy="854075"/>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a:t>
            </a:r>
            <a:endParaRPr lang="en-GH" dirty="0"/>
          </a:p>
        </p:txBody>
      </p:sp>
      <p:sp>
        <p:nvSpPr>
          <p:cNvPr id="3" name="Content Placeholder 2">
            <a:extLst>
              <a:ext uri="{FF2B5EF4-FFF2-40B4-BE49-F238E27FC236}">
                <a16:creationId xmlns:a16="http://schemas.microsoft.com/office/drawing/2014/main" id="{87347FCD-810E-D1F9-DD44-DEEB053D6E6C}"/>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If we were, for instance, to fire an employee, we would want to revoke any accesses that they might have.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We would want to remove access to their e-mail account, disallow them from connecting to our </a:t>
            </a:r>
            <a:r>
              <a:rPr lang="en-US" sz="3200" b="1" dirty="0">
                <a:solidFill>
                  <a:srgbClr val="FF0000"/>
                </a:solidFill>
                <a:latin typeface="Times New Roman" panose="02020603050405020304" pitchFamily="18" charset="0"/>
                <a:cs typeface="Times New Roman" panose="02020603050405020304" pitchFamily="18" charset="0"/>
              </a:rPr>
              <a:t>Virtual Private Network </a:t>
            </a:r>
            <a:r>
              <a:rPr lang="en-US" sz="3200" dirty="0">
                <a:latin typeface="Times New Roman" panose="02020603050405020304" pitchFamily="18" charset="0"/>
                <a:cs typeface="Times New Roman" panose="02020603050405020304" pitchFamily="18" charset="0"/>
              </a:rPr>
              <a:t>(VPN), deactivate their badge so that they can no longer enter the facility, and revoke other accesses that they might have. </a:t>
            </a:r>
          </a:p>
          <a:p>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07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076" y="92569"/>
            <a:ext cx="6282764" cy="771032"/>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a:t>
            </a:r>
            <a:endParaRPr lang="en-US" dirty="0"/>
          </a:p>
        </p:txBody>
      </p:sp>
      <p:sp>
        <p:nvSpPr>
          <p:cNvPr id="3" name="Content Placeholder 2"/>
          <p:cNvSpPr>
            <a:spLocks noGrp="1"/>
          </p:cNvSpPr>
          <p:nvPr>
            <p:ph idx="1"/>
          </p:nvPr>
        </p:nvSpPr>
        <p:spPr>
          <a:xfrm>
            <a:off x="1206500" y="863601"/>
            <a:ext cx="10020300" cy="5901830"/>
          </a:xfrm>
        </p:spPr>
        <p:txBody>
          <a:bodyPr>
            <a:normAutofit/>
          </a:bodyPr>
          <a:lstStyle/>
          <a:p>
            <a:pPr algn="just"/>
            <a:r>
              <a:rPr lang="en-US" sz="3200" dirty="0">
                <a:latin typeface="Times New Roman" panose="02020603050405020304" pitchFamily="18" charset="0"/>
                <a:cs typeface="Times New Roman" panose="02020603050405020304" pitchFamily="18" charset="0"/>
                <a:sym typeface="+mn-ea"/>
              </a:rPr>
              <a:t>When working with computer-oriented resources, it may be vital to be able to revoke access to a given resource very quickly, thus necessitating good coordination between HR and IT in termination cases.</a:t>
            </a:r>
          </a:p>
          <a:p>
            <a:pPr algn="just"/>
            <a:r>
              <a:rPr lang="en-US" sz="3200" dirty="0">
                <a:latin typeface="Times New Roman" panose="02020603050405020304" pitchFamily="18" charset="0"/>
                <a:cs typeface="Times New Roman" panose="02020603050405020304" pitchFamily="18" charset="0"/>
              </a:rPr>
              <a:t>When we look to implement access controls, there are two main methods that we might use: </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Access control lists and </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Capabilities</a:t>
            </a:r>
          </a:p>
          <a:p>
            <a:pPr algn="just"/>
            <a:r>
              <a:rPr lang="en-US" sz="3200" dirty="0">
                <a:latin typeface="Times New Roman" panose="02020603050405020304" pitchFamily="18" charset="0"/>
                <a:cs typeface="Times New Roman" panose="02020603050405020304" pitchFamily="18" charset="0"/>
              </a:rPr>
              <a:t>Each of these has positives and negatives, and the ways we can carry out the four basic tasks we covered earlier will differ depending on the method we choose for our access control implementation.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23825"/>
            <a:ext cx="7086600" cy="892175"/>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 LISTS</a:t>
            </a:r>
          </a:p>
        </p:txBody>
      </p:sp>
      <p:sp>
        <p:nvSpPr>
          <p:cNvPr id="3" name="Content Placeholder 2"/>
          <p:cNvSpPr>
            <a:spLocks noGrp="1"/>
          </p:cNvSpPr>
          <p:nvPr>
            <p:ph idx="1"/>
          </p:nvPr>
        </p:nvSpPr>
        <p:spPr>
          <a:xfrm>
            <a:off x="1130301" y="1193801"/>
            <a:ext cx="9905999" cy="5435600"/>
          </a:xfrm>
        </p:spPr>
        <p:txBody>
          <a:bodyPr>
            <a:normAutofit fontScale="97500"/>
          </a:bodyPr>
          <a:lstStyle/>
          <a:p>
            <a:pPr algn="just"/>
            <a:r>
              <a:rPr lang="en-US" sz="3200" dirty="0">
                <a:solidFill>
                  <a:srgbClr val="FF0000"/>
                </a:solidFill>
                <a:latin typeface="Times New Roman" panose="02020603050405020304" pitchFamily="18" charset="0"/>
                <a:cs typeface="Times New Roman" panose="02020603050405020304" pitchFamily="18" charset="0"/>
              </a:rPr>
              <a:t>Access control lists </a:t>
            </a:r>
            <a:r>
              <a:rPr lang="en-US" sz="3200" dirty="0">
                <a:latin typeface="Times New Roman" panose="02020603050405020304" pitchFamily="18" charset="0"/>
                <a:cs typeface="Times New Roman" panose="02020603050405020304" pitchFamily="18" charset="0"/>
              </a:rPr>
              <a:t>(ACLs), often referred to as “ackles,” are a very common choice of access control implementation.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ACLs are usually used to control access in the file systems on which our operating systems run</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sym typeface="+mn-ea"/>
              </a:rPr>
              <a:t>ACLs is used to </a:t>
            </a:r>
            <a:r>
              <a:rPr lang="en-US" sz="3200" dirty="0">
                <a:latin typeface="Times New Roman" panose="02020603050405020304" pitchFamily="18" charset="0"/>
                <a:cs typeface="Times New Roman" panose="02020603050405020304" pitchFamily="18" charset="0"/>
              </a:rPr>
              <a:t>control the flow of traffic in the networks to which our systems are attached. </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4737101" y="1524001"/>
            <a:ext cx="6979528" cy="3048000"/>
          </a:xfrm>
          <a:prstGeom prst="rect">
            <a:avLst/>
          </a:prstGeom>
        </p:spPr>
        <p:txBody>
          <a:bodyPr spcFirstLastPara="1" vert="horz" wrap="square" lIns="121900" tIns="121900" rIns="121900" bIns="121900" rtlCol="0" anchor="b" anchorCtr="0">
            <a:noAutofit/>
          </a:bodyPr>
          <a:lstStyle/>
          <a:p>
            <a:pPr algn="ctr"/>
            <a:r>
              <a:rPr lang="en-US" altLang="en-GB" b="1" dirty="0">
                <a:latin typeface="Times New Roman" panose="02020603050405020304" pitchFamily="18" charset="0"/>
                <a:cs typeface="Times New Roman" panose="02020603050405020304" pitchFamily="18" charset="0"/>
              </a:rPr>
              <a:t>Authorization </a:t>
            </a:r>
            <a:br>
              <a:rPr lang="en-US" altLang="en-GB" b="1" dirty="0">
                <a:latin typeface="Times New Roman" panose="02020603050405020304" pitchFamily="18" charset="0"/>
                <a:cs typeface="Times New Roman" panose="02020603050405020304" pitchFamily="18" charset="0"/>
              </a:rPr>
            </a:br>
            <a:r>
              <a:rPr lang="en-US" altLang="en-GB" b="1" dirty="0">
                <a:latin typeface="Times New Roman" panose="02020603050405020304" pitchFamily="18" charset="0"/>
                <a:cs typeface="Times New Roman" panose="02020603050405020304" pitchFamily="18" charset="0"/>
              </a:rPr>
              <a:t>and </a:t>
            </a:r>
            <a:br>
              <a:rPr lang="en-US" altLang="en-GB" b="1" dirty="0">
                <a:latin typeface="Times New Roman" panose="02020603050405020304" pitchFamily="18" charset="0"/>
                <a:cs typeface="Times New Roman" panose="02020603050405020304" pitchFamily="18" charset="0"/>
              </a:rPr>
            </a:br>
            <a:r>
              <a:rPr lang="en-US" altLang="en-GB" b="1" dirty="0">
                <a:latin typeface="Times New Roman" panose="02020603050405020304" pitchFamily="18" charset="0"/>
                <a:cs typeface="Times New Roman" panose="02020603050405020304" pitchFamily="18" charset="0"/>
              </a:rPr>
              <a:t>Access Control</a:t>
            </a:r>
          </a:p>
        </p:txBody>
      </p:sp>
      <p:sp>
        <p:nvSpPr>
          <p:cNvPr id="145" name="Google Shape;145;p16"/>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GB"/>
              <a:t>2</a:t>
            </a:fld>
            <a:endParaRPr lang="en-GB"/>
          </a:p>
        </p:txBody>
      </p:sp>
      <p:sp>
        <p:nvSpPr>
          <p:cNvPr id="144" name="Google Shape;144;p16"/>
          <p:cNvSpPr txBox="1"/>
          <p:nvPr/>
        </p:nvSpPr>
        <p:spPr>
          <a:xfrm>
            <a:off x="0" y="671133"/>
            <a:ext cx="5194300" cy="4789867"/>
          </a:xfrm>
          <a:prstGeom prst="rect">
            <a:avLst/>
          </a:prstGeom>
          <a:noFill/>
          <a:ln>
            <a:noFill/>
          </a:ln>
        </p:spPr>
        <p:txBody>
          <a:bodyPr spcFirstLastPara="1" wrap="square" lIns="121900" tIns="121900" rIns="121900" bIns="121900" anchor="ctr" anchorCtr="0">
            <a:noAutofit/>
          </a:bodyPr>
          <a:lstStyle/>
          <a:p>
            <a:pPr algn="ctr"/>
            <a:r>
              <a:rPr lang="en-US" sz="26665" dirty="0">
                <a:solidFill>
                  <a:schemeClr val="accent2"/>
                </a:solidFill>
                <a:latin typeface="Roboto Slab"/>
                <a:ea typeface="Roboto Slab"/>
                <a:cs typeface="Roboto Slab"/>
                <a:sym typeface="Roboto Slab"/>
              </a:rPr>
              <a:t>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D910-5826-1B14-2D4A-7619019081E3}"/>
              </a:ext>
            </a:extLst>
          </p:cNvPr>
          <p:cNvSpPr>
            <a:spLocks noGrp="1"/>
          </p:cNvSpPr>
          <p:nvPr>
            <p:ph type="title"/>
          </p:nvPr>
        </p:nvSpPr>
        <p:spPr>
          <a:xfrm>
            <a:off x="2184400" y="215899"/>
            <a:ext cx="7353300" cy="930275"/>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 LISTS</a:t>
            </a:r>
            <a:endParaRPr lang="en-GH" dirty="0"/>
          </a:p>
        </p:txBody>
      </p:sp>
      <p:sp>
        <p:nvSpPr>
          <p:cNvPr id="3" name="Content Placeholder 2">
            <a:extLst>
              <a:ext uri="{FF2B5EF4-FFF2-40B4-BE49-F238E27FC236}">
                <a16:creationId xmlns:a16="http://schemas.microsoft.com/office/drawing/2014/main" id="{0F79EA0A-2452-0CD2-048D-A2E7DEE48C34}"/>
              </a:ext>
            </a:extLst>
          </p:cNvPr>
          <p:cNvSpPr>
            <a:spLocks noGrp="1"/>
          </p:cNvSpPr>
          <p:nvPr>
            <p:ph idx="1"/>
          </p:nvPr>
        </p:nvSpPr>
        <p:spPr>
          <a:xfrm>
            <a:off x="1270000" y="1308100"/>
            <a:ext cx="9563100" cy="5334001"/>
          </a:xfrm>
        </p:spPr>
        <p:txBody>
          <a:bodyPr>
            <a:normAutofit/>
          </a:bodyPr>
          <a:lstStyle/>
          <a:p>
            <a:pPr algn="just"/>
            <a:r>
              <a:rPr lang="en-US" sz="3200" dirty="0">
                <a:latin typeface="Times New Roman" panose="02020603050405020304" pitchFamily="18" charset="0"/>
                <a:cs typeface="Times New Roman" panose="02020603050405020304" pitchFamily="18" charset="0"/>
              </a:rPr>
              <a:t>ACLs are most commonly discussed in the context of firewalls and routers.</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When ACLs are constructed, they are typically built specifically to a certain resource</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sym typeface="+mn-ea"/>
              </a:rPr>
              <a:t>They contain the identifiers of the party allowed to access the resource in question and what the party is allowed to do in relation to the resource.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926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300" y="127001"/>
            <a:ext cx="6616700" cy="904875"/>
          </a:xfrm>
        </p:spPr>
        <p:txBody>
          <a:bodyPr/>
          <a:lstStyle/>
          <a:p>
            <a:pPr algn="ctr"/>
            <a:r>
              <a:rPr lang="en-US" b="1" dirty="0">
                <a:latin typeface="Times New Roman" panose="02020603050405020304" pitchFamily="18" charset="0"/>
                <a:cs typeface="Times New Roman" panose="02020603050405020304" pitchFamily="18" charset="0"/>
              </a:rPr>
              <a:t>FILE SYSTEM ACLS</a:t>
            </a:r>
          </a:p>
        </p:txBody>
      </p:sp>
      <p:sp>
        <p:nvSpPr>
          <p:cNvPr id="3" name="Content Placeholder 2"/>
          <p:cNvSpPr>
            <a:spLocks noGrp="1"/>
          </p:cNvSpPr>
          <p:nvPr>
            <p:ph idx="1"/>
          </p:nvPr>
        </p:nvSpPr>
        <p:spPr>
          <a:xfrm>
            <a:off x="1181100" y="1031876"/>
            <a:ext cx="9829800" cy="5597523"/>
          </a:xfrm>
        </p:spPr>
        <p:txBody>
          <a:bodyPr>
            <a:normAutofit/>
          </a:bodyPr>
          <a:lstStyle/>
          <a:p>
            <a:pPr algn="just"/>
            <a:r>
              <a:rPr lang="en-US" sz="3200" dirty="0">
                <a:latin typeface="Times New Roman" panose="02020603050405020304" pitchFamily="18" charset="0"/>
                <a:cs typeface="Times New Roman" panose="02020603050405020304" pitchFamily="18" charset="0"/>
              </a:rPr>
              <a:t>When we look at the ACLs in most file systems, we commonly see three permissions in use: </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sym typeface="+mn-ea"/>
              </a:rPr>
              <a:t>read</a:t>
            </a:r>
            <a:endParaRPr lang="en-US" sz="3200" dirty="0">
              <a:latin typeface="Times New Roman" panose="02020603050405020304" pitchFamily="18" charset="0"/>
              <a:cs typeface="Times New Roman" panose="02020603050405020304" pitchFamily="18" charset="0"/>
            </a:endParaRP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sym typeface="+mn-ea"/>
              </a:rPr>
              <a:t>write, and </a:t>
            </a:r>
            <a:endParaRPr lang="en-US" sz="3200" dirty="0">
              <a:latin typeface="Times New Roman" panose="02020603050405020304" pitchFamily="18" charset="0"/>
              <a:cs typeface="Times New Roman" panose="02020603050405020304" pitchFamily="18" charset="0"/>
            </a:endParaRP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sym typeface="+mn-ea"/>
              </a:rPr>
              <a:t>execute, respectively</a:t>
            </a:r>
          </a:p>
          <a:p>
            <a:pPr marL="457200" lvl="1" indent="0" algn="just">
              <a:buNone/>
            </a:pPr>
            <a:endParaRPr lang="en-US" sz="3200" dirty="0">
              <a:latin typeface="Times New Roman" panose="02020603050405020304" pitchFamily="18" charset="0"/>
              <a:cs typeface="Times New Roman" panose="02020603050405020304" pitchFamily="18" charset="0"/>
            </a:endParaRPr>
          </a:p>
          <a:p>
            <a:pPr marL="0" lvl="1" algn="just"/>
            <a:r>
              <a:rPr lang="en-US" sz="3200" dirty="0">
                <a:latin typeface="Times New Roman" panose="02020603050405020304" pitchFamily="18" charset="0"/>
                <a:cs typeface="Times New Roman" panose="02020603050405020304" pitchFamily="18" charset="0"/>
                <a:sym typeface="+mn-ea"/>
              </a:rPr>
              <a:t>Allowing us to access the contents of a file or directory, write to a file or directory, and, presuming that a file contains either a program or a script capable of running on the system in question.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0" y="98425"/>
            <a:ext cx="10680700" cy="841375"/>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 METHODOLOGIES</a:t>
            </a:r>
          </a:p>
        </p:txBody>
      </p:sp>
      <p:sp>
        <p:nvSpPr>
          <p:cNvPr id="3" name="Content Placeholder 2"/>
          <p:cNvSpPr>
            <a:spLocks noGrp="1"/>
          </p:cNvSpPr>
          <p:nvPr>
            <p:ph idx="1"/>
          </p:nvPr>
        </p:nvSpPr>
        <p:spPr>
          <a:xfrm>
            <a:off x="838200" y="1054100"/>
            <a:ext cx="10515600" cy="5575299"/>
          </a:xfrm>
        </p:spPr>
        <p:txBody>
          <a:bodyPr>
            <a:normAutofit lnSpcReduction="10000"/>
          </a:bodyPr>
          <a:lstStyle/>
          <a:p>
            <a:pPr algn="just"/>
            <a:r>
              <a:rPr lang="en-US" sz="3200" dirty="0">
                <a:latin typeface="Times New Roman" panose="02020603050405020304" pitchFamily="18" charset="0"/>
                <a:cs typeface="Times New Roman" panose="02020603050405020304" pitchFamily="18" charset="0"/>
                <a:sym typeface="+mn-ea"/>
              </a:rPr>
              <a:t>Access controls are the means by which we implement authorization and deny or allow access to parties, based on what resources we have determined they should be allowed access to. </a:t>
            </a:r>
          </a:p>
          <a:p>
            <a:pPr algn="just"/>
            <a:endParaRPr lang="en-US" sz="3200" dirty="0">
              <a:latin typeface="Times New Roman" panose="02020603050405020304" pitchFamily="18" charset="0"/>
              <a:cs typeface="Times New Roman" panose="02020603050405020304" pitchFamily="18" charset="0"/>
              <a:sym typeface="+mn-ea"/>
            </a:endParaRPr>
          </a:p>
          <a:p>
            <a:pPr algn="just"/>
            <a:r>
              <a:rPr lang="en-US" sz="3200" dirty="0">
                <a:latin typeface="Times New Roman" panose="02020603050405020304" pitchFamily="18" charset="0"/>
                <a:cs typeface="Times New Roman" panose="02020603050405020304" pitchFamily="18" charset="0"/>
                <a:sym typeface="+mn-ea"/>
              </a:rPr>
              <a:t>Although the term may sound very technical and oriented in the direction of high-security computing facilities, access controls are something we deal with on a daily basis.</a:t>
            </a:r>
          </a:p>
          <a:p>
            <a:pPr algn="just"/>
            <a:endParaRPr lang="en-US" sz="3200" dirty="0">
              <a:latin typeface="Times New Roman" panose="02020603050405020304" pitchFamily="18" charset="0"/>
              <a:cs typeface="Times New Roman" panose="02020603050405020304" pitchFamily="18" charset="0"/>
              <a:sym typeface="+mn-ea"/>
            </a:endParaRPr>
          </a:p>
          <a:p>
            <a:pPr algn="just"/>
            <a:r>
              <a:rPr lang="en-US" sz="3200" dirty="0">
                <a:latin typeface="Times New Roman" panose="02020603050405020304" pitchFamily="18" charset="0"/>
                <a:cs typeface="Times New Roman" panose="02020603050405020304" pitchFamily="18" charset="0"/>
                <a:sym typeface="+mn-ea"/>
              </a:rPr>
              <a:t>When we lock or unlock the doors on our house, we are using a form of physical access control, based on the keys (something you have) that we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228600"/>
            <a:ext cx="10617200" cy="904875"/>
          </a:xfrm>
        </p:spPr>
        <p:txBody>
          <a:bodyPr/>
          <a:lstStyle/>
          <a:p>
            <a:pPr algn="ctr"/>
            <a:r>
              <a:rPr lang="en-US" b="1" dirty="0">
                <a:latin typeface="Times New Roman" panose="02020603050405020304" pitchFamily="18" charset="0"/>
                <a:cs typeface="Times New Roman" panose="02020603050405020304" pitchFamily="18" charset="0"/>
                <a:sym typeface="+mn-ea"/>
              </a:rPr>
              <a:t>ACCESS CONTROL METHODOLOGIES</a:t>
            </a:r>
            <a:endParaRPr lang="en-US" dirty="0"/>
          </a:p>
        </p:txBody>
      </p:sp>
      <p:sp>
        <p:nvSpPr>
          <p:cNvPr id="3" name="Content Placeholder 2"/>
          <p:cNvSpPr>
            <a:spLocks noGrp="1"/>
          </p:cNvSpPr>
          <p:nvPr>
            <p:ph idx="1"/>
          </p:nvPr>
        </p:nvSpPr>
        <p:spPr>
          <a:xfrm>
            <a:off x="1435100" y="1498599"/>
            <a:ext cx="8953500" cy="5130801"/>
          </a:xfrm>
        </p:spPr>
        <p:txBody>
          <a:bodyPr>
            <a:normAutofit fontScale="97500"/>
          </a:bodyPr>
          <a:lstStyle/>
          <a:p>
            <a:pPr algn="just"/>
            <a:r>
              <a:rPr lang="en-US" sz="3200" dirty="0">
                <a:latin typeface="Times New Roman" panose="02020603050405020304" pitchFamily="18" charset="0"/>
                <a:cs typeface="Times New Roman" panose="02020603050405020304" pitchFamily="18" charset="0"/>
              </a:rPr>
              <a:t>When we start our car, we are also likely to use a key.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For some newer cars, our key may even include an extra layer of security by adding Radio Frequency Identification (RFID) tags, certificate-like identifiers stored on the key itself, and other security technologies.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7A4F-1F22-B784-3BA9-A6532F1A5501}"/>
              </a:ext>
            </a:extLst>
          </p:cNvPr>
          <p:cNvSpPr>
            <a:spLocks noGrp="1"/>
          </p:cNvSpPr>
          <p:nvPr>
            <p:ph type="title"/>
          </p:nvPr>
        </p:nvSpPr>
        <p:spPr>
          <a:xfrm>
            <a:off x="736600" y="123825"/>
            <a:ext cx="10617200" cy="765175"/>
          </a:xfrm>
        </p:spPr>
        <p:txBody>
          <a:bodyPr/>
          <a:lstStyle/>
          <a:p>
            <a:r>
              <a:rPr lang="en-US" b="1" dirty="0">
                <a:latin typeface="Times New Roman" panose="02020603050405020304" pitchFamily="18" charset="0"/>
                <a:cs typeface="Times New Roman" panose="02020603050405020304" pitchFamily="18" charset="0"/>
                <a:sym typeface="+mn-ea"/>
              </a:rPr>
              <a:t>ACCESS CONTROL METHODOLOGIES</a:t>
            </a:r>
            <a:endParaRPr lang="en-GH" dirty="0"/>
          </a:p>
        </p:txBody>
      </p:sp>
      <p:sp>
        <p:nvSpPr>
          <p:cNvPr id="3" name="Content Placeholder 2">
            <a:extLst>
              <a:ext uri="{FF2B5EF4-FFF2-40B4-BE49-F238E27FC236}">
                <a16:creationId xmlns:a16="http://schemas.microsoft.com/office/drawing/2014/main" id="{1000FC42-FF8E-A0E1-7251-16C974A71FF5}"/>
              </a:ext>
            </a:extLst>
          </p:cNvPr>
          <p:cNvSpPr>
            <a:spLocks noGrp="1"/>
          </p:cNvSpPr>
          <p:nvPr>
            <p:ph idx="1"/>
          </p:nvPr>
        </p:nvSpPr>
        <p:spPr>
          <a:xfrm>
            <a:off x="1193800" y="1168400"/>
            <a:ext cx="9525000" cy="5008563"/>
          </a:xfrm>
        </p:spPr>
        <p:txBody>
          <a:bodyPr>
            <a:normAutofit/>
          </a:bodyPr>
          <a:lstStyle/>
          <a:p>
            <a:pPr algn="just"/>
            <a:r>
              <a:rPr lang="en-US" sz="3200" dirty="0">
                <a:latin typeface="Times New Roman" panose="02020603050405020304" pitchFamily="18" charset="0"/>
                <a:cs typeface="Times New Roman" panose="02020603050405020304" pitchFamily="18" charset="0"/>
              </a:rPr>
              <a:t>Upon reaching our place of employment, we might use a badge or key (something you have) to enter the building, once again, a physical access control.</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When we sit down in front of our computer at work and type in our password (something you know), we are authenticating and using a logical access control system in order to access the resources to which we have been given permission.</a:t>
            </a:r>
          </a:p>
          <a:p>
            <a:pPr algn="just"/>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603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127001"/>
            <a:ext cx="8280400" cy="942975"/>
          </a:xfrm>
        </p:spPr>
        <p:txBody>
          <a:bodyPr/>
          <a:lstStyle/>
          <a:p>
            <a:pPr algn="ctr"/>
            <a:r>
              <a:rPr lang="en-US" b="1" dirty="0">
                <a:latin typeface="Times New Roman" panose="02020603050405020304" pitchFamily="18" charset="0"/>
                <a:cs typeface="Times New Roman" panose="02020603050405020304" pitchFamily="18" charset="0"/>
              </a:rPr>
              <a:t>ACCESS CONTROL MODELS</a:t>
            </a:r>
          </a:p>
        </p:txBody>
      </p:sp>
      <p:sp>
        <p:nvSpPr>
          <p:cNvPr id="3" name="Content Placeholder 2"/>
          <p:cNvSpPr>
            <a:spLocks noGrp="1"/>
          </p:cNvSpPr>
          <p:nvPr>
            <p:ph idx="1"/>
          </p:nvPr>
        </p:nvSpPr>
        <p:spPr>
          <a:xfrm>
            <a:off x="1346200" y="1069975"/>
            <a:ext cx="9372600" cy="5661023"/>
          </a:xfrm>
        </p:spPr>
        <p:txBody>
          <a:bodyPr>
            <a:noAutofit/>
          </a:bodyPr>
          <a:lstStyle/>
          <a:p>
            <a:pPr algn="just"/>
            <a:r>
              <a:rPr lang="en-US" sz="3200" dirty="0">
                <a:latin typeface="Times New Roman" panose="02020603050405020304" pitchFamily="18" charset="0"/>
                <a:cs typeface="Times New Roman" panose="02020603050405020304" pitchFamily="18" charset="0"/>
              </a:rPr>
              <a:t>Discretionary access control: A</a:t>
            </a:r>
            <a:r>
              <a:rPr lang="en-US" sz="3200" b="0" i="0" u="none" strike="noStrike" baseline="0" dirty="0">
                <a:latin typeface="Times New Roman" panose="02020603050405020304" pitchFamily="18" charset="0"/>
                <a:cs typeface="Times New Roman" panose="02020603050405020304" pitchFamily="18" charset="0"/>
              </a:rPr>
              <a:t> model of access control based on access being determined by the owner of the resource in question. The owner of the resource can decide who does and does not have access, and exactly what access they are allowed to have.</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Mandatory access control: A</a:t>
            </a:r>
            <a:r>
              <a:rPr lang="en-US" sz="3200" b="0" i="0" u="none" strike="noStrike" baseline="0" dirty="0">
                <a:latin typeface="Times New Roman" panose="02020603050405020304" pitchFamily="18" charset="0"/>
                <a:cs typeface="Times New Roman" panose="02020603050405020304" pitchFamily="18" charset="0"/>
              </a:rPr>
              <a:t> model of access control in which the owner of the resource does not get to decide who gets to access it, but instead access is decided by a group or individual who has the authority to set access on resources.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83C80-EA81-C84A-97C2-B5762B110319}"/>
              </a:ext>
            </a:extLst>
          </p:cNvPr>
          <p:cNvSpPr>
            <a:spLocks noGrp="1"/>
          </p:cNvSpPr>
          <p:nvPr>
            <p:ph type="title"/>
          </p:nvPr>
        </p:nvSpPr>
        <p:spPr>
          <a:xfrm>
            <a:off x="1460500" y="123825"/>
            <a:ext cx="8636000" cy="866775"/>
          </a:xfrm>
        </p:spPr>
        <p:txBody>
          <a:bodyPr/>
          <a:lstStyle/>
          <a:p>
            <a:pPr algn="ctr"/>
            <a:r>
              <a:rPr lang="en-US" b="1" dirty="0">
                <a:latin typeface="Times New Roman" panose="02020603050405020304" pitchFamily="18" charset="0"/>
                <a:cs typeface="Times New Roman" panose="02020603050405020304" pitchFamily="18" charset="0"/>
              </a:rPr>
              <a:t>ACCESS CONTROL MODELS</a:t>
            </a:r>
            <a:endParaRPr lang="en-GH" dirty="0"/>
          </a:p>
        </p:txBody>
      </p:sp>
      <p:sp>
        <p:nvSpPr>
          <p:cNvPr id="3" name="Content Placeholder 2">
            <a:extLst>
              <a:ext uri="{FF2B5EF4-FFF2-40B4-BE49-F238E27FC236}">
                <a16:creationId xmlns:a16="http://schemas.microsoft.com/office/drawing/2014/main" id="{BB59E3BE-FCFB-9A5D-9EBC-D658AF0B1983}"/>
              </a:ext>
            </a:extLst>
          </p:cNvPr>
          <p:cNvSpPr>
            <a:spLocks noGrp="1"/>
          </p:cNvSpPr>
          <p:nvPr>
            <p:ph idx="1"/>
          </p:nvPr>
        </p:nvSpPr>
        <p:spPr>
          <a:xfrm>
            <a:off x="838200" y="1346200"/>
            <a:ext cx="10515600" cy="4995863"/>
          </a:xfrm>
        </p:spPr>
        <p:txBody>
          <a:bodyPr>
            <a:normAutofit lnSpcReduction="10000"/>
          </a:bodyPr>
          <a:lstStyle/>
          <a:p>
            <a:pPr algn="just"/>
            <a:r>
              <a:rPr lang="en-US" sz="3200" dirty="0">
                <a:latin typeface="Times New Roman" panose="02020603050405020304" pitchFamily="18" charset="0"/>
                <a:cs typeface="Times New Roman" panose="02020603050405020304" pitchFamily="18" charset="0"/>
              </a:rPr>
              <a:t>Role-based access control: A</a:t>
            </a:r>
            <a:r>
              <a:rPr lang="en-US" sz="3200" b="0" i="0" u="none" strike="noStrike" baseline="0" dirty="0">
                <a:latin typeface="Times New Roman" panose="02020603050405020304" pitchFamily="18" charset="0"/>
                <a:cs typeface="Times New Roman" panose="02020603050405020304" pitchFamily="18" charset="0"/>
              </a:rPr>
              <a:t> model of access control that, similar to MAC, functions on access controls set by an authority responsible for doing so rather than by the owner of the resource. The difference between RBAC and MAC is that access control in RBAC is based on the role the individual being granted access is performing.</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Attribute-based access control: Attribute-based access control (ABAC) is, logically, based on attributes. These can be the attributes of a particular person, of a resource, or of an environment.</a:t>
            </a:r>
          </a:p>
        </p:txBody>
      </p:sp>
    </p:spTree>
    <p:extLst>
      <p:ext uri="{BB962C8B-B14F-4D97-AF65-F5344CB8AC3E}">
        <p14:creationId xmlns:p14="http://schemas.microsoft.com/office/powerpoint/2010/main" val="1435096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C30D6-56EF-B2E8-C7A2-F6C18917EB17}"/>
              </a:ext>
            </a:extLst>
          </p:cNvPr>
          <p:cNvSpPr>
            <a:spLocks noGrp="1"/>
          </p:cNvSpPr>
          <p:nvPr>
            <p:ph type="title"/>
          </p:nvPr>
        </p:nvSpPr>
        <p:spPr>
          <a:xfrm>
            <a:off x="1841500" y="127001"/>
            <a:ext cx="8255000" cy="854075"/>
          </a:xfrm>
        </p:spPr>
        <p:txBody>
          <a:bodyPr/>
          <a:lstStyle/>
          <a:p>
            <a:pPr algn="ctr"/>
            <a:r>
              <a:rPr lang="en-US" b="1" dirty="0">
                <a:latin typeface="Times New Roman" panose="02020603050405020304" pitchFamily="18" charset="0"/>
                <a:cs typeface="Times New Roman" panose="02020603050405020304" pitchFamily="18" charset="0"/>
              </a:rPr>
              <a:t>ACCESS CONTROL MODELS</a:t>
            </a:r>
            <a:endParaRPr lang="en-GH" dirty="0"/>
          </a:p>
        </p:txBody>
      </p:sp>
      <p:sp>
        <p:nvSpPr>
          <p:cNvPr id="3" name="Content Placeholder 2">
            <a:extLst>
              <a:ext uri="{FF2B5EF4-FFF2-40B4-BE49-F238E27FC236}">
                <a16:creationId xmlns:a16="http://schemas.microsoft.com/office/drawing/2014/main" id="{CF4B444D-F09F-33FB-BEED-363251F00D73}"/>
              </a:ext>
            </a:extLst>
          </p:cNvPr>
          <p:cNvSpPr>
            <a:spLocks noGrp="1"/>
          </p:cNvSpPr>
          <p:nvPr>
            <p:ph idx="1"/>
          </p:nvPr>
        </p:nvSpPr>
        <p:spPr>
          <a:xfrm>
            <a:off x="1104900" y="1346200"/>
            <a:ext cx="9715500" cy="5384799"/>
          </a:xfrm>
        </p:spPr>
        <p:txBody>
          <a:bodyPr>
            <a:normAutofit lnSpcReduction="10000"/>
          </a:bodyPr>
          <a:lstStyle/>
          <a:p>
            <a:pPr algn="just"/>
            <a:r>
              <a:rPr lang="en-US" sz="3200" dirty="0">
                <a:latin typeface="Times New Roman" panose="02020603050405020304" pitchFamily="18" charset="0"/>
                <a:cs typeface="Times New Roman" panose="02020603050405020304" pitchFamily="18" charset="0"/>
              </a:rPr>
              <a:t>Multilevel access control: Multilevel access control models are used where the simpler access control model that we just discussed are considered to not be robust enough to protect the information to which we are controlling access.</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Physical access controls: When concerned with physical access controls, we are often largely concerned with controlling the access of individuals and vehicles. Access control for individuals often revolves around controlling movement into and out of buildings or facilities.</a:t>
            </a:r>
          </a:p>
          <a:p>
            <a:endParaRPr lang="en-GH" sz="3200" dirty="0"/>
          </a:p>
        </p:txBody>
      </p:sp>
    </p:spTree>
    <p:extLst>
      <p:ext uri="{BB962C8B-B14F-4D97-AF65-F5344CB8AC3E}">
        <p14:creationId xmlns:p14="http://schemas.microsoft.com/office/powerpoint/2010/main" val="1843179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125"/>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sym typeface="+mn-ea"/>
              </a:rPr>
              <a:t>Authorization and access control in the real world</a:t>
            </a:r>
          </a:p>
        </p:txBody>
      </p:sp>
      <p:sp>
        <p:nvSpPr>
          <p:cNvPr id="3" name="Content Placeholder 2"/>
          <p:cNvSpPr>
            <a:spLocks noGrp="1"/>
          </p:cNvSpPr>
          <p:nvPr>
            <p:ph idx="1"/>
          </p:nvPr>
        </p:nvSpPr>
        <p:spPr>
          <a:xfrm>
            <a:off x="838200" y="1436688"/>
            <a:ext cx="10134600" cy="5192712"/>
          </a:xfrm>
        </p:spPr>
        <p:txBody>
          <a:bodyPr>
            <a:normAutofit/>
          </a:bodyPr>
          <a:lstStyle/>
          <a:p>
            <a:pPr algn="just"/>
            <a:r>
              <a:rPr lang="en-US" sz="3200" dirty="0">
                <a:latin typeface="Times New Roman" panose="02020603050405020304" pitchFamily="18" charset="0"/>
                <a:cs typeface="Times New Roman" panose="02020603050405020304" pitchFamily="18" charset="0"/>
              </a:rPr>
              <a:t>We can see authorization and access control used in our personal and business lives on an almost constant basis, although the portions of these that are immediately visible to us are the access controls.</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Looking specifically at logical access controls, we can see them used when we log in to computers or applications, when we send traffic over the Internet, when we watch cable or satellite television, when we make a call on our mobile phones, and in thousands of other places.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8D9FC-F3C5-0EEC-9C62-356680107E97}"/>
              </a:ext>
            </a:extLst>
          </p:cNvPr>
          <p:cNvSpPr>
            <a:spLocks noGrp="1"/>
          </p:cNvSpPr>
          <p:nvPr>
            <p:ph type="title"/>
          </p:nvPr>
        </p:nvSpPr>
        <p:spPr>
          <a:xfrm>
            <a:off x="838200" y="0"/>
            <a:ext cx="10515600" cy="1031875"/>
          </a:xfrm>
        </p:spPr>
        <p:txBody>
          <a:bodyPr>
            <a:normAutofit fontScale="90000"/>
          </a:bodyPr>
          <a:lstStyle/>
          <a:p>
            <a:pPr algn="ctr"/>
            <a:r>
              <a:rPr lang="en-US" b="1" dirty="0">
                <a:latin typeface="Times New Roman" panose="02020603050405020304" pitchFamily="18" charset="0"/>
                <a:cs typeface="Times New Roman" panose="02020603050405020304" pitchFamily="18" charset="0"/>
                <a:sym typeface="+mn-ea"/>
              </a:rPr>
              <a:t>Authorization and access control in the real world</a:t>
            </a:r>
            <a:endParaRPr lang="en-GH" dirty="0"/>
          </a:p>
        </p:txBody>
      </p:sp>
      <p:sp>
        <p:nvSpPr>
          <p:cNvPr id="3" name="Content Placeholder 2">
            <a:extLst>
              <a:ext uri="{FF2B5EF4-FFF2-40B4-BE49-F238E27FC236}">
                <a16:creationId xmlns:a16="http://schemas.microsoft.com/office/drawing/2014/main" id="{1FF92E09-9628-862D-3A33-87A5CF15AD09}"/>
              </a:ext>
            </a:extLst>
          </p:cNvPr>
          <p:cNvSpPr>
            <a:spLocks noGrp="1"/>
          </p:cNvSpPr>
          <p:nvPr>
            <p:ph idx="1"/>
          </p:nvPr>
        </p:nvSpPr>
        <p:spPr>
          <a:xfrm>
            <a:off x="1739900" y="1536700"/>
            <a:ext cx="8928100" cy="4640263"/>
          </a:xfrm>
        </p:spPr>
        <p:txBody>
          <a:bodyPr/>
          <a:lstStyle/>
          <a:p>
            <a:pPr algn="just"/>
            <a:r>
              <a:rPr lang="en-US" sz="3200" dirty="0">
                <a:latin typeface="Times New Roman" panose="02020603050405020304" pitchFamily="18" charset="0"/>
                <a:cs typeface="Times New Roman" panose="02020603050405020304" pitchFamily="18" charset="0"/>
              </a:rPr>
              <a:t>In some cases, such measures are visible to us and require us to enter a password or a PIN, but a large portion of them happen in the background, completely invisible to the tasks we are carrying out and taken care of by the technologies that facilitate our tasks.</a:t>
            </a:r>
          </a:p>
          <a:p>
            <a:endParaRPr lang="en-GH" dirty="0"/>
          </a:p>
        </p:txBody>
      </p:sp>
    </p:spTree>
    <p:extLst>
      <p:ext uri="{BB962C8B-B14F-4D97-AF65-F5344CB8AC3E}">
        <p14:creationId xmlns:p14="http://schemas.microsoft.com/office/powerpoint/2010/main" val="56489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03AD-3D34-738E-BF5E-E2C75F20D957}"/>
              </a:ext>
            </a:extLst>
          </p:cNvPr>
          <p:cNvSpPr>
            <a:spLocks noGrp="1"/>
          </p:cNvSpPr>
          <p:nvPr>
            <p:ph type="title"/>
          </p:nvPr>
        </p:nvSpPr>
        <p:spPr>
          <a:xfrm>
            <a:off x="2895600" y="111125"/>
            <a:ext cx="4762500" cy="815975"/>
          </a:xfrm>
        </p:spPr>
        <p:txBody>
          <a:bodyPr/>
          <a:lstStyle/>
          <a:p>
            <a:pPr algn="ctr"/>
            <a:r>
              <a:rPr lang="en-US" b="1" dirty="0">
                <a:latin typeface="Times New Roman" panose="02020603050405020304" pitchFamily="18" charset="0"/>
                <a:cs typeface="Times New Roman" panose="02020603050405020304" pitchFamily="18" charset="0"/>
              </a:rPr>
              <a:t>QUIZ 1</a:t>
            </a:r>
            <a:endParaRPr lang="en-GH"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FBA888-ABB4-7EA7-454A-9E30C8C4AA57}"/>
              </a:ext>
            </a:extLst>
          </p:cNvPr>
          <p:cNvSpPr>
            <a:spLocks noGrp="1"/>
          </p:cNvSpPr>
          <p:nvPr>
            <p:ph idx="1"/>
          </p:nvPr>
        </p:nvSpPr>
        <p:spPr>
          <a:xfrm>
            <a:off x="1398494" y="1223681"/>
            <a:ext cx="9426388" cy="5523193"/>
          </a:xfrm>
        </p:spPr>
        <p:txBody>
          <a:bodyPr>
            <a:normAutofit/>
          </a:bodyPr>
          <a:lstStyle/>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If we are developing a multifactor authentication system for an environment where we might find larger-than-average numbers of disabled or injured users, such as a hospital, which authentication factors might we want to use or avoid? Why?</a:t>
            </a:r>
          </a:p>
          <a:p>
            <a:pPr marL="342900" indent="-342900" algn="l">
              <a:buFont typeface="+mj-lt"/>
              <a:buAutoNum type="arabicPeriod"/>
            </a:pPr>
            <a:endParaRPr lang="en-US" sz="1800" b="0" i="0" u="none" strike="noStrike" baseline="0" dirty="0">
              <a:latin typeface="AdvP6F00"/>
            </a:endParaRPr>
          </a:p>
          <a:p>
            <a:pPr marL="514350" indent="-514350" algn="just">
              <a:buFont typeface="+mj-lt"/>
              <a:buAutoNum type="arabicPeriod"/>
            </a:pPr>
            <a:r>
              <a:rPr lang="en-US" sz="3200" b="0" i="0" u="none" strike="noStrike" baseline="0" dirty="0">
                <a:latin typeface="Times New Roman" panose="02020603050405020304" pitchFamily="18" charset="0"/>
                <a:cs typeface="Times New Roman" panose="02020603050405020304" pitchFamily="18" charset="0"/>
              </a:rPr>
              <a:t>Based on the Parkerian hexad, what principles are affected if we lose a shipment of encrypted backup tapes that contain personal and payment information for our customers?</a:t>
            </a:r>
            <a:endParaRPr lang="en-GH"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358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700" y="123825"/>
            <a:ext cx="9817100" cy="1325563"/>
          </a:xfrm>
        </p:spPr>
        <p:txBody>
          <a:bodyPr>
            <a:normAutofit/>
          </a:bodyPr>
          <a:lstStyle/>
          <a:p>
            <a:pPr algn="ctr"/>
            <a:r>
              <a:rPr lang="en-US" b="1" dirty="0">
                <a:latin typeface="Times New Roman" panose="02020603050405020304" pitchFamily="18" charset="0"/>
                <a:cs typeface="Times New Roman" panose="02020603050405020304" pitchFamily="18" charset="0"/>
                <a:sym typeface="+mn-ea"/>
              </a:rPr>
              <a:t>Authorization and access control in the real world</a:t>
            </a:r>
          </a:p>
        </p:txBody>
      </p:sp>
      <p:sp>
        <p:nvSpPr>
          <p:cNvPr id="3" name="Content Placeholder 2"/>
          <p:cNvSpPr>
            <a:spLocks noGrp="1"/>
          </p:cNvSpPr>
          <p:nvPr>
            <p:ph idx="1"/>
          </p:nvPr>
        </p:nvSpPr>
        <p:spPr>
          <a:xfrm>
            <a:off x="1536700" y="1690688"/>
            <a:ext cx="8813800" cy="4938711"/>
          </a:xfrm>
        </p:spPr>
        <p:txBody>
          <a:bodyPr>
            <a:noAutofit/>
          </a:bodyPr>
          <a:lstStyle/>
          <a:p>
            <a:pPr algn="just"/>
            <a:r>
              <a:rPr lang="en-US" sz="3200" dirty="0">
                <a:latin typeface="Times New Roman" panose="02020603050405020304" pitchFamily="18" charset="0"/>
                <a:cs typeface="Times New Roman" panose="02020603050405020304" pitchFamily="18" charset="0"/>
              </a:rPr>
              <a:t>In the sense of physical access controls, we see these rather frequently as well, although it may not register to us that we are seeing them.</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Most of us carry around a set of keys that allow us access to our homes, cars, and other devices, and these are the credentials for access to them.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47FD-E048-C66B-3068-105A4AAED9B6}"/>
              </a:ext>
            </a:extLst>
          </p:cNvPr>
          <p:cNvSpPr>
            <a:spLocks noGrp="1"/>
          </p:cNvSpPr>
          <p:nvPr>
            <p:ph type="title"/>
          </p:nvPr>
        </p:nvSpPr>
        <p:spPr>
          <a:xfrm>
            <a:off x="838200" y="18255"/>
            <a:ext cx="10515600" cy="1325563"/>
          </a:xfrm>
        </p:spPr>
        <p:txBody>
          <a:bodyPr/>
          <a:lstStyle/>
          <a:p>
            <a:pPr algn="ctr"/>
            <a:r>
              <a:rPr lang="en-US" b="1" dirty="0">
                <a:latin typeface="Times New Roman" panose="02020603050405020304" pitchFamily="18" charset="0"/>
                <a:cs typeface="Times New Roman" panose="02020603050405020304" pitchFamily="18" charset="0"/>
                <a:sym typeface="+mn-ea"/>
              </a:rPr>
              <a:t>Authorization and access control in the real world</a:t>
            </a:r>
            <a:endParaRPr lang="en-GH" dirty="0"/>
          </a:p>
        </p:txBody>
      </p:sp>
      <p:sp>
        <p:nvSpPr>
          <p:cNvPr id="3" name="Content Placeholder 2">
            <a:extLst>
              <a:ext uri="{FF2B5EF4-FFF2-40B4-BE49-F238E27FC236}">
                <a16:creationId xmlns:a16="http://schemas.microsoft.com/office/drawing/2014/main" id="{7CBCA378-C864-C909-4D39-4E7859A86BCE}"/>
              </a:ext>
            </a:extLst>
          </p:cNvPr>
          <p:cNvSpPr>
            <a:spLocks noGrp="1"/>
          </p:cNvSpPr>
          <p:nvPr>
            <p:ph idx="1"/>
          </p:nvPr>
        </p:nvSpPr>
        <p:spPr>
          <a:xfrm>
            <a:off x="1511300" y="1343818"/>
            <a:ext cx="8966200" cy="5158582"/>
          </a:xfrm>
        </p:spPr>
        <p:txBody>
          <a:bodyPr>
            <a:normAutofit/>
          </a:bodyPr>
          <a:lstStyle/>
          <a:p>
            <a:pPr algn="just"/>
            <a:r>
              <a:rPr lang="en-US" sz="3200" dirty="0">
                <a:latin typeface="Times New Roman" panose="02020603050405020304" pitchFamily="18" charset="0"/>
                <a:cs typeface="Times New Roman" panose="02020603050405020304" pitchFamily="18" charset="0"/>
              </a:rPr>
              <a:t>Many of us also carry proximity badges that allow us access to our places of employment, schools, and in case of driver’s license places like bars.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We can also see the access controls that manage the movement of vehicles in everyday use in vehicle-oriented areas such as parking garages and parking areas at airports, and in the vicinity of high-security areas such as the White House in the United States.</a:t>
            </a:r>
          </a:p>
          <a:p>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067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C2B0F-F1A7-5408-FC46-2A09D44A7E26}"/>
              </a:ext>
            </a:extLst>
          </p:cNvPr>
          <p:cNvSpPr>
            <a:spLocks noGrp="1"/>
          </p:cNvSpPr>
          <p:nvPr>
            <p:ph type="title"/>
          </p:nvPr>
        </p:nvSpPr>
        <p:spPr>
          <a:xfrm>
            <a:off x="2082800" y="2473325"/>
            <a:ext cx="80264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THANK YOU</a:t>
            </a:r>
            <a:endParaRPr lang="en-GH"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48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6168" y="0"/>
            <a:ext cx="6879664" cy="898032"/>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93800" y="1219200"/>
            <a:ext cx="9525000" cy="5289177"/>
          </a:xfrm>
        </p:spPr>
        <p:txBody>
          <a:bodyPr>
            <a:normAutofit/>
          </a:bodyPr>
          <a:lstStyle/>
          <a:p>
            <a:pPr algn="just"/>
            <a:r>
              <a:rPr lang="en-US" sz="3200" dirty="0">
                <a:latin typeface="Times New Roman" panose="02020603050405020304" pitchFamily="18" charset="0"/>
                <a:cs typeface="Times New Roman" panose="02020603050405020304" pitchFamily="18" charset="0"/>
              </a:rPr>
              <a:t>Once we have received a claim of identity and established that the claim is valid, per the previous lecture, we move on to what the party is allowed to do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Whether we will allow or deny them access to specific resources</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We can achieve this with two main concepts: </a:t>
            </a:r>
            <a:r>
              <a:rPr lang="en-US" sz="3200" b="1" dirty="0">
                <a:solidFill>
                  <a:srgbClr val="FF0000"/>
                </a:solidFill>
                <a:latin typeface="Times New Roman" panose="02020603050405020304" pitchFamily="18" charset="0"/>
                <a:cs typeface="Times New Roman" panose="02020603050405020304" pitchFamily="18" charset="0"/>
              </a:rPr>
              <a:t>authorization</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 </a:t>
            </a:r>
            <a:r>
              <a:rPr lang="en-US" sz="3200" b="1" dirty="0">
                <a:solidFill>
                  <a:srgbClr val="FF0000"/>
                </a:solidFill>
                <a:latin typeface="Times New Roman" panose="02020603050405020304" pitchFamily="18" charset="0"/>
                <a:cs typeface="Times New Roman" panose="02020603050405020304" pitchFamily="18" charset="0"/>
              </a:rPr>
              <a:t>access control</a:t>
            </a:r>
            <a:r>
              <a:rPr lang="en-US" sz="3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ADF5-AC1F-8991-D2C9-3421E1D503D9}"/>
              </a:ext>
            </a:extLst>
          </p:cNvPr>
          <p:cNvSpPr>
            <a:spLocks noGrp="1"/>
          </p:cNvSpPr>
          <p:nvPr>
            <p:ph type="title"/>
          </p:nvPr>
        </p:nvSpPr>
        <p:spPr>
          <a:xfrm>
            <a:off x="2432050" y="111125"/>
            <a:ext cx="7327900" cy="815975"/>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GH" dirty="0"/>
          </a:p>
        </p:txBody>
      </p:sp>
      <p:sp>
        <p:nvSpPr>
          <p:cNvPr id="3" name="Content Placeholder 2">
            <a:extLst>
              <a:ext uri="{FF2B5EF4-FFF2-40B4-BE49-F238E27FC236}">
                <a16:creationId xmlns:a16="http://schemas.microsoft.com/office/drawing/2014/main" id="{BCDECC00-7265-D56F-1D91-36381EADB5B3}"/>
              </a:ext>
            </a:extLst>
          </p:cNvPr>
          <p:cNvSpPr>
            <a:spLocks noGrp="1"/>
          </p:cNvSpPr>
          <p:nvPr>
            <p:ph idx="1"/>
          </p:nvPr>
        </p:nvSpPr>
        <p:spPr>
          <a:xfrm>
            <a:off x="838200" y="1511300"/>
            <a:ext cx="10515600" cy="5130800"/>
          </a:xfrm>
        </p:spPr>
        <p:txBody>
          <a:bodyPr>
            <a:normAutofit/>
          </a:bodyPr>
          <a:lstStyle/>
          <a:p>
            <a:pPr algn="just">
              <a:lnSpc>
                <a:spcPct val="100000"/>
              </a:lnSpc>
            </a:pPr>
            <a:r>
              <a:rPr lang="en-US" sz="3200" b="1" dirty="0">
                <a:solidFill>
                  <a:srgbClr val="FF0000"/>
                </a:solidFill>
                <a:latin typeface="Times New Roman" panose="02020603050405020304" pitchFamily="18" charset="0"/>
                <a:cs typeface="Times New Roman" panose="02020603050405020304" pitchFamily="18" charset="0"/>
              </a:rPr>
              <a:t>Authorization</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allows us to specify where the party should be allowed or denied access</a:t>
            </a:r>
          </a:p>
          <a:p>
            <a:pPr algn="just">
              <a:lnSpc>
                <a:spcPct val="100000"/>
              </a:lnSpc>
            </a:pPr>
            <a:r>
              <a:rPr lang="en-US" sz="3200" b="1" dirty="0">
                <a:solidFill>
                  <a:srgbClr val="FF0000"/>
                </a:solidFill>
                <a:latin typeface="Times New Roman" panose="02020603050405020304" pitchFamily="18" charset="0"/>
                <a:cs typeface="Times New Roman" panose="02020603050405020304" pitchFamily="18" charset="0"/>
              </a:rPr>
              <a:t>Access Control </a:t>
            </a:r>
            <a:r>
              <a:rPr lang="en-US" sz="3200" dirty="0">
                <a:latin typeface="Times New Roman" panose="02020603050405020304" pitchFamily="18" charset="0"/>
                <a:cs typeface="Times New Roman" panose="02020603050405020304" pitchFamily="18" charset="0"/>
              </a:rPr>
              <a:t>enables us to manage this access at a more granular level.</a:t>
            </a:r>
          </a:p>
          <a:p>
            <a:pPr algn="just">
              <a:lnSpc>
                <a:spcPct val="100000"/>
              </a:lnSpc>
            </a:pPr>
            <a:r>
              <a:rPr lang="en-US" sz="3200" b="1" dirty="0">
                <a:solidFill>
                  <a:srgbClr val="FF0000"/>
                </a:solidFill>
                <a:latin typeface="Times New Roman" panose="02020603050405020304" pitchFamily="18" charset="0"/>
                <a:cs typeface="Times New Roman" panose="02020603050405020304" pitchFamily="18" charset="0"/>
              </a:rPr>
              <a:t>Access controls </a:t>
            </a:r>
            <a:r>
              <a:rPr lang="en-US" sz="3200" dirty="0">
                <a:latin typeface="Times New Roman" panose="02020603050405020304" pitchFamily="18" charset="0"/>
                <a:cs typeface="Times New Roman" panose="02020603050405020304" pitchFamily="18" charset="0"/>
              </a:rPr>
              <a:t>can be constructed in a variety of manners. </a:t>
            </a:r>
          </a:p>
          <a:p>
            <a:pPr algn="just">
              <a:lnSpc>
                <a:spcPct val="100000"/>
              </a:lnSpc>
            </a:pPr>
            <a:r>
              <a:rPr lang="en-US" sz="3200" dirty="0">
                <a:latin typeface="Times New Roman" panose="02020603050405020304" pitchFamily="18" charset="0"/>
                <a:cs typeface="Times New Roman" panose="02020603050405020304" pitchFamily="18" charset="0"/>
              </a:rPr>
              <a:t>We can base access controls on physical attributes, sets of rules, lists of individuals or systems, or more complex factors</a:t>
            </a:r>
          </a:p>
          <a:p>
            <a:pPr algn="just">
              <a:lnSpc>
                <a:spcPct val="100000"/>
              </a:lnSpc>
            </a:pPr>
            <a:r>
              <a:rPr lang="en-US" sz="3200" dirty="0">
                <a:latin typeface="Times New Roman" panose="02020603050405020304" pitchFamily="18" charset="0"/>
                <a:cs typeface="Times New Roman" panose="02020603050405020304" pitchFamily="18" charset="0"/>
              </a:rPr>
              <a:t>The particular type of access control often depends on the environment in which it is to be used.</a:t>
            </a:r>
          </a:p>
        </p:txBody>
      </p:sp>
    </p:spTree>
    <p:extLst>
      <p:ext uri="{BB962C8B-B14F-4D97-AF65-F5344CB8AC3E}">
        <p14:creationId xmlns:p14="http://schemas.microsoft.com/office/powerpoint/2010/main" val="254420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8700" y="117969"/>
            <a:ext cx="7242736" cy="834532"/>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1028700" y="1066800"/>
            <a:ext cx="9677400" cy="5441577"/>
          </a:xfrm>
        </p:spPr>
        <p:txBody>
          <a:bodyPr>
            <a:normAutofit lnSpcReduction="10000"/>
          </a:bodyPr>
          <a:lstStyle/>
          <a:p>
            <a:pPr algn="just"/>
            <a:r>
              <a:rPr lang="en-US" sz="3200" b="1" dirty="0">
                <a:solidFill>
                  <a:srgbClr val="FF0000"/>
                </a:solidFill>
                <a:latin typeface="Times New Roman" panose="02020603050405020304" pitchFamily="18" charset="0"/>
                <a:cs typeface="Times New Roman" panose="02020603050405020304" pitchFamily="18" charset="0"/>
                <a:sym typeface="+mn-ea"/>
              </a:rPr>
              <a:t>Simpler access controls </a:t>
            </a:r>
            <a:r>
              <a:rPr lang="en-US" sz="3200" dirty="0">
                <a:latin typeface="Times New Roman" panose="02020603050405020304" pitchFamily="18" charset="0"/>
                <a:cs typeface="Times New Roman" panose="02020603050405020304" pitchFamily="18" charset="0"/>
                <a:sym typeface="+mn-ea"/>
              </a:rPr>
              <a:t>implemented in many applications and operating systems</a:t>
            </a:r>
          </a:p>
          <a:p>
            <a:pPr algn="just"/>
            <a:r>
              <a:rPr lang="en-US" sz="3200" b="1" dirty="0">
                <a:solidFill>
                  <a:srgbClr val="FF0000"/>
                </a:solidFill>
                <a:latin typeface="Times New Roman" panose="02020603050405020304" pitchFamily="18" charset="0"/>
                <a:cs typeface="Times New Roman" panose="02020603050405020304" pitchFamily="18" charset="0"/>
                <a:sym typeface="+mn-ea"/>
              </a:rPr>
              <a:t>Complex multilevel configurations </a:t>
            </a:r>
            <a:r>
              <a:rPr lang="en-US" sz="3200" dirty="0">
                <a:latin typeface="Times New Roman" panose="02020603050405020304" pitchFamily="18" charset="0"/>
                <a:cs typeface="Times New Roman" panose="02020603050405020304" pitchFamily="18" charset="0"/>
                <a:sym typeface="+mn-ea"/>
              </a:rPr>
              <a:t>might be implemented in military or government environments involving national security</a:t>
            </a:r>
          </a:p>
          <a:p>
            <a:pPr algn="just"/>
            <a:r>
              <a:rPr lang="en-US" sz="3200" dirty="0">
                <a:latin typeface="Times New Roman" panose="02020603050405020304" pitchFamily="18" charset="0"/>
                <a:cs typeface="Times New Roman" panose="02020603050405020304" pitchFamily="18" charset="0"/>
                <a:sym typeface="+mn-ea"/>
              </a:rPr>
              <a:t>In dealing with </a:t>
            </a:r>
            <a:r>
              <a:rPr lang="en-US" sz="3200" b="1" dirty="0">
                <a:solidFill>
                  <a:srgbClr val="FF0000"/>
                </a:solidFill>
                <a:latin typeface="Times New Roman" panose="02020603050405020304" pitchFamily="18" charset="0"/>
                <a:cs typeface="Times New Roman" panose="02020603050405020304" pitchFamily="18" charset="0"/>
                <a:sym typeface="+mn-ea"/>
              </a:rPr>
              <a:t>Access control </a:t>
            </a:r>
            <a:r>
              <a:rPr lang="en-US" sz="3200" dirty="0">
                <a:latin typeface="Times New Roman" panose="02020603050405020304" pitchFamily="18" charset="0"/>
                <a:cs typeface="Times New Roman" panose="02020603050405020304" pitchFamily="18" charset="0"/>
                <a:sym typeface="+mn-ea"/>
              </a:rPr>
              <a:t>concepts, we may be referring to them in a purely </a:t>
            </a:r>
            <a:r>
              <a:rPr lang="en-US" sz="3200" b="1" dirty="0">
                <a:solidFill>
                  <a:srgbClr val="FF0000"/>
                </a:solidFill>
                <a:latin typeface="Times New Roman" panose="02020603050405020304" pitchFamily="18" charset="0"/>
                <a:cs typeface="Times New Roman" panose="02020603050405020304" pitchFamily="18" charset="0"/>
                <a:sym typeface="+mn-ea"/>
              </a:rPr>
              <a:t>logical</a:t>
            </a:r>
            <a:r>
              <a:rPr lang="en-US" sz="3200" b="1" dirty="0">
                <a:latin typeface="Times New Roman" panose="02020603050405020304" pitchFamily="18" charset="0"/>
                <a:cs typeface="Times New Roman" panose="02020603050405020304" pitchFamily="18" charset="0"/>
                <a:sym typeface="+mn-ea"/>
              </a:rPr>
              <a:t> </a:t>
            </a:r>
            <a:r>
              <a:rPr lang="en-US" sz="3200" dirty="0">
                <a:latin typeface="Times New Roman" panose="02020603050405020304" pitchFamily="18" charset="0"/>
                <a:cs typeface="Times New Roman" panose="02020603050405020304" pitchFamily="18" charset="0"/>
                <a:sym typeface="+mn-ea"/>
              </a:rPr>
              <a:t>or </a:t>
            </a:r>
            <a:r>
              <a:rPr lang="en-US" sz="3200" b="1" dirty="0">
                <a:solidFill>
                  <a:srgbClr val="FF0000"/>
                </a:solidFill>
                <a:latin typeface="Times New Roman" panose="02020603050405020304" pitchFamily="18" charset="0"/>
                <a:cs typeface="Times New Roman" panose="02020603050405020304" pitchFamily="18" charset="0"/>
                <a:sym typeface="+mn-ea"/>
              </a:rPr>
              <a:t>physical</a:t>
            </a:r>
            <a:r>
              <a:rPr lang="en-US" sz="3200" b="1" dirty="0">
                <a:latin typeface="Times New Roman" panose="02020603050405020304" pitchFamily="18" charset="0"/>
                <a:cs typeface="Times New Roman" panose="02020603050405020304" pitchFamily="18" charset="0"/>
                <a:sym typeface="+mn-ea"/>
              </a:rPr>
              <a:t> </a:t>
            </a:r>
            <a:r>
              <a:rPr lang="en-US" sz="3200" dirty="0">
                <a:latin typeface="Times New Roman" panose="02020603050405020304" pitchFamily="18" charset="0"/>
                <a:cs typeface="Times New Roman" panose="02020603050405020304" pitchFamily="18" charset="0"/>
                <a:sym typeface="+mn-ea"/>
              </a:rPr>
              <a:t>sense or, more commonly, as a combination of the two.</a:t>
            </a:r>
          </a:p>
          <a:p>
            <a:pPr algn="just"/>
            <a:r>
              <a:rPr lang="en-US" sz="3200" dirty="0">
                <a:latin typeface="Times New Roman" panose="02020603050405020304" pitchFamily="18" charset="0"/>
                <a:cs typeface="Times New Roman" panose="02020603050405020304" pitchFamily="18" charset="0"/>
                <a:sym typeface="+mn-ea"/>
              </a:rPr>
              <a:t>In terms of access control systems, it is important to understand that, when dealing with computing environments, the logical and physical are often closely entangled.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6800" y="156069"/>
            <a:ext cx="6985000" cy="898031"/>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1282700" y="1257300"/>
            <a:ext cx="9321800" cy="5444631"/>
          </a:xfrm>
        </p:spPr>
        <p:txBody>
          <a:bodyPr>
            <a:normAutofit/>
          </a:bodyPr>
          <a:lstStyle/>
          <a:p>
            <a:pPr algn="just"/>
            <a:r>
              <a:rPr lang="en-US" sz="3200" b="1" dirty="0">
                <a:solidFill>
                  <a:srgbClr val="FF0000"/>
                </a:solidFill>
                <a:latin typeface="Times New Roman" panose="02020603050405020304" pitchFamily="18" charset="0"/>
                <a:cs typeface="Times New Roman" panose="02020603050405020304" pitchFamily="18" charset="0"/>
              </a:rPr>
              <a:t>Logical access </a:t>
            </a:r>
            <a:r>
              <a:rPr lang="en-US" sz="3200" dirty="0">
                <a:latin typeface="Times New Roman" panose="02020603050405020304" pitchFamily="18" charset="0"/>
                <a:cs typeface="Times New Roman" panose="02020603050405020304" pitchFamily="18" charset="0"/>
              </a:rPr>
              <a:t>control systems, even those that do not have an immediately obvious physical component, are still dependent on physical hardware, networks, and utilities to carry out their tasks.</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Likewise, many, but not all, </a:t>
            </a:r>
            <a:r>
              <a:rPr lang="en-US" sz="3200" b="1" dirty="0">
                <a:solidFill>
                  <a:srgbClr val="FF0000"/>
                </a:solidFill>
                <a:latin typeface="Times New Roman" panose="02020603050405020304" pitchFamily="18" charset="0"/>
                <a:cs typeface="Times New Roman" panose="02020603050405020304" pitchFamily="18" charset="0"/>
              </a:rPr>
              <a:t>physical access </a:t>
            </a:r>
            <a:r>
              <a:rPr lang="en-US" sz="3200" dirty="0">
                <a:latin typeface="Times New Roman" panose="02020603050405020304" pitchFamily="18" charset="0"/>
                <a:cs typeface="Times New Roman" panose="02020603050405020304" pitchFamily="18" charset="0"/>
              </a:rPr>
              <a:t>controls (sometimes referred to as guards, gates, and guns) have some sort of logical component.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E7FA-C474-6846-BCC4-103B0CB97344}"/>
              </a:ext>
            </a:extLst>
          </p:cNvPr>
          <p:cNvSpPr>
            <a:spLocks noGrp="1"/>
          </p:cNvSpPr>
          <p:nvPr>
            <p:ph type="title"/>
          </p:nvPr>
        </p:nvSpPr>
        <p:spPr>
          <a:xfrm>
            <a:off x="2590800" y="196849"/>
            <a:ext cx="6769100" cy="968375"/>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GH" dirty="0"/>
          </a:p>
        </p:txBody>
      </p:sp>
      <p:sp>
        <p:nvSpPr>
          <p:cNvPr id="3" name="Content Placeholder 2">
            <a:extLst>
              <a:ext uri="{FF2B5EF4-FFF2-40B4-BE49-F238E27FC236}">
                <a16:creationId xmlns:a16="http://schemas.microsoft.com/office/drawing/2014/main" id="{2A5E1AF4-A815-AFD1-832B-1554304B2195}"/>
              </a:ext>
            </a:extLst>
          </p:cNvPr>
          <p:cNvSpPr>
            <a:spLocks noGrp="1"/>
          </p:cNvSpPr>
          <p:nvPr>
            <p:ph idx="1"/>
          </p:nvPr>
        </p:nvSpPr>
        <p:spPr>
          <a:xfrm>
            <a:off x="1524000" y="1456531"/>
            <a:ext cx="9372600" cy="4351338"/>
          </a:xfrm>
        </p:spPr>
        <p:txBody>
          <a:bodyPr>
            <a:normAutofit/>
          </a:bodyPr>
          <a:lstStyle/>
          <a:p>
            <a:pPr algn="just"/>
            <a:r>
              <a:rPr lang="en-US" sz="3200" dirty="0">
                <a:latin typeface="Times New Roman" panose="02020603050405020304" pitchFamily="18" charset="0"/>
                <a:cs typeface="Times New Roman" panose="02020603050405020304" pitchFamily="18" charset="0"/>
              </a:rPr>
              <a:t>Often the </a:t>
            </a:r>
            <a:r>
              <a:rPr lang="en-US" sz="3200" b="1" dirty="0">
                <a:solidFill>
                  <a:srgbClr val="FF0000"/>
                </a:solidFill>
                <a:latin typeface="Times New Roman" panose="02020603050405020304" pitchFamily="18" charset="0"/>
                <a:cs typeface="Times New Roman" panose="02020603050405020304" pitchFamily="18" charset="0"/>
              </a:rPr>
              <a:t>systems</a:t>
            </a:r>
            <a:r>
              <a:rPr lang="en-US" sz="3200" dirty="0">
                <a:latin typeface="Times New Roman" panose="02020603050405020304" pitchFamily="18" charset="0"/>
                <a:cs typeface="Times New Roman" panose="02020603050405020304" pitchFamily="18" charset="0"/>
              </a:rPr>
              <a:t> that control our access to and within facilities depend equally on </a:t>
            </a:r>
            <a:r>
              <a:rPr lang="en-US" sz="3200" dirty="0">
                <a:solidFill>
                  <a:srgbClr val="FF0000"/>
                </a:solidFill>
                <a:latin typeface="Times New Roman" panose="02020603050405020304" pitchFamily="18" charset="0"/>
                <a:cs typeface="Times New Roman" panose="02020603050405020304" pitchFamily="18" charset="0"/>
              </a:rPr>
              <a:t>networks</a:t>
            </a:r>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anose="02020603050405020304" pitchFamily="18" charset="0"/>
                <a:cs typeface="Times New Roman" panose="02020603050405020304" pitchFamily="18" charset="0"/>
              </a:rPr>
              <a:t>computer systems</a:t>
            </a:r>
            <a:r>
              <a:rPr lang="en-US" sz="3200" dirty="0">
                <a:latin typeface="Times New Roman" panose="02020603050405020304" pitchFamily="18" charset="0"/>
                <a:cs typeface="Times New Roman" panose="02020603050405020304" pitchFamily="18" charset="0"/>
              </a:rPr>
              <a:t>, and </a:t>
            </a:r>
            <a:r>
              <a:rPr lang="en-US" sz="3200" dirty="0">
                <a:solidFill>
                  <a:srgbClr val="FF0000"/>
                </a:solidFill>
                <a:latin typeface="Times New Roman" panose="02020603050405020304" pitchFamily="18" charset="0"/>
                <a:cs typeface="Times New Roman" panose="02020603050405020304" pitchFamily="18" charset="0"/>
              </a:rPr>
              <a:t>other similar components</a:t>
            </a:r>
            <a:r>
              <a:rPr lang="en-US" sz="3200"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In many ways, information and physical securities are closely linked to each other.</a:t>
            </a:r>
          </a:p>
        </p:txBody>
      </p:sp>
    </p:spTree>
    <p:extLst>
      <p:ext uri="{BB962C8B-B14F-4D97-AF65-F5344CB8AC3E}">
        <p14:creationId xmlns:p14="http://schemas.microsoft.com/office/powerpoint/2010/main" val="409416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532" y="123825"/>
            <a:ext cx="7721600" cy="904875"/>
          </a:xfrm>
        </p:spPr>
        <p:txBody>
          <a:bodyPr/>
          <a:lstStyle/>
          <a:p>
            <a:pPr algn="ctr"/>
            <a:r>
              <a:rPr lang="en-US" b="1" dirty="0">
                <a:latin typeface="Times New Roman" panose="02020603050405020304" pitchFamily="18" charset="0"/>
                <a:cs typeface="Times New Roman" panose="02020603050405020304" pitchFamily="18" charset="0"/>
              </a:rPr>
              <a:t>AUTHORIZATION</a:t>
            </a:r>
          </a:p>
        </p:txBody>
      </p:sp>
      <p:sp>
        <p:nvSpPr>
          <p:cNvPr id="3" name="Content Placeholder 2"/>
          <p:cNvSpPr>
            <a:spLocks noGrp="1"/>
          </p:cNvSpPr>
          <p:nvPr>
            <p:ph idx="1"/>
          </p:nvPr>
        </p:nvSpPr>
        <p:spPr>
          <a:xfrm>
            <a:off x="1625600" y="1041400"/>
            <a:ext cx="8978900" cy="5546911"/>
          </a:xfrm>
        </p:spPr>
        <p:txBody>
          <a:bodyPr>
            <a:normAutofit/>
          </a:bodyPr>
          <a:lstStyle/>
          <a:p>
            <a:pPr algn="just"/>
            <a:r>
              <a:rPr lang="en-US" sz="3200" dirty="0">
                <a:latin typeface="Times New Roman" panose="02020603050405020304" pitchFamily="18" charset="0"/>
                <a:cs typeface="Times New Roman" panose="02020603050405020304" pitchFamily="18" charset="0"/>
              </a:rPr>
              <a:t>Authorization is the next step taken after we have completed identification and authentication.</a:t>
            </a:r>
          </a:p>
          <a:p>
            <a:pPr algn="just"/>
            <a:r>
              <a:rPr lang="en-US" sz="3200" dirty="0">
                <a:latin typeface="Times New Roman" panose="02020603050405020304" pitchFamily="18" charset="0"/>
                <a:cs typeface="Times New Roman" panose="02020603050405020304" pitchFamily="18" charset="0"/>
              </a:rPr>
              <a:t>Authorization enables us to determine, once we have authenticated the party in question, exactly what they are allowed to do. </a:t>
            </a:r>
          </a:p>
          <a:p>
            <a:pPr algn="just"/>
            <a:r>
              <a:rPr lang="en-US" sz="3200" dirty="0">
                <a:latin typeface="Times New Roman" panose="02020603050405020304" pitchFamily="18" charset="0"/>
                <a:cs typeface="Times New Roman" panose="02020603050405020304" pitchFamily="18" charset="0"/>
              </a:rPr>
              <a:t>We typically implement authorization through the use of access controls.</a:t>
            </a:r>
          </a:p>
          <a:p>
            <a:pPr algn="just"/>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rcRect l="45227" t="36337" r="22152" b="53535"/>
          <a:stretch>
            <a:fillRect/>
          </a:stretch>
        </p:blipFill>
        <p:spPr>
          <a:xfrm>
            <a:off x="1989454" y="4965065"/>
            <a:ext cx="8453755" cy="11087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2086</Words>
  <Application>Microsoft Office PowerPoint</Application>
  <PresentationFormat>Widescreen</PresentationFormat>
  <Paragraphs>141</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AdvP6F00</vt:lpstr>
      <vt:lpstr>Arial</vt:lpstr>
      <vt:lpstr>Calibri</vt:lpstr>
      <vt:lpstr>Calibri Light</vt:lpstr>
      <vt:lpstr>Roboto Slab</vt:lpstr>
      <vt:lpstr>Times New Roman</vt:lpstr>
      <vt:lpstr>Wingdings</vt:lpstr>
      <vt:lpstr>Office Theme</vt:lpstr>
      <vt:lpstr>INFT 308: INFORMATION SECURITY</vt:lpstr>
      <vt:lpstr>Authorization  and  Access Control</vt:lpstr>
      <vt:lpstr>QUIZ 1</vt:lpstr>
      <vt:lpstr>INTRODUCTION</vt:lpstr>
      <vt:lpstr>INTRODUCTION</vt:lpstr>
      <vt:lpstr>INTRODUCTION</vt:lpstr>
      <vt:lpstr>INTRODUCTION</vt:lpstr>
      <vt:lpstr>INTRODUCTION</vt:lpstr>
      <vt:lpstr>AUTHORIZATION</vt:lpstr>
      <vt:lpstr>PRINCIPLE OF LEAST PRIVILEGE</vt:lpstr>
      <vt:lpstr>PRINCIPLE OF LEAST PRIVILEGE</vt:lpstr>
      <vt:lpstr>ACCESS CONTROL</vt:lpstr>
      <vt:lpstr>ACCESS CONTROL</vt:lpstr>
      <vt:lpstr>ACCESS CONTROL</vt:lpstr>
      <vt:lpstr>ACCESS CONTROL</vt:lpstr>
      <vt:lpstr>ACCESS CONTROL</vt:lpstr>
      <vt:lpstr>ACCESS CONTROL</vt:lpstr>
      <vt:lpstr>ACCESS CONTROL</vt:lpstr>
      <vt:lpstr>ACCESS CONTROL LISTS</vt:lpstr>
      <vt:lpstr>ACCESS CONTROL LISTS</vt:lpstr>
      <vt:lpstr>FILE SYSTEM ACLS</vt:lpstr>
      <vt:lpstr>ACCESS CONTROL METHODOLOGIES</vt:lpstr>
      <vt:lpstr>ACCESS CONTROL METHODOLOGIES</vt:lpstr>
      <vt:lpstr>ACCESS CONTROL METHODOLOGIES</vt:lpstr>
      <vt:lpstr>ACCESS CONTROL MODELS</vt:lpstr>
      <vt:lpstr>ACCESS CONTROL MODELS</vt:lpstr>
      <vt:lpstr>ACCESS CONTROL MODELS</vt:lpstr>
      <vt:lpstr>Authorization and access control in the real world</vt:lpstr>
      <vt:lpstr>Authorization and access control in the real world</vt:lpstr>
      <vt:lpstr>Authorization and access control in the real world</vt:lpstr>
      <vt:lpstr>Authorization and access control in the real world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Quantum-Classical and Classical-Quantum Crypto Program Translation</dc:title>
  <dc:creator>PETER NIMBE</dc:creator>
  <cp:lastModifiedBy>PC</cp:lastModifiedBy>
  <cp:revision>855</cp:revision>
  <dcterms:created xsi:type="dcterms:W3CDTF">2021-10-01T05:13:00Z</dcterms:created>
  <dcterms:modified xsi:type="dcterms:W3CDTF">2024-07-16T15:05:53Z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06E2D6BEC7E44915A4A2643270C21E86</vt:lpwstr>
  </property>
  <property fmtid="{D5CDD505-2E9C-101B-9397-08002B2CF9AE}" pid="3" name="KSOProductBuildVer">
    <vt:lpwstr>1033-11.2.0.11254</vt:lpwstr>
  </property>
</Properties>
</file>