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7" r:id="rId2"/>
    <p:sldId id="291" r:id="rId3"/>
    <p:sldId id="292" r:id="rId4"/>
    <p:sldId id="293" r:id="rId5"/>
    <p:sldId id="294" r:id="rId6"/>
    <p:sldId id="310" r:id="rId7"/>
    <p:sldId id="297" r:id="rId8"/>
    <p:sldId id="298" r:id="rId9"/>
    <p:sldId id="299" r:id="rId10"/>
    <p:sldId id="314" r:id="rId11"/>
    <p:sldId id="315" r:id="rId12"/>
    <p:sldId id="327" r:id="rId13"/>
    <p:sldId id="328" r:id="rId14"/>
    <p:sldId id="300" r:id="rId15"/>
    <p:sldId id="302" r:id="rId16"/>
    <p:sldId id="303" r:id="rId17"/>
    <p:sldId id="311" r:id="rId18"/>
    <p:sldId id="304" r:id="rId19"/>
    <p:sldId id="306" r:id="rId20"/>
    <p:sldId id="312" r:id="rId21"/>
    <p:sldId id="313" r:id="rId22"/>
    <p:sldId id="307" r:id="rId23"/>
    <p:sldId id="308" r:id="rId24"/>
    <p:sldId id="309" r:id="rId25"/>
    <p:sldId id="305" r:id="rId26"/>
    <p:sldId id="316" r:id="rId27"/>
    <p:sldId id="317" r:id="rId28"/>
    <p:sldId id="320" r:id="rId29"/>
    <p:sldId id="321" r:id="rId30"/>
    <p:sldId id="322" r:id="rId31"/>
    <p:sldId id="319" r:id="rId32"/>
    <p:sldId id="318" r:id="rId33"/>
    <p:sldId id="325" r:id="rId34"/>
    <p:sldId id="324" r:id="rId35"/>
    <p:sldId id="323" r:id="rId36"/>
    <p:sldId id="326" r:id="rId37"/>
    <p:sldId id="295" r:id="rId38"/>
  </p:sldIdLst>
  <p:sldSz cx="12192000" cy="6858000"/>
  <p:notesSz cx="6858000" cy="9144000"/>
  <p:defaultText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1" d="100"/>
          <a:sy n="71"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EADC36-3734-4C62-ACB2-124C9978683A}" type="datetimeFigureOut">
              <a:rPr lang="en-GH" smtClean="0"/>
              <a:t>14/07/2025</a:t>
            </a:fld>
            <a:endParaRPr lang="en-G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F2EEB-DE53-4D74-BF00-5F36EDE14D3A}" type="slidenum">
              <a:rPr lang="en-GH" smtClean="0"/>
              <a:t>‹#›</a:t>
            </a:fld>
            <a:endParaRPr lang="en-GH"/>
          </a:p>
        </p:txBody>
      </p:sp>
    </p:spTree>
    <p:extLst>
      <p:ext uri="{BB962C8B-B14F-4D97-AF65-F5344CB8AC3E}">
        <p14:creationId xmlns:p14="http://schemas.microsoft.com/office/powerpoint/2010/main" val="1095226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3936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20A01-1BA9-F338-6384-1B6BF00369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H"/>
          </a:p>
        </p:txBody>
      </p:sp>
      <p:sp>
        <p:nvSpPr>
          <p:cNvPr id="3" name="Subtitle 2">
            <a:extLst>
              <a:ext uri="{FF2B5EF4-FFF2-40B4-BE49-F238E27FC236}">
                <a16:creationId xmlns:a16="http://schemas.microsoft.com/office/drawing/2014/main" id="{E8799EFF-C056-DB23-AEA1-4A89333EF4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H"/>
          </a:p>
        </p:txBody>
      </p:sp>
      <p:sp>
        <p:nvSpPr>
          <p:cNvPr id="4" name="Date Placeholder 3">
            <a:extLst>
              <a:ext uri="{FF2B5EF4-FFF2-40B4-BE49-F238E27FC236}">
                <a16:creationId xmlns:a16="http://schemas.microsoft.com/office/drawing/2014/main" id="{2A085FB9-121B-F94B-B43A-F4F8A215C819}"/>
              </a:ext>
            </a:extLst>
          </p:cNvPr>
          <p:cNvSpPr>
            <a:spLocks noGrp="1"/>
          </p:cNvSpPr>
          <p:nvPr>
            <p:ph type="dt" sz="half" idx="10"/>
          </p:nvPr>
        </p:nvSpPr>
        <p:spPr/>
        <p:txBody>
          <a:bodyPr/>
          <a:lstStyle/>
          <a:p>
            <a:fld id="{5AF2ED6A-3687-4024-81CB-C150EE635236}" type="datetimeFigureOut">
              <a:rPr lang="en-GH" smtClean="0"/>
              <a:t>14/07/2025</a:t>
            </a:fld>
            <a:endParaRPr lang="en-GH"/>
          </a:p>
        </p:txBody>
      </p:sp>
      <p:sp>
        <p:nvSpPr>
          <p:cNvPr id="5" name="Footer Placeholder 4">
            <a:extLst>
              <a:ext uri="{FF2B5EF4-FFF2-40B4-BE49-F238E27FC236}">
                <a16:creationId xmlns:a16="http://schemas.microsoft.com/office/drawing/2014/main" id="{96A08335-17C4-B8C2-5C61-874416480E73}"/>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C1E5ECBF-03EE-566C-540C-067FA43DB105}"/>
              </a:ext>
            </a:extLst>
          </p:cNvPr>
          <p:cNvSpPr>
            <a:spLocks noGrp="1"/>
          </p:cNvSpPr>
          <p:nvPr>
            <p:ph type="sldNum" sz="quarter" idx="12"/>
          </p:nvPr>
        </p:nvSpPr>
        <p:spPr/>
        <p:txBody>
          <a:bodyPr/>
          <a:lstStyle/>
          <a:p>
            <a:fld id="{8559E75C-F173-4D07-8940-ADE395402A13}" type="slidenum">
              <a:rPr lang="en-GH" smtClean="0"/>
              <a:t>‹#›</a:t>
            </a:fld>
            <a:endParaRPr lang="en-GH"/>
          </a:p>
        </p:txBody>
      </p:sp>
    </p:spTree>
    <p:extLst>
      <p:ext uri="{BB962C8B-B14F-4D97-AF65-F5344CB8AC3E}">
        <p14:creationId xmlns:p14="http://schemas.microsoft.com/office/powerpoint/2010/main" val="1842706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92E7F-8184-FF3F-B269-0B187E4E9206}"/>
              </a:ext>
            </a:extLst>
          </p:cNvPr>
          <p:cNvSpPr>
            <a:spLocks noGrp="1"/>
          </p:cNvSpPr>
          <p:nvPr>
            <p:ph type="title"/>
          </p:nvPr>
        </p:nvSpPr>
        <p:spPr/>
        <p:txBody>
          <a:bodyPr/>
          <a:lstStyle/>
          <a:p>
            <a:r>
              <a:rPr lang="en-US"/>
              <a:t>Click to edit Master title style</a:t>
            </a:r>
            <a:endParaRPr lang="en-GH"/>
          </a:p>
        </p:txBody>
      </p:sp>
      <p:sp>
        <p:nvSpPr>
          <p:cNvPr id="3" name="Vertical Text Placeholder 2">
            <a:extLst>
              <a:ext uri="{FF2B5EF4-FFF2-40B4-BE49-F238E27FC236}">
                <a16:creationId xmlns:a16="http://schemas.microsoft.com/office/drawing/2014/main" id="{C782776E-1618-C250-1076-F27A4ED33E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2233122B-C422-ECF8-36D3-160EDAB69235}"/>
              </a:ext>
            </a:extLst>
          </p:cNvPr>
          <p:cNvSpPr>
            <a:spLocks noGrp="1"/>
          </p:cNvSpPr>
          <p:nvPr>
            <p:ph type="dt" sz="half" idx="10"/>
          </p:nvPr>
        </p:nvSpPr>
        <p:spPr/>
        <p:txBody>
          <a:bodyPr/>
          <a:lstStyle/>
          <a:p>
            <a:fld id="{5AF2ED6A-3687-4024-81CB-C150EE635236}" type="datetimeFigureOut">
              <a:rPr lang="en-GH" smtClean="0"/>
              <a:t>14/07/2025</a:t>
            </a:fld>
            <a:endParaRPr lang="en-GH"/>
          </a:p>
        </p:txBody>
      </p:sp>
      <p:sp>
        <p:nvSpPr>
          <p:cNvPr id="5" name="Footer Placeholder 4">
            <a:extLst>
              <a:ext uri="{FF2B5EF4-FFF2-40B4-BE49-F238E27FC236}">
                <a16:creationId xmlns:a16="http://schemas.microsoft.com/office/drawing/2014/main" id="{DE52DE90-C10F-3934-AD58-66D4B945F6A6}"/>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79C66DD3-1478-83BE-A490-9624313219D2}"/>
              </a:ext>
            </a:extLst>
          </p:cNvPr>
          <p:cNvSpPr>
            <a:spLocks noGrp="1"/>
          </p:cNvSpPr>
          <p:nvPr>
            <p:ph type="sldNum" sz="quarter" idx="12"/>
          </p:nvPr>
        </p:nvSpPr>
        <p:spPr/>
        <p:txBody>
          <a:bodyPr/>
          <a:lstStyle/>
          <a:p>
            <a:fld id="{8559E75C-F173-4D07-8940-ADE395402A13}" type="slidenum">
              <a:rPr lang="en-GH" smtClean="0"/>
              <a:t>‹#›</a:t>
            </a:fld>
            <a:endParaRPr lang="en-GH"/>
          </a:p>
        </p:txBody>
      </p:sp>
    </p:spTree>
    <p:extLst>
      <p:ext uri="{BB962C8B-B14F-4D97-AF65-F5344CB8AC3E}">
        <p14:creationId xmlns:p14="http://schemas.microsoft.com/office/powerpoint/2010/main" val="2964927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7762F7-E67E-83AA-0281-06C174D296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H"/>
          </a:p>
        </p:txBody>
      </p:sp>
      <p:sp>
        <p:nvSpPr>
          <p:cNvPr id="3" name="Vertical Text Placeholder 2">
            <a:extLst>
              <a:ext uri="{FF2B5EF4-FFF2-40B4-BE49-F238E27FC236}">
                <a16:creationId xmlns:a16="http://schemas.microsoft.com/office/drawing/2014/main" id="{F6CC2E50-1B68-3FF1-6044-B0D3521928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E971E9FB-82D4-DEF7-8853-010BA9A4BF82}"/>
              </a:ext>
            </a:extLst>
          </p:cNvPr>
          <p:cNvSpPr>
            <a:spLocks noGrp="1"/>
          </p:cNvSpPr>
          <p:nvPr>
            <p:ph type="dt" sz="half" idx="10"/>
          </p:nvPr>
        </p:nvSpPr>
        <p:spPr/>
        <p:txBody>
          <a:bodyPr/>
          <a:lstStyle/>
          <a:p>
            <a:fld id="{5AF2ED6A-3687-4024-81CB-C150EE635236}" type="datetimeFigureOut">
              <a:rPr lang="en-GH" smtClean="0"/>
              <a:t>14/07/2025</a:t>
            </a:fld>
            <a:endParaRPr lang="en-GH"/>
          </a:p>
        </p:txBody>
      </p:sp>
      <p:sp>
        <p:nvSpPr>
          <p:cNvPr id="5" name="Footer Placeholder 4">
            <a:extLst>
              <a:ext uri="{FF2B5EF4-FFF2-40B4-BE49-F238E27FC236}">
                <a16:creationId xmlns:a16="http://schemas.microsoft.com/office/drawing/2014/main" id="{EE944571-C5CB-79A2-C465-EF11C6ECB41A}"/>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C7EE2140-9CDD-3205-2F60-ABFE4CCD3131}"/>
              </a:ext>
            </a:extLst>
          </p:cNvPr>
          <p:cNvSpPr>
            <a:spLocks noGrp="1"/>
          </p:cNvSpPr>
          <p:nvPr>
            <p:ph type="sldNum" sz="quarter" idx="12"/>
          </p:nvPr>
        </p:nvSpPr>
        <p:spPr/>
        <p:txBody>
          <a:bodyPr/>
          <a:lstStyle/>
          <a:p>
            <a:fld id="{8559E75C-F173-4D07-8940-ADE395402A13}" type="slidenum">
              <a:rPr lang="en-GH" smtClean="0"/>
              <a:t>‹#›</a:t>
            </a:fld>
            <a:endParaRPr lang="en-GH"/>
          </a:p>
        </p:txBody>
      </p:sp>
    </p:spTree>
    <p:extLst>
      <p:ext uri="{BB962C8B-B14F-4D97-AF65-F5344CB8AC3E}">
        <p14:creationId xmlns:p14="http://schemas.microsoft.com/office/powerpoint/2010/main" val="545816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5484800" y="3838333"/>
            <a:ext cx="6007600" cy="1546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endParaRPr/>
          </a:p>
        </p:txBody>
      </p:sp>
      <p:sp>
        <p:nvSpPr>
          <p:cNvPr id="17" name="Google Shape;17;p3"/>
          <p:cNvSpPr txBox="1">
            <a:spLocks noGrp="1"/>
          </p:cNvSpPr>
          <p:nvPr>
            <p:ph type="subTitle" idx="1"/>
          </p:nvPr>
        </p:nvSpPr>
        <p:spPr>
          <a:xfrm>
            <a:off x="5484800" y="5310733"/>
            <a:ext cx="60076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6"/>
              </a:buClr>
              <a:buSzPts val="1800"/>
              <a:buNone/>
              <a:defRPr sz="2400" b="1">
                <a:solidFill>
                  <a:schemeClr val="accent6"/>
                </a:solidFill>
              </a:defRPr>
            </a:lvl1pPr>
            <a:lvl2pPr lvl="1" rtl="0">
              <a:spcBef>
                <a:spcPts val="0"/>
              </a:spcBef>
              <a:spcAft>
                <a:spcPts val="0"/>
              </a:spcAft>
              <a:buClr>
                <a:schemeClr val="accent6"/>
              </a:buClr>
              <a:buSzPts val="1800"/>
              <a:buNone/>
              <a:defRPr sz="2400" b="1">
                <a:solidFill>
                  <a:schemeClr val="accent6"/>
                </a:solidFill>
              </a:defRPr>
            </a:lvl2pPr>
            <a:lvl3pPr lvl="2" rtl="0">
              <a:spcBef>
                <a:spcPts val="0"/>
              </a:spcBef>
              <a:spcAft>
                <a:spcPts val="0"/>
              </a:spcAft>
              <a:buClr>
                <a:schemeClr val="accent6"/>
              </a:buClr>
              <a:buSzPts val="1800"/>
              <a:buNone/>
              <a:defRPr sz="2400" b="1">
                <a:solidFill>
                  <a:schemeClr val="accent6"/>
                </a:solidFill>
              </a:defRPr>
            </a:lvl3pPr>
            <a:lvl4pPr lvl="3" rtl="0">
              <a:spcBef>
                <a:spcPts val="0"/>
              </a:spcBef>
              <a:spcAft>
                <a:spcPts val="0"/>
              </a:spcAft>
              <a:buClr>
                <a:schemeClr val="accent6"/>
              </a:buClr>
              <a:buSzPts val="1800"/>
              <a:buNone/>
              <a:defRPr b="1">
                <a:solidFill>
                  <a:schemeClr val="accent6"/>
                </a:solidFill>
              </a:defRPr>
            </a:lvl4pPr>
            <a:lvl5pPr lvl="4" rtl="0">
              <a:spcBef>
                <a:spcPts val="0"/>
              </a:spcBef>
              <a:spcAft>
                <a:spcPts val="0"/>
              </a:spcAft>
              <a:buClr>
                <a:schemeClr val="accent6"/>
              </a:buClr>
              <a:buSzPts val="1800"/>
              <a:buNone/>
              <a:defRPr b="1">
                <a:solidFill>
                  <a:schemeClr val="accent6"/>
                </a:solidFill>
              </a:defRPr>
            </a:lvl5pPr>
            <a:lvl6pPr lvl="5" rtl="0">
              <a:spcBef>
                <a:spcPts val="0"/>
              </a:spcBef>
              <a:spcAft>
                <a:spcPts val="0"/>
              </a:spcAft>
              <a:buClr>
                <a:schemeClr val="accent6"/>
              </a:buClr>
              <a:buSzPts val="1800"/>
              <a:buNone/>
              <a:defRPr b="1">
                <a:solidFill>
                  <a:schemeClr val="accent6"/>
                </a:solidFill>
              </a:defRPr>
            </a:lvl6pPr>
            <a:lvl7pPr lvl="6" rtl="0">
              <a:spcBef>
                <a:spcPts val="0"/>
              </a:spcBef>
              <a:spcAft>
                <a:spcPts val="0"/>
              </a:spcAft>
              <a:buClr>
                <a:schemeClr val="accent6"/>
              </a:buClr>
              <a:buSzPts val="1800"/>
              <a:buNone/>
              <a:defRPr b="1">
                <a:solidFill>
                  <a:schemeClr val="accent6"/>
                </a:solidFill>
              </a:defRPr>
            </a:lvl7pPr>
            <a:lvl8pPr lvl="7" rtl="0">
              <a:spcBef>
                <a:spcPts val="0"/>
              </a:spcBef>
              <a:spcAft>
                <a:spcPts val="0"/>
              </a:spcAft>
              <a:buClr>
                <a:schemeClr val="accent6"/>
              </a:buClr>
              <a:buSzPts val="1800"/>
              <a:buNone/>
              <a:defRPr b="1">
                <a:solidFill>
                  <a:schemeClr val="accent6"/>
                </a:solidFill>
              </a:defRPr>
            </a:lvl8pPr>
            <a:lvl9pPr lvl="8" rtl="0">
              <a:spcBef>
                <a:spcPts val="0"/>
              </a:spcBef>
              <a:spcAft>
                <a:spcPts val="0"/>
              </a:spcAft>
              <a:buClr>
                <a:schemeClr val="accent6"/>
              </a:buClr>
              <a:buSzPts val="1800"/>
              <a:buNone/>
              <a:defRPr b="1">
                <a:solidFill>
                  <a:schemeClr val="accent6"/>
                </a:solidFill>
              </a:defRPr>
            </a:lvl9pPr>
          </a:lstStyle>
          <a:p>
            <a:endParaRPr/>
          </a:p>
        </p:txBody>
      </p:sp>
      <p:sp>
        <p:nvSpPr>
          <p:cNvPr id="23" name="Google Shape;23;p3"/>
          <p:cNvSpPr txBox="1">
            <a:spLocks noGrp="1"/>
          </p:cNvSpPr>
          <p:nvPr>
            <p:ph type="sldNum" idx="12"/>
          </p:nvPr>
        </p:nvSpPr>
        <p:spPr>
          <a:xfrm>
            <a:off x="-68067" y="6425867"/>
            <a:ext cx="465600" cy="432000"/>
          </a:xfrm>
          <a:prstGeom prst="rect">
            <a:avLst/>
          </a:prstGeom>
        </p:spPr>
        <p:txBody>
          <a:bodyPr spcFirstLastPara="1" wrap="square" lIns="91425" tIns="91425" rIns="91425" bIns="91425" anchor="t" anchorCtr="0">
            <a:noAutofit/>
          </a:bodyPr>
          <a:lstStyle>
            <a:lvl1pPr lvl="0" algn="ctr" rtl="0">
              <a:buNone/>
              <a:defRPr sz="1067">
                <a:solidFill>
                  <a:srgbClr val="FFFFFF"/>
                </a:solidFill>
                <a:latin typeface="Roboto Slab"/>
                <a:ea typeface="Roboto Slab"/>
                <a:cs typeface="Roboto Slab"/>
                <a:sym typeface="Roboto Slab"/>
              </a:defRPr>
            </a:lvl1pPr>
            <a:lvl2pPr lvl="1" algn="ctr" rtl="0">
              <a:buNone/>
              <a:defRPr sz="1067">
                <a:solidFill>
                  <a:srgbClr val="FFFFFF"/>
                </a:solidFill>
                <a:latin typeface="Roboto Slab"/>
                <a:ea typeface="Roboto Slab"/>
                <a:cs typeface="Roboto Slab"/>
                <a:sym typeface="Roboto Slab"/>
              </a:defRPr>
            </a:lvl2pPr>
            <a:lvl3pPr lvl="2" algn="ctr" rtl="0">
              <a:buNone/>
              <a:defRPr sz="1067">
                <a:solidFill>
                  <a:srgbClr val="FFFFFF"/>
                </a:solidFill>
                <a:latin typeface="Roboto Slab"/>
                <a:ea typeface="Roboto Slab"/>
                <a:cs typeface="Roboto Slab"/>
                <a:sym typeface="Roboto Slab"/>
              </a:defRPr>
            </a:lvl3pPr>
            <a:lvl4pPr lvl="3" algn="ctr" rtl="0">
              <a:buNone/>
              <a:defRPr sz="1067">
                <a:solidFill>
                  <a:srgbClr val="FFFFFF"/>
                </a:solidFill>
                <a:latin typeface="Roboto Slab"/>
                <a:ea typeface="Roboto Slab"/>
                <a:cs typeface="Roboto Slab"/>
                <a:sym typeface="Roboto Slab"/>
              </a:defRPr>
            </a:lvl4pPr>
            <a:lvl5pPr lvl="4" algn="ctr" rtl="0">
              <a:buNone/>
              <a:defRPr sz="1067">
                <a:solidFill>
                  <a:srgbClr val="FFFFFF"/>
                </a:solidFill>
                <a:latin typeface="Roboto Slab"/>
                <a:ea typeface="Roboto Slab"/>
                <a:cs typeface="Roboto Slab"/>
                <a:sym typeface="Roboto Slab"/>
              </a:defRPr>
            </a:lvl5pPr>
            <a:lvl6pPr lvl="5" algn="ctr" rtl="0">
              <a:buNone/>
              <a:defRPr sz="1067">
                <a:solidFill>
                  <a:srgbClr val="FFFFFF"/>
                </a:solidFill>
                <a:latin typeface="Roboto Slab"/>
                <a:ea typeface="Roboto Slab"/>
                <a:cs typeface="Roboto Slab"/>
                <a:sym typeface="Roboto Slab"/>
              </a:defRPr>
            </a:lvl6pPr>
            <a:lvl7pPr lvl="6" algn="ctr" rtl="0">
              <a:buNone/>
              <a:defRPr sz="1067">
                <a:solidFill>
                  <a:srgbClr val="FFFFFF"/>
                </a:solidFill>
                <a:latin typeface="Roboto Slab"/>
                <a:ea typeface="Roboto Slab"/>
                <a:cs typeface="Roboto Slab"/>
                <a:sym typeface="Roboto Slab"/>
              </a:defRPr>
            </a:lvl7pPr>
            <a:lvl8pPr lvl="7" algn="ctr" rtl="0">
              <a:buNone/>
              <a:defRPr sz="1067">
                <a:solidFill>
                  <a:srgbClr val="FFFFFF"/>
                </a:solidFill>
                <a:latin typeface="Roboto Slab"/>
                <a:ea typeface="Roboto Slab"/>
                <a:cs typeface="Roboto Slab"/>
                <a:sym typeface="Roboto Slab"/>
              </a:defRPr>
            </a:lvl8pPr>
            <a:lvl9pPr lvl="8" algn="ctr" rtl="0">
              <a:buNone/>
              <a:defRPr sz="1067">
                <a:solidFill>
                  <a:srgbClr val="FFFFFF"/>
                </a:solidFill>
                <a:latin typeface="Roboto Slab"/>
                <a:ea typeface="Roboto Slab"/>
                <a:cs typeface="Roboto Slab"/>
                <a:sym typeface="Roboto Slab"/>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96461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1AF18-9E4A-E016-145C-C802DC8F62F3}"/>
              </a:ext>
            </a:extLst>
          </p:cNvPr>
          <p:cNvSpPr>
            <a:spLocks noGrp="1"/>
          </p:cNvSpPr>
          <p:nvPr>
            <p:ph type="title"/>
          </p:nvPr>
        </p:nvSpPr>
        <p:spPr/>
        <p:txBody>
          <a:bodyPr/>
          <a:lstStyle/>
          <a:p>
            <a:r>
              <a:rPr lang="en-US"/>
              <a:t>Click to edit Master title style</a:t>
            </a:r>
            <a:endParaRPr lang="en-GH"/>
          </a:p>
        </p:txBody>
      </p:sp>
      <p:sp>
        <p:nvSpPr>
          <p:cNvPr id="3" name="Content Placeholder 2">
            <a:extLst>
              <a:ext uri="{FF2B5EF4-FFF2-40B4-BE49-F238E27FC236}">
                <a16:creationId xmlns:a16="http://schemas.microsoft.com/office/drawing/2014/main" id="{4DD5536A-1291-0C46-02A2-0B25A4C8F8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A70B20DF-26DE-A3A0-AD6A-EAB3A87EE4CC}"/>
              </a:ext>
            </a:extLst>
          </p:cNvPr>
          <p:cNvSpPr>
            <a:spLocks noGrp="1"/>
          </p:cNvSpPr>
          <p:nvPr>
            <p:ph type="dt" sz="half" idx="10"/>
          </p:nvPr>
        </p:nvSpPr>
        <p:spPr/>
        <p:txBody>
          <a:bodyPr/>
          <a:lstStyle/>
          <a:p>
            <a:fld id="{5AF2ED6A-3687-4024-81CB-C150EE635236}" type="datetimeFigureOut">
              <a:rPr lang="en-GH" smtClean="0"/>
              <a:t>14/07/2025</a:t>
            </a:fld>
            <a:endParaRPr lang="en-GH"/>
          </a:p>
        </p:txBody>
      </p:sp>
      <p:sp>
        <p:nvSpPr>
          <p:cNvPr id="5" name="Footer Placeholder 4">
            <a:extLst>
              <a:ext uri="{FF2B5EF4-FFF2-40B4-BE49-F238E27FC236}">
                <a16:creationId xmlns:a16="http://schemas.microsoft.com/office/drawing/2014/main" id="{A9647FBD-906F-9466-7689-67BDEC9B67A3}"/>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2A9805E3-006E-3D92-ACF0-3351BB310AED}"/>
              </a:ext>
            </a:extLst>
          </p:cNvPr>
          <p:cNvSpPr>
            <a:spLocks noGrp="1"/>
          </p:cNvSpPr>
          <p:nvPr>
            <p:ph type="sldNum" sz="quarter" idx="12"/>
          </p:nvPr>
        </p:nvSpPr>
        <p:spPr/>
        <p:txBody>
          <a:bodyPr/>
          <a:lstStyle/>
          <a:p>
            <a:fld id="{8559E75C-F173-4D07-8940-ADE395402A13}" type="slidenum">
              <a:rPr lang="en-GH" smtClean="0"/>
              <a:t>‹#›</a:t>
            </a:fld>
            <a:endParaRPr lang="en-GH"/>
          </a:p>
        </p:txBody>
      </p:sp>
    </p:spTree>
    <p:extLst>
      <p:ext uri="{BB962C8B-B14F-4D97-AF65-F5344CB8AC3E}">
        <p14:creationId xmlns:p14="http://schemas.microsoft.com/office/powerpoint/2010/main" val="628172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34235-90D5-BEAE-5472-23A7554F93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H"/>
          </a:p>
        </p:txBody>
      </p:sp>
      <p:sp>
        <p:nvSpPr>
          <p:cNvPr id="3" name="Text Placeholder 2">
            <a:extLst>
              <a:ext uri="{FF2B5EF4-FFF2-40B4-BE49-F238E27FC236}">
                <a16:creationId xmlns:a16="http://schemas.microsoft.com/office/drawing/2014/main" id="{8D022E1D-7130-04A6-EDA7-6F0714E475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39A48C-E6E4-0F14-1773-D662A2522F86}"/>
              </a:ext>
            </a:extLst>
          </p:cNvPr>
          <p:cNvSpPr>
            <a:spLocks noGrp="1"/>
          </p:cNvSpPr>
          <p:nvPr>
            <p:ph type="dt" sz="half" idx="10"/>
          </p:nvPr>
        </p:nvSpPr>
        <p:spPr/>
        <p:txBody>
          <a:bodyPr/>
          <a:lstStyle/>
          <a:p>
            <a:fld id="{5AF2ED6A-3687-4024-81CB-C150EE635236}" type="datetimeFigureOut">
              <a:rPr lang="en-GH" smtClean="0"/>
              <a:t>14/07/2025</a:t>
            </a:fld>
            <a:endParaRPr lang="en-GH"/>
          </a:p>
        </p:txBody>
      </p:sp>
      <p:sp>
        <p:nvSpPr>
          <p:cNvPr id="5" name="Footer Placeholder 4">
            <a:extLst>
              <a:ext uri="{FF2B5EF4-FFF2-40B4-BE49-F238E27FC236}">
                <a16:creationId xmlns:a16="http://schemas.microsoft.com/office/drawing/2014/main" id="{A39E205D-C483-EE83-A56A-C76DC072667C}"/>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776C1541-A5A7-78AB-1FE7-D04BA95A4EEC}"/>
              </a:ext>
            </a:extLst>
          </p:cNvPr>
          <p:cNvSpPr>
            <a:spLocks noGrp="1"/>
          </p:cNvSpPr>
          <p:nvPr>
            <p:ph type="sldNum" sz="quarter" idx="12"/>
          </p:nvPr>
        </p:nvSpPr>
        <p:spPr/>
        <p:txBody>
          <a:bodyPr/>
          <a:lstStyle/>
          <a:p>
            <a:fld id="{8559E75C-F173-4D07-8940-ADE395402A13}" type="slidenum">
              <a:rPr lang="en-GH" smtClean="0"/>
              <a:t>‹#›</a:t>
            </a:fld>
            <a:endParaRPr lang="en-GH"/>
          </a:p>
        </p:txBody>
      </p:sp>
    </p:spTree>
    <p:extLst>
      <p:ext uri="{BB962C8B-B14F-4D97-AF65-F5344CB8AC3E}">
        <p14:creationId xmlns:p14="http://schemas.microsoft.com/office/powerpoint/2010/main" val="2253790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ADE96-0B41-9768-BFBA-10DF31647DD1}"/>
              </a:ext>
            </a:extLst>
          </p:cNvPr>
          <p:cNvSpPr>
            <a:spLocks noGrp="1"/>
          </p:cNvSpPr>
          <p:nvPr>
            <p:ph type="title"/>
          </p:nvPr>
        </p:nvSpPr>
        <p:spPr/>
        <p:txBody>
          <a:bodyPr/>
          <a:lstStyle/>
          <a:p>
            <a:r>
              <a:rPr lang="en-US"/>
              <a:t>Click to edit Master title style</a:t>
            </a:r>
            <a:endParaRPr lang="en-GH"/>
          </a:p>
        </p:txBody>
      </p:sp>
      <p:sp>
        <p:nvSpPr>
          <p:cNvPr id="3" name="Content Placeholder 2">
            <a:extLst>
              <a:ext uri="{FF2B5EF4-FFF2-40B4-BE49-F238E27FC236}">
                <a16:creationId xmlns:a16="http://schemas.microsoft.com/office/drawing/2014/main" id="{D7F62BBD-B775-0A13-6633-E602B6004F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Content Placeholder 3">
            <a:extLst>
              <a:ext uri="{FF2B5EF4-FFF2-40B4-BE49-F238E27FC236}">
                <a16:creationId xmlns:a16="http://schemas.microsoft.com/office/drawing/2014/main" id="{E53C5D88-71EB-FD69-090D-F0F27288EA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5" name="Date Placeholder 4">
            <a:extLst>
              <a:ext uri="{FF2B5EF4-FFF2-40B4-BE49-F238E27FC236}">
                <a16:creationId xmlns:a16="http://schemas.microsoft.com/office/drawing/2014/main" id="{F395409C-5669-CDF6-EA1D-635FF3A31EF3}"/>
              </a:ext>
            </a:extLst>
          </p:cNvPr>
          <p:cNvSpPr>
            <a:spLocks noGrp="1"/>
          </p:cNvSpPr>
          <p:nvPr>
            <p:ph type="dt" sz="half" idx="10"/>
          </p:nvPr>
        </p:nvSpPr>
        <p:spPr/>
        <p:txBody>
          <a:bodyPr/>
          <a:lstStyle/>
          <a:p>
            <a:fld id="{5AF2ED6A-3687-4024-81CB-C150EE635236}" type="datetimeFigureOut">
              <a:rPr lang="en-GH" smtClean="0"/>
              <a:t>14/07/2025</a:t>
            </a:fld>
            <a:endParaRPr lang="en-GH"/>
          </a:p>
        </p:txBody>
      </p:sp>
      <p:sp>
        <p:nvSpPr>
          <p:cNvPr id="6" name="Footer Placeholder 5">
            <a:extLst>
              <a:ext uri="{FF2B5EF4-FFF2-40B4-BE49-F238E27FC236}">
                <a16:creationId xmlns:a16="http://schemas.microsoft.com/office/drawing/2014/main" id="{E483D7E0-379E-BB2A-B879-6BEA7883A95C}"/>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67130C12-6DF5-B289-A1AD-2BA093298FA0}"/>
              </a:ext>
            </a:extLst>
          </p:cNvPr>
          <p:cNvSpPr>
            <a:spLocks noGrp="1"/>
          </p:cNvSpPr>
          <p:nvPr>
            <p:ph type="sldNum" sz="quarter" idx="12"/>
          </p:nvPr>
        </p:nvSpPr>
        <p:spPr/>
        <p:txBody>
          <a:bodyPr/>
          <a:lstStyle/>
          <a:p>
            <a:fld id="{8559E75C-F173-4D07-8940-ADE395402A13}" type="slidenum">
              <a:rPr lang="en-GH" smtClean="0"/>
              <a:t>‹#›</a:t>
            </a:fld>
            <a:endParaRPr lang="en-GH"/>
          </a:p>
        </p:txBody>
      </p:sp>
    </p:spTree>
    <p:extLst>
      <p:ext uri="{BB962C8B-B14F-4D97-AF65-F5344CB8AC3E}">
        <p14:creationId xmlns:p14="http://schemas.microsoft.com/office/powerpoint/2010/main" val="1895929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C4EBA-08AD-42A3-04A9-CA9D306FFCD5}"/>
              </a:ext>
            </a:extLst>
          </p:cNvPr>
          <p:cNvSpPr>
            <a:spLocks noGrp="1"/>
          </p:cNvSpPr>
          <p:nvPr>
            <p:ph type="title"/>
          </p:nvPr>
        </p:nvSpPr>
        <p:spPr>
          <a:xfrm>
            <a:off x="839788" y="365125"/>
            <a:ext cx="10515600" cy="1325563"/>
          </a:xfrm>
        </p:spPr>
        <p:txBody>
          <a:bodyPr/>
          <a:lstStyle/>
          <a:p>
            <a:r>
              <a:rPr lang="en-US"/>
              <a:t>Click to edit Master title style</a:t>
            </a:r>
            <a:endParaRPr lang="en-GH"/>
          </a:p>
        </p:txBody>
      </p:sp>
      <p:sp>
        <p:nvSpPr>
          <p:cNvPr id="3" name="Text Placeholder 2">
            <a:extLst>
              <a:ext uri="{FF2B5EF4-FFF2-40B4-BE49-F238E27FC236}">
                <a16:creationId xmlns:a16="http://schemas.microsoft.com/office/drawing/2014/main" id="{7CB36F93-2852-1E12-ACC9-995C50684D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AA62E6-B0C5-BDCC-FC40-936CB880A1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5" name="Text Placeholder 4">
            <a:extLst>
              <a:ext uri="{FF2B5EF4-FFF2-40B4-BE49-F238E27FC236}">
                <a16:creationId xmlns:a16="http://schemas.microsoft.com/office/drawing/2014/main" id="{16C0BBF8-0F65-9978-1833-4DF833E556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23CA12-B193-B5CA-832B-61F179D707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7" name="Date Placeholder 6">
            <a:extLst>
              <a:ext uri="{FF2B5EF4-FFF2-40B4-BE49-F238E27FC236}">
                <a16:creationId xmlns:a16="http://schemas.microsoft.com/office/drawing/2014/main" id="{5D11F048-3ED3-1E9E-3691-56BD7903E895}"/>
              </a:ext>
            </a:extLst>
          </p:cNvPr>
          <p:cNvSpPr>
            <a:spLocks noGrp="1"/>
          </p:cNvSpPr>
          <p:nvPr>
            <p:ph type="dt" sz="half" idx="10"/>
          </p:nvPr>
        </p:nvSpPr>
        <p:spPr/>
        <p:txBody>
          <a:bodyPr/>
          <a:lstStyle/>
          <a:p>
            <a:fld id="{5AF2ED6A-3687-4024-81CB-C150EE635236}" type="datetimeFigureOut">
              <a:rPr lang="en-GH" smtClean="0"/>
              <a:t>14/07/2025</a:t>
            </a:fld>
            <a:endParaRPr lang="en-GH"/>
          </a:p>
        </p:txBody>
      </p:sp>
      <p:sp>
        <p:nvSpPr>
          <p:cNvPr id="8" name="Footer Placeholder 7">
            <a:extLst>
              <a:ext uri="{FF2B5EF4-FFF2-40B4-BE49-F238E27FC236}">
                <a16:creationId xmlns:a16="http://schemas.microsoft.com/office/drawing/2014/main" id="{89F95378-9C50-D11F-7D91-8187BA02C494}"/>
              </a:ext>
            </a:extLst>
          </p:cNvPr>
          <p:cNvSpPr>
            <a:spLocks noGrp="1"/>
          </p:cNvSpPr>
          <p:nvPr>
            <p:ph type="ftr" sz="quarter" idx="11"/>
          </p:nvPr>
        </p:nvSpPr>
        <p:spPr/>
        <p:txBody>
          <a:bodyPr/>
          <a:lstStyle/>
          <a:p>
            <a:endParaRPr lang="en-GH"/>
          </a:p>
        </p:txBody>
      </p:sp>
      <p:sp>
        <p:nvSpPr>
          <p:cNvPr id="9" name="Slide Number Placeholder 8">
            <a:extLst>
              <a:ext uri="{FF2B5EF4-FFF2-40B4-BE49-F238E27FC236}">
                <a16:creationId xmlns:a16="http://schemas.microsoft.com/office/drawing/2014/main" id="{DF3EA40C-1073-6FEB-4AE0-AC5C86AA5D3D}"/>
              </a:ext>
            </a:extLst>
          </p:cNvPr>
          <p:cNvSpPr>
            <a:spLocks noGrp="1"/>
          </p:cNvSpPr>
          <p:nvPr>
            <p:ph type="sldNum" sz="quarter" idx="12"/>
          </p:nvPr>
        </p:nvSpPr>
        <p:spPr/>
        <p:txBody>
          <a:bodyPr/>
          <a:lstStyle/>
          <a:p>
            <a:fld id="{8559E75C-F173-4D07-8940-ADE395402A13}" type="slidenum">
              <a:rPr lang="en-GH" smtClean="0"/>
              <a:t>‹#›</a:t>
            </a:fld>
            <a:endParaRPr lang="en-GH"/>
          </a:p>
        </p:txBody>
      </p:sp>
    </p:spTree>
    <p:extLst>
      <p:ext uri="{BB962C8B-B14F-4D97-AF65-F5344CB8AC3E}">
        <p14:creationId xmlns:p14="http://schemas.microsoft.com/office/powerpoint/2010/main" val="2653173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4039C-FC90-B7B4-F02D-6260BDD0044F}"/>
              </a:ext>
            </a:extLst>
          </p:cNvPr>
          <p:cNvSpPr>
            <a:spLocks noGrp="1"/>
          </p:cNvSpPr>
          <p:nvPr>
            <p:ph type="title"/>
          </p:nvPr>
        </p:nvSpPr>
        <p:spPr/>
        <p:txBody>
          <a:bodyPr/>
          <a:lstStyle/>
          <a:p>
            <a:r>
              <a:rPr lang="en-US"/>
              <a:t>Click to edit Master title style</a:t>
            </a:r>
            <a:endParaRPr lang="en-GH"/>
          </a:p>
        </p:txBody>
      </p:sp>
      <p:sp>
        <p:nvSpPr>
          <p:cNvPr id="3" name="Date Placeholder 2">
            <a:extLst>
              <a:ext uri="{FF2B5EF4-FFF2-40B4-BE49-F238E27FC236}">
                <a16:creationId xmlns:a16="http://schemas.microsoft.com/office/drawing/2014/main" id="{7C043FAE-D669-F7E1-4E7C-CA2BF8FA883A}"/>
              </a:ext>
            </a:extLst>
          </p:cNvPr>
          <p:cNvSpPr>
            <a:spLocks noGrp="1"/>
          </p:cNvSpPr>
          <p:nvPr>
            <p:ph type="dt" sz="half" idx="10"/>
          </p:nvPr>
        </p:nvSpPr>
        <p:spPr/>
        <p:txBody>
          <a:bodyPr/>
          <a:lstStyle/>
          <a:p>
            <a:fld id="{5AF2ED6A-3687-4024-81CB-C150EE635236}" type="datetimeFigureOut">
              <a:rPr lang="en-GH" smtClean="0"/>
              <a:t>14/07/2025</a:t>
            </a:fld>
            <a:endParaRPr lang="en-GH"/>
          </a:p>
        </p:txBody>
      </p:sp>
      <p:sp>
        <p:nvSpPr>
          <p:cNvPr id="4" name="Footer Placeholder 3">
            <a:extLst>
              <a:ext uri="{FF2B5EF4-FFF2-40B4-BE49-F238E27FC236}">
                <a16:creationId xmlns:a16="http://schemas.microsoft.com/office/drawing/2014/main" id="{DDE3D814-BD55-E7BB-47B6-EF9DC14282FD}"/>
              </a:ext>
            </a:extLst>
          </p:cNvPr>
          <p:cNvSpPr>
            <a:spLocks noGrp="1"/>
          </p:cNvSpPr>
          <p:nvPr>
            <p:ph type="ftr" sz="quarter" idx="11"/>
          </p:nvPr>
        </p:nvSpPr>
        <p:spPr/>
        <p:txBody>
          <a:bodyPr/>
          <a:lstStyle/>
          <a:p>
            <a:endParaRPr lang="en-GH"/>
          </a:p>
        </p:txBody>
      </p:sp>
      <p:sp>
        <p:nvSpPr>
          <p:cNvPr id="5" name="Slide Number Placeholder 4">
            <a:extLst>
              <a:ext uri="{FF2B5EF4-FFF2-40B4-BE49-F238E27FC236}">
                <a16:creationId xmlns:a16="http://schemas.microsoft.com/office/drawing/2014/main" id="{17CC3E38-6E29-3EEF-0C08-498788921B2D}"/>
              </a:ext>
            </a:extLst>
          </p:cNvPr>
          <p:cNvSpPr>
            <a:spLocks noGrp="1"/>
          </p:cNvSpPr>
          <p:nvPr>
            <p:ph type="sldNum" sz="quarter" idx="12"/>
          </p:nvPr>
        </p:nvSpPr>
        <p:spPr/>
        <p:txBody>
          <a:bodyPr/>
          <a:lstStyle/>
          <a:p>
            <a:fld id="{8559E75C-F173-4D07-8940-ADE395402A13}" type="slidenum">
              <a:rPr lang="en-GH" smtClean="0"/>
              <a:t>‹#›</a:t>
            </a:fld>
            <a:endParaRPr lang="en-GH"/>
          </a:p>
        </p:txBody>
      </p:sp>
    </p:spTree>
    <p:extLst>
      <p:ext uri="{BB962C8B-B14F-4D97-AF65-F5344CB8AC3E}">
        <p14:creationId xmlns:p14="http://schemas.microsoft.com/office/powerpoint/2010/main" val="1278643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F7E72D-BF8D-C3E6-A958-3C3B34EE99E1}"/>
              </a:ext>
            </a:extLst>
          </p:cNvPr>
          <p:cNvSpPr>
            <a:spLocks noGrp="1"/>
          </p:cNvSpPr>
          <p:nvPr>
            <p:ph type="dt" sz="half" idx="10"/>
          </p:nvPr>
        </p:nvSpPr>
        <p:spPr/>
        <p:txBody>
          <a:bodyPr/>
          <a:lstStyle/>
          <a:p>
            <a:fld id="{5AF2ED6A-3687-4024-81CB-C150EE635236}" type="datetimeFigureOut">
              <a:rPr lang="en-GH" smtClean="0"/>
              <a:t>14/07/2025</a:t>
            </a:fld>
            <a:endParaRPr lang="en-GH"/>
          </a:p>
        </p:txBody>
      </p:sp>
      <p:sp>
        <p:nvSpPr>
          <p:cNvPr id="3" name="Footer Placeholder 2">
            <a:extLst>
              <a:ext uri="{FF2B5EF4-FFF2-40B4-BE49-F238E27FC236}">
                <a16:creationId xmlns:a16="http://schemas.microsoft.com/office/drawing/2014/main" id="{C39A2EF0-85EE-362F-C661-36D6DA366D62}"/>
              </a:ext>
            </a:extLst>
          </p:cNvPr>
          <p:cNvSpPr>
            <a:spLocks noGrp="1"/>
          </p:cNvSpPr>
          <p:nvPr>
            <p:ph type="ftr" sz="quarter" idx="11"/>
          </p:nvPr>
        </p:nvSpPr>
        <p:spPr/>
        <p:txBody>
          <a:bodyPr/>
          <a:lstStyle/>
          <a:p>
            <a:endParaRPr lang="en-GH"/>
          </a:p>
        </p:txBody>
      </p:sp>
      <p:sp>
        <p:nvSpPr>
          <p:cNvPr id="4" name="Slide Number Placeholder 3">
            <a:extLst>
              <a:ext uri="{FF2B5EF4-FFF2-40B4-BE49-F238E27FC236}">
                <a16:creationId xmlns:a16="http://schemas.microsoft.com/office/drawing/2014/main" id="{BC5C6CA1-A04D-E4B6-2980-DA773DF569D2}"/>
              </a:ext>
            </a:extLst>
          </p:cNvPr>
          <p:cNvSpPr>
            <a:spLocks noGrp="1"/>
          </p:cNvSpPr>
          <p:nvPr>
            <p:ph type="sldNum" sz="quarter" idx="12"/>
          </p:nvPr>
        </p:nvSpPr>
        <p:spPr/>
        <p:txBody>
          <a:bodyPr/>
          <a:lstStyle/>
          <a:p>
            <a:fld id="{8559E75C-F173-4D07-8940-ADE395402A13}" type="slidenum">
              <a:rPr lang="en-GH" smtClean="0"/>
              <a:t>‹#›</a:t>
            </a:fld>
            <a:endParaRPr lang="en-GH"/>
          </a:p>
        </p:txBody>
      </p:sp>
    </p:spTree>
    <p:extLst>
      <p:ext uri="{BB962C8B-B14F-4D97-AF65-F5344CB8AC3E}">
        <p14:creationId xmlns:p14="http://schemas.microsoft.com/office/powerpoint/2010/main" val="3438074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0766-33DE-5453-C396-4512B13413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H"/>
          </a:p>
        </p:txBody>
      </p:sp>
      <p:sp>
        <p:nvSpPr>
          <p:cNvPr id="3" name="Content Placeholder 2">
            <a:extLst>
              <a:ext uri="{FF2B5EF4-FFF2-40B4-BE49-F238E27FC236}">
                <a16:creationId xmlns:a16="http://schemas.microsoft.com/office/drawing/2014/main" id="{83E1FC6C-2062-F50D-C67F-7D816CA6B4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Text Placeholder 3">
            <a:extLst>
              <a:ext uri="{FF2B5EF4-FFF2-40B4-BE49-F238E27FC236}">
                <a16:creationId xmlns:a16="http://schemas.microsoft.com/office/drawing/2014/main" id="{51F7E104-6971-2549-7251-AFDB104C04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EB82BF-326D-6B0C-AF5D-478C3A1E7DD2}"/>
              </a:ext>
            </a:extLst>
          </p:cNvPr>
          <p:cNvSpPr>
            <a:spLocks noGrp="1"/>
          </p:cNvSpPr>
          <p:nvPr>
            <p:ph type="dt" sz="half" idx="10"/>
          </p:nvPr>
        </p:nvSpPr>
        <p:spPr/>
        <p:txBody>
          <a:bodyPr/>
          <a:lstStyle/>
          <a:p>
            <a:fld id="{5AF2ED6A-3687-4024-81CB-C150EE635236}" type="datetimeFigureOut">
              <a:rPr lang="en-GH" smtClean="0"/>
              <a:t>14/07/2025</a:t>
            </a:fld>
            <a:endParaRPr lang="en-GH"/>
          </a:p>
        </p:txBody>
      </p:sp>
      <p:sp>
        <p:nvSpPr>
          <p:cNvPr id="6" name="Footer Placeholder 5">
            <a:extLst>
              <a:ext uri="{FF2B5EF4-FFF2-40B4-BE49-F238E27FC236}">
                <a16:creationId xmlns:a16="http://schemas.microsoft.com/office/drawing/2014/main" id="{0352E43B-5C02-95CC-AF7D-765EC3AEA478}"/>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4A02EC49-B13C-6E38-32C9-4EA804DA4721}"/>
              </a:ext>
            </a:extLst>
          </p:cNvPr>
          <p:cNvSpPr>
            <a:spLocks noGrp="1"/>
          </p:cNvSpPr>
          <p:nvPr>
            <p:ph type="sldNum" sz="quarter" idx="12"/>
          </p:nvPr>
        </p:nvSpPr>
        <p:spPr/>
        <p:txBody>
          <a:bodyPr/>
          <a:lstStyle/>
          <a:p>
            <a:fld id="{8559E75C-F173-4D07-8940-ADE395402A13}" type="slidenum">
              <a:rPr lang="en-GH" smtClean="0"/>
              <a:t>‹#›</a:t>
            </a:fld>
            <a:endParaRPr lang="en-GH"/>
          </a:p>
        </p:txBody>
      </p:sp>
    </p:spTree>
    <p:extLst>
      <p:ext uri="{BB962C8B-B14F-4D97-AF65-F5344CB8AC3E}">
        <p14:creationId xmlns:p14="http://schemas.microsoft.com/office/powerpoint/2010/main" val="320781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F62A9-06BC-107C-514B-CE10444150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H"/>
          </a:p>
        </p:txBody>
      </p:sp>
      <p:sp>
        <p:nvSpPr>
          <p:cNvPr id="3" name="Picture Placeholder 2">
            <a:extLst>
              <a:ext uri="{FF2B5EF4-FFF2-40B4-BE49-F238E27FC236}">
                <a16:creationId xmlns:a16="http://schemas.microsoft.com/office/drawing/2014/main" id="{4AB96552-7004-197E-2DDD-5EC0EA247F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H"/>
          </a:p>
        </p:txBody>
      </p:sp>
      <p:sp>
        <p:nvSpPr>
          <p:cNvPr id="4" name="Text Placeholder 3">
            <a:extLst>
              <a:ext uri="{FF2B5EF4-FFF2-40B4-BE49-F238E27FC236}">
                <a16:creationId xmlns:a16="http://schemas.microsoft.com/office/drawing/2014/main" id="{02BB1EA6-6A6C-F0FE-62B4-6F6AB13B42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6F743A-C256-CDF6-81CB-F30DADEE8BF1}"/>
              </a:ext>
            </a:extLst>
          </p:cNvPr>
          <p:cNvSpPr>
            <a:spLocks noGrp="1"/>
          </p:cNvSpPr>
          <p:nvPr>
            <p:ph type="dt" sz="half" idx="10"/>
          </p:nvPr>
        </p:nvSpPr>
        <p:spPr/>
        <p:txBody>
          <a:bodyPr/>
          <a:lstStyle/>
          <a:p>
            <a:fld id="{5AF2ED6A-3687-4024-81CB-C150EE635236}" type="datetimeFigureOut">
              <a:rPr lang="en-GH" smtClean="0"/>
              <a:t>14/07/2025</a:t>
            </a:fld>
            <a:endParaRPr lang="en-GH"/>
          </a:p>
        </p:txBody>
      </p:sp>
      <p:sp>
        <p:nvSpPr>
          <p:cNvPr id="6" name="Footer Placeholder 5">
            <a:extLst>
              <a:ext uri="{FF2B5EF4-FFF2-40B4-BE49-F238E27FC236}">
                <a16:creationId xmlns:a16="http://schemas.microsoft.com/office/drawing/2014/main" id="{2E855525-8C31-7120-E1E9-3D3606E8B444}"/>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8522F3DB-0FFE-729F-EE80-05DB883C7F5C}"/>
              </a:ext>
            </a:extLst>
          </p:cNvPr>
          <p:cNvSpPr>
            <a:spLocks noGrp="1"/>
          </p:cNvSpPr>
          <p:nvPr>
            <p:ph type="sldNum" sz="quarter" idx="12"/>
          </p:nvPr>
        </p:nvSpPr>
        <p:spPr/>
        <p:txBody>
          <a:bodyPr/>
          <a:lstStyle/>
          <a:p>
            <a:fld id="{8559E75C-F173-4D07-8940-ADE395402A13}" type="slidenum">
              <a:rPr lang="en-GH" smtClean="0"/>
              <a:t>‹#›</a:t>
            </a:fld>
            <a:endParaRPr lang="en-GH"/>
          </a:p>
        </p:txBody>
      </p:sp>
    </p:spTree>
    <p:extLst>
      <p:ext uri="{BB962C8B-B14F-4D97-AF65-F5344CB8AC3E}">
        <p14:creationId xmlns:p14="http://schemas.microsoft.com/office/powerpoint/2010/main" val="4162405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E0A3E2-3806-E458-DAD5-5E06D642F1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H"/>
          </a:p>
        </p:txBody>
      </p:sp>
      <p:sp>
        <p:nvSpPr>
          <p:cNvPr id="3" name="Text Placeholder 2">
            <a:extLst>
              <a:ext uri="{FF2B5EF4-FFF2-40B4-BE49-F238E27FC236}">
                <a16:creationId xmlns:a16="http://schemas.microsoft.com/office/drawing/2014/main" id="{515148F8-D170-02B9-AACC-20DC444CC5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8C5A850B-725D-67EF-0530-03D27430A0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F2ED6A-3687-4024-81CB-C150EE635236}" type="datetimeFigureOut">
              <a:rPr lang="en-GH" smtClean="0"/>
              <a:t>14/07/2025</a:t>
            </a:fld>
            <a:endParaRPr lang="en-GH"/>
          </a:p>
        </p:txBody>
      </p:sp>
      <p:sp>
        <p:nvSpPr>
          <p:cNvPr id="5" name="Footer Placeholder 4">
            <a:extLst>
              <a:ext uri="{FF2B5EF4-FFF2-40B4-BE49-F238E27FC236}">
                <a16:creationId xmlns:a16="http://schemas.microsoft.com/office/drawing/2014/main" id="{1494E63D-9A26-1694-38F5-5B42C80BEF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H"/>
          </a:p>
        </p:txBody>
      </p:sp>
      <p:sp>
        <p:nvSpPr>
          <p:cNvPr id="6" name="Slide Number Placeholder 5">
            <a:extLst>
              <a:ext uri="{FF2B5EF4-FFF2-40B4-BE49-F238E27FC236}">
                <a16:creationId xmlns:a16="http://schemas.microsoft.com/office/drawing/2014/main" id="{3D29F178-EFAF-E3A9-2A6C-96665334A7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59E75C-F173-4D07-8940-ADE395402A13}" type="slidenum">
              <a:rPr lang="en-GH" smtClean="0"/>
              <a:t>‹#›</a:t>
            </a:fld>
            <a:endParaRPr lang="en-GH"/>
          </a:p>
        </p:txBody>
      </p:sp>
    </p:spTree>
    <p:extLst>
      <p:ext uri="{BB962C8B-B14F-4D97-AF65-F5344CB8AC3E}">
        <p14:creationId xmlns:p14="http://schemas.microsoft.com/office/powerpoint/2010/main" val="1247875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4234" y="1723869"/>
            <a:ext cx="7942997" cy="1211404"/>
          </a:xfrm>
          <a:noFill/>
        </p:spPr>
        <p:txBody>
          <a:bodyPr>
            <a:normAutofit/>
          </a:bodyPr>
          <a:lstStyle/>
          <a:p>
            <a:r>
              <a:rPr lang="en-US" sz="4000" b="1" dirty="0">
                <a:latin typeface="Times New Roman" panose="02020603050405020304" pitchFamily="18" charset="0"/>
                <a:cs typeface="Times New Roman" panose="02020603050405020304" pitchFamily="18" charset="0"/>
              </a:rPr>
              <a:t>INFT 308: INFORMATION SECURITY</a:t>
            </a:r>
          </a:p>
        </p:txBody>
      </p:sp>
      <p:sp>
        <p:nvSpPr>
          <p:cNvPr id="5" name="Subtitle 2"/>
          <p:cNvSpPr txBox="1">
            <a:spLocks/>
          </p:cNvSpPr>
          <p:nvPr/>
        </p:nvSpPr>
        <p:spPr>
          <a:xfrm>
            <a:off x="1264306" y="4881282"/>
            <a:ext cx="9694846" cy="81023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000" dirty="0"/>
          </a:p>
          <a:p>
            <a:r>
              <a:rPr lang="en-US" sz="2000" b="1" dirty="0">
                <a:latin typeface="Times New Roman" panose="02020603050405020304" pitchFamily="18" charset="0"/>
                <a:cs typeface="Times New Roman" panose="02020603050405020304" pitchFamily="18" charset="0"/>
              </a:rPr>
              <a:t>DEPARTMENT OF INFORMATION TECHNOLOGY AND DECISION SCIENCES </a:t>
            </a:r>
          </a:p>
        </p:txBody>
      </p:sp>
      <p:sp>
        <p:nvSpPr>
          <p:cNvPr id="7" name="Subtitle 2"/>
          <p:cNvSpPr txBox="1">
            <a:spLocks/>
          </p:cNvSpPr>
          <p:nvPr/>
        </p:nvSpPr>
        <p:spPr>
          <a:xfrm>
            <a:off x="1647828" y="3290115"/>
            <a:ext cx="8175810" cy="17607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0070" y="317145"/>
            <a:ext cx="1210235" cy="1309949"/>
          </a:xfrm>
          <a:prstGeom prst="rect">
            <a:avLst/>
          </a:prstGeom>
        </p:spPr>
      </p:pic>
    </p:spTree>
    <p:extLst>
      <p:ext uri="{BB962C8B-B14F-4D97-AF65-F5344CB8AC3E}">
        <p14:creationId xmlns:p14="http://schemas.microsoft.com/office/powerpoint/2010/main" val="54497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425E0-061F-4423-3C98-1FE296713517}"/>
              </a:ext>
            </a:extLst>
          </p:cNvPr>
          <p:cNvSpPr>
            <a:spLocks noGrp="1"/>
          </p:cNvSpPr>
          <p:nvPr>
            <p:ph type="title"/>
          </p:nvPr>
        </p:nvSpPr>
        <p:spPr>
          <a:xfrm>
            <a:off x="2571750" y="107950"/>
            <a:ext cx="6500813" cy="863600"/>
          </a:xfrm>
        </p:spPr>
        <p:txBody>
          <a:bodyPr>
            <a:noAutofit/>
          </a:bodyPr>
          <a:lstStyle/>
          <a:p>
            <a:pPr algn="ctr"/>
            <a:r>
              <a:rPr lang="en-US" b="1" i="0" u="none" strike="noStrike" baseline="0" dirty="0">
                <a:latin typeface="Times New Roman" panose="02020603050405020304" pitchFamily="18" charset="0"/>
                <a:cs typeface="Times New Roman" panose="02020603050405020304" pitchFamily="18" charset="0"/>
              </a:rPr>
              <a:t>CAESAR CIPHER</a:t>
            </a:r>
            <a:endParaRPr lang="en-GH"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2219ED-8CE9-6EB7-BF7B-06EC2F5EFCD3}"/>
              </a:ext>
            </a:extLst>
          </p:cNvPr>
          <p:cNvSpPr>
            <a:spLocks noGrp="1"/>
          </p:cNvSpPr>
          <p:nvPr>
            <p:ph idx="1"/>
          </p:nvPr>
        </p:nvSpPr>
        <p:spPr>
          <a:xfrm>
            <a:off x="1300163" y="971550"/>
            <a:ext cx="9744076" cy="5778499"/>
          </a:xfrm>
        </p:spPr>
        <p:txBody>
          <a:bodyPr>
            <a:normAutofit/>
          </a:bodyPr>
          <a:lstStyle/>
          <a:p>
            <a:pPr algn="just"/>
            <a:r>
              <a:rPr lang="en-US" sz="3200" b="0" i="0" u="none" strike="noStrike" baseline="0" dirty="0">
                <a:latin typeface="Times New Roman" panose="02020603050405020304" pitchFamily="18" charset="0"/>
                <a:cs typeface="Times New Roman" panose="02020603050405020304" pitchFamily="18" charset="0"/>
              </a:rPr>
              <a:t>The Caesar cipher is a classic example of ancient cryptography and is said to have been used by Julius Caesar.</a:t>
            </a:r>
          </a:p>
          <a:p>
            <a:pPr algn="just"/>
            <a:r>
              <a:rPr lang="en-US" sz="3200" b="0" i="0" u="none" strike="noStrike" baseline="0" dirty="0">
                <a:latin typeface="Times New Roman" panose="02020603050405020304" pitchFamily="18" charset="0"/>
                <a:cs typeface="Times New Roman" panose="02020603050405020304" pitchFamily="18" charset="0"/>
              </a:rPr>
              <a:t>The Caesar cipher is based on transposition and involves shifting each letter of the plaintext message by a certain number of letters, historically three.</a:t>
            </a:r>
          </a:p>
          <a:p>
            <a:pPr algn="just"/>
            <a:endParaRPr lang="en-US" sz="3200" b="0" i="0" u="none" strike="noStrike" baseline="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The ciphertext can be decrypted by applying the same number of shifts in the opposite direction. This type of encryption is known as a substitution cipher, due to the substitution of one letter for another in a consistent fashion.</a:t>
            </a:r>
            <a:endParaRPr lang="en-GH"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5912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B13ED-05BC-5C4D-17E2-FAC6426D3786}"/>
              </a:ext>
            </a:extLst>
          </p:cNvPr>
          <p:cNvSpPr>
            <a:spLocks noGrp="1"/>
          </p:cNvSpPr>
          <p:nvPr>
            <p:ph type="title"/>
          </p:nvPr>
        </p:nvSpPr>
        <p:spPr>
          <a:xfrm>
            <a:off x="2671762" y="228600"/>
            <a:ext cx="6281737" cy="992188"/>
          </a:xfrm>
        </p:spPr>
        <p:txBody>
          <a:bodyPr/>
          <a:lstStyle/>
          <a:p>
            <a:pPr algn="ctr"/>
            <a:r>
              <a:rPr lang="en-US" b="1" i="0" u="none" strike="noStrike" baseline="0" dirty="0">
                <a:latin typeface="Times New Roman" panose="02020603050405020304" pitchFamily="18" charset="0"/>
                <a:cs typeface="Times New Roman" panose="02020603050405020304" pitchFamily="18" charset="0"/>
              </a:rPr>
              <a:t>CAESAR CIPHER</a:t>
            </a:r>
            <a:endParaRPr lang="en-GH" dirty="0"/>
          </a:p>
        </p:txBody>
      </p:sp>
      <p:pic>
        <p:nvPicPr>
          <p:cNvPr id="5" name="Content Placeholder 4">
            <a:extLst>
              <a:ext uri="{FF2B5EF4-FFF2-40B4-BE49-F238E27FC236}">
                <a16:creationId xmlns:a16="http://schemas.microsoft.com/office/drawing/2014/main" id="{A522977D-7A53-9686-6447-E2A105F272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7450" y="2114550"/>
            <a:ext cx="7486650" cy="4514850"/>
          </a:xfrm>
        </p:spPr>
      </p:pic>
    </p:spTree>
    <p:extLst>
      <p:ext uri="{BB962C8B-B14F-4D97-AF65-F5344CB8AC3E}">
        <p14:creationId xmlns:p14="http://schemas.microsoft.com/office/powerpoint/2010/main" val="1503165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76AA0-888E-939D-FBB2-332E3B90250F}"/>
              </a:ext>
            </a:extLst>
          </p:cNvPr>
          <p:cNvSpPr>
            <a:spLocks noGrp="1"/>
          </p:cNvSpPr>
          <p:nvPr>
            <p:ph type="title"/>
          </p:nvPr>
        </p:nvSpPr>
        <p:spPr>
          <a:xfrm>
            <a:off x="3012142" y="96184"/>
            <a:ext cx="4979894" cy="885451"/>
          </a:xfrm>
        </p:spPr>
        <p:txBody>
          <a:bodyPr/>
          <a:lstStyle/>
          <a:p>
            <a:pPr algn="ctr"/>
            <a:r>
              <a:rPr lang="en-US" b="1" dirty="0">
                <a:latin typeface="Times New Roman" panose="02020603050405020304" pitchFamily="18" charset="0"/>
                <a:cs typeface="Times New Roman" panose="02020603050405020304" pitchFamily="18" charset="0"/>
              </a:rPr>
              <a:t>QUESTIONS</a:t>
            </a:r>
          </a:p>
        </p:txBody>
      </p:sp>
      <p:sp>
        <p:nvSpPr>
          <p:cNvPr id="3" name="Content Placeholder 2">
            <a:extLst>
              <a:ext uri="{FF2B5EF4-FFF2-40B4-BE49-F238E27FC236}">
                <a16:creationId xmlns:a16="http://schemas.microsoft.com/office/drawing/2014/main" id="{DA1877C8-26C2-E815-641D-94DC52578432}"/>
              </a:ext>
            </a:extLst>
          </p:cNvPr>
          <p:cNvSpPr>
            <a:spLocks noGrp="1"/>
          </p:cNvSpPr>
          <p:nvPr>
            <p:ph idx="1"/>
          </p:nvPr>
        </p:nvSpPr>
        <p:spPr>
          <a:xfrm>
            <a:off x="1465728" y="981635"/>
            <a:ext cx="9533965" cy="5195328"/>
          </a:xfrm>
        </p:spPr>
        <p:txBody>
          <a:bodyPr>
            <a:normAutofit/>
          </a:bodyPr>
          <a:lstStyle/>
          <a:p>
            <a:pPr marL="514350" indent="-514350" algn="just">
              <a:buFont typeface="+mj-lt"/>
              <a:buAutoNum type="arabicPeriod"/>
            </a:pPr>
            <a:r>
              <a:rPr lang="en-US" sz="3200" dirty="0">
                <a:latin typeface="Times New Roman" panose="02020603050405020304" pitchFamily="18" charset="0"/>
                <a:cs typeface="Times New Roman" panose="02020603050405020304" pitchFamily="18" charset="0"/>
              </a:rPr>
              <a:t>Above we saw that "CAESAR" becomes "RPTHPG" using a key P. Can you find a key that will turn "RPTHPG" back into "CAESAR"?</a:t>
            </a: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r>
              <a:rPr lang="en-US" sz="3200" dirty="0">
                <a:latin typeface="Times New Roman" panose="02020603050405020304" pitchFamily="18" charset="0"/>
                <a:cs typeface="Times New Roman" panose="02020603050405020304" pitchFamily="18" charset="0"/>
              </a:rPr>
              <a:t>2. A plaintext was encrypted with a Caesar cipher, resulting in the   following:</a:t>
            </a:r>
          </a:p>
          <a:p>
            <a:pPr marL="0" indent="0" algn="ctr">
              <a:buNone/>
            </a:pPr>
            <a:r>
              <a:rPr lang="en-US" sz="3200" dirty="0">
                <a:latin typeface="Times New Roman" panose="02020603050405020304" pitchFamily="18" charset="0"/>
                <a:cs typeface="Times New Roman" panose="02020603050405020304" pitchFamily="18" charset="0"/>
              </a:rPr>
              <a:t>DOOV ZHOO WKDW HQGV ZHOO</a:t>
            </a:r>
          </a:p>
          <a:p>
            <a:pPr marL="0" indent="0" algn="ctr">
              <a:buNone/>
            </a:pPr>
            <a:endParaRPr lang="en-US" sz="3200" dirty="0">
              <a:latin typeface="Times New Roman" panose="02020603050405020304" pitchFamily="18" charset="0"/>
              <a:cs typeface="Times New Roman" panose="02020603050405020304" pitchFamily="18" charset="0"/>
            </a:endParaRPr>
          </a:p>
          <a:p>
            <a:pPr marL="0" indent="0" algn="just">
              <a:buNone/>
            </a:pPr>
            <a:r>
              <a:rPr lang="en-US" sz="3200" dirty="0">
                <a:latin typeface="Times New Roman" panose="02020603050405020304" pitchFamily="18" charset="0"/>
                <a:cs typeface="Times New Roman" panose="02020603050405020304" pitchFamily="18" charset="0"/>
              </a:rPr>
              <a:t>	work out what the plaintext was?</a:t>
            </a:r>
          </a:p>
        </p:txBody>
      </p:sp>
    </p:spTree>
    <p:extLst>
      <p:ext uri="{BB962C8B-B14F-4D97-AF65-F5344CB8AC3E}">
        <p14:creationId xmlns:p14="http://schemas.microsoft.com/office/powerpoint/2010/main" val="3534898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AE9DE-C4E4-9B19-CA72-98E7BECD81AC}"/>
              </a:ext>
            </a:extLst>
          </p:cNvPr>
          <p:cNvSpPr>
            <a:spLocks noGrp="1"/>
          </p:cNvSpPr>
          <p:nvPr>
            <p:ph type="title"/>
          </p:nvPr>
        </p:nvSpPr>
        <p:spPr>
          <a:xfrm>
            <a:off x="838200" y="96184"/>
            <a:ext cx="10515600" cy="952687"/>
          </a:xfrm>
        </p:spPr>
        <p:txBody>
          <a:bodyPr/>
          <a:lstStyle/>
          <a:p>
            <a:pPr algn="ctr"/>
            <a:r>
              <a:rPr lang="en-US" b="1" dirty="0">
                <a:latin typeface="Times New Roman" panose="02020603050405020304" pitchFamily="18" charset="0"/>
                <a:cs typeface="Times New Roman" panose="02020603050405020304" pitchFamily="18" charset="0"/>
              </a:rPr>
              <a:t>QUESTION</a:t>
            </a:r>
          </a:p>
        </p:txBody>
      </p:sp>
      <p:sp>
        <p:nvSpPr>
          <p:cNvPr id="3" name="Content Placeholder 2">
            <a:extLst>
              <a:ext uri="{FF2B5EF4-FFF2-40B4-BE49-F238E27FC236}">
                <a16:creationId xmlns:a16="http://schemas.microsoft.com/office/drawing/2014/main" id="{DF1970A4-CD0F-F605-D709-80BDDD31A5F4}"/>
              </a:ext>
            </a:extLst>
          </p:cNvPr>
          <p:cNvSpPr>
            <a:spLocks noGrp="1"/>
          </p:cNvSpPr>
          <p:nvPr>
            <p:ph idx="1"/>
          </p:nvPr>
        </p:nvSpPr>
        <p:spPr>
          <a:xfrm>
            <a:off x="838200" y="1452282"/>
            <a:ext cx="10515600" cy="5204011"/>
          </a:xfrm>
        </p:spPr>
        <p:txBody>
          <a:bodyPr>
            <a:normAutofit/>
          </a:bodyPr>
          <a:lstStyle/>
          <a:p>
            <a:pPr marL="0" lvl="0" indent="0" algn="just">
              <a:buNone/>
            </a:pPr>
            <a:r>
              <a:rPr lang="en-GH" sz="3600" dirty="0"/>
              <a:t>You are provided with the ciphertext ZKDWH LV D PHVVDJH LQ FLSKHU WHAW. Assume the message is in English.</a:t>
            </a:r>
            <a:endParaRPr lang="en-US" sz="3600" dirty="0"/>
          </a:p>
          <a:p>
            <a:pPr lvl="0" algn="just"/>
            <a:endParaRPr lang="en-US" sz="3600" dirty="0"/>
          </a:p>
          <a:p>
            <a:pPr marL="971550" lvl="1" indent="-514350" algn="just">
              <a:buFont typeface="+mj-lt"/>
              <a:buAutoNum type="alphaLcPeriod"/>
            </a:pPr>
            <a:r>
              <a:rPr lang="en-GH" sz="3600" dirty="0"/>
              <a:t>Determine the shift key using brute force methods and explain how you identified the key. 								</a:t>
            </a:r>
            <a:endParaRPr lang="en-US" sz="3600" dirty="0"/>
          </a:p>
          <a:p>
            <a:pPr marL="971550" lvl="1" indent="-514350" algn="just">
              <a:buFont typeface="+mj-lt"/>
              <a:buAutoNum type="alphaLcPeriod"/>
            </a:pPr>
            <a:r>
              <a:rPr lang="en-GH" sz="3600" dirty="0"/>
              <a:t>Decrypt the message.</a:t>
            </a:r>
            <a:endParaRPr lang="en-US" sz="3600" dirty="0"/>
          </a:p>
        </p:txBody>
      </p:sp>
    </p:spTree>
    <p:extLst>
      <p:ext uri="{BB962C8B-B14F-4D97-AF65-F5344CB8AC3E}">
        <p14:creationId xmlns:p14="http://schemas.microsoft.com/office/powerpoint/2010/main" val="3241272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4526-4C77-BBFF-3888-F05BD25CECF9}"/>
              </a:ext>
            </a:extLst>
          </p:cNvPr>
          <p:cNvSpPr>
            <a:spLocks noGrp="1"/>
          </p:cNvSpPr>
          <p:nvPr>
            <p:ph type="title"/>
          </p:nvPr>
        </p:nvSpPr>
        <p:spPr>
          <a:xfrm>
            <a:off x="1885950" y="107951"/>
            <a:ext cx="8110537" cy="863600"/>
          </a:xfrm>
        </p:spPr>
        <p:txBody>
          <a:bodyPr>
            <a:normAutofit/>
          </a:bodyPr>
          <a:lstStyle/>
          <a:p>
            <a:pPr algn="ctr"/>
            <a:r>
              <a:rPr lang="en-US" b="1" i="0" u="none" strike="noStrike" baseline="0" dirty="0">
                <a:latin typeface="Times New Roman" panose="02020603050405020304" pitchFamily="18" charset="0"/>
                <a:cs typeface="Times New Roman" panose="02020603050405020304" pitchFamily="18" charset="0"/>
              </a:rPr>
              <a:t>KERCKHOFFS’ PRINCIPLE</a:t>
            </a:r>
            <a:endParaRPr lang="en-GH" sz="8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1A10B9-2FAB-4E00-F703-EC0A7E4FDE4E}"/>
              </a:ext>
            </a:extLst>
          </p:cNvPr>
          <p:cNvSpPr>
            <a:spLocks noGrp="1"/>
          </p:cNvSpPr>
          <p:nvPr>
            <p:ph idx="1"/>
          </p:nvPr>
        </p:nvSpPr>
        <p:spPr>
          <a:xfrm>
            <a:off x="1107281" y="971551"/>
            <a:ext cx="9977438" cy="5778498"/>
          </a:xfrm>
        </p:spPr>
        <p:txBody>
          <a:bodyPr>
            <a:normAutofit lnSpcReduction="10000"/>
          </a:bodyPr>
          <a:lstStyle/>
          <a:p>
            <a:pPr marL="342900" indent="-342900" algn="just">
              <a:buFont typeface="+mj-lt"/>
              <a:buAutoNum type="arabicPeriod"/>
            </a:pPr>
            <a:r>
              <a:rPr lang="en-US" b="0" i="0" u="none" strike="noStrike" baseline="0" dirty="0">
                <a:latin typeface="Times New Roman" panose="02020603050405020304" pitchFamily="18" charset="0"/>
                <a:cs typeface="Times New Roman" panose="02020603050405020304" pitchFamily="18" charset="0"/>
              </a:rPr>
              <a:t>The system must be substantially, if not mathematically, undecipherable.</a:t>
            </a:r>
          </a:p>
          <a:p>
            <a:pPr marL="342900" indent="-342900" algn="just">
              <a:buFont typeface="+mj-lt"/>
              <a:buAutoNum type="arabicPeriod"/>
            </a:pPr>
            <a:r>
              <a:rPr lang="en-US" b="0" i="0" u="none" strike="noStrike" baseline="0" dirty="0">
                <a:latin typeface="Times New Roman" panose="02020603050405020304" pitchFamily="18" charset="0"/>
                <a:cs typeface="Times New Roman" panose="02020603050405020304" pitchFamily="18" charset="0"/>
              </a:rPr>
              <a:t>The system must not require secrecy and can be stolen by the enemy without causing trouble.</a:t>
            </a:r>
          </a:p>
          <a:p>
            <a:pPr marL="342900" indent="-342900" algn="just">
              <a:buFont typeface="+mj-lt"/>
              <a:buAutoNum type="arabicPeriod"/>
            </a:pPr>
            <a:r>
              <a:rPr lang="en-US" b="0" i="0" u="none" strike="noStrike" baseline="0" dirty="0">
                <a:latin typeface="Times New Roman" panose="02020603050405020304" pitchFamily="18" charset="0"/>
                <a:cs typeface="Times New Roman" panose="02020603050405020304" pitchFamily="18" charset="0"/>
              </a:rPr>
              <a:t>It must be easy to communicate and remember the keys without requiring written notes, and it must be easy to change or modify the keys with different participants.</a:t>
            </a:r>
          </a:p>
          <a:p>
            <a:pPr marL="342900" indent="-342900" algn="just">
              <a:buFont typeface="+mj-lt"/>
              <a:buAutoNum type="arabicPeriod"/>
            </a:pPr>
            <a:r>
              <a:rPr lang="en-US" b="0" i="0" u="none" strike="noStrike" baseline="0" dirty="0">
                <a:latin typeface="Times New Roman" panose="02020603050405020304" pitchFamily="18" charset="0"/>
                <a:cs typeface="Times New Roman" panose="02020603050405020304" pitchFamily="18" charset="0"/>
              </a:rPr>
              <a:t>The system ought to be compatible with telegraph communication.</a:t>
            </a:r>
          </a:p>
          <a:p>
            <a:pPr marL="342900" indent="-342900" algn="just">
              <a:buFont typeface="+mj-lt"/>
              <a:buAutoNum type="arabicPeriod"/>
            </a:pPr>
            <a:r>
              <a:rPr lang="en-US" b="0" i="0" u="none" strike="noStrike" baseline="0" dirty="0">
                <a:latin typeface="Times New Roman" panose="02020603050405020304" pitchFamily="18" charset="0"/>
                <a:cs typeface="Times New Roman" panose="02020603050405020304" pitchFamily="18" charset="0"/>
              </a:rPr>
              <a:t>The system must be portable, and its use must not require more than one person.</a:t>
            </a:r>
          </a:p>
          <a:p>
            <a:pPr marL="342900" indent="-342900" algn="just">
              <a:buFont typeface="+mj-lt"/>
              <a:buAutoNum type="arabicPeriod"/>
            </a:pPr>
            <a:r>
              <a:rPr lang="en-US" b="0" i="0" u="none" strike="noStrike" baseline="0" dirty="0">
                <a:latin typeface="Times New Roman" panose="02020603050405020304" pitchFamily="18" charset="0"/>
                <a:cs typeface="Times New Roman" panose="02020603050405020304" pitchFamily="18" charset="0"/>
              </a:rPr>
              <a:t>Finally, regarding the circumstances in which such system is applied, it must be easy to use and must require neither the stress of mind nor the knowledge of a long series of rules.</a:t>
            </a:r>
            <a:endParaRPr lang="en-GH"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8304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6D75C-0516-7A60-2339-1CB34C123091}"/>
              </a:ext>
            </a:extLst>
          </p:cNvPr>
          <p:cNvSpPr>
            <a:spLocks noGrp="1"/>
          </p:cNvSpPr>
          <p:nvPr>
            <p:ph type="title"/>
          </p:nvPr>
        </p:nvSpPr>
        <p:spPr>
          <a:xfrm>
            <a:off x="1604962" y="2861468"/>
            <a:ext cx="8982075" cy="1135063"/>
          </a:xfrm>
        </p:spPr>
        <p:txBody>
          <a:bodyPr>
            <a:normAutofit fontScale="90000"/>
          </a:bodyPr>
          <a:lstStyle/>
          <a:p>
            <a:pPr algn="ctr"/>
            <a:r>
              <a:rPr lang="en-US" sz="4000" b="1" i="0" u="none" strike="noStrike" baseline="0" dirty="0">
                <a:latin typeface="Times New Roman" panose="02020603050405020304" pitchFamily="18" charset="0"/>
                <a:cs typeface="Times New Roman" panose="02020603050405020304" pitchFamily="18" charset="0"/>
              </a:rPr>
              <a:t>SYMMETRIC VERSUS ASYMMETRIC CRYPTOGRAPHY</a:t>
            </a:r>
            <a:endParaRPr lang="en-GH" sz="8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4561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ABEE9-C7BF-A4C8-7536-623C028E888F}"/>
              </a:ext>
            </a:extLst>
          </p:cNvPr>
          <p:cNvSpPr>
            <a:spLocks noGrp="1"/>
          </p:cNvSpPr>
          <p:nvPr>
            <p:ph type="title"/>
          </p:nvPr>
        </p:nvSpPr>
        <p:spPr>
          <a:xfrm>
            <a:off x="1371601" y="0"/>
            <a:ext cx="8939212" cy="920750"/>
          </a:xfrm>
        </p:spPr>
        <p:txBody>
          <a:bodyPr>
            <a:normAutofit/>
          </a:bodyPr>
          <a:lstStyle/>
          <a:p>
            <a:pPr algn="ctr"/>
            <a:r>
              <a:rPr lang="en-US" b="1" i="0" u="none" strike="noStrike" baseline="0" dirty="0">
                <a:latin typeface="Times New Roman" panose="02020603050405020304" pitchFamily="18" charset="0"/>
                <a:cs typeface="Times New Roman" panose="02020603050405020304" pitchFamily="18" charset="0"/>
              </a:rPr>
              <a:t>SYMMETRIC CRYPTOGRAPHY</a:t>
            </a:r>
            <a:endParaRPr lang="en-GH" sz="8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2C575C-6975-B360-8200-9138508DC23A}"/>
              </a:ext>
            </a:extLst>
          </p:cNvPr>
          <p:cNvSpPr>
            <a:spLocks noGrp="1"/>
          </p:cNvSpPr>
          <p:nvPr>
            <p:ph idx="1"/>
          </p:nvPr>
        </p:nvSpPr>
        <p:spPr>
          <a:xfrm>
            <a:off x="1157288" y="1585913"/>
            <a:ext cx="9786937" cy="5129212"/>
          </a:xfrm>
        </p:spPr>
        <p:txBody>
          <a:bodyPr>
            <a:normAutofit/>
          </a:bodyPr>
          <a:lstStyle/>
          <a:p>
            <a:pPr algn="just"/>
            <a:r>
              <a:rPr lang="en-US" sz="3200" b="0" i="0" u="none" strike="noStrike" baseline="0" dirty="0">
                <a:latin typeface="Times New Roman" panose="02020603050405020304" pitchFamily="18" charset="0"/>
                <a:cs typeface="Times New Roman" panose="02020603050405020304" pitchFamily="18" charset="0"/>
              </a:rPr>
              <a:t>Symmetric key cryptography, also known as </a:t>
            </a:r>
            <a:r>
              <a:rPr lang="en-US" sz="3200" b="1" i="0" u="none" strike="noStrike" baseline="0" dirty="0">
                <a:solidFill>
                  <a:srgbClr val="FF0000"/>
                </a:solidFill>
                <a:latin typeface="Times New Roman" panose="02020603050405020304" pitchFamily="18" charset="0"/>
                <a:cs typeface="Times New Roman" panose="02020603050405020304" pitchFamily="18" charset="0"/>
              </a:rPr>
              <a:t>private key cryptography</a:t>
            </a:r>
            <a:r>
              <a:rPr lang="en-US" sz="3200" b="0" i="0" u="none" strike="noStrike" baseline="0" dirty="0">
                <a:latin typeface="Times New Roman" panose="02020603050405020304" pitchFamily="18" charset="0"/>
                <a:cs typeface="Times New Roman" panose="02020603050405020304" pitchFamily="18" charset="0"/>
              </a:rPr>
              <a:t>, utilizes a </a:t>
            </a:r>
            <a:r>
              <a:rPr lang="en-US" sz="3200" b="1" i="0" u="none" strike="noStrike" baseline="0" dirty="0">
                <a:solidFill>
                  <a:srgbClr val="FF0000"/>
                </a:solidFill>
                <a:latin typeface="Times New Roman" panose="02020603050405020304" pitchFamily="18" charset="0"/>
                <a:cs typeface="Times New Roman" panose="02020603050405020304" pitchFamily="18" charset="0"/>
              </a:rPr>
              <a:t>single key </a:t>
            </a:r>
            <a:r>
              <a:rPr lang="en-US" sz="3200" b="0" i="0" u="none" strike="noStrike" baseline="0" dirty="0">
                <a:latin typeface="Times New Roman" panose="02020603050405020304" pitchFamily="18" charset="0"/>
                <a:cs typeface="Times New Roman" panose="02020603050405020304" pitchFamily="18" charset="0"/>
              </a:rPr>
              <a:t>for both </a:t>
            </a:r>
            <a:r>
              <a:rPr lang="en-US" sz="3200" b="1" i="0" u="none" strike="noStrike" baseline="0" dirty="0">
                <a:solidFill>
                  <a:srgbClr val="FF0000"/>
                </a:solidFill>
                <a:latin typeface="Times New Roman" panose="02020603050405020304" pitchFamily="18" charset="0"/>
                <a:cs typeface="Times New Roman" panose="02020603050405020304" pitchFamily="18" charset="0"/>
              </a:rPr>
              <a:t>encryption</a:t>
            </a:r>
            <a:r>
              <a:rPr lang="en-US" sz="3200" b="0" i="0" u="none" strike="noStrike" baseline="0" dirty="0">
                <a:latin typeface="Times New Roman" panose="02020603050405020304" pitchFamily="18" charset="0"/>
                <a:cs typeface="Times New Roman" panose="02020603050405020304" pitchFamily="18" charset="0"/>
              </a:rPr>
              <a:t> of the plaintext and </a:t>
            </a:r>
            <a:r>
              <a:rPr lang="en-US" sz="3200" b="1" i="0" u="none" strike="noStrike" baseline="0" dirty="0">
                <a:solidFill>
                  <a:srgbClr val="FF0000"/>
                </a:solidFill>
                <a:latin typeface="Times New Roman" panose="02020603050405020304" pitchFamily="18" charset="0"/>
                <a:cs typeface="Times New Roman" panose="02020603050405020304" pitchFamily="18" charset="0"/>
              </a:rPr>
              <a:t>decryption</a:t>
            </a:r>
            <a:r>
              <a:rPr lang="en-US" sz="3200" b="0" i="0" u="none" strike="noStrike" baseline="0" dirty="0">
                <a:latin typeface="Times New Roman" panose="02020603050405020304" pitchFamily="18" charset="0"/>
                <a:cs typeface="Times New Roman" panose="02020603050405020304" pitchFamily="18" charset="0"/>
              </a:rPr>
              <a:t> of the ciphertext. </a:t>
            </a:r>
          </a:p>
          <a:p>
            <a:pPr algn="just"/>
            <a:endParaRPr lang="en-US" sz="3200" dirty="0">
              <a:latin typeface="Times New Roman" panose="02020603050405020304" pitchFamily="18" charset="0"/>
              <a:cs typeface="Times New Roman" panose="02020603050405020304" pitchFamily="18" charset="0"/>
            </a:endParaRPr>
          </a:p>
          <a:p>
            <a:pPr algn="just"/>
            <a:r>
              <a:rPr lang="en-US" sz="3200" b="0" i="0" u="none" strike="noStrike" baseline="0" dirty="0">
                <a:latin typeface="Times New Roman" panose="02020603050405020304" pitchFamily="18" charset="0"/>
                <a:cs typeface="Times New Roman" panose="02020603050405020304" pitchFamily="18" charset="0"/>
              </a:rPr>
              <a:t>The key itself must be shared between the sender and the receiver, and this process, known as </a:t>
            </a:r>
            <a:r>
              <a:rPr lang="en-US" sz="3200" b="1" u="none" strike="noStrike" baseline="0" dirty="0">
                <a:solidFill>
                  <a:srgbClr val="FF0000"/>
                </a:solidFill>
                <a:latin typeface="Times New Roman" panose="02020603050405020304" pitchFamily="18" charset="0"/>
                <a:cs typeface="Times New Roman" panose="02020603050405020304" pitchFamily="18" charset="0"/>
              </a:rPr>
              <a:t>key exchange</a:t>
            </a:r>
            <a:r>
              <a:rPr lang="en-US" sz="3200" b="0" i="0" u="none" strike="noStrike" baseline="0" dirty="0">
                <a:latin typeface="Times New Roman" panose="02020603050405020304" pitchFamily="18" charset="0"/>
                <a:cs typeface="Times New Roman" panose="02020603050405020304" pitchFamily="18" charset="0"/>
              </a:rPr>
              <a:t>.</a:t>
            </a:r>
            <a:endParaRPr lang="en-GH"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4915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7D088-9799-7672-3363-4BEAA0E522B7}"/>
              </a:ext>
            </a:extLst>
          </p:cNvPr>
          <p:cNvSpPr>
            <a:spLocks noGrp="1"/>
          </p:cNvSpPr>
          <p:nvPr>
            <p:ph type="title"/>
          </p:nvPr>
        </p:nvSpPr>
        <p:spPr>
          <a:xfrm>
            <a:off x="838200" y="107950"/>
            <a:ext cx="10515600" cy="1020763"/>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DIAGRAM OF SYMMETRIC ENCRYPTION</a:t>
            </a:r>
            <a:endParaRPr lang="en-GH"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53430C1-B5A3-0567-066A-B4A3F2705C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1624" y="2171700"/>
            <a:ext cx="8258176" cy="4321175"/>
          </a:xfrm>
        </p:spPr>
      </p:pic>
    </p:spTree>
    <p:extLst>
      <p:ext uri="{BB962C8B-B14F-4D97-AF65-F5344CB8AC3E}">
        <p14:creationId xmlns:p14="http://schemas.microsoft.com/office/powerpoint/2010/main" val="2516517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4526-4C77-BBFF-3888-F05BD25CECF9}"/>
              </a:ext>
            </a:extLst>
          </p:cNvPr>
          <p:cNvSpPr>
            <a:spLocks noGrp="1"/>
          </p:cNvSpPr>
          <p:nvPr>
            <p:ph type="title"/>
          </p:nvPr>
        </p:nvSpPr>
        <p:spPr>
          <a:xfrm>
            <a:off x="1314449" y="122239"/>
            <a:ext cx="8853487" cy="863600"/>
          </a:xfrm>
        </p:spPr>
        <p:txBody>
          <a:bodyPr/>
          <a:lstStyle/>
          <a:p>
            <a:pPr algn="ctr"/>
            <a:r>
              <a:rPr lang="en-US" b="1" i="0" u="none" strike="noStrike" baseline="0" dirty="0">
                <a:latin typeface="Times New Roman" panose="02020603050405020304" pitchFamily="18" charset="0"/>
                <a:cs typeface="Times New Roman" panose="02020603050405020304" pitchFamily="18" charset="0"/>
              </a:rPr>
              <a:t>SYMMETRIC CRYPTOGRAPHY</a:t>
            </a:r>
            <a:endParaRPr lang="en-GH" dirty="0"/>
          </a:p>
        </p:txBody>
      </p:sp>
      <p:sp>
        <p:nvSpPr>
          <p:cNvPr id="3" name="Content Placeholder 2">
            <a:extLst>
              <a:ext uri="{FF2B5EF4-FFF2-40B4-BE49-F238E27FC236}">
                <a16:creationId xmlns:a16="http://schemas.microsoft.com/office/drawing/2014/main" id="{961A10B9-2FAB-4E00-F703-EC0A7E4FDE4E}"/>
              </a:ext>
            </a:extLst>
          </p:cNvPr>
          <p:cNvSpPr>
            <a:spLocks noGrp="1"/>
          </p:cNvSpPr>
          <p:nvPr>
            <p:ph idx="1"/>
          </p:nvPr>
        </p:nvSpPr>
        <p:spPr>
          <a:xfrm>
            <a:off x="838200" y="985839"/>
            <a:ext cx="10263188" cy="5749922"/>
          </a:xfrm>
        </p:spPr>
        <p:txBody>
          <a:bodyPr>
            <a:normAutofit lnSpcReduction="10000"/>
          </a:bodyPr>
          <a:lstStyle/>
          <a:p>
            <a:pPr algn="just">
              <a:buFont typeface="Wingdings" panose="05000000000000000000" pitchFamily="2" charset="2"/>
              <a:buChar char="v"/>
            </a:pPr>
            <a:r>
              <a:rPr lang="en-US" sz="3200" b="0" i="0" u="none" strike="noStrike" baseline="0" dirty="0">
                <a:latin typeface="Times New Roman" panose="02020603050405020304" pitchFamily="18" charset="0"/>
                <a:cs typeface="Times New Roman" panose="02020603050405020304" pitchFamily="18" charset="0"/>
              </a:rPr>
              <a:t>One of the chief weaknesses of symmetric key cryptography lies in the use of </a:t>
            </a:r>
            <a:r>
              <a:rPr lang="en-US" sz="3200" b="1" i="0" u="none" strike="noStrike" baseline="0" dirty="0">
                <a:solidFill>
                  <a:srgbClr val="FF0000"/>
                </a:solidFill>
                <a:latin typeface="Times New Roman" panose="02020603050405020304" pitchFamily="18" charset="0"/>
                <a:cs typeface="Times New Roman" panose="02020603050405020304" pitchFamily="18" charset="0"/>
              </a:rPr>
              <a:t>one key</a:t>
            </a:r>
            <a:r>
              <a:rPr lang="en-US" sz="3200" b="0" i="0" u="none" strike="noStrike" baseline="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v"/>
            </a:pPr>
            <a:endParaRPr lang="en-US" sz="3200" b="0" i="0" u="none" strike="noStrike" baseline="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3200" b="0" i="0" u="none" strike="noStrike" baseline="0" dirty="0">
                <a:latin typeface="Times New Roman" panose="02020603050405020304" pitchFamily="18" charset="0"/>
                <a:cs typeface="Times New Roman" panose="02020603050405020304" pitchFamily="18" charset="0"/>
              </a:rPr>
              <a:t>If the key is exposed beyond the sender and the receiver, it is possible for an attacker who has managed to intercept it to decrypt the message or, alter it, then encrypt it once more and pass it on to the receiver in place of the original message. </a:t>
            </a:r>
          </a:p>
          <a:p>
            <a:pPr algn="just">
              <a:buFont typeface="Wingdings" panose="05000000000000000000" pitchFamily="2" charset="2"/>
              <a:buChar char="v"/>
            </a:pPr>
            <a:endParaRPr lang="en-US" sz="3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3200" b="0" i="0" u="none" strike="noStrike" baseline="0" dirty="0">
                <a:latin typeface="Times New Roman" panose="02020603050405020304" pitchFamily="18" charset="0"/>
                <a:cs typeface="Times New Roman" panose="02020603050405020304" pitchFamily="18" charset="0"/>
              </a:rPr>
              <a:t>Since such issues are present, symmetric key cryptography by itself provides only confidentiality, and not integrity, as we would not be aware that the message in our example had been altered.</a:t>
            </a:r>
            <a:endParaRPr lang="en-GH"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9382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6D75C-0516-7A60-2339-1CB34C123091}"/>
              </a:ext>
            </a:extLst>
          </p:cNvPr>
          <p:cNvSpPr>
            <a:spLocks noGrp="1"/>
          </p:cNvSpPr>
          <p:nvPr>
            <p:ph type="title"/>
          </p:nvPr>
        </p:nvSpPr>
        <p:spPr>
          <a:xfrm>
            <a:off x="838200" y="107951"/>
            <a:ext cx="10515600" cy="706438"/>
          </a:xfrm>
        </p:spPr>
        <p:txBody>
          <a:bodyPr>
            <a:normAutofit/>
          </a:bodyPr>
          <a:lstStyle/>
          <a:p>
            <a:pPr algn="ctr"/>
            <a:r>
              <a:rPr lang="en-US" sz="4000" b="1" i="0" u="none" strike="noStrike" baseline="0" dirty="0">
                <a:latin typeface="Times New Roman" panose="02020603050405020304" pitchFamily="18" charset="0"/>
                <a:cs typeface="Times New Roman" panose="02020603050405020304" pitchFamily="18" charset="0"/>
              </a:rPr>
              <a:t>BLOCK AND STREAM CIPHERS</a:t>
            </a:r>
            <a:endParaRPr lang="en-GH" sz="8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0DB05F-6139-27A1-FE70-E1A31CA02820}"/>
              </a:ext>
            </a:extLst>
          </p:cNvPr>
          <p:cNvSpPr>
            <a:spLocks noGrp="1"/>
          </p:cNvSpPr>
          <p:nvPr>
            <p:ph idx="1"/>
          </p:nvPr>
        </p:nvSpPr>
        <p:spPr>
          <a:xfrm>
            <a:off x="1428750" y="814389"/>
            <a:ext cx="9444038" cy="5935660"/>
          </a:xfrm>
        </p:spPr>
        <p:txBody>
          <a:bodyPr>
            <a:normAutofit lnSpcReduction="10000"/>
          </a:bodyPr>
          <a:lstStyle/>
          <a:p>
            <a:pPr algn="just"/>
            <a:r>
              <a:rPr lang="en-US" sz="3200" b="0" i="0" u="none" strike="noStrike" baseline="0" dirty="0">
                <a:latin typeface="Times New Roman" panose="02020603050405020304" pitchFamily="18" charset="0"/>
                <a:cs typeface="Times New Roman" panose="02020603050405020304" pitchFamily="18" charset="0"/>
              </a:rPr>
              <a:t>A block cipher takes a </a:t>
            </a:r>
            <a:r>
              <a:rPr lang="en-US" sz="3200" b="1" i="0" u="none" strike="noStrike" baseline="0" dirty="0">
                <a:solidFill>
                  <a:srgbClr val="FF0000"/>
                </a:solidFill>
                <a:latin typeface="Times New Roman" panose="02020603050405020304" pitchFamily="18" charset="0"/>
                <a:cs typeface="Times New Roman" panose="02020603050405020304" pitchFamily="18" charset="0"/>
              </a:rPr>
              <a:t>predetermined</a:t>
            </a:r>
            <a:r>
              <a:rPr lang="en-US" sz="3200" b="0" i="0" u="none" strike="noStrike" baseline="0" dirty="0">
                <a:latin typeface="Times New Roman" panose="02020603050405020304" pitchFamily="18" charset="0"/>
                <a:cs typeface="Times New Roman" panose="02020603050405020304" pitchFamily="18" charset="0"/>
              </a:rPr>
              <a:t> </a:t>
            </a:r>
            <a:r>
              <a:rPr lang="en-US" sz="3200" b="1" i="0" u="none" strike="noStrike" baseline="0" dirty="0">
                <a:solidFill>
                  <a:srgbClr val="FF0000"/>
                </a:solidFill>
                <a:latin typeface="Times New Roman" panose="02020603050405020304" pitchFamily="18" charset="0"/>
                <a:cs typeface="Times New Roman" panose="02020603050405020304" pitchFamily="18" charset="0"/>
              </a:rPr>
              <a:t>number of bits</a:t>
            </a:r>
            <a:r>
              <a:rPr lang="en-US" sz="3200" b="0" i="0" u="none" strike="noStrike" baseline="0" dirty="0">
                <a:latin typeface="Times New Roman" panose="02020603050405020304" pitchFamily="18" charset="0"/>
                <a:cs typeface="Times New Roman" panose="02020603050405020304" pitchFamily="18" charset="0"/>
              </a:rPr>
              <a:t>, known as a block, in the plaintext message and encrypts that block.</a:t>
            </a:r>
          </a:p>
          <a:p>
            <a:pPr algn="just"/>
            <a:endParaRPr lang="en-US" sz="3200" dirty="0">
              <a:latin typeface="Times New Roman" panose="02020603050405020304" pitchFamily="18" charset="0"/>
              <a:cs typeface="Times New Roman" panose="02020603050405020304" pitchFamily="18" charset="0"/>
            </a:endParaRPr>
          </a:p>
          <a:p>
            <a:pPr algn="just"/>
            <a:r>
              <a:rPr lang="en-US" sz="3200" b="0" i="0" u="none" strike="noStrike" baseline="0" dirty="0">
                <a:latin typeface="Times New Roman" panose="02020603050405020304" pitchFamily="18" charset="0"/>
                <a:cs typeface="Times New Roman" panose="02020603050405020304" pitchFamily="18" charset="0"/>
              </a:rPr>
              <a:t> Blocks are commonly composed of 64 bits but can be larger or smaller depending on the particular algorithm being used and the various modes in which the algorithm might be capable of operating. </a:t>
            </a:r>
          </a:p>
          <a:p>
            <a:pPr algn="just"/>
            <a:endParaRPr lang="en-US" sz="3200" dirty="0">
              <a:latin typeface="Times New Roman" panose="02020603050405020304" pitchFamily="18" charset="0"/>
              <a:cs typeface="Times New Roman" panose="02020603050405020304" pitchFamily="18" charset="0"/>
            </a:endParaRPr>
          </a:p>
          <a:p>
            <a:pPr algn="just"/>
            <a:r>
              <a:rPr lang="en-US" sz="3200" b="0" i="0" u="none" strike="noStrike" baseline="0" dirty="0">
                <a:latin typeface="Times New Roman" panose="02020603050405020304" pitchFamily="18" charset="0"/>
                <a:cs typeface="Times New Roman" panose="02020603050405020304" pitchFamily="18" charset="0"/>
              </a:rPr>
              <a:t>A stream cipher encrypts </a:t>
            </a:r>
            <a:r>
              <a:rPr lang="en-US" sz="3200" b="1" dirty="0">
                <a:solidFill>
                  <a:srgbClr val="FF0000"/>
                </a:solidFill>
                <a:latin typeface="Times New Roman" panose="02020603050405020304" pitchFamily="18" charset="0"/>
                <a:cs typeface="Times New Roman" panose="02020603050405020304" pitchFamily="18" charset="0"/>
              </a:rPr>
              <a:t>each bit </a:t>
            </a:r>
            <a:r>
              <a:rPr lang="en-US" sz="3200" b="0" i="0" u="none" strike="noStrike" baseline="0" dirty="0">
                <a:latin typeface="Times New Roman" panose="02020603050405020304" pitchFamily="18" charset="0"/>
                <a:cs typeface="Times New Roman" panose="02020603050405020304" pitchFamily="18" charset="0"/>
              </a:rPr>
              <a:t>in the plaintext </a:t>
            </a:r>
            <a:r>
              <a:rPr lang="en-US" sz="3200" dirty="0">
                <a:latin typeface="Times New Roman" panose="02020603050405020304" pitchFamily="18" charset="0"/>
                <a:cs typeface="Times New Roman" panose="02020603050405020304" pitchFamily="18" charset="0"/>
              </a:rPr>
              <a:t>message, 1 bit at a time. It is also possible for a block cipher to act as a stream cipher by setting a block size of 1 bit.</a:t>
            </a:r>
            <a:endParaRPr lang="en-GH" sz="3200" dirty="0">
              <a:latin typeface="Times New Roman" panose="02020603050405020304" pitchFamily="18" charset="0"/>
              <a:cs typeface="Times New Roman" panose="02020603050405020304" pitchFamily="18" charset="0"/>
            </a:endParaRPr>
          </a:p>
          <a:p>
            <a:pPr algn="just"/>
            <a:endParaRPr lang="en-US" sz="3200" b="0" i="0" u="none" strike="noStrike" baseline="0" dirty="0">
              <a:latin typeface="Times New Roman" panose="02020603050405020304" pitchFamily="18" charset="0"/>
              <a:cs typeface="Times New Roman" panose="02020603050405020304" pitchFamily="18" charset="0"/>
            </a:endParaRPr>
          </a:p>
          <a:p>
            <a:pPr algn="just"/>
            <a:endParaRPr lang="en-US" sz="3200" b="0"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3533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txBox="1">
            <a:spLocks noGrp="1"/>
          </p:cNvSpPr>
          <p:nvPr>
            <p:ph type="ctrTitle"/>
          </p:nvPr>
        </p:nvSpPr>
        <p:spPr>
          <a:xfrm>
            <a:off x="3581400" y="2758440"/>
            <a:ext cx="8122920" cy="1458770"/>
          </a:xfrm>
          <a:prstGeom prst="rect">
            <a:avLst/>
          </a:prstGeom>
        </p:spPr>
        <p:txBody>
          <a:bodyPr spcFirstLastPara="1" vert="horz" wrap="square" lIns="121900" tIns="121900" rIns="121900" bIns="121900" rtlCol="0" anchor="b" anchorCtr="0">
            <a:noAutofit/>
          </a:bodyPr>
          <a:lstStyle/>
          <a:p>
            <a:pPr algn="ctr"/>
            <a:r>
              <a:rPr lang="en-US" sz="7200" b="1" dirty="0">
                <a:solidFill>
                  <a:schemeClr val="accent2">
                    <a:lumMod val="75000"/>
                  </a:schemeClr>
                </a:solidFill>
                <a:latin typeface="Times New Roman" panose="02020603050405020304" pitchFamily="18" charset="0"/>
                <a:cs typeface="Times New Roman" panose="02020603050405020304" pitchFamily="18" charset="0"/>
              </a:rPr>
              <a:t>CRYPTOGRAPHY</a:t>
            </a:r>
          </a:p>
        </p:txBody>
      </p:sp>
      <p:sp>
        <p:nvSpPr>
          <p:cNvPr id="145" name="Google Shape;145;p16"/>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2</a:t>
            </a:fld>
            <a:endParaRPr/>
          </a:p>
        </p:txBody>
      </p:sp>
      <p:sp>
        <p:nvSpPr>
          <p:cNvPr id="144" name="Google Shape;144;p16"/>
          <p:cNvSpPr txBox="1"/>
          <p:nvPr/>
        </p:nvSpPr>
        <p:spPr>
          <a:xfrm>
            <a:off x="338047" y="883200"/>
            <a:ext cx="3243353" cy="5091600"/>
          </a:xfrm>
          <a:prstGeom prst="rect">
            <a:avLst/>
          </a:prstGeom>
          <a:noFill/>
          <a:ln>
            <a:noFill/>
          </a:ln>
        </p:spPr>
        <p:txBody>
          <a:bodyPr spcFirstLastPara="1" wrap="square" lIns="121900" tIns="121900" rIns="121900" bIns="121900" anchor="ctr" anchorCtr="0">
            <a:noAutofit/>
          </a:bodyPr>
          <a:lstStyle/>
          <a:p>
            <a:pPr algn="ctr"/>
            <a:r>
              <a:rPr lang="en" sz="32000" dirty="0">
                <a:solidFill>
                  <a:schemeClr val="accent2"/>
                </a:solidFill>
                <a:latin typeface="Roboto Slab"/>
                <a:ea typeface="Roboto Slab"/>
                <a:cs typeface="Roboto Slab"/>
                <a:sym typeface="Roboto Slab"/>
              </a:rPr>
              <a:t>4</a:t>
            </a:r>
            <a:endParaRPr sz="32000" dirty="0">
              <a:solidFill>
                <a:schemeClr val="accent2"/>
              </a:solidFill>
              <a:latin typeface="Roboto Slab"/>
              <a:ea typeface="Roboto Slab"/>
              <a:cs typeface="Roboto Slab"/>
              <a:sym typeface="Roboto Slab"/>
            </a:endParaRPr>
          </a:p>
        </p:txBody>
      </p:sp>
    </p:spTree>
    <p:extLst>
      <p:ext uri="{BB962C8B-B14F-4D97-AF65-F5344CB8AC3E}">
        <p14:creationId xmlns:p14="http://schemas.microsoft.com/office/powerpoint/2010/main" val="1619340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B84C5-FD54-7DBB-8E4B-E733E2B72F9A}"/>
              </a:ext>
            </a:extLst>
          </p:cNvPr>
          <p:cNvSpPr>
            <a:spLocks noGrp="1"/>
          </p:cNvSpPr>
          <p:nvPr>
            <p:ph type="title"/>
          </p:nvPr>
        </p:nvSpPr>
        <p:spPr>
          <a:xfrm>
            <a:off x="2728912" y="136525"/>
            <a:ext cx="6224587" cy="1006475"/>
          </a:xfrm>
        </p:spPr>
        <p:txBody>
          <a:bodyPr/>
          <a:lstStyle/>
          <a:p>
            <a:pPr algn="ctr"/>
            <a:r>
              <a:rPr lang="en-US" b="1" dirty="0">
                <a:latin typeface="Times New Roman" panose="02020603050405020304" pitchFamily="18" charset="0"/>
                <a:cs typeface="Times New Roman" panose="02020603050405020304" pitchFamily="18" charset="0"/>
              </a:rPr>
              <a:t>BLOCK CIPHER </a:t>
            </a:r>
            <a:endParaRPr lang="en-GH"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8463CB4-DCD4-C0DE-CFCA-7CF9F29863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2586" y="1143000"/>
            <a:ext cx="8048627" cy="4829174"/>
          </a:xfrm>
        </p:spPr>
      </p:pic>
    </p:spTree>
    <p:extLst>
      <p:ext uri="{BB962C8B-B14F-4D97-AF65-F5344CB8AC3E}">
        <p14:creationId xmlns:p14="http://schemas.microsoft.com/office/powerpoint/2010/main" val="3911009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1BFBF-20D2-6BF5-CE6B-8F508B3E8736}"/>
              </a:ext>
            </a:extLst>
          </p:cNvPr>
          <p:cNvSpPr>
            <a:spLocks noGrp="1"/>
          </p:cNvSpPr>
          <p:nvPr>
            <p:ph type="title"/>
          </p:nvPr>
        </p:nvSpPr>
        <p:spPr>
          <a:xfrm>
            <a:off x="2809875" y="107951"/>
            <a:ext cx="6424612" cy="920750"/>
          </a:xfrm>
        </p:spPr>
        <p:txBody>
          <a:bodyPr/>
          <a:lstStyle/>
          <a:p>
            <a:pPr algn="ctr"/>
            <a:r>
              <a:rPr lang="en-US" b="1" dirty="0">
                <a:latin typeface="Times New Roman" panose="02020603050405020304" pitchFamily="18" charset="0"/>
                <a:cs typeface="Times New Roman" panose="02020603050405020304" pitchFamily="18" charset="0"/>
              </a:rPr>
              <a:t>STREAM CIPHER</a:t>
            </a:r>
            <a:endParaRPr lang="en-GH"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1AAD224-55C3-44C6-F1AF-9DF28F844F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3037" y="1514475"/>
            <a:ext cx="8543925" cy="4743450"/>
          </a:xfrm>
        </p:spPr>
      </p:pic>
    </p:spTree>
    <p:extLst>
      <p:ext uri="{BB962C8B-B14F-4D97-AF65-F5344CB8AC3E}">
        <p14:creationId xmlns:p14="http://schemas.microsoft.com/office/powerpoint/2010/main" val="3984530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ABEE9-C7BF-A4C8-7536-623C028E888F}"/>
              </a:ext>
            </a:extLst>
          </p:cNvPr>
          <p:cNvSpPr>
            <a:spLocks noGrp="1"/>
          </p:cNvSpPr>
          <p:nvPr>
            <p:ph type="title"/>
          </p:nvPr>
        </p:nvSpPr>
        <p:spPr>
          <a:xfrm>
            <a:off x="1595437" y="171451"/>
            <a:ext cx="9205913" cy="792162"/>
          </a:xfrm>
        </p:spPr>
        <p:txBody>
          <a:bodyPr/>
          <a:lstStyle/>
          <a:p>
            <a:pPr algn="ctr"/>
            <a:r>
              <a:rPr lang="en-US" sz="4400" b="1" i="0" u="none" strike="noStrike" baseline="0" dirty="0">
                <a:latin typeface="Times New Roman" panose="02020603050405020304" pitchFamily="18" charset="0"/>
                <a:cs typeface="Times New Roman" panose="02020603050405020304" pitchFamily="18" charset="0"/>
              </a:rPr>
              <a:t>BLOCK AND STREAM CIPHERS</a:t>
            </a:r>
            <a:endParaRPr lang="en-GH" dirty="0"/>
          </a:p>
        </p:txBody>
      </p:sp>
      <p:sp>
        <p:nvSpPr>
          <p:cNvPr id="3" name="Content Placeholder 2">
            <a:extLst>
              <a:ext uri="{FF2B5EF4-FFF2-40B4-BE49-F238E27FC236}">
                <a16:creationId xmlns:a16="http://schemas.microsoft.com/office/drawing/2014/main" id="{BD2C575C-6975-B360-8200-9138508DC23A}"/>
              </a:ext>
            </a:extLst>
          </p:cNvPr>
          <p:cNvSpPr>
            <a:spLocks noGrp="1"/>
          </p:cNvSpPr>
          <p:nvPr>
            <p:ph idx="1"/>
          </p:nvPr>
        </p:nvSpPr>
        <p:spPr>
          <a:xfrm>
            <a:off x="1595436" y="1185863"/>
            <a:ext cx="9205914" cy="5500687"/>
          </a:xfrm>
        </p:spPr>
        <p:txBody>
          <a:bodyPr>
            <a:normAutofit/>
          </a:bodyPr>
          <a:lstStyle/>
          <a:p>
            <a:pPr algn="just"/>
            <a:r>
              <a:rPr lang="en-US" sz="3200" b="0" i="0" u="none" strike="noStrike" baseline="0" dirty="0">
                <a:latin typeface="Times New Roman" panose="02020603050405020304" pitchFamily="18" charset="0"/>
                <a:cs typeface="Times New Roman" panose="02020603050405020304" pitchFamily="18" charset="0"/>
              </a:rPr>
              <a:t>Block ciphers are often </a:t>
            </a:r>
            <a:r>
              <a:rPr lang="en-US" sz="3200" b="1" i="0" u="none" strike="noStrike" baseline="0" dirty="0">
                <a:solidFill>
                  <a:srgbClr val="FF0000"/>
                </a:solidFill>
                <a:latin typeface="Times New Roman" panose="02020603050405020304" pitchFamily="18" charset="0"/>
                <a:cs typeface="Times New Roman" panose="02020603050405020304" pitchFamily="18" charset="0"/>
              </a:rPr>
              <a:t>slower</a:t>
            </a:r>
            <a:r>
              <a:rPr lang="en-US" sz="3200" b="0" i="0" u="none" strike="noStrike" baseline="0" dirty="0">
                <a:latin typeface="Times New Roman" panose="02020603050405020304" pitchFamily="18" charset="0"/>
                <a:cs typeface="Times New Roman" panose="02020603050405020304" pitchFamily="18" charset="0"/>
              </a:rPr>
              <a:t> than stream ciphers, they tend to be more efficient.</a:t>
            </a:r>
          </a:p>
          <a:p>
            <a:pPr algn="just"/>
            <a:endParaRPr lang="en-US" sz="3200" b="0" i="0" u="none" strike="noStrike" baseline="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Since block ciphers operate on larger blocks of the message at a time, they do tend to be </a:t>
            </a:r>
            <a:r>
              <a:rPr lang="en-US" sz="3200" b="1" dirty="0">
                <a:solidFill>
                  <a:srgbClr val="FF0000"/>
                </a:solidFill>
                <a:latin typeface="Times New Roman" panose="02020603050405020304" pitchFamily="18" charset="0"/>
                <a:cs typeface="Times New Roman" panose="02020603050405020304" pitchFamily="18" charset="0"/>
              </a:rPr>
              <a:t>more resource intensive</a:t>
            </a:r>
            <a:r>
              <a:rPr lang="en-US" sz="3200" dirty="0">
                <a:latin typeface="Times New Roman" panose="02020603050405020304" pitchFamily="18" charset="0"/>
                <a:cs typeface="Times New Roman" panose="02020603050405020304" pitchFamily="18" charset="0"/>
              </a:rPr>
              <a:t> and are more complex to implement in hardware or software.</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Block ciphers are also </a:t>
            </a:r>
            <a:r>
              <a:rPr lang="en-US" sz="3200" b="1" dirty="0">
                <a:solidFill>
                  <a:srgbClr val="FF0000"/>
                </a:solidFill>
                <a:latin typeface="Times New Roman" panose="02020603050405020304" pitchFamily="18" charset="0"/>
                <a:cs typeface="Times New Roman" panose="02020603050405020304" pitchFamily="18" charset="0"/>
              </a:rPr>
              <a:t>more sensitive to errors </a:t>
            </a:r>
            <a:r>
              <a:rPr lang="en-US" sz="3200" dirty="0">
                <a:latin typeface="Times New Roman" panose="02020603050405020304" pitchFamily="18" charset="0"/>
                <a:cs typeface="Times New Roman" panose="02020603050405020304" pitchFamily="18" charset="0"/>
              </a:rPr>
              <a:t>in the encryption process as they are working with more data. </a:t>
            </a:r>
          </a:p>
        </p:txBody>
      </p:sp>
    </p:spTree>
    <p:extLst>
      <p:ext uri="{BB962C8B-B14F-4D97-AF65-F5344CB8AC3E}">
        <p14:creationId xmlns:p14="http://schemas.microsoft.com/office/powerpoint/2010/main" val="3845482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4526-4C77-BBFF-3888-F05BD25CECF9}"/>
              </a:ext>
            </a:extLst>
          </p:cNvPr>
          <p:cNvSpPr>
            <a:spLocks noGrp="1"/>
          </p:cNvSpPr>
          <p:nvPr>
            <p:ph type="title"/>
          </p:nvPr>
        </p:nvSpPr>
        <p:spPr>
          <a:xfrm>
            <a:off x="1414462" y="117474"/>
            <a:ext cx="9172577" cy="711201"/>
          </a:xfrm>
        </p:spPr>
        <p:txBody>
          <a:bodyPr>
            <a:normAutofit/>
          </a:bodyPr>
          <a:lstStyle/>
          <a:p>
            <a:pPr algn="ctr"/>
            <a:r>
              <a:rPr lang="en-US" sz="4400" b="1" i="0" u="none" strike="noStrike" baseline="0" dirty="0">
                <a:latin typeface="Times New Roman" panose="02020603050405020304" pitchFamily="18" charset="0"/>
                <a:cs typeface="Times New Roman" panose="02020603050405020304" pitchFamily="18" charset="0"/>
              </a:rPr>
              <a:t>BLOCK AND STREAM CIPHERS</a:t>
            </a:r>
            <a:endParaRPr lang="en-GH" dirty="0"/>
          </a:p>
        </p:txBody>
      </p:sp>
      <p:sp>
        <p:nvSpPr>
          <p:cNvPr id="3" name="Content Placeholder 2">
            <a:extLst>
              <a:ext uri="{FF2B5EF4-FFF2-40B4-BE49-F238E27FC236}">
                <a16:creationId xmlns:a16="http://schemas.microsoft.com/office/drawing/2014/main" id="{961A10B9-2FAB-4E00-F703-EC0A7E4FDE4E}"/>
              </a:ext>
            </a:extLst>
          </p:cNvPr>
          <p:cNvSpPr>
            <a:spLocks noGrp="1"/>
          </p:cNvSpPr>
          <p:nvPr>
            <p:ph idx="1"/>
          </p:nvPr>
        </p:nvSpPr>
        <p:spPr>
          <a:xfrm>
            <a:off x="1414463" y="1500188"/>
            <a:ext cx="9172576" cy="5240338"/>
          </a:xfrm>
        </p:spPr>
        <p:txBody>
          <a:bodyPr>
            <a:noAutofit/>
          </a:bodyPr>
          <a:lstStyle/>
          <a:p>
            <a:pPr algn="just"/>
            <a:r>
              <a:rPr lang="en-US" sz="3200" dirty="0">
                <a:latin typeface="Times New Roman" panose="02020603050405020304" pitchFamily="18" charset="0"/>
                <a:cs typeface="Times New Roman" panose="02020603050405020304" pitchFamily="18" charset="0"/>
              </a:rPr>
              <a:t>An error in the encryption process of a block cipher may render unusable a larger segment of data than what we would find in a stream cipher, as the stream cipher would only be working with 1 particular bit.</a:t>
            </a:r>
          </a:p>
          <a:p>
            <a:pPr algn="just"/>
            <a:endParaRPr lang="en-US" sz="3200" b="0" i="0" u="none" strike="noStrike" baseline="0" dirty="0">
              <a:latin typeface="Times New Roman" panose="02020603050405020304" pitchFamily="18" charset="0"/>
              <a:cs typeface="Times New Roman" panose="02020603050405020304" pitchFamily="18" charset="0"/>
            </a:endParaRPr>
          </a:p>
          <a:p>
            <a:pPr algn="just"/>
            <a:r>
              <a:rPr lang="en-US" sz="3200" b="0" i="0" u="none" strike="noStrike" baseline="0" dirty="0">
                <a:latin typeface="Times New Roman" panose="02020603050405020304" pitchFamily="18" charset="0"/>
                <a:cs typeface="Times New Roman" panose="02020603050405020304" pitchFamily="18" charset="0"/>
              </a:rPr>
              <a:t>Typically, block ciphers are better for use in situations where the size of the message is fixed or known in advance, such as when we are encrypting a file or have message sizes that are reported in protocol headers. </a:t>
            </a:r>
            <a:endParaRPr lang="en-GH"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5271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84EDD-93C3-84C4-EE79-3C0AF947B408}"/>
              </a:ext>
            </a:extLst>
          </p:cNvPr>
          <p:cNvSpPr>
            <a:spLocks noGrp="1"/>
          </p:cNvSpPr>
          <p:nvPr>
            <p:ph type="title"/>
          </p:nvPr>
        </p:nvSpPr>
        <p:spPr>
          <a:xfrm>
            <a:off x="1528762" y="136526"/>
            <a:ext cx="8886825" cy="806450"/>
          </a:xfrm>
        </p:spPr>
        <p:txBody>
          <a:bodyPr/>
          <a:lstStyle/>
          <a:p>
            <a:pPr algn="ctr"/>
            <a:r>
              <a:rPr lang="en-US" sz="4400" b="1" i="0" u="none" strike="noStrike" baseline="0" dirty="0">
                <a:latin typeface="Times New Roman" panose="02020603050405020304" pitchFamily="18" charset="0"/>
                <a:cs typeface="Times New Roman" panose="02020603050405020304" pitchFamily="18" charset="0"/>
              </a:rPr>
              <a:t>BLOCK AND STREAM CIPHERS</a:t>
            </a:r>
            <a:endParaRPr lang="en-GH" dirty="0"/>
          </a:p>
        </p:txBody>
      </p:sp>
      <p:sp>
        <p:nvSpPr>
          <p:cNvPr id="3" name="Content Placeholder 2">
            <a:extLst>
              <a:ext uri="{FF2B5EF4-FFF2-40B4-BE49-F238E27FC236}">
                <a16:creationId xmlns:a16="http://schemas.microsoft.com/office/drawing/2014/main" id="{444A311E-7D54-1A78-60CC-32A356D802C4}"/>
              </a:ext>
            </a:extLst>
          </p:cNvPr>
          <p:cNvSpPr>
            <a:spLocks noGrp="1"/>
          </p:cNvSpPr>
          <p:nvPr>
            <p:ph idx="1"/>
          </p:nvPr>
        </p:nvSpPr>
        <p:spPr>
          <a:xfrm>
            <a:off x="1528762" y="1825625"/>
            <a:ext cx="8886825" cy="4351338"/>
          </a:xfrm>
        </p:spPr>
        <p:txBody>
          <a:bodyPr>
            <a:normAutofit/>
          </a:bodyPr>
          <a:lstStyle/>
          <a:p>
            <a:pPr algn="just"/>
            <a:r>
              <a:rPr lang="en-US" sz="3200" b="0" i="0" u="none" strike="noStrike" baseline="0" dirty="0">
                <a:latin typeface="Times New Roman" panose="02020603050405020304" pitchFamily="18" charset="0"/>
                <a:cs typeface="Times New Roman" panose="02020603050405020304" pitchFamily="18" charset="0"/>
              </a:rPr>
              <a:t>Stream ciphers are often better for use in situations where we have data of an unknown size or the data is in a continuous stream, such as we might see moving over a network.</a:t>
            </a:r>
            <a:endParaRPr lang="en-GH" sz="3200" dirty="0"/>
          </a:p>
        </p:txBody>
      </p:sp>
    </p:spTree>
    <p:extLst>
      <p:ext uri="{BB962C8B-B14F-4D97-AF65-F5344CB8AC3E}">
        <p14:creationId xmlns:p14="http://schemas.microsoft.com/office/powerpoint/2010/main" val="1240732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84EDD-93C3-84C4-EE79-3C0AF947B408}"/>
              </a:ext>
            </a:extLst>
          </p:cNvPr>
          <p:cNvSpPr>
            <a:spLocks noGrp="1"/>
          </p:cNvSpPr>
          <p:nvPr>
            <p:ph type="title"/>
          </p:nvPr>
        </p:nvSpPr>
        <p:spPr>
          <a:xfrm>
            <a:off x="1428751" y="107951"/>
            <a:ext cx="9129712" cy="849313"/>
          </a:xfrm>
        </p:spPr>
        <p:txBody>
          <a:bodyPr>
            <a:normAutofit fontScale="90000"/>
          </a:bodyPr>
          <a:lstStyle/>
          <a:p>
            <a:pPr algn="ctr"/>
            <a:r>
              <a:rPr lang="en-US" sz="4800" b="1" i="0" u="none" strike="noStrike" baseline="0" dirty="0">
                <a:latin typeface="Times New Roman" panose="02020603050405020304" pitchFamily="18" charset="0"/>
                <a:cs typeface="Times New Roman" panose="02020603050405020304" pitchFamily="18" charset="0"/>
              </a:rPr>
              <a:t>ASYMMETRIC CRYPTOGRAPHY</a:t>
            </a:r>
            <a:endParaRPr lang="en-GH" sz="9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4A311E-7D54-1A78-60CC-32A356D802C4}"/>
              </a:ext>
            </a:extLst>
          </p:cNvPr>
          <p:cNvSpPr>
            <a:spLocks noGrp="1"/>
          </p:cNvSpPr>
          <p:nvPr>
            <p:ph idx="1"/>
          </p:nvPr>
        </p:nvSpPr>
        <p:spPr>
          <a:xfrm>
            <a:off x="1428750" y="1228725"/>
            <a:ext cx="9358313" cy="5521324"/>
          </a:xfrm>
        </p:spPr>
        <p:txBody>
          <a:bodyPr>
            <a:normAutofit/>
          </a:bodyPr>
          <a:lstStyle/>
          <a:p>
            <a:pPr algn="just"/>
            <a:r>
              <a:rPr lang="en-US" sz="3200" b="0" i="0" u="none" strike="noStrike" baseline="0" dirty="0">
                <a:latin typeface="Times New Roman" panose="02020603050405020304" pitchFamily="18" charset="0"/>
                <a:cs typeface="Times New Roman" panose="02020603050405020304" pitchFamily="18" charset="0"/>
              </a:rPr>
              <a:t>Asymmetric key cryptography, also known as public key cryptography, utilizes two keys: a </a:t>
            </a:r>
            <a:r>
              <a:rPr lang="en-US" sz="3200" b="1" i="0" u="none" strike="noStrike" baseline="0" dirty="0">
                <a:solidFill>
                  <a:srgbClr val="FF0000"/>
                </a:solidFill>
                <a:latin typeface="Times New Roman" panose="02020603050405020304" pitchFamily="18" charset="0"/>
                <a:cs typeface="Times New Roman" panose="02020603050405020304" pitchFamily="18" charset="0"/>
              </a:rPr>
              <a:t>public key </a:t>
            </a:r>
            <a:r>
              <a:rPr lang="en-US" sz="3200" b="0" i="0" u="none" strike="noStrike" baseline="0" dirty="0">
                <a:latin typeface="Times New Roman" panose="02020603050405020304" pitchFamily="18" charset="0"/>
                <a:cs typeface="Times New Roman" panose="02020603050405020304" pitchFamily="18" charset="0"/>
              </a:rPr>
              <a:t>and a </a:t>
            </a:r>
            <a:r>
              <a:rPr lang="en-US" sz="3200" b="1" dirty="0">
                <a:solidFill>
                  <a:srgbClr val="FF0000"/>
                </a:solidFill>
                <a:latin typeface="Times New Roman" panose="02020603050405020304" pitchFamily="18" charset="0"/>
                <a:cs typeface="Times New Roman" panose="02020603050405020304" pitchFamily="18" charset="0"/>
              </a:rPr>
              <a:t>private key</a:t>
            </a:r>
            <a:r>
              <a:rPr lang="en-US" sz="3200" b="0" i="0" u="none" strike="noStrike" baseline="0" dirty="0">
                <a:latin typeface="Times New Roman" panose="02020603050405020304" pitchFamily="18" charset="0"/>
                <a:cs typeface="Times New Roman" panose="02020603050405020304" pitchFamily="18" charset="0"/>
              </a:rPr>
              <a:t>. </a:t>
            </a:r>
          </a:p>
          <a:p>
            <a:pPr algn="just"/>
            <a:endParaRPr lang="en-US" sz="3200" b="0" i="0" u="none" strike="noStrike" baseline="0" dirty="0">
              <a:latin typeface="Times New Roman" panose="02020603050405020304" pitchFamily="18" charset="0"/>
              <a:cs typeface="Times New Roman" panose="02020603050405020304" pitchFamily="18" charset="0"/>
            </a:endParaRPr>
          </a:p>
          <a:p>
            <a:pPr algn="just"/>
            <a:r>
              <a:rPr lang="en-US" sz="3200" b="0" i="0" u="none" strike="noStrike" baseline="0" dirty="0">
                <a:latin typeface="Times New Roman" panose="02020603050405020304" pitchFamily="18" charset="0"/>
                <a:cs typeface="Times New Roman" panose="02020603050405020304" pitchFamily="18" charset="0"/>
              </a:rPr>
              <a:t>The public key is used to </a:t>
            </a:r>
            <a:r>
              <a:rPr lang="en-US" sz="3200" b="1" dirty="0">
                <a:solidFill>
                  <a:srgbClr val="FF0000"/>
                </a:solidFill>
                <a:latin typeface="Times New Roman" panose="02020603050405020304" pitchFamily="18" charset="0"/>
                <a:cs typeface="Times New Roman" panose="02020603050405020304" pitchFamily="18" charset="0"/>
              </a:rPr>
              <a:t>encrypt</a:t>
            </a:r>
            <a:r>
              <a:rPr lang="en-US" sz="3200" b="0" i="0" u="none" strike="noStrike" baseline="0" dirty="0">
                <a:latin typeface="Times New Roman" panose="02020603050405020304" pitchFamily="18" charset="0"/>
                <a:cs typeface="Times New Roman" panose="02020603050405020304" pitchFamily="18" charset="0"/>
              </a:rPr>
              <a:t> data sent from the sender to the receiver and is shared with everyone.</a:t>
            </a:r>
          </a:p>
          <a:p>
            <a:pPr algn="just"/>
            <a:endParaRPr lang="en-US" sz="3200" b="0" i="0" u="none" strike="noStrike" baseline="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Private keys are used to </a:t>
            </a:r>
            <a:r>
              <a:rPr lang="en-US" sz="3200" b="1" dirty="0">
                <a:solidFill>
                  <a:srgbClr val="FF0000"/>
                </a:solidFill>
                <a:latin typeface="Times New Roman" panose="02020603050405020304" pitchFamily="18" charset="0"/>
                <a:cs typeface="Times New Roman" panose="02020603050405020304" pitchFamily="18" charset="0"/>
              </a:rPr>
              <a:t>decrypt</a:t>
            </a:r>
            <a:r>
              <a:rPr lang="en-US" sz="3200" dirty="0">
                <a:latin typeface="Times New Roman" panose="02020603050405020304" pitchFamily="18" charset="0"/>
                <a:cs typeface="Times New Roman" panose="02020603050405020304" pitchFamily="18" charset="0"/>
              </a:rPr>
              <a:t> data that arrives at the receiving end and are very carefully guarded by the receiver.</a:t>
            </a:r>
            <a:endParaRPr lang="en-GH"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9575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13066-2518-A169-EECF-3D2B38E5A7A1}"/>
              </a:ext>
            </a:extLst>
          </p:cNvPr>
          <p:cNvSpPr>
            <a:spLocks noGrp="1"/>
          </p:cNvSpPr>
          <p:nvPr>
            <p:ph type="title"/>
          </p:nvPr>
        </p:nvSpPr>
        <p:spPr>
          <a:xfrm>
            <a:off x="838199" y="183355"/>
            <a:ext cx="10515600" cy="792163"/>
          </a:xfrm>
        </p:spPr>
        <p:txBody>
          <a:bodyPr/>
          <a:lstStyle/>
          <a:p>
            <a:pPr algn="ctr"/>
            <a:r>
              <a:rPr lang="en-US" sz="4400" b="1" i="0" u="none" strike="noStrike" baseline="0" dirty="0">
                <a:latin typeface="Times New Roman" panose="02020603050405020304" pitchFamily="18" charset="0"/>
                <a:cs typeface="Times New Roman" panose="02020603050405020304" pitchFamily="18" charset="0"/>
              </a:rPr>
              <a:t>ASYMMETRIC CRYPTOGRAPHY</a:t>
            </a:r>
            <a:endParaRPr lang="en-GH" dirty="0"/>
          </a:p>
        </p:txBody>
      </p:sp>
      <p:pic>
        <p:nvPicPr>
          <p:cNvPr id="5" name="Content Placeholder 4">
            <a:extLst>
              <a:ext uri="{FF2B5EF4-FFF2-40B4-BE49-F238E27FC236}">
                <a16:creationId xmlns:a16="http://schemas.microsoft.com/office/drawing/2014/main" id="{A8CDEF2C-FF7E-2C78-FE65-C360E12BF6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0023" y="1114425"/>
            <a:ext cx="7751954" cy="4200525"/>
          </a:xfrm>
        </p:spPr>
      </p:pic>
      <p:sp>
        <p:nvSpPr>
          <p:cNvPr id="7" name="TextBox 6">
            <a:extLst>
              <a:ext uri="{FF2B5EF4-FFF2-40B4-BE49-F238E27FC236}">
                <a16:creationId xmlns:a16="http://schemas.microsoft.com/office/drawing/2014/main" id="{2F0A10E8-0302-1BA3-F01E-D052ABB780DB}"/>
              </a:ext>
            </a:extLst>
          </p:cNvPr>
          <p:cNvSpPr txBox="1"/>
          <p:nvPr/>
        </p:nvSpPr>
        <p:spPr>
          <a:xfrm>
            <a:off x="1009649" y="5720538"/>
            <a:ext cx="10172699" cy="954107"/>
          </a:xfrm>
          <a:prstGeom prst="rect">
            <a:avLst/>
          </a:prstGeom>
          <a:noFill/>
        </p:spPr>
        <p:txBody>
          <a:bodyPr wrap="square">
            <a:spAutoFit/>
          </a:bodyPr>
          <a:lstStyle/>
          <a:p>
            <a:pPr algn="just"/>
            <a:r>
              <a:rPr lang="en-US" sz="2800" b="0" i="0" u="none" strike="noStrike" baseline="0" dirty="0">
                <a:latin typeface="Times New Roman" panose="02020603050405020304" pitchFamily="18" charset="0"/>
                <a:cs typeface="Times New Roman" panose="02020603050405020304" pitchFamily="18" charset="0"/>
              </a:rPr>
              <a:t>The main advantage of asymmetric key cryptography over symmetric key cryptography is the loss of the need to distribute the key.</a:t>
            </a:r>
            <a:endParaRPr lang="en-GH"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0975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D224E1-5E8B-2DF2-1A29-52531186E242}"/>
              </a:ext>
            </a:extLst>
          </p:cNvPr>
          <p:cNvSpPr>
            <a:spLocks noGrp="1"/>
          </p:cNvSpPr>
          <p:nvPr>
            <p:ph idx="1"/>
          </p:nvPr>
        </p:nvSpPr>
        <p:spPr>
          <a:xfrm>
            <a:off x="838200" y="548640"/>
            <a:ext cx="10515600" cy="6192521"/>
          </a:xfrm>
        </p:spPr>
        <p:txBody>
          <a:bodyPr>
            <a:normAutofit/>
          </a:bodyPr>
          <a:lstStyle/>
          <a:p>
            <a:pPr marL="0" indent="0" algn="just">
              <a:buNone/>
            </a:pPr>
            <a:r>
              <a:rPr lang="en-US" sz="3200" b="0" i="0" u="none" strike="noStrike" baseline="0" dirty="0">
                <a:latin typeface="Times New Roman" panose="02020603050405020304" pitchFamily="18" charset="0"/>
                <a:cs typeface="Times New Roman" panose="02020603050405020304" pitchFamily="18" charset="0"/>
              </a:rPr>
              <a:t>When we use a symmetric algorithm, we need to distribute the key in some way. We might do this by exchanging keys in person, sending a key in e-mail, or repeating it verbally over the phone, but we generally need to communicate the key in an out-of-band manner, meaning that we do not want to send the key with the message, as this would leave our message easily available to an eavesdropper. </a:t>
            </a: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r>
              <a:rPr lang="en-US" sz="3200" b="0" i="0" u="none" strike="noStrike" baseline="0" dirty="0">
                <a:latin typeface="Times New Roman" panose="02020603050405020304" pitchFamily="18" charset="0"/>
                <a:cs typeface="Times New Roman" panose="02020603050405020304" pitchFamily="18" charset="0"/>
              </a:rPr>
              <a:t>When we use asymmetric key cryptography, we have no need to share a single key. We simply make our public key easily available, and anyone who needs to send us an encrypted message makes use of it.</a:t>
            </a:r>
            <a:endParaRPr lang="en-GH"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9808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9295C-AFFF-22B8-9A0F-22CE952AEFDC}"/>
              </a:ext>
            </a:extLst>
          </p:cNvPr>
          <p:cNvSpPr>
            <a:spLocks noGrp="1"/>
          </p:cNvSpPr>
          <p:nvPr>
            <p:ph type="title"/>
          </p:nvPr>
        </p:nvSpPr>
        <p:spPr>
          <a:xfrm>
            <a:off x="2526030" y="139699"/>
            <a:ext cx="7139940" cy="716915"/>
          </a:xfrm>
        </p:spPr>
        <p:txBody>
          <a:bodyPr>
            <a:normAutofit fontScale="90000"/>
          </a:bodyPr>
          <a:lstStyle/>
          <a:p>
            <a:pPr algn="ctr"/>
            <a:r>
              <a:rPr lang="en-US" sz="3600" b="1" i="0" u="none" strike="noStrike" baseline="0" dirty="0">
                <a:latin typeface="Times New Roman" panose="02020603050405020304" pitchFamily="18" charset="0"/>
                <a:cs typeface="Times New Roman" panose="02020603050405020304" pitchFamily="18" charset="0"/>
              </a:rPr>
              <a:t>ASYMMETRIC KEY ALGORITHMS</a:t>
            </a:r>
            <a:endParaRPr lang="en-GH" sz="7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D224E1-5E8B-2DF2-1A29-52531186E242}"/>
              </a:ext>
            </a:extLst>
          </p:cNvPr>
          <p:cNvSpPr>
            <a:spLocks noGrp="1"/>
          </p:cNvSpPr>
          <p:nvPr>
            <p:ph idx="1"/>
          </p:nvPr>
        </p:nvSpPr>
        <p:spPr>
          <a:xfrm>
            <a:off x="838200" y="1114425"/>
            <a:ext cx="10515600" cy="5314949"/>
          </a:xfrm>
        </p:spPr>
        <p:txBody>
          <a:bodyPr>
            <a:normAutofit lnSpcReduction="10000"/>
          </a:bodyPr>
          <a:lstStyle/>
          <a:p>
            <a:pPr algn="just">
              <a:buFont typeface="Wingdings" panose="05000000000000000000" pitchFamily="2" charset="2"/>
              <a:buChar char="v"/>
            </a:pPr>
            <a:r>
              <a:rPr lang="en-US" sz="3200" b="0" i="0" u="none" strike="noStrike" baseline="0" dirty="0">
                <a:latin typeface="Times New Roman" panose="02020603050405020304" pitchFamily="18" charset="0"/>
                <a:cs typeface="Times New Roman" panose="02020603050405020304" pitchFamily="18" charset="0"/>
              </a:rPr>
              <a:t>The RSA algorithm, named for its creators Ron Rivest, Adi Shamir, and Leonard Adleman.</a:t>
            </a:r>
          </a:p>
          <a:p>
            <a:pPr algn="just">
              <a:buFont typeface="Wingdings" panose="05000000000000000000" pitchFamily="2" charset="2"/>
              <a:buChar char="v"/>
            </a:pPr>
            <a:endParaRPr lang="en-US" sz="3200" b="0" i="0" u="none" strike="noStrike" baseline="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3200" b="0" i="0" u="none" strike="noStrike" baseline="0" dirty="0">
                <a:latin typeface="Times New Roman" panose="02020603050405020304" pitchFamily="18" charset="0"/>
                <a:cs typeface="Times New Roman" panose="02020603050405020304" pitchFamily="18" charset="0"/>
              </a:rPr>
              <a:t>Elliptic curve cryptography (ECC)</a:t>
            </a:r>
          </a:p>
          <a:p>
            <a:pPr algn="just">
              <a:buFont typeface="Wingdings" panose="05000000000000000000" pitchFamily="2" charset="2"/>
              <a:buChar char="v"/>
            </a:pPr>
            <a:endParaRPr lang="en-US" sz="3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3200" b="0" i="0" u="none" strike="noStrike" baseline="0" dirty="0">
                <a:latin typeface="Times New Roman" panose="02020603050405020304" pitchFamily="18" charset="0"/>
                <a:cs typeface="Times New Roman" panose="02020603050405020304" pitchFamily="18" charset="0"/>
              </a:rPr>
              <a:t>ECC implemented in a variety of cryptographic algorithms, including Secure Hash Algorithm 2 (SHA-2) and Elliptic Curve Digital Signature Algorithm (ECDSA).</a:t>
            </a:r>
          </a:p>
          <a:p>
            <a:pPr algn="just">
              <a:buFont typeface="Wingdings" panose="05000000000000000000" pitchFamily="2" charset="2"/>
              <a:buChar char="v"/>
            </a:pPr>
            <a:endParaRPr lang="en-US" sz="3200" b="0" i="0" u="none" strike="noStrike" baseline="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3200" b="0" i="0" u="none" strike="noStrike" baseline="0" dirty="0" err="1">
                <a:latin typeface="Times New Roman" panose="02020603050405020304" pitchFamily="18" charset="0"/>
                <a:cs typeface="Times New Roman" panose="02020603050405020304" pitchFamily="18" charset="0"/>
              </a:rPr>
              <a:t>ElGamal</a:t>
            </a:r>
            <a:r>
              <a:rPr lang="en-US" sz="3200" b="0" i="0" u="none" strike="noStrike" baseline="0" dirty="0">
                <a:latin typeface="Times New Roman" panose="02020603050405020304" pitchFamily="18" charset="0"/>
                <a:cs typeface="Times New Roman" panose="02020603050405020304" pitchFamily="18" charset="0"/>
              </a:rPr>
              <a:t>, </a:t>
            </a:r>
            <a:r>
              <a:rPr lang="en-US" sz="3200" b="0" i="0" u="none" strike="noStrike" baseline="0" dirty="0" err="1">
                <a:latin typeface="Times New Roman" panose="02020603050405020304" pitchFamily="18" charset="0"/>
                <a:cs typeface="Times New Roman" panose="02020603050405020304" pitchFamily="18" charset="0"/>
              </a:rPr>
              <a:t>DiffieHellman</a:t>
            </a:r>
            <a:r>
              <a:rPr lang="en-US" sz="3200" b="0" i="0" u="none" strike="noStrike" baseline="0" dirty="0">
                <a:latin typeface="Times New Roman" panose="02020603050405020304" pitchFamily="18" charset="0"/>
                <a:cs typeface="Times New Roman" panose="02020603050405020304" pitchFamily="18" charset="0"/>
              </a:rPr>
              <a:t>, and Digital Signature Standard (DSS).</a:t>
            </a:r>
            <a:endParaRPr lang="en-GH"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84987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A9E5C-BF8E-48C4-C30A-B60A3F71B9BE}"/>
              </a:ext>
            </a:extLst>
          </p:cNvPr>
          <p:cNvSpPr>
            <a:spLocks noGrp="1"/>
          </p:cNvSpPr>
          <p:nvPr>
            <p:ph type="title"/>
          </p:nvPr>
        </p:nvSpPr>
        <p:spPr>
          <a:xfrm>
            <a:off x="2581275" y="127792"/>
            <a:ext cx="7262813" cy="872333"/>
          </a:xfrm>
        </p:spPr>
        <p:txBody>
          <a:bodyPr>
            <a:normAutofit/>
          </a:bodyPr>
          <a:lstStyle/>
          <a:p>
            <a:pPr algn="ctr"/>
            <a:r>
              <a:rPr lang="en-US" sz="4800" b="1" i="0" u="none" strike="noStrike" baseline="0" dirty="0">
                <a:latin typeface="Times New Roman" panose="02020603050405020304" pitchFamily="18" charset="0"/>
                <a:cs typeface="Times New Roman" panose="02020603050405020304" pitchFamily="18" charset="0"/>
              </a:rPr>
              <a:t>HASH FUNCTIONS</a:t>
            </a:r>
            <a:endParaRPr lang="en-GH" sz="8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EBBB93-D4D9-6158-E8A2-30BB8B9B6C07}"/>
              </a:ext>
            </a:extLst>
          </p:cNvPr>
          <p:cNvSpPr>
            <a:spLocks noGrp="1"/>
          </p:cNvSpPr>
          <p:nvPr>
            <p:ph idx="1"/>
          </p:nvPr>
        </p:nvSpPr>
        <p:spPr>
          <a:xfrm>
            <a:off x="1185863" y="1300163"/>
            <a:ext cx="9286875" cy="5301456"/>
          </a:xfrm>
        </p:spPr>
        <p:txBody>
          <a:bodyPr>
            <a:normAutofit/>
          </a:bodyPr>
          <a:lstStyle/>
          <a:p>
            <a:pPr marL="0" indent="0" algn="just">
              <a:buNone/>
            </a:pPr>
            <a:r>
              <a:rPr lang="en-US" sz="3200" b="0" i="0" u="none" strike="noStrike" baseline="0" dirty="0">
                <a:latin typeface="Times New Roman" panose="02020603050405020304" pitchFamily="18" charset="0"/>
                <a:cs typeface="Times New Roman" panose="02020603050405020304" pitchFamily="18" charset="0"/>
              </a:rPr>
              <a:t>Hash functions, also referred to as </a:t>
            </a:r>
            <a:r>
              <a:rPr lang="en-US" sz="3200" b="1" i="0" u="none" strike="noStrike" baseline="0" dirty="0">
                <a:solidFill>
                  <a:srgbClr val="FF0000"/>
                </a:solidFill>
                <a:latin typeface="Times New Roman" panose="02020603050405020304" pitchFamily="18" charset="0"/>
                <a:cs typeface="Times New Roman" panose="02020603050405020304" pitchFamily="18" charset="0"/>
              </a:rPr>
              <a:t>message digests</a:t>
            </a:r>
            <a:r>
              <a:rPr lang="en-US" sz="3200" b="0" i="0" u="none" strike="noStrike" baseline="0" dirty="0">
                <a:latin typeface="Times New Roman" panose="02020603050405020304" pitchFamily="18" charset="0"/>
                <a:cs typeface="Times New Roman" panose="02020603050405020304" pitchFamily="18" charset="0"/>
              </a:rPr>
              <a:t>, do not use a key, but instead create a largely unique and </a:t>
            </a:r>
            <a:r>
              <a:rPr lang="en-US" sz="3200" b="1" i="0" u="none" strike="noStrike" baseline="0" dirty="0">
                <a:solidFill>
                  <a:srgbClr val="FF0000"/>
                </a:solidFill>
                <a:latin typeface="Times New Roman" panose="02020603050405020304" pitchFamily="18" charset="0"/>
                <a:cs typeface="Times New Roman" panose="02020603050405020304" pitchFamily="18" charset="0"/>
              </a:rPr>
              <a:t>fixed-length</a:t>
            </a:r>
            <a:r>
              <a:rPr lang="en-US" sz="3200" b="0" i="0" u="none" strike="noStrike" baseline="0" dirty="0">
                <a:latin typeface="Times New Roman" panose="02020603050405020304" pitchFamily="18" charset="0"/>
                <a:cs typeface="Times New Roman" panose="02020603050405020304" pitchFamily="18" charset="0"/>
              </a:rPr>
              <a:t> hash value, commonly referred to as a hash, based on the original message, something along the same lines as a fingerprint. </a:t>
            </a: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r>
              <a:rPr lang="en-US" sz="3200" b="0" i="0" u="none" strike="noStrike" baseline="0" dirty="0">
                <a:latin typeface="Times New Roman" panose="02020603050405020304" pitchFamily="18" charset="0"/>
                <a:cs typeface="Times New Roman" panose="02020603050405020304" pitchFamily="18" charset="0"/>
              </a:rPr>
              <a:t>Any slight change to the message will change the hash.</a:t>
            </a:r>
          </a:p>
        </p:txBody>
      </p:sp>
    </p:spTree>
    <p:extLst>
      <p:ext uri="{BB962C8B-B14F-4D97-AF65-F5344CB8AC3E}">
        <p14:creationId xmlns:p14="http://schemas.microsoft.com/office/powerpoint/2010/main" val="1134434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E95B4-3BC5-A74C-378E-F748F7E1306A}"/>
              </a:ext>
            </a:extLst>
          </p:cNvPr>
          <p:cNvSpPr>
            <a:spLocks noGrp="1"/>
          </p:cNvSpPr>
          <p:nvPr>
            <p:ph type="title"/>
          </p:nvPr>
        </p:nvSpPr>
        <p:spPr>
          <a:xfrm>
            <a:off x="2757487" y="136526"/>
            <a:ext cx="6396037" cy="777875"/>
          </a:xfrm>
        </p:spPr>
        <p:txBody>
          <a:bodyPr>
            <a:normAutofit/>
          </a:bodyPr>
          <a:lstStyle/>
          <a:p>
            <a:pPr algn="ctr"/>
            <a:r>
              <a:rPr lang="en-US" sz="4000" b="1" i="0" u="none" strike="noStrike" baseline="0" dirty="0">
                <a:latin typeface="Times New Roman" panose="02020603050405020304" pitchFamily="18" charset="0"/>
                <a:cs typeface="Times New Roman" panose="02020603050405020304" pitchFamily="18" charset="0"/>
              </a:rPr>
              <a:t>INTRODUCTION</a:t>
            </a:r>
            <a:endParaRPr lang="en-GH" sz="8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DEDA17-C707-E3CA-4E37-DEB2A2F5303A}"/>
              </a:ext>
            </a:extLst>
          </p:cNvPr>
          <p:cNvSpPr>
            <a:spLocks noGrp="1"/>
          </p:cNvSpPr>
          <p:nvPr>
            <p:ph idx="1"/>
          </p:nvPr>
        </p:nvSpPr>
        <p:spPr>
          <a:xfrm>
            <a:off x="1343025" y="1185862"/>
            <a:ext cx="9415464" cy="5535611"/>
          </a:xfrm>
        </p:spPr>
        <p:txBody>
          <a:bodyPr>
            <a:normAutofit lnSpcReduction="10000"/>
          </a:bodyPr>
          <a:lstStyle/>
          <a:p>
            <a:pPr marL="0" indent="0" algn="just">
              <a:buNone/>
            </a:pPr>
            <a:r>
              <a:rPr lang="en-US" sz="3200" b="0" i="0" u="none" strike="noStrike" baseline="0" dirty="0">
                <a:latin typeface="Times New Roman" panose="02020603050405020304" pitchFamily="18" charset="0"/>
                <a:cs typeface="Times New Roman" panose="02020603050405020304" pitchFamily="18" charset="0"/>
              </a:rPr>
              <a:t>The </a:t>
            </a:r>
            <a:r>
              <a:rPr lang="en-US" sz="3200" b="1" i="0" u="none" strike="noStrike" baseline="0" dirty="0">
                <a:solidFill>
                  <a:srgbClr val="FF0000"/>
                </a:solidFill>
                <a:latin typeface="Times New Roman" panose="02020603050405020304" pitchFamily="18" charset="0"/>
                <a:cs typeface="Times New Roman" panose="02020603050405020304" pitchFamily="18" charset="0"/>
              </a:rPr>
              <a:t>use</a:t>
            </a:r>
            <a:r>
              <a:rPr lang="en-US" sz="3200" b="0" i="0" u="none" strike="noStrike" baseline="0" dirty="0">
                <a:latin typeface="Times New Roman" panose="02020603050405020304" pitchFamily="18" charset="0"/>
                <a:cs typeface="Times New Roman" panose="02020603050405020304" pitchFamily="18" charset="0"/>
              </a:rPr>
              <a:t> of cryptography is an </a:t>
            </a:r>
            <a:r>
              <a:rPr lang="en-US" sz="3200" b="1" dirty="0">
                <a:solidFill>
                  <a:srgbClr val="FF0000"/>
                </a:solidFill>
                <a:latin typeface="Times New Roman" panose="02020603050405020304" pitchFamily="18" charset="0"/>
                <a:cs typeface="Times New Roman" panose="02020603050405020304" pitchFamily="18" charset="0"/>
              </a:rPr>
              <a:t>integral part </a:t>
            </a:r>
            <a:r>
              <a:rPr lang="en-US" sz="3200" b="0" i="0" u="none" strike="noStrike" baseline="0" dirty="0">
                <a:latin typeface="Times New Roman" panose="02020603050405020304" pitchFamily="18" charset="0"/>
                <a:cs typeface="Times New Roman" panose="02020603050405020304" pitchFamily="18" charset="0"/>
              </a:rPr>
              <a:t>of computing, networking, and the vast set of transactions that take place over such devices on a daily basis. </a:t>
            </a:r>
          </a:p>
          <a:p>
            <a:pPr marL="0" indent="0" algn="just">
              <a:buNone/>
            </a:pPr>
            <a:endParaRPr lang="en-US" sz="3200" b="0" i="0" u="none" strike="noStrike" baseline="0" dirty="0">
              <a:latin typeface="Times New Roman" panose="02020603050405020304" pitchFamily="18" charset="0"/>
              <a:cs typeface="Times New Roman" panose="02020603050405020304" pitchFamily="18" charset="0"/>
            </a:endParaRPr>
          </a:p>
          <a:p>
            <a:pPr marL="0" indent="0" algn="just">
              <a:buNone/>
            </a:pPr>
            <a:r>
              <a:rPr lang="en-US" sz="3200" b="0" i="0" u="none" strike="noStrike" baseline="0" dirty="0">
                <a:latin typeface="Times New Roman" panose="02020603050405020304" pitchFamily="18" charset="0"/>
                <a:cs typeface="Times New Roman" panose="02020603050405020304" pitchFamily="18" charset="0"/>
              </a:rPr>
              <a:t>We depend on cryptography when we have conversations on our cell phones, check our e-mail, buy things from online retailers, file our taxes, and do other activities.</a:t>
            </a:r>
          </a:p>
          <a:p>
            <a:pPr marL="0" indent="0" algn="just">
              <a:buNone/>
            </a:pPr>
            <a:endParaRPr lang="en-US" sz="3200" b="0" i="0" u="none" strike="noStrike" baseline="0" dirty="0">
              <a:latin typeface="Times New Roman" panose="02020603050405020304" pitchFamily="18" charset="0"/>
              <a:cs typeface="Times New Roman" panose="02020603050405020304" pitchFamily="18" charset="0"/>
            </a:endParaRPr>
          </a:p>
          <a:p>
            <a:pPr marL="0" indent="0" algn="just">
              <a:buNone/>
            </a:pPr>
            <a:r>
              <a:rPr lang="en-US" sz="3200" dirty="0">
                <a:latin typeface="Times New Roman" panose="02020603050405020304" pitchFamily="18" charset="0"/>
                <a:cs typeface="Times New Roman" panose="02020603050405020304" pitchFamily="18" charset="0"/>
              </a:rPr>
              <a:t>The </a:t>
            </a:r>
            <a:r>
              <a:rPr lang="en-US" sz="3200" b="1" dirty="0">
                <a:solidFill>
                  <a:srgbClr val="FF0000"/>
                </a:solidFill>
                <a:latin typeface="Times New Roman" panose="02020603050405020304" pitchFamily="18" charset="0"/>
                <a:cs typeface="Times New Roman" panose="02020603050405020304" pitchFamily="18" charset="0"/>
              </a:rPr>
              <a:t>chief security </a:t>
            </a:r>
            <a:r>
              <a:rPr lang="en-US" sz="3200" dirty="0">
                <a:latin typeface="Times New Roman" panose="02020603050405020304" pitchFamily="18" charset="0"/>
                <a:cs typeface="Times New Roman" panose="02020603050405020304" pitchFamily="18" charset="0"/>
              </a:rPr>
              <a:t>measure that allows us to make use of such </a:t>
            </a:r>
            <a:r>
              <a:rPr lang="en-US" sz="3200" b="1" dirty="0">
                <a:solidFill>
                  <a:srgbClr val="FF0000"/>
                </a:solidFill>
                <a:latin typeface="Times New Roman" panose="02020603050405020304" pitchFamily="18" charset="0"/>
                <a:cs typeface="Times New Roman" panose="02020603050405020304" pitchFamily="18" charset="0"/>
              </a:rPr>
              <a:t>technologies</a:t>
            </a:r>
            <a:r>
              <a:rPr lang="en-US" sz="3200" dirty="0">
                <a:latin typeface="Times New Roman" panose="02020603050405020304" pitchFamily="18" charset="0"/>
                <a:cs typeface="Times New Roman" panose="02020603050405020304" pitchFamily="18" charset="0"/>
              </a:rPr>
              <a:t> is cryptography—in the form of encryption.</a:t>
            </a:r>
            <a:endParaRPr lang="en-GH"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3054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6B26F-24F7-A873-2089-254C364B4428}"/>
              </a:ext>
            </a:extLst>
          </p:cNvPr>
          <p:cNvSpPr>
            <a:spLocks noGrp="1"/>
          </p:cNvSpPr>
          <p:nvPr>
            <p:ph type="title"/>
          </p:nvPr>
        </p:nvSpPr>
        <p:spPr>
          <a:xfrm>
            <a:off x="2133600" y="0"/>
            <a:ext cx="7924800" cy="850901"/>
          </a:xfrm>
        </p:spPr>
        <p:txBody>
          <a:bodyPr/>
          <a:lstStyle/>
          <a:p>
            <a:pPr algn="ctr"/>
            <a:r>
              <a:rPr lang="en-US" sz="4400" b="1" i="0" u="none" strike="noStrike" baseline="0" dirty="0">
                <a:latin typeface="Times New Roman" panose="02020603050405020304" pitchFamily="18" charset="0"/>
                <a:cs typeface="Times New Roman" panose="02020603050405020304" pitchFamily="18" charset="0"/>
              </a:rPr>
              <a:t>HASH FUNCTIONS</a:t>
            </a:r>
            <a:endParaRPr lang="en-GH" dirty="0"/>
          </a:p>
        </p:txBody>
      </p:sp>
      <p:sp>
        <p:nvSpPr>
          <p:cNvPr id="3" name="Content Placeholder 2">
            <a:extLst>
              <a:ext uri="{FF2B5EF4-FFF2-40B4-BE49-F238E27FC236}">
                <a16:creationId xmlns:a16="http://schemas.microsoft.com/office/drawing/2014/main" id="{387B962D-D102-30BE-CA1A-97659D6B9FE8}"/>
              </a:ext>
            </a:extLst>
          </p:cNvPr>
          <p:cNvSpPr>
            <a:spLocks noGrp="1"/>
          </p:cNvSpPr>
          <p:nvPr>
            <p:ph idx="1"/>
          </p:nvPr>
        </p:nvSpPr>
        <p:spPr>
          <a:xfrm>
            <a:off x="1228725" y="1114425"/>
            <a:ext cx="9744075" cy="5565778"/>
          </a:xfrm>
        </p:spPr>
        <p:txBody>
          <a:bodyPr>
            <a:normAutofit lnSpcReduction="10000"/>
          </a:bodyPr>
          <a:lstStyle/>
          <a:p>
            <a:pPr marL="0" indent="0" algn="just">
              <a:buNone/>
            </a:pPr>
            <a:r>
              <a:rPr lang="en-US" sz="3200" b="0" i="0" u="none" strike="noStrike" baseline="0" dirty="0">
                <a:latin typeface="Times New Roman" panose="02020603050405020304" pitchFamily="18" charset="0"/>
                <a:cs typeface="Times New Roman" panose="02020603050405020304" pitchFamily="18" charset="0"/>
              </a:rPr>
              <a:t>Hashes cannot be used to discover the </a:t>
            </a:r>
            <a:r>
              <a:rPr lang="en-US" sz="3200" b="1" i="0" u="none" strike="noStrike" baseline="0" dirty="0">
                <a:solidFill>
                  <a:srgbClr val="FF0000"/>
                </a:solidFill>
                <a:latin typeface="Times New Roman" panose="02020603050405020304" pitchFamily="18" charset="0"/>
                <a:cs typeface="Times New Roman" panose="02020603050405020304" pitchFamily="18" charset="0"/>
              </a:rPr>
              <a:t>contents</a:t>
            </a:r>
            <a:r>
              <a:rPr lang="en-US" sz="3200" b="0" i="0" u="none" strike="noStrike" baseline="0" dirty="0">
                <a:latin typeface="Times New Roman" panose="02020603050405020304" pitchFamily="18" charset="0"/>
                <a:cs typeface="Times New Roman" panose="02020603050405020304" pitchFamily="18" charset="0"/>
              </a:rPr>
              <a:t> of the original message, or any of its other characteristics, but can be used to determine whether the </a:t>
            </a:r>
            <a:r>
              <a:rPr lang="en-US" sz="3200" b="1" dirty="0">
                <a:solidFill>
                  <a:srgbClr val="FF0000"/>
                </a:solidFill>
                <a:latin typeface="Times New Roman" panose="02020603050405020304" pitchFamily="18" charset="0"/>
                <a:cs typeface="Times New Roman" panose="02020603050405020304" pitchFamily="18" charset="0"/>
              </a:rPr>
              <a:t>message has changed</a:t>
            </a:r>
            <a:r>
              <a:rPr lang="en-US" sz="3200" b="0" i="0" u="none" strike="noStrike" baseline="0" dirty="0">
                <a:latin typeface="Times New Roman" panose="02020603050405020304" pitchFamily="18" charset="0"/>
                <a:cs typeface="Times New Roman" panose="02020603050405020304" pitchFamily="18" charset="0"/>
              </a:rPr>
              <a:t>.</a:t>
            </a:r>
          </a:p>
          <a:p>
            <a:pPr marL="0" indent="0" algn="just">
              <a:buNone/>
            </a:pPr>
            <a:endParaRPr lang="en-US" sz="3200" b="0" i="0" u="none" strike="noStrike" baseline="0" dirty="0">
              <a:latin typeface="Times New Roman" panose="02020603050405020304" pitchFamily="18" charset="0"/>
              <a:cs typeface="Times New Roman" panose="02020603050405020304" pitchFamily="18" charset="0"/>
            </a:endParaRPr>
          </a:p>
          <a:p>
            <a:pPr marL="0" indent="0" algn="just">
              <a:buNone/>
            </a:pPr>
            <a:r>
              <a:rPr lang="en-US" sz="3200" b="0" i="0" u="none" strike="noStrike" baseline="0" dirty="0">
                <a:latin typeface="Times New Roman" panose="02020603050405020304" pitchFamily="18" charset="0"/>
                <a:cs typeface="Times New Roman" panose="02020603050405020304" pitchFamily="18" charset="0"/>
              </a:rPr>
              <a:t>In this way, hashes provide </a:t>
            </a:r>
            <a:r>
              <a:rPr lang="en-US" sz="3200" b="1" i="0" u="none" strike="noStrike" baseline="0" dirty="0">
                <a:solidFill>
                  <a:srgbClr val="FF0000"/>
                </a:solidFill>
                <a:latin typeface="Times New Roman" panose="02020603050405020304" pitchFamily="18" charset="0"/>
                <a:cs typeface="Times New Roman" panose="02020603050405020304" pitchFamily="18" charset="0"/>
              </a:rPr>
              <a:t>confidentiality</a:t>
            </a:r>
            <a:r>
              <a:rPr lang="en-US" sz="3200" b="0" i="0" u="none" strike="noStrike" baseline="0" dirty="0">
                <a:latin typeface="Times New Roman" panose="02020603050405020304" pitchFamily="18" charset="0"/>
                <a:cs typeface="Times New Roman" panose="02020603050405020304" pitchFamily="18" charset="0"/>
              </a:rPr>
              <a:t>, but not </a:t>
            </a:r>
            <a:r>
              <a:rPr lang="en-US" sz="3200" b="1" dirty="0">
                <a:solidFill>
                  <a:srgbClr val="FF0000"/>
                </a:solidFill>
                <a:latin typeface="Times New Roman" panose="02020603050405020304" pitchFamily="18" charset="0"/>
                <a:cs typeface="Times New Roman" panose="02020603050405020304" pitchFamily="18" charset="0"/>
              </a:rPr>
              <a:t>integrity</a:t>
            </a:r>
            <a:r>
              <a:rPr lang="en-US" sz="3200" b="0" i="0" u="none" strike="noStrike" baseline="0" dirty="0">
                <a:latin typeface="Times New Roman" panose="02020603050405020304" pitchFamily="18" charset="0"/>
                <a:cs typeface="Times New Roman" panose="02020603050405020304" pitchFamily="18" charset="0"/>
              </a:rPr>
              <a:t>.</a:t>
            </a:r>
          </a:p>
          <a:p>
            <a:pPr marL="0" indent="0" algn="just">
              <a:buNone/>
            </a:pPr>
            <a:endParaRPr lang="en-US" sz="3200" b="0" i="0" u="none" strike="noStrike" baseline="0" dirty="0">
              <a:latin typeface="Times New Roman" panose="02020603050405020304" pitchFamily="18" charset="0"/>
              <a:cs typeface="Times New Roman" panose="02020603050405020304" pitchFamily="18" charset="0"/>
            </a:endParaRPr>
          </a:p>
          <a:p>
            <a:pPr marL="0" indent="0" algn="just">
              <a:buNone/>
            </a:pPr>
            <a:r>
              <a:rPr lang="en-US" sz="3200" dirty="0">
                <a:latin typeface="Times New Roman" panose="02020603050405020304" pitchFamily="18" charset="0"/>
                <a:cs typeface="Times New Roman" panose="02020603050405020304" pitchFamily="18" charset="0"/>
              </a:rPr>
              <a:t>The receiver simply hashes the message again using the </a:t>
            </a:r>
            <a:r>
              <a:rPr lang="en-US" sz="3200" b="1" dirty="0">
                <a:solidFill>
                  <a:srgbClr val="FF0000"/>
                </a:solidFill>
                <a:latin typeface="Times New Roman" panose="02020603050405020304" pitchFamily="18" charset="0"/>
                <a:cs typeface="Times New Roman" panose="02020603050405020304" pitchFamily="18" charset="0"/>
              </a:rPr>
              <a:t>same algorithm</a:t>
            </a:r>
            <a:r>
              <a:rPr lang="en-US" sz="3200" dirty="0">
                <a:latin typeface="Times New Roman" panose="02020603050405020304" pitchFamily="18" charset="0"/>
                <a:cs typeface="Times New Roman" panose="02020603050405020304" pitchFamily="18" charset="0"/>
              </a:rPr>
              <a:t>, then compares the two hashes. If the hashes match, the message has </a:t>
            </a:r>
            <a:r>
              <a:rPr lang="en-US" sz="3200" b="1" dirty="0">
                <a:solidFill>
                  <a:srgbClr val="FF0000"/>
                </a:solidFill>
                <a:latin typeface="Times New Roman" panose="02020603050405020304" pitchFamily="18" charset="0"/>
                <a:cs typeface="Times New Roman" panose="02020603050405020304" pitchFamily="18" charset="0"/>
              </a:rPr>
              <a:t>not changed</a:t>
            </a:r>
            <a:r>
              <a:rPr lang="en-US" sz="3200" dirty="0">
                <a:latin typeface="Times New Roman" panose="02020603050405020304" pitchFamily="18" charset="0"/>
                <a:cs typeface="Times New Roman" panose="02020603050405020304" pitchFamily="18" charset="0"/>
              </a:rPr>
              <a:t>. If they do not match, the message has been </a:t>
            </a:r>
            <a:r>
              <a:rPr lang="en-US" sz="3200" b="1" dirty="0">
                <a:solidFill>
                  <a:srgbClr val="FF0000"/>
                </a:solidFill>
                <a:latin typeface="Times New Roman" panose="02020603050405020304" pitchFamily="18" charset="0"/>
                <a:cs typeface="Times New Roman" panose="02020603050405020304" pitchFamily="18" charset="0"/>
              </a:rPr>
              <a:t>altered</a:t>
            </a:r>
            <a:r>
              <a:rPr lang="en-US" sz="3200" dirty="0">
                <a:latin typeface="Times New Roman" panose="02020603050405020304" pitchFamily="18" charset="0"/>
                <a:cs typeface="Times New Roman" panose="02020603050405020304" pitchFamily="18" charset="0"/>
              </a:rPr>
              <a:t>.</a:t>
            </a:r>
            <a:endParaRPr lang="en-GH" sz="3200" dirty="0">
              <a:latin typeface="Times New Roman" panose="02020603050405020304" pitchFamily="18" charset="0"/>
              <a:cs typeface="Times New Roman" panose="02020603050405020304" pitchFamily="18" charset="0"/>
            </a:endParaRPr>
          </a:p>
          <a:p>
            <a:pPr marL="0" indent="0">
              <a:buNone/>
            </a:pPr>
            <a:endParaRPr lang="en-GH" sz="3200" dirty="0"/>
          </a:p>
        </p:txBody>
      </p:sp>
    </p:spTree>
    <p:extLst>
      <p:ext uri="{BB962C8B-B14F-4D97-AF65-F5344CB8AC3E}">
        <p14:creationId xmlns:p14="http://schemas.microsoft.com/office/powerpoint/2010/main" val="2869149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A9E5C-BF8E-48C4-C30A-B60A3F71B9BE}"/>
              </a:ext>
            </a:extLst>
          </p:cNvPr>
          <p:cNvSpPr>
            <a:spLocks noGrp="1"/>
          </p:cNvSpPr>
          <p:nvPr>
            <p:ph type="title"/>
          </p:nvPr>
        </p:nvSpPr>
        <p:spPr>
          <a:xfrm>
            <a:off x="1866901" y="0"/>
            <a:ext cx="8134350" cy="958057"/>
          </a:xfrm>
        </p:spPr>
        <p:txBody>
          <a:bodyPr>
            <a:normAutofit/>
          </a:bodyPr>
          <a:lstStyle/>
          <a:p>
            <a:pPr algn="ctr"/>
            <a:r>
              <a:rPr lang="en-US" sz="4800" b="1" i="0" u="none" strike="noStrike" baseline="0" dirty="0">
                <a:latin typeface="Times New Roman" panose="02020603050405020304" pitchFamily="18" charset="0"/>
                <a:cs typeface="Times New Roman" panose="02020603050405020304" pitchFamily="18" charset="0"/>
              </a:rPr>
              <a:t>DIGITAL SIGNATURES</a:t>
            </a:r>
            <a:endParaRPr lang="en-GH" sz="9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EBBB93-D4D9-6158-E8A2-30BB8B9B6C07}"/>
              </a:ext>
            </a:extLst>
          </p:cNvPr>
          <p:cNvSpPr>
            <a:spLocks noGrp="1"/>
          </p:cNvSpPr>
          <p:nvPr>
            <p:ph idx="1"/>
          </p:nvPr>
        </p:nvSpPr>
        <p:spPr>
          <a:xfrm>
            <a:off x="1114424" y="1200150"/>
            <a:ext cx="9729789" cy="4976813"/>
          </a:xfrm>
        </p:spPr>
        <p:txBody>
          <a:bodyPr>
            <a:normAutofit/>
          </a:bodyPr>
          <a:lstStyle/>
          <a:p>
            <a:pPr marL="0" indent="0" algn="just">
              <a:buNone/>
            </a:pPr>
            <a:r>
              <a:rPr lang="en-US" sz="3200" b="0" i="0" u="none" strike="noStrike" baseline="0" dirty="0">
                <a:latin typeface="Times New Roman" panose="02020603050405020304" pitchFamily="18" charset="0"/>
                <a:cs typeface="Times New Roman" panose="02020603050405020304" pitchFamily="18" charset="0"/>
              </a:rPr>
              <a:t>Digital signatures allow us to sign a message in order to enable detection of changes to the message contents, to ensure that the message was legitimately sent by the expected party, and to prevent the sender from denying that he or she sent the message, known as </a:t>
            </a:r>
            <a:r>
              <a:rPr lang="en-US" sz="3200" b="1" i="0" u="none" strike="noStrike" baseline="0" dirty="0">
                <a:solidFill>
                  <a:srgbClr val="FF0000"/>
                </a:solidFill>
                <a:latin typeface="Times New Roman" panose="02020603050405020304" pitchFamily="18" charset="0"/>
                <a:cs typeface="Times New Roman" panose="02020603050405020304" pitchFamily="18" charset="0"/>
              </a:rPr>
              <a:t>nonrepudiation</a:t>
            </a:r>
            <a:r>
              <a:rPr lang="en-US" sz="3200" b="0" i="0" u="none" strike="noStrike" baseline="0" dirty="0">
                <a:latin typeface="Times New Roman" panose="02020603050405020304" pitchFamily="18" charset="0"/>
                <a:cs typeface="Times New Roman" panose="02020603050405020304" pitchFamily="18" charset="0"/>
              </a:rPr>
              <a:t>.</a:t>
            </a:r>
          </a:p>
          <a:p>
            <a:pPr marL="0" indent="0" algn="just">
              <a:buNone/>
            </a:pPr>
            <a:endParaRPr lang="en-US" sz="3200" b="0" i="0" u="none" strike="noStrike" baseline="0" dirty="0">
              <a:latin typeface="Times New Roman" panose="02020603050405020304" pitchFamily="18" charset="0"/>
              <a:cs typeface="Times New Roman" panose="02020603050405020304" pitchFamily="18" charset="0"/>
            </a:endParaRPr>
          </a:p>
          <a:p>
            <a:pPr marL="0" indent="0" algn="just">
              <a:buNone/>
            </a:pPr>
            <a:r>
              <a:rPr lang="en-US" sz="3200" dirty="0">
                <a:latin typeface="Times New Roman" panose="02020603050405020304" pitchFamily="18" charset="0"/>
                <a:cs typeface="Times New Roman" panose="02020603050405020304" pitchFamily="18" charset="0"/>
              </a:rPr>
              <a:t>The sender would then send the digital signature along with the message, usually by appending it to the message itself.</a:t>
            </a:r>
            <a:endParaRPr lang="en-GH"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012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6B26F-24F7-A873-2089-254C364B4428}"/>
              </a:ext>
            </a:extLst>
          </p:cNvPr>
          <p:cNvSpPr>
            <a:spLocks noGrp="1"/>
          </p:cNvSpPr>
          <p:nvPr>
            <p:ph type="title"/>
          </p:nvPr>
        </p:nvSpPr>
        <p:spPr>
          <a:xfrm>
            <a:off x="1576388" y="184943"/>
            <a:ext cx="9039224" cy="715170"/>
          </a:xfrm>
        </p:spPr>
        <p:txBody>
          <a:bodyPr>
            <a:noAutofit/>
          </a:bodyPr>
          <a:lstStyle/>
          <a:p>
            <a:pPr algn="ctr"/>
            <a:r>
              <a:rPr lang="en-US" sz="3200" b="1" i="0" u="none" strike="noStrike" baseline="0" dirty="0">
                <a:latin typeface="Times New Roman" panose="02020603050405020304" pitchFamily="18" charset="0"/>
                <a:cs typeface="Times New Roman" panose="02020603050405020304" pitchFamily="18" charset="0"/>
              </a:rPr>
              <a:t>PROTECTING DATA AT REST, IN MOTION, AND IN USE</a:t>
            </a:r>
            <a:endParaRPr lang="en-GH" sz="6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7B962D-D102-30BE-CA1A-97659D6B9FE8}"/>
              </a:ext>
            </a:extLst>
          </p:cNvPr>
          <p:cNvSpPr>
            <a:spLocks noGrp="1"/>
          </p:cNvSpPr>
          <p:nvPr>
            <p:ph idx="1"/>
          </p:nvPr>
        </p:nvSpPr>
        <p:spPr>
          <a:xfrm>
            <a:off x="838200" y="1042988"/>
            <a:ext cx="10515600" cy="5815012"/>
          </a:xfrm>
        </p:spPr>
        <p:txBody>
          <a:bodyPr>
            <a:normAutofit lnSpcReduction="10000"/>
          </a:bodyPr>
          <a:lstStyle/>
          <a:p>
            <a:pPr marL="0" indent="0" algn="just">
              <a:buNone/>
            </a:pPr>
            <a:r>
              <a:rPr lang="en-US" sz="3200" b="0" i="0" u="none" strike="noStrike" baseline="0" dirty="0">
                <a:latin typeface="Times New Roman" panose="02020603050405020304" pitchFamily="18" charset="0"/>
                <a:cs typeface="Times New Roman" panose="02020603050405020304" pitchFamily="18" charset="0"/>
              </a:rPr>
              <a:t>We can divide practical uses of cryptography into two major categories: </a:t>
            </a:r>
            <a:r>
              <a:rPr lang="en-US" sz="3200" b="1" i="0" u="none" strike="noStrike" baseline="0" dirty="0">
                <a:solidFill>
                  <a:srgbClr val="FF0000"/>
                </a:solidFill>
                <a:latin typeface="Times New Roman" panose="02020603050405020304" pitchFamily="18" charset="0"/>
                <a:cs typeface="Times New Roman" panose="02020603050405020304" pitchFamily="18" charset="0"/>
              </a:rPr>
              <a:t>protecting data at rest</a:t>
            </a:r>
            <a:r>
              <a:rPr lang="en-US" sz="3200" b="0" i="0" u="none" strike="noStrike" baseline="0" dirty="0">
                <a:latin typeface="Times New Roman" panose="02020603050405020304" pitchFamily="18" charset="0"/>
                <a:cs typeface="Times New Roman" panose="02020603050405020304" pitchFamily="18" charset="0"/>
              </a:rPr>
              <a:t> and </a:t>
            </a:r>
            <a:r>
              <a:rPr lang="en-US" sz="3200" b="1" dirty="0">
                <a:solidFill>
                  <a:srgbClr val="FF0000"/>
                </a:solidFill>
                <a:latin typeface="Times New Roman" panose="02020603050405020304" pitchFamily="18" charset="0"/>
                <a:cs typeface="Times New Roman" panose="02020603050405020304" pitchFamily="18" charset="0"/>
              </a:rPr>
              <a:t>protecting data in motion</a:t>
            </a:r>
            <a:r>
              <a:rPr lang="en-US" sz="3200" b="0" i="0" u="none" strike="noStrike" baseline="0" dirty="0">
                <a:latin typeface="Times New Roman" panose="02020603050405020304" pitchFamily="18" charset="0"/>
                <a:cs typeface="Times New Roman" panose="02020603050405020304" pitchFamily="18" charset="0"/>
              </a:rPr>
              <a:t>. </a:t>
            </a:r>
          </a:p>
          <a:p>
            <a:pPr marL="0" indent="0" algn="just">
              <a:buNone/>
            </a:pPr>
            <a:endParaRPr lang="en-US" sz="3200" b="0" i="0" u="none" strike="noStrike" baseline="0" dirty="0">
              <a:latin typeface="Times New Roman" panose="02020603050405020304" pitchFamily="18" charset="0"/>
              <a:cs typeface="Times New Roman" panose="02020603050405020304" pitchFamily="18" charset="0"/>
            </a:endParaRPr>
          </a:p>
          <a:p>
            <a:pPr marL="0" indent="0" algn="just">
              <a:buNone/>
            </a:pPr>
            <a:r>
              <a:rPr lang="en-US" sz="3200" b="0" i="0" u="none" strike="noStrike" baseline="0" dirty="0">
                <a:latin typeface="Times New Roman" panose="02020603050405020304" pitchFamily="18" charset="0"/>
                <a:cs typeface="Times New Roman" panose="02020603050405020304" pitchFamily="18" charset="0"/>
              </a:rPr>
              <a:t>Protecting data at rest is important because of the large amount of stored data that can be found on devices such as backup tapes, flash drives, and hard drives in portable devices such as laptops. </a:t>
            </a: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r>
              <a:rPr lang="en-US" sz="3200" b="0" i="0" u="none" strike="noStrike" baseline="0" dirty="0">
                <a:latin typeface="Times New Roman" panose="02020603050405020304" pitchFamily="18" charset="0"/>
                <a:cs typeface="Times New Roman" panose="02020603050405020304" pitchFamily="18" charset="0"/>
              </a:rPr>
              <a:t>Protecting data in motion is vital as well because of the enormous amount of business that is conducted over the Internet, including financial transactions, medical information, tax filings, and other similarly sensitive exchanges.</a:t>
            </a:r>
            <a:endParaRPr lang="en-GH"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15323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3466A-D403-B7F0-7E46-AA6A2EEE06C9}"/>
              </a:ext>
            </a:extLst>
          </p:cNvPr>
          <p:cNvSpPr>
            <a:spLocks noGrp="1"/>
          </p:cNvSpPr>
          <p:nvPr>
            <p:ph type="title"/>
          </p:nvPr>
        </p:nvSpPr>
        <p:spPr>
          <a:xfrm>
            <a:off x="1771650" y="213518"/>
            <a:ext cx="7800975" cy="935038"/>
          </a:xfrm>
        </p:spPr>
        <p:txBody>
          <a:bodyPr>
            <a:normAutofit fontScale="90000"/>
          </a:bodyPr>
          <a:lstStyle/>
          <a:p>
            <a:pPr algn="ctr"/>
            <a:r>
              <a:rPr lang="en-US" sz="4400" b="1" i="0" u="none" strike="noStrike" baseline="0" dirty="0">
                <a:latin typeface="Times New Roman" panose="02020603050405020304" pitchFamily="18" charset="0"/>
                <a:cs typeface="Times New Roman" panose="02020603050405020304" pitchFamily="18" charset="0"/>
              </a:rPr>
              <a:t>PROTECTING DATA AT REST</a:t>
            </a:r>
            <a:endParaRPr lang="en-GH"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48638D-6E52-E181-0573-E7C5A96ED13F}"/>
              </a:ext>
            </a:extLst>
          </p:cNvPr>
          <p:cNvSpPr>
            <a:spLocks noGrp="1"/>
          </p:cNvSpPr>
          <p:nvPr>
            <p:ph idx="1"/>
          </p:nvPr>
        </p:nvSpPr>
        <p:spPr>
          <a:xfrm>
            <a:off x="1228725" y="1457325"/>
            <a:ext cx="9501188" cy="5187156"/>
          </a:xfrm>
        </p:spPr>
        <p:txBody>
          <a:bodyPr>
            <a:normAutofit/>
          </a:bodyPr>
          <a:lstStyle/>
          <a:p>
            <a:pPr marL="0" indent="0" algn="just">
              <a:buNone/>
            </a:pPr>
            <a:r>
              <a:rPr lang="en-US" sz="3200" b="0" i="0" u="none" strike="noStrike" baseline="0" dirty="0">
                <a:latin typeface="Times New Roman" panose="02020603050405020304" pitchFamily="18" charset="0"/>
                <a:cs typeface="Times New Roman" panose="02020603050405020304" pitchFamily="18" charset="0"/>
              </a:rPr>
              <a:t>Data is generally considered to be at rest when it is on a storage device of some kind and is not moving over a network, through a protocol, and so forth. </a:t>
            </a:r>
          </a:p>
          <a:p>
            <a:pPr marL="0" indent="0" algn="just">
              <a:buNone/>
            </a:pPr>
            <a:endParaRPr lang="en-US" sz="3200" b="0" i="0" u="none" strike="noStrike" baseline="0" dirty="0">
              <a:latin typeface="Times New Roman" panose="02020603050405020304" pitchFamily="18" charset="0"/>
              <a:cs typeface="Times New Roman" panose="02020603050405020304" pitchFamily="18" charset="0"/>
            </a:endParaRPr>
          </a:p>
          <a:p>
            <a:pPr marL="0" indent="0" algn="just">
              <a:buNone/>
            </a:pPr>
            <a:r>
              <a:rPr lang="en-US" sz="3200" b="0" i="0" u="none" strike="noStrike" baseline="0" dirty="0">
                <a:latin typeface="Times New Roman" panose="02020603050405020304" pitchFamily="18" charset="0"/>
                <a:cs typeface="Times New Roman" panose="02020603050405020304" pitchFamily="18" charset="0"/>
              </a:rPr>
              <a:t>Somewhat illogically, data at rest on media can also be in motion; for example, we might ship a load of backup tapes containing sensitive data, carry in our pocket a flash drive containing a copy of our tax forms, or leave in the back seat of our car a laptop containing the contents of a customer database.</a:t>
            </a:r>
            <a:endParaRPr lang="en-GH"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27966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158DD-AEF8-812C-90AF-82D349E7B5A2}"/>
              </a:ext>
            </a:extLst>
          </p:cNvPr>
          <p:cNvSpPr>
            <a:spLocks noGrp="1"/>
          </p:cNvSpPr>
          <p:nvPr>
            <p:ph type="title"/>
          </p:nvPr>
        </p:nvSpPr>
        <p:spPr>
          <a:xfrm>
            <a:off x="1433512" y="206374"/>
            <a:ext cx="9324975" cy="949325"/>
          </a:xfrm>
        </p:spPr>
        <p:txBody>
          <a:bodyPr/>
          <a:lstStyle/>
          <a:p>
            <a:pPr algn="ctr"/>
            <a:r>
              <a:rPr lang="en-US" sz="4400" b="1" i="0" u="none" strike="noStrike" baseline="0" dirty="0">
                <a:latin typeface="Times New Roman" panose="02020603050405020304" pitchFamily="18" charset="0"/>
                <a:cs typeface="Times New Roman" panose="02020603050405020304" pitchFamily="18" charset="0"/>
              </a:rPr>
              <a:t>PROTECTING DATA AT REST</a:t>
            </a:r>
            <a:endParaRPr lang="en-GH" dirty="0"/>
          </a:p>
        </p:txBody>
      </p:sp>
      <p:sp>
        <p:nvSpPr>
          <p:cNvPr id="3" name="Content Placeholder 2">
            <a:extLst>
              <a:ext uri="{FF2B5EF4-FFF2-40B4-BE49-F238E27FC236}">
                <a16:creationId xmlns:a16="http://schemas.microsoft.com/office/drawing/2014/main" id="{47E169B3-D922-005C-73F0-2C1CA6F48AC7}"/>
              </a:ext>
            </a:extLst>
          </p:cNvPr>
          <p:cNvSpPr>
            <a:spLocks noGrp="1"/>
          </p:cNvSpPr>
          <p:nvPr>
            <p:ph idx="1"/>
          </p:nvPr>
        </p:nvSpPr>
        <p:spPr>
          <a:xfrm>
            <a:off x="1571625" y="1685925"/>
            <a:ext cx="9186862" cy="4786312"/>
          </a:xfrm>
        </p:spPr>
        <p:txBody>
          <a:bodyPr>
            <a:normAutofit/>
          </a:bodyPr>
          <a:lstStyle/>
          <a:p>
            <a:pPr marL="0" indent="0" algn="just">
              <a:buNone/>
            </a:pPr>
            <a:r>
              <a:rPr lang="en-US" sz="3200" b="0" i="0" u="none" strike="noStrike" baseline="0" dirty="0">
                <a:latin typeface="Times New Roman" panose="02020603050405020304" pitchFamily="18" charset="0"/>
                <a:cs typeface="Times New Roman" panose="02020603050405020304" pitchFamily="18" charset="0"/>
              </a:rPr>
              <a:t>The primary method we use to protect this type of data is </a:t>
            </a:r>
            <a:r>
              <a:rPr lang="en-US" sz="3200" b="1" i="0" u="none" strike="noStrike" baseline="0" dirty="0">
                <a:solidFill>
                  <a:srgbClr val="FF0000"/>
                </a:solidFill>
                <a:latin typeface="Times New Roman" panose="02020603050405020304" pitchFamily="18" charset="0"/>
                <a:cs typeface="Times New Roman" panose="02020603050405020304" pitchFamily="18" charset="0"/>
              </a:rPr>
              <a:t>encryption</a:t>
            </a:r>
            <a:r>
              <a:rPr lang="en-US" sz="3200" b="0" i="0" u="none" strike="noStrike" baseline="0" dirty="0">
                <a:latin typeface="Times New Roman" panose="02020603050405020304" pitchFamily="18" charset="0"/>
                <a:cs typeface="Times New Roman" panose="02020603050405020304" pitchFamily="18" charset="0"/>
              </a:rPr>
              <a:t>, particularly when we know that the storage media, or the media and the device in which it is contained, will be potentially exposed to physical theft, such as on a backup tape or in a laptop.</a:t>
            </a: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Physical security is another important step in protecting data at rest.</a:t>
            </a:r>
            <a:endParaRPr lang="en-GH"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21971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BAB8F-EC46-D71B-55F4-B9AA235A4F9E}"/>
              </a:ext>
            </a:extLst>
          </p:cNvPr>
          <p:cNvSpPr>
            <a:spLocks noGrp="1"/>
          </p:cNvSpPr>
          <p:nvPr>
            <p:ph type="title"/>
          </p:nvPr>
        </p:nvSpPr>
        <p:spPr>
          <a:xfrm>
            <a:off x="1485899" y="136526"/>
            <a:ext cx="8982075" cy="806450"/>
          </a:xfrm>
        </p:spPr>
        <p:txBody>
          <a:bodyPr/>
          <a:lstStyle/>
          <a:p>
            <a:pPr algn="ctr"/>
            <a:r>
              <a:rPr lang="en-US" sz="4400" b="1" i="0" u="none" strike="noStrike" baseline="0" dirty="0">
                <a:latin typeface="Times New Roman" panose="02020603050405020304" pitchFamily="18" charset="0"/>
                <a:cs typeface="Times New Roman" panose="02020603050405020304" pitchFamily="18" charset="0"/>
              </a:rPr>
              <a:t>PROTECTING DATA IN MOTION</a:t>
            </a:r>
            <a:endParaRPr lang="en-GH"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A4D07C-B5BF-6688-7EB5-2B9FCF196C5C}"/>
              </a:ext>
            </a:extLst>
          </p:cNvPr>
          <p:cNvSpPr>
            <a:spLocks noGrp="1"/>
          </p:cNvSpPr>
          <p:nvPr>
            <p:ph idx="1"/>
          </p:nvPr>
        </p:nvSpPr>
        <p:spPr>
          <a:xfrm>
            <a:off x="1485899" y="1328738"/>
            <a:ext cx="9501190" cy="5257799"/>
          </a:xfrm>
        </p:spPr>
        <p:txBody>
          <a:bodyPr>
            <a:normAutofit/>
          </a:bodyPr>
          <a:lstStyle/>
          <a:p>
            <a:pPr marL="0" indent="0" algn="just">
              <a:buNone/>
            </a:pPr>
            <a:r>
              <a:rPr lang="en-US" sz="3200" b="0" i="0" u="none" strike="noStrike" baseline="0" dirty="0">
                <a:latin typeface="Times New Roman" panose="02020603050405020304" pitchFamily="18" charset="0"/>
                <a:cs typeface="Times New Roman" panose="02020603050405020304" pitchFamily="18" charset="0"/>
              </a:rPr>
              <a:t>Another major concern to protecting our data comes when it is in </a:t>
            </a:r>
            <a:r>
              <a:rPr lang="en-US" sz="3200" b="1" i="0" u="none" strike="noStrike" baseline="0" dirty="0">
                <a:solidFill>
                  <a:srgbClr val="FF0000"/>
                </a:solidFill>
                <a:latin typeface="Times New Roman" panose="02020603050405020304" pitchFamily="18" charset="0"/>
                <a:cs typeface="Times New Roman" panose="02020603050405020304" pitchFamily="18" charset="0"/>
              </a:rPr>
              <a:t>motion over a network </a:t>
            </a:r>
            <a:r>
              <a:rPr lang="en-US" sz="3200" b="0" i="0" u="none" strike="noStrike" baseline="0" dirty="0">
                <a:latin typeface="Times New Roman" panose="02020603050405020304" pitchFamily="18" charset="0"/>
                <a:cs typeface="Times New Roman" panose="02020603050405020304" pitchFamily="18" charset="0"/>
              </a:rPr>
              <a:t>of some variety. This might be over a closed WAN or LAN, over a wireless network, over the Internet, or in other ways. </a:t>
            </a:r>
          </a:p>
          <a:p>
            <a:pPr algn="just"/>
            <a:endParaRPr lang="en-US" sz="3200" b="0" i="0" u="none" strike="noStrike" baseline="0" dirty="0">
              <a:latin typeface="Times New Roman" panose="02020603050405020304" pitchFamily="18" charset="0"/>
              <a:cs typeface="Times New Roman" panose="02020603050405020304" pitchFamily="18" charset="0"/>
            </a:endParaRPr>
          </a:p>
          <a:p>
            <a:pPr marL="0" indent="0" algn="just">
              <a:buNone/>
            </a:pPr>
            <a:r>
              <a:rPr lang="en-US" sz="3200" b="0" i="0" u="none" strike="noStrike" baseline="0" dirty="0">
                <a:latin typeface="Times New Roman" panose="02020603050405020304" pitchFamily="18" charset="0"/>
                <a:cs typeface="Times New Roman" panose="02020603050405020304" pitchFamily="18" charset="0"/>
              </a:rPr>
              <a:t>The primary method of securing data from exposure on network media is </a:t>
            </a:r>
            <a:r>
              <a:rPr lang="en-US" sz="3200" b="1" i="0" u="none" strike="noStrike" baseline="0" dirty="0">
                <a:solidFill>
                  <a:srgbClr val="FF0000"/>
                </a:solidFill>
                <a:latin typeface="Times New Roman" panose="02020603050405020304" pitchFamily="18" charset="0"/>
                <a:cs typeface="Times New Roman" panose="02020603050405020304" pitchFamily="18" charset="0"/>
              </a:rPr>
              <a:t>encryption</a:t>
            </a:r>
            <a:r>
              <a:rPr lang="en-US" sz="3200" b="0" i="0" u="none" strike="noStrike" baseline="0" dirty="0">
                <a:latin typeface="Times New Roman" panose="02020603050405020304" pitchFamily="18" charset="0"/>
                <a:cs typeface="Times New Roman" panose="02020603050405020304" pitchFamily="18" charset="0"/>
              </a:rPr>
              <a:t>, and we may choose to apply it in one of two main ways: by encrypting the data itself to protect it or by protecting the entire connection.</a:t>
            </a:r>
            <a:endParaRPr lang="en-GH"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10856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54053-BC2F-0FA9-4E03-11E9174796B7}"/>
              </a:ext>
            </a:extLst>
          </p:cNvPr>
          <p:cNvSpPr>
            <a:spLocks noGrp="1"/>
          </p:cNvSpPr>
          <p:nvPr>
            <p:ph type="title"/>
          </p:nvPr>
        </p:nvSpPr>
        <p:spPr>
          <a:xfrm>
            <a:off x="1295400" y="0"/>
            <a:ext cx="8834438" cy="977900"/>
          </a:xfrm>
        </p:spPr>
        <p:txBody>
          <a:bodyPr/>
          <a:lstStyle/>
          <a:p>
            <a:pPr algn="ctr"/>
            <a:r>
              <a:rPr lang="en-US" sz="4400" b="1" i="0" u="none" strike="noStrike" baseline="0" dirty="0">
                <a:latin typeface="Times New Roman" panose="02020603050405020304" pitchFamily="18" charset="0"/>
                <a:cs typeface="Times New Roman" panose="02020603050405020304" pitchFamily="18" charset="0"/>
              </a:rPr>
              <a:t>PROTECTING DATA IN USE</a:t>
            </a:r>
            <a:endParaRPr lang="en-GH"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7BDEC6-FBC6-0C0D-8810-70CD56E31E4F}"/>
              </a:ext>
            </a:extLst>
          </p:cNvPr>
          <p:cNvSpPr>
            <a:spLocks noGrp="1"/>
          </p:cNvSpPr>
          <p:nvPr>
            <p:ph idx="1"/>
          </p:nvPr>
        </p:nvSpPr>
        <p:spPr>
          <a:xfrm>
            <a:off x="1057275" y="1200150"/>
            <a:ext cx="10172699" cy="5657850"/>
          </a:xfrm>
        </p:spPr>
        <p:txBody>
          <a:bodyPr>
            <a:normAutofit/>
          </a:bodyPr>
          <a:lstStyle/>
          <a:p>
            <a:pPr marL="0" indent="0" algn="just">
              <a:buNone/>
            </a:pPr>
            <a:r>
              <a:rPr lang="en-US" sz="3200" b="0" i="0" u="none" strike="noStrike" baseline="0" dirty="0">
                <a:latin typeface="Times New Roman" panose="02020603050405020304" pitchFamily="18" charset="0"/>
                <a:cs typeface="Times New Roman" panose="02020603050405020304" pitchFamily="18" charset="0"/>
              </a:rPr>
              <a:t>The last category of protecting data involves securing it while it is being used. Although we can use encryption to protect data while it is stored or moving across a network, we are somewhat limited in our ability to protect data while it is being used by those who legitimately have access to it. </a:t>
            </a: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r>
              <a:rPr lang="en-US" sz="3200" b="0" i="0" u="none" strike="noStrike" baseline="0" dirty="0">
                <a:latin typeface="Times New Roman" panose="02020603050405020304" pitchFamily="18" charset="0"/>
                <a:cs typeface="Times New Roman" panose="02020603050405020304" pitchFamily="18" charset="0"/>
              </a:rPr>
              <a:t>Authorized users can print files, move them to other machines or storage devices, e-mail them, share them on peer-to-peer (P2P) file-sharing networks, and generally make a mockery of our carefully laid security measures.</a:t>
            </a:r>
            <a:endParaRPr lang="en-GH"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36633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84EDD-93C3-84C4-EE79-3C0AF947B408}"/>
              </a:ext>
            </a:extLst>
          </p:cNvPr>
          <p:cNvSpPr>
            <a:spLocks noGrp="1"/>
          </p:cNvSpPr>
          <p:nvPr>
            <p:ph type="title"/>
          </p:nvPr>
        </p:nvSpPr>
        <p:spPr>
          <a:xfrm>
            <a:off x="2028824" y="2766218"/>
            <a:ext cx="7881937" cy="1325563"/>
          </a:xfrm>
        </p:spPr>
        <p:txBody>
          <a:bodyPr>
            <a:normAutofit/>
          </a:bodyPr>
          <a:lstStyle/>
          <a:p>
            <a:pPr algn="ctr"/>
            <a:r>
              <a:rPr lang="en-US" sz="5400" b="1" dirty="0">
                <a:latin typeface="Times New Roman" panose="02020603050405020304" pitchFamily="18" charset="0"/>
                <a:cs typeface="Times New Roman" panose="02020603050405020304" pitchFamily="18" charset="0"/>
              </a:rPr>
              <a:t>THANK YOU</a:t>
            </a:r>
            <a:endParaRPr lang="en-GH"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9285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0B7D3-351C-A44E-35A3-56451F224114}"/>
              </a:ext>
            </a:extLst>
          </p:cNvPr>
          <p:cNvSpPr>
            <a:spLocks noGrp="1"/>
          </p:cNvSpPr>
          <p:nvPr>
            <p:ph type="title"/>
          </p:nvPr>
        </p:nvSpPr>
        <p:spPr>
          <a:xfrm>
            <a:off x="2712244" y="122238"/>
            <a:ext cx="6767512" cy="849313"/>
          </a:xfrm>
        </p:spPr>
        <p:txBody>
          <a:bodyPr/>
          <a:lstStyle/>
          <a:p>
            <a:pPr algn="ctr"/>
            <a:r>
              <a:rPr lang="en-US" sz="4400" b="1" i="0" u="none" strike="noStrike" baseline="0" dirty="0">
                <a:latin typeface="Times New Roman" panose="02020603050405020304" pitchFamily="18" charset="0"/>
                <a:cs typeface="Times New Roman" panose="02020603050405020304" pitchFamily="18" charset="0"/>
              </a:rPr>
              <a:t>INTRODUCTION</a:t>
            </a:r>
            <a:endParaRPr lang="en-GH" dirty="0"/>
          </a:p>
        </p:txBody>
      </p:sp>
      <p:sp>
        <p:nvSpPr>
          <p:cNvPr id="3" name="Content Placeholder 2">
            <a:extLst>
              <a:ext uri="{FF2B5EF4-FFF2-40B4-BE49-F238E27FC236}">
                <a16:creationId xmlns:a16="http://schemas.microsoft.com/office/drawing/2014/main" id="{06ABA1EF-9C46-596F-5F6D-DAC27BD3FFCF}"/>
              </a:ext>
            </a:extLst>
          </p:cNvPr>
          <p:cNvSpPr>
            <a:spLocks noGrp="1"/>
          </p:cNvSpPr>
          <p:nvPr>
            <p:ph idx="1"/>
          </p:nvPr>
        </p:nvSpPr>
        <p:spPr>
          <a:xfrm>
            <a:off x="1285875" y="1135063"/>
            <a:ext cx="10072688" cy="5600699"/>
          </a:xfrm>
        </p:spPr>
        <p:txBody>
          <a:bodyPr>
            <a:normAutofit/>
          </a:bodyPr>
          <a:lstStyle/>
          <a:p>
            <a:pPr marL="0" indent="0" algn="just">
              <a:buNone/>
            </a:pPr>
            <a:r>
              <a:rPr lang="en-US" sz="3200" dirty="0">
                <a:latin typeface="Times New Roman" panose="02020603050405020304" pitchFamily="18" charset="0"/>
                <a:cs typeface="Times New Roman" panose="02020603050405020304" pitchFamily="18" charset="0"/>
              </a:rPr>
              <a:t>Cryptography is the </a:t>
            </a:r>
            <a:r>
              <a:rPr lang="en-US" sz="3200" b="1" dirty="0">
                <a:solidFill>
                  <a:srgbClr val="FF0000"/>
                </a:solidFill>
                <a:latin typeface="Times New Roman" panose="02020603050405020304" pitchFamily="18" charset="0"/>
                <a:cs typeface="Times New Roman" panose="02020603050405020304" pitchFamily="18" charset="0"/>
              </a:rPr>
              <a:t>science</a:t>
            </a:r>
            <a:r>
              <a:rPr lang="en-US" sz="3200" dirty="0">
                <a:latin typeface="Times New Roman" panose="02020603050405020304" pitchFamily="18" charset="0"/>
                <a:cs typeface="Times New Roman" panose="02020603050405020304" pitchFamily="18" charset="0"/>
              </a:rPr>
              <a:t> of keeping information </a:t>
            </a:r>
            <a:r>
              <a:rPr lang="en-US" sz="3200" b="1" dirty="0">
                <a:solidFill>
                  <a:srgbClr val="FF0000"/>
                </a:solidFill>
                <a:latin typeface="Times New Roman" panose="02020603050405020304" pitchFamily="18" charset="0"/>
                <a:cs typeface="Times New Roman" panose="02020603050405020304" pitchFamily="18" charset="0"/>
              </a:rPr>
              <a:t>secure</a:t>
            </a:r>
            <a:r>
              <a:rPr lang="en-US" sz="3200" dirty="0">
                <a:latin typeface="Times New Roman" panose="02020603050405020304" pitchFamily="18" charset="0"/>
                <a:cs typeface="Times New Roman" panose="02020603050405020304" pitchFamily="18" charset="0"/>
              </a:rPr>
              <a:t> (secure, in this case, in the sense of confidentiality and integrity.</a:t>
            </a: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r>
              <a:rPr lang="en-US" sz="3200" dirty="0">
                <a:latin typeface="Times New Roman" panose="02020603050405020304" pitchFamily="18" charset="0"/>
                <a:cs typeface="Times New Roman" panose="02020603050405020304" pitchFamily="18" charset="0"/>
              </a:rPr>
              <a:t>Cryptography is also commonly and interchangeably referred to as encryption. </a:t>
            </a: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r>
              <a:rPr lang="en-US" sz="3200" dirty="0">
                <a:latin typeface="Times New Roman" panose="02020603050405020304" pitchFamily="18" charset="0"/>
                <a:cs typeface="Times New Roman" panose="02020603050405020304" pitchFamily="18" charset="0"/>
              </a:rPr>
              <a:t>Encryption itself is actually a </a:t>
            </a:r>
            <a:r>
              <a:rPr lang="en-US" sz="3200" b="1" dirty="0">
                <a:solidFill>
                  <a:srgbClr val="FF0000"/>
                </a:solidFill>
                <a:latin typeface="Times New Roman" panose="02020603050405020304" pitchFamily="18" charset="0"/>
                <a:cs typeface="Times New Roman" panose="02020603050405020304" pitchFamily="18" charset="0"/>
              </a:rPr>
              <a:t>subset</a:t>
            </a:r>
            <a:r>
              <a:rPr lang="en-US" sz="3200" dirty="0">
                <a:latin typeface="Times New Roman" panose="02020603050405020304" pitchFamily="18" charset="0"/>
                <a:cs typeface="Times New Roman" panose="02020603050405020304" pitchFamily="18" charset="0"/>
              </a:rPr>
              <a:t> of cryptography, referring specifically to the </a:t>
            </a:r>
            <a:r>
              <a:rPr lang="en-US" sz="3200" b="1" dirty="0">
                <a:solidFill>
                  <a:srgbClr val="FF0000"/>
                </a:solidFill>
                <a:latin typeface="Times New Roman" panose="02020603050405020304" pitchFamily="18" charset="0"/>
                <a:cs typeface="Times New Roman" panose="02020603050405020304" pitchFamily="18" charset="0"/>
              </a:rPr>
              <a:t>transformation</a:t>
            </a:r>
            <a:r>
              <a:rPr lang="en-US" sz="3200" dirty="0">
                <a:latin typeface="Times New Roman" panose="02020603050405020304" pitchFamily="18" charset="0"/>
                <a:cs typeface="Times New Roman" panose="02020603050405020304" pitchFamily="18" charset="0"/>
              </a:rPr>
              <a:t> of unencrypted data, called plaintext or cleartext, into its encrypted form, called ciphertext.</a:t>
            </a:r>
            <a:endParaRPr lang="en-GH"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3673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6D75C-0516-7A60-2339-1CB34C123091}"/>
              </a:ext>
            </a:extLst>
          </p:cNvPr>
          <p:cNvSpPr>
            <a:spLocks noGrp="1"/>
          </p:cNvSpPr>
          <p:nvPr>
            <p:ph type="title"/>
          </p:nvPr>
        </p:nvSpPr>
        <p:spPr>
          <a:xfrm>
            <a:off x="2343151" y="177799"/>
            <a:ext cx="6943724" cy="1006475"/>
          </a:xfrm>
        </p:spPr>
        <p:txBody>
          <a:bodyPr/>
          <a:lstStyle/>
          <a:p>
            <a:pPr algn="ctr"/>
            <a:r>
              <a:rPr lang="en-US" b="1" dirty="0">
                <a:latin typeface="Times New Roman" panose="02020603050405020304" pitchFamily="18" charset="0"/>
                <a:cs typeface="Times New Roman" panose="02020603050405020304" pitchFamily="18" charset="0"/>
              </a:rPr>
              <a:t>TERMINOLOGIES </a:t>
            </a:r>
            <a:endParaRPr lang="en-GH"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0DB05F-6139-27A1-FE70-E1A31CA02820}"/>
              </a:ext>
            </a:extLst>
          </p:cNvPr>
          <p:cNvSpPr>
            <a:spLocks noGrp="1"/>
          </p:cNvSpPr>
          <p:nvPr>
            <p:ph idx="1"/>
          </p:nvPr>
        </p:nvSpPr>
        <p:spPr>
          <a:xfrm>
            <a:off x="1314450" y="1184274"/>
            <a:ext cx="9729788" cy="5495927"/>
          </a:xfrm>
        </p:spPr>
        <p:txBody>
          <a:bodyPr>
            <a:normAutofit/>
          </a:bodyPr>
          <a:lstStyle/>
          <a:p>
            <a:pPr algn="just"/>
            <a:r>
              <a:rPr lang="en-US" sz="3200" b="1" i="0" u="none" strike="noStrike" baseline="0" dirty="0">
                <a:solidFill>
                  <a:srgbClr val="FF0000"/>
                </a:solidFill>
                <a:latin typeface="Times New Roman" panose="02020603050405020304" pitchFamily="18" charset="0"/>
                <a:cs typeface="Times New Roman" panose="02020603050405020304" pitchFamily="18" charset="0"/>
              </a:rPr>
              <a:t>Encryption</a:t>
            </a:r>
            <a:r>
              <a:rPr lang="en-US" sz="3200" b="0" i="0" u="none" strike="noStrike" baseline="0" dirty="0">
                <a:latin typeface="Times New Roman" panose="02020603050405020304" pitchFamily="18" charset="0"/>
                <a:cs typeface="Times New Roman" panose="02020603050405020304" pitchFamily="18" charset="0"/>
              </a:rPr>
              <a:t> referring to the transformation of unencrypted data, called plaintext or cleartext, into its encrypted form, called ciphertext.</a:t>
            </a:r>
          </a:p>
          <a:p>
            <a:pPr algn="just"/>
            <a:endParaRPr lang="en-US" sz="3200" b="0" i="0" u="none" strike="noStrike" baseline="0" dirty="0">
              <a:latin typeface="Times New Roman" panose="02020603050405020304" pitchFamily="18" charset="0"/>
              <a:cs typeface="Times New Roman" panose="02020603050405020304" pitchFamily="18" charset="0"/>
            </a:endParaRPr>
          </a:p>
          <a:p>
            <a:pPr algn="just"/>
            <a:r>
              <a:rPr lang="en-US" sz="3200" b="1" dirty="0">
                <a:solidFill>
                  <a:srgbClr val="FF0000"/>
                </a:solidFill>
                <a:latin typeface="Times New Roman" panose="02020603050405020304" pitchFamily="18" charset="0"/>
                <a:cs typeface="Times New Roman" panose="02020603050405020304" pitchFamily="18" charset="0"/>
              </a:rPr>
              <a:t>Decryption</a:t>
            </a:r>
            <a:r>
              <a:rPr lang="en-US" sz="3200" dirty="0">
                <a:latin typeface="Times New Roman" panose="02020603050405020304" pitchFamily="18" charset="0"/>
                <a:cs typeface="Times New Roman" panose="02020603050405020304" pitchFamily="18" charset="0"/>
              </a:rPr>
              <a:t> is the process of recovering the plaintext message from the ciphertext. </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The plaintext and ciphertext may also be generically referred to as the </a:t>
            </a:r>
            <a:r>
              <a:rPr lang="en-US" sz="3200" b="1" dirty="0">
                <a:solidFill>
                  <a:srgbClr val="FF0000"/>
                </a:solidFill>
                <a:latin typeface="Times New Roman" panose="02020603050405020304" pitchFamily="18" charset="0"/>
                <a:cs typeface="Times New Roman" panose="02020603050405020304" pitchFamily="18" charset="0"/>
              </a:rPr>
              <a:t>message</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98989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9F61-1F68-167D-FBE9-74CA51D153EC}"/>
              </a:ext>
            </a:extLst>
          </p:cNvPr>
          <p:cNvSpPr>
            <a:spLocks noGrp="1"/>
          </p:cNvSpPr>
          <p:nvPr>
            <p:ph type="title"/>
          </p:nvPr>
        </p:nvSpPr>
        <p:spPr>
          <a:xfrm>
            <a:off x="2969419" y="122237"/>
            <a:ext cx="6253162" cy="849313"/>
          </a:xfrm>
        </p:spPr>
        <p:txBody>
          <a:bodyPr/>
          <a:lstStyle/>
          <a:p>
            <a:pPr algn="ctr"/>
            <a:r>
              <a:rPr lang="en-US" b="1" dirty="0">
                <a:latin typeface="Times New Roman" panose="02020603050405020304" pitchFamily="18" charset="0"/>
                <a:cs typeface="Times New Roman" panose="02020603050405020304" pitchFamily="18" charset="0"/>
              </a:rPr>
              <a:t>TERMINOLOGIES</a:t>
            </a:r>
            <a:endParaRPr lang="en-GH" dirty="0"/>
          </a:p>
        </p:txBody>
      </p:sp>
      <p:sp>
        <p:nvSpPr>
          <p:cNvPr id="3" name="Content Placeholder 2">
            <a:extLst>
              <a:ext uri="{FF2B5EF4-FFF2-40B4-BE49-F238E27FC236}">
                <a16:creationId xmlns:a16="http://schemas.microsoft.com/office/drawing/2014/main" id="{014070E3-9B5C-FADB-5E1B-801AB58C84DD}"/>
              </a:ext>
            </a:extLst>
          </p:cNvPr>
          <p:cNvSpPr>
            <a:spLocks noGrp="1"/>
          </p:cNvSpPr>
          <p:nvPr>
            <p:ph idx="1"/>
          </p:nvPr>
        </p:nvSpPr>
        <p:spPr>
          <a:xfrm>
            <a:off x="1614488" y="1614488"/>
            <a:ext cx="9115425" cy="4562475"/>
          </a:xfrm>
        </p:spPr>
        <p:txBody>
          <a:bodyPr>
            <a:normAutofit/>
          </a:bodyPr>
          <a:lstStyle/>
          <a:p>
            <a:pPr algn="just"/>
            <a:r>
              <a:rPr lang="en-US" sz="3200" dirty="0">
                <a:latin typeface="Times New Roman" panose="02020603050405020304" pitchFamily="18" charset="0"/>
                <a:cs typeface="Times New Roman" panose="02020603050405020304" pitchFamily="18" charset="0"/>
              </a:rPr>
              <a:t>The science of breaking through the encryption used to create the ciphertext is referred to as </a:t>
            </a:r>
            <a:r>
              <a:rPr lang="en-US" sz="3200" b="1" dirty="0">
                <a:solidFill>
                  <a:srgbClr val="FF0000"/>
                </a:solidFill>
                <a:latin typeface="Times New Roman" panose="02020603050405020304" pitchFamily="18" charset="0"/>
                <a:cs typeface="Times New Roman" panose="02020603050405020304" pitchFamily="18" charset="0"/>
              </a:rPr>
              <a:t>cryptanalysis</a:t>
            </a:r>
            <a:r>
              <a:rPr lang="en-US" sz="3200" dirty="0">
                <a:latin typeface="Times New Roman" panose="02020603050405020304" pitchFamily="18" charset="0"/>
                <a:cs typeface="Times New Roman" panose="02020603050405020304" pitchFamily="18" charset="0"/>
              </a:rPr>
              <a:t>.</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The overarching field of study that covers cryptography and cryptanalysis is referred to as </a:t>
            </a:r>
            <a:r>
              <a:rPr lang="en-US" sz="3200" b="1" dirty="0">
                <a:solidFill>
                  <a:srgbClr val="FF0000"/>
                </a:solidFill>
                <a:latin typeface="Times New Roman" panose="02020603050405020304" pitchFamily="18" charset="0"/>
                <a:cs typeface="Times New Roman" panose="02020603050405020304" pitchFamily="18" charset="0"/>
              </a:rPr>
              <a:t>cryptology</a:t>
            </a:r>
            <a:r>
              <a:rPr lang="en-US" sz="3200" dirty="0">
                <a:latin typeface="Times New Roman" panose="02020603050405020304" pitchFamily="18" charset="0"/>
                <a:cs typeface="Times New Roman" panose="02020603050405020304" pitchFamily="18" charset="0"/>
              </a:rPr>
              <a:t>.</a:t>
            </a:r>
            <a:endParaRPr lang="en-GH" sz="3200" dirty="0">
              <a:latin typeface="Times New Roman" panose="02020603050405020304" pitchFamily="18" charset="0"/>
              <a:cs typeface="Times New Roman" panose="02020603050405020304" pitchFamily="18" charset="0"/>
            </a:endParaRPr>
          </a:p>
          <a:p>
            <a:endParaRPr lang="en-GH" sz="3200" dirty="0"/>
          </a:p>
        </p:txBody>
      </p:sp>
    </p:spTree>
    <p:extLst>
      <p:ext uri="{BB962C8B-B14F-4D97-AF65-F5344CB8AC3E}">
        <p14:creationId xmlns:p14="http://schemas.microsoft.com/office/powerpoint/2010/main" val="2633432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ABEE9-C7BF-A4C8-7536-623C028E888F}"/>
              </a:ext>
            </a:extLst>
          </p:cNvPr>
          <p:cNvSpPr>
            <a:spLocks noGrp="1"/>
          </p:cNvSpPr>
          <p:nvPr>
            <p:ph type="title"/>
          </p:nvPr>
        </p:nvSpPr>
        <p:spPr>
          <a:xfrm>
            <a:off x="2614613" y="199230"/>
            <a:ext cx="6710362" cy="963613"/>
          </a:xfrm>
        </p:spPr>
        <p:txBody>
          <a:bodyPr/>
          <a:lstStyle/>
          <a:p>
            <a:pPr algn="ctr"/>
            <a:r>
              <a:rPr lang="en-US" b="1" dirty="0">
                <a:latin typeface="Times New Roman" panose="02020603050405020304" pitchFamily="18" charset="0"/>
                <a:cs typeface="Times New Roman" panose="02020603050405020304" pitchFamily="18" charset="0"/>
              </a:rPr>
              <a:t>TERMINOLOGIES</a:t>
            </a:r>
            <a:endParaRPr lang="en-GH" dirty="0"/>
          </a:p>
        </p:txBody>
      </p:sp>
      <p:sp>
        <p:nvSpPr>
          <p:cNvPr id="3" name="Content Placeholder 2">
            <a:extLst>
              <a:ext uri="{FF2B5EF4-FFF2-40B4-BE49-F238E27FC236}">
                <a16:creationId xmlns:a16="http://schemas.microsoft.com/office/drawing/2014/main" id="{BD2C575C-6975-B360-8200-9138508DC23A}"/>
              </a:ext>
            </a:extLst>
          </p:cNvPr>
          <p:cNvSpPr>
            <a:spLocks noGrp="1"/>
          </p:cNvSpPr>
          <p:nvPr>
            <p:ph idx="1"/>
          </p:nvPr>
        </p:nvSpPr>
        <p:spPr>
          <a:xfrm>
            <a:off x="1543050" y="1428750"/>
            <a:ext cx="9258300" cy="5230019"/>
          </a:xfrm>
        </p:spPr>
        <p:txBody>
          <a:bodyPr>
            <a:normAutofit/>
          </a:bodyPr>
          <a:lstStyle/>
          <a:p>
            <a:pPr algn="just"/>
            <a:r>
              <a:rPr lang="en-US" sz="3200" b="0" i="0" u="none" strike="noStrike" baseline="0" dirty="0">
                <a:latin typeface="Times New Roman" panose="02020603050405020304" pitchFamily="18" charset="0"/>
                <a:cs typeface="Times New Roman" panose="02020603050405020304" pitchFamily="18" charset="0"/>
              </a:rPr>
              <a:t>The specifics of the </a:t>
            </a:r>
            <a:r>
              <a:rPr lang="en-US" sz="3200" b="1" i="0" u="none" strike="noStrike" baseline="0" dirty="0">
                <a:solidFill>
                  <a:srgbClr val="FF0000"/>
                </a:solidFill>
                <a:latin typeface="Times New Roman" panose="02020603050405020304" pitchFamily="18" charset="0"/>
                <a:cs typeface="Times New Roman" panose="02020603050405020304" pitchFamily="18" charset="0"/>
              </a:rPr>
              <a:t>process</a:t>
            </a:r>
            <a:r>
              <a:rPr lang="en-US" sz="3200" b="0" i="0" u="none" strike="noStrike" baseline="0" dirty="0">
                <a:latin typeface="Times New Roman" panose="02020603050405020304" pitchFamily="18" charset="0"/>
                <a:cs typeface="Times New Roman" panose="02020603050405020304" pitchFamily="18" charset="0"/>
              </a:rPr>
              <a:t> used to encrypt the plaintext or decrypt the ciphertext is referred to as a </a:t>
            </a:r>
            <a:r>
              <a:rPr lang="en-US" sz="3200" b="1" i="0" u="none" strike="noStrike" baseline="0" dirty="0">
                <a:solidFill>
                  <a:srgbClr val="FF0000"/>
                </a:solidFill>
                <a:latin typeface="Times New Roman" panose="02020603050405020304" pitchFamily="18" charset="0"/>
                <a:cs typeface="Times New Roman" panose="02020603050405020304" pitchFamily="18" charset="0"/>
              </a:rPr>
              <a:t>cryptographic algorithm</a:t>
            </a:r>
            <a:r>
              <a:rPr lang="en-US" sz="3200" b="0" i="0" u="none" strike="noStrike" baseline="0" dirty="0">
                <a:latin typeface="Times New Roman" panose="02020603050405020304" pitchFamily="18" charset="0"/>
                <a:cs typeface="Times New Roman" panose="02020603050405020304" pitchFamily="18" charset="0"/>
              </a:rPr>
              <a:t>.</a:t>
            </a:r>
          </a:p>
          <a:p>
            <a:pPr algn="just"/>
            <a:endParaRPr lang="en-US" sz="3200" b="0" i="0" u="none" strike="noStrike" baseline="0" dirty="0">
              <a:latin typeface="Times New Roman" panose="02020603050405020304" pitchFamily="18" charset="0"/>
              <a:cs typeface="Times New Roman" panose="02020603050405020304" pitchFamily="18" charset="0"/>
            </a:endParaRPr>
          </a:p>
          <a:p>
            <a:pPr algn="just"/>
            <a:r>
              <a:rPr lang="en-US" sz="3200" b="0" i="0" u="none" strike="noStrike" baseline="0" dirty="0">
                <a:latin typeface="Times New Roman" panose="02020603050405020304" pitchFamily="18" charset="0"/>
                <a:cs typeface="Times New Roman" panose="02020603050405020304" pitchFamily="18" charset="0"/>
              </a:rPr>
              <a:t>Cryptographic algorithms generally use a key, or multiple keys, in order to encrypt or decrypt the message, this being roughly analogous to a password. </a:t>
            </a:r>
          </a:p>
          <a:p>
            <a:pPr algn="just"/>
            <a:endParaRPr lang="en-GH"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6497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6D75C-0516-7A60-2339-1CB34C123091}"/>
              </a:ext>
            </a:extLst>
          </p:cNvPr>
          <p:cNvSpPr>
            <a:spLocks noGrp="1"/>
          </p:cNvSpPr>
          <p:nvPr>
            <p:ph type="title"/>
          </p:nvPr>
        </p:nvSpPr>
        <p:spPr>
          <a:xfrm>
            <a:off x="2724150" y="107950"/>
            <a:ext cx="6176963" cy="792163"/>
          </a:xfrm>
        </p:spPr>
        <p:txBody>
          <a:bodyPr/>
          <a:lstStyle/>
          <a:p>
            <a:pPr algn="ctr"/>
            <a:r>
              <a:rPr lang="en-US" b="1" dirty="0">
                <a:latin typeface="Times New Roman" panose="02020603050405020304" pitchFamily="18" charset="0"/>
                <a:cs typeface="Times New Roman" panose="02020603050405020304" pitchFamily="18" charset="0"/>
              </a:rPr>
              <a:t>TERMINOLOGIES</a:t>
            </a:r>
            <a:endParaRPr lang="en-GH" dirty="0"/>
          </a:p>
        </p:txBody>
      </p:sp>
      <p:sp>
        <p:nvSpPr>
          <p:cNvPr id="3" name="Content Placeholder 2">
            <a:extLst>
              <a:ext uri="{FF2B5EF4-FFF2-40B4-BE49-F238E27FC236}">
                <a16:creationId xmlns:a16="http://schemas.microsoft.com/office/drawing/2014/main" id="{530DB05F-6139-27A1-FE70-E1A31CA02820}"/>
              </a:ext>
            </a:extLst>
          </p:cNvPr>
          <p:cNvSpPr>
            <a:spLocks noGrp="1"/>
          </p:cNvSpPr>
          <p:nvPr>
            <p:ph idx="1"/>
          </p:nvPr>
        </p:nvSpPr>
        <p:spPr>
          <a:xfrm>
            <a:off x="1443038" y="1685925"/>
            <a:ext cx="9086850" cy="4872037"/>
          </a:xfrm>
        </p:spPr>
        <p:txBody>
          <a:bodyPr>
            <a:normAutofit/>
          </a:bodyPr>
          <a:lstStyle/>
          <a:p>
            <a:pPr algn="just"/>
            <a:r>
              <a:rPr lang="en-US" sz="3200" b="0" i="0" u="none" strike="noStrike" baseline="0" dirty="0">
                <a:latin typeface="Times New Roman" panose="02020603050405020304" pitchFamily="18" charset="0"/>
                <a:cs typeface="Times New Roman" panose="02020603050405020304" pitchFamily="18" charset="0"/>
              </a:rPr>
              <a:t>The range of all possible values for the key is referred to as the </a:t>
            </a:r>
            <a:r>
              <a:rPr lang="en-US" sz="3200" b="1" i="0" u="none" strike="noStrike" baseline="0" dirty="0" err="1">
                <a:solidFill>
                  <a:srgbClr val="FF0000"/>
                </a:solidFill>
                <a:latin typeface="Times New Roman" panose="02020603050405020304" pitchFamily="18" charset="0"/>
                <a:cs typeface="Times New Roman" panose="02020603050405020304" pitchFamily="18" charset="0"/>
              </a:rPr>
              <a:t>keyspace</a:t>
            </a:r>
            <a:r>
              <a:rPr lang="en-US" sz="3200" b="0" i="0" u="none" strike="noStrike" baseline="0" dirty="0">
                <a:latin typeface="Times New Roman" panose="02020603050405020304" pitchFamily="18" charset="0"/>
                <a:cs typeface="Times New Roman" panose="02020603050405020304" pitchFamily="18" charset="0"/>
              </a:rPr>
              <a:t>. </a:t>
            </a:r>
          </a:p>
          <a:p>
            <a:pPr algn="just"/>
            <a:endParaRPr lang="en-US" sz="3200" b="0" i="0" u="none" strike="noStrike" baseline="0" dirty="0">
              <a:latin typeface="Times New Roman" panose="02020603050405020304" pitchFamily="18" charset="0"/>
              <a:cs typeface="Times New Roman" panose="02020603050405020304" pitchFamily="18" charset="0"/>
            </a:endParaRPr>
          </a:p>
          <a:p>
            <a:pPr algn="just"/>
            <a:r>
              <a:rPr lang="en-US" sz="3200" b="0" i="0" u="none" strike="noStrike" baseline="0" dirty="0">
                <a:latin typeface="Times New Roman" panose="02020603050405020304" pitchFamily="18" charset="0"/>
                <a:cs typeface="Times New Roman" panose="02020603050405020304" pitchFamily="18" charset="0"/>
              </a:rPr>
              <a:t>The </a:t>
            </a:r>
            <a:r>
              <a:rPr lang="en-US" sz="3200" b="1" i="0" u="none" strike="noStrike" baseline="0" dirty="0">
                <a:solidFill>
                  <a:srgbClr val="FF0000"/>
                </a:solidFill>
                <a:latin typeface="Times New Roman" panose="02020603050405020304" pitchFamily="18" charset="0"/>
                <a:cs typeface="Times New Roman" panose="02020603050405020304" pitchFamily="18" charset="0"/>
              </a:rPr>
              <a:t>larger</a:t>
            </a:r>
            <a:r>
              <a:rPr lang="en-US" sz="3200" b="0" i="0" u="none" strike="noStrike" baseline="0" dirty="0">
                <a:latin typeface="Times New Roman" panose="02020603050405020304" pitchFamily="18" charset="0"/>
                <a:cs typeface="Times New Roman" panose="02020603050405020304" pitchFamily="18" charset="0"/>
              </a:rPr>
              <a:t> the </a:t>
            </a:r>
            <a:r>
              <a:rPr lang="en-US" sz="3200" b="0" i="0" u="none" strike="noStrike" baseline="0" dirty="0" err="1">
                <a:latin typeface="Times New Roman" panose="02020603050405020304" pitchFamily="18" charset="0"/>
                <a:cs typeface="Times New Roman" panose="02020603050405020304" pitchFamily="18" charset="0"/>
              </a:rPr>
              <a:t>keyspace</a:t>
            </a:r>
            <a:r>
              <a:rPr lang="en-US" sz="3200" b="0" i="0" u="none" strike="noStrike" baseline="0" dirty="0">
                <a:latin typeface="Times New Roman" panose="02020603050405020304" pitchFamily="18" charset="0"/>
                <a:cs typeface="Times New Roman" panose="02020603050405020304" pitchFamily="18" charset="0"/>
              </a:rPr>
              <a:t>, the </a:t>
            </a:r>
            <a:r>
              <a:rPr lang="en-US" sz="3200" b="1" i="0" u="none" strike="noStrike" baseline="0" dirty="0">
                <a:solidFill>
                  <a:srgbClr val="FF0000"/>
                </a:solidFill>
                <a:latin typeface="Times New Roman" panose="02020603050405020304" pitchFamily="18" charset="0"/>
                <a:cs typeface="Times New Roman" panose="02020603050405020304" pitchFamily="18" charset="0"/>
              </a:rPr>
              <a:t>harder</a:t>
            </a:r>
            <a:r>
              <a:rPr lang="en-US" sz="3200" b="0" i="0" u="none" strike="noStrike" baseline="0" dirty="0">
                <a:latin typeface="Times New Roman" panose="02020603050405020304" pitchFamily="18" charset="0"/>
                <a:cs typeface="Times New Roman" panose="02020603050405020304" pitchFamily="18" charset="0"/>
              </a:rPr>
              <a:t> it is to decrypt the message. </a:t>
            </a:r>
          </a:p>
          <a:p>
            <a:pPr algn="just"/>
            <a:endParaRPr lang="en-US" sz="3200" dirty="0">
              <a:latin typeface="Times New Roman" panose="02020603050405020304" pitchFamily="18" charset="0"/>
              <a:cs typeface="Times New Roman" panose="02020603050405020304" pitchFamily="18" charset="0"/>
            </a:endParaRPr>
          </a:p>
          <a:p>
            <a:pPr algn="just"/>
            <a:r>
              <a:rPr lang="en-US" sz="3200" b="1" i="0" u="none" strike="noStrike" baseline="0" dirty="0">
                <a:solidFill>
                  <a:srgbClr val="FF0000"/>
                </a:solidFill>
                <a:latin typeface="Times New Roman" panose="02020603050405020304" pitchFamily="18" charset="0"/>
                <a:cs typeface="Times New Roman" panose="02020603050405020304" pitchFamily="18" charset="0"/>
              </a:rPr>
              <a:t>Cryptosystem</a:t>
            </a:r>
            <a:r>
              <a:rPr lang="en-US" sz="3200" b="0" i="0" u="none" strike="noStrike" baseline="0" dirty="0">
                <a:latin typeface="Times New Roman" panose="02020603050405020304" pitchFamily="18" charset="0"/>
                <a:cs typeface="Times New Roman" panose="02020603050405020304" pitchFamily="18" charset="0"/>
              </a:rPr>
              <a:t> is a concept that covers a given algorithm and all possible keys, plaintexts, and ciphertexts.</a:t>
            </a:r>
          </a:p>
          <a:p>
            <a:endParaRPr lang="en-GH" sz="3200" dirty="0"/>
          </a:p>
        </p:txBody>
      </p:sp>
    </p:spTree>
    <p:extLst>
      <p:ext uri="{BB962C8B-B14F-4D97-AF65-F5344CB8AC3E}">
        <p14:creationId xmlns:p14="http://schemas.microsoft.com/office/powerpoint/2010/main" val="109603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ABEE9-C7BF-A4C8-7536-623C028E888F}"/>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ASSIGNMENT </a:t>
            </a:r>
            <a:endParaRPr lang="en-GH"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2C575C-6975-B360-8200-9138508DC23A}"/>
              </a:ext>
            </a:extLst>
          </p:cNvPr>
          <p:cNvSpPr>
            <a:spLocks noGrp="1"/>
          </p:cNvSpPr>
          <p:nvPr>
            <p:ph idx="1"/>
          </p:nvPr>
        </p:nvSpPr>
        <p:spPr>
          <a:xfrm>
            <a:off x="1771650" y="2657475"/>
            <a:ext cx="8372475" cy="1543050"/>
          </a:xfrm>
        </p:spPr>
        <p:txBody>
          <a:bodyPr>
            <a:noAutofit/>
          </a:bodyPr>
          <a:lstStyle/>
          <a:p>
            <a:pPr marL="0" indent="0" algn="ctr">
              <a:buNone/>
            </a:pPr>
            <a:r>
              <a:rPr lang="en-US" sz="4400" b="1" i="0" u="none" strike="noStrike" baseline="0" dirty="0">
                <a:latin typeface="Times New Roman" panose="02020603050405020304" pitchFamily="18" charset="0"/>
                <a:cs typeface="Times New Roman" panose="02020603050405020304" pitchFamily="18" charset="0"/>
              </a:rPr>
              <a:t>The history of cryptography and </a:t>
            </a:r>
            <a:r>
              <a:rPr lang="en-US" sz="4400" b="1" dirty="0">
                <a:latin typeface="Times New Roman" panose="02020603050405020304" pitchFamily="18" charset="0"/>
                <a:cs typeface="Times New Roman" panose="02020603050405020304" pitchFamily="18" charset="0"/>
              </a:rPr>
              <a:t>Modern cryptographic tools</a:t>
            </a:r>
            <a:endParaRPr lang="en-GH"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2665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2785</TotalTime>
  <Words>2139</Words>
  <Application>Microsoft Office PowerPoint</Application>
  <PresentationFormat>Widescreen</PresentationFormat>
  <Paragraphs>153</Paragraphs>
  <Slides>37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Roboto Slab</vt:lpstr>
      <vt:lpstr>Times New Roman</vt:lpstr>
      <vt:lpstr>Wingdings</vt:lpstr>
      <vt:lpstr>Office Theme</vt:lpstr>
      <vt:lpstr>INFT 308: INFORMATION SECURITY</vt:lpstr>
      <vt:lpstr>CRYPTOGRAPHY</vt:lpstr>
      <vt:lpstr>INTRODUCTION</vt:lpstr>
      <vt:lpstr>INTRODUCTION</vt:lpstr>
      <vt:lpstr>TERMINOLOGIES </vt:lpstr>
      <vt:lpstr>TERMINOLOGIES</vt:lpstr>
      <vt:lpstr>TERMINOLOGIES</vt:lpstr>
      <vt:lpstr>TERMINOLOGIES</vt:lpstr>
      <vt:lpstr>ASSIGNMENT </vt:lpstr>
      <vt:lpstr>CAESAR CIPHER</vt:lpstr>
      <vt:lpstr>CAESAR CIPHER</vt:lpstr>
      <vt:lpstr>QUESTIONS</vt:lpstr>
      <vt:lpstr>QUESTION</vt:lpstr>
      <vt:lpstr>KERCKHOFFS’ PRINCIPLE</vt:lpstr>
      <vt:lpstr>SYMMETRIC VERSUS ASYMMETRIC CRYPTOGRAPHY</vt:lpstr>
      <vt:lpstr>SYMMETRIC CRYPTOGRAPHY</vt:lpstr>
      <vt:lpstr>DIAGRAM OF SYMMETRIC ENCRYPTION</vt:lpstr>
      <vt:lpstr>SYMMETRIC CRYPTOGRAPHY</vt:lpstr>
      <vt:lpstr>BLOCK AND STREAM CIPHERS</vt:lpstr>
      <vt:lpstr>BLOCK CIPHER </vt:lpstr>
      <vt:lpstr>STREAM CIPHER</vt:lpstr>
      <vt:lpstr>BLOCK AND STREAM CIPHERS</vt:lpstr>
      <vt:lpstr>BLOCK AND STREAM CIPHERS</vt:lpstr>
      <vt:lpstr>BLOCK AND STREAM CIPHERS</vt:lpstr>
      <vt:lpstr>ASYMMETRIC CRYPTOGRAPHY</vt:lpstr>
      <vt:lpstr>ASYMMETRIC CRYPTOGRAPHY</vt:lpstr>
      <vt:lpstr>PowerPoint Presentation</vt:lpstr>
      <vt:lpstr>ASYMMETRIC KEY ALGORITHMS</vt:lpstr>
      <vt:lpstr>HASH FUNCTIONS</vt:lpstr>
      <vt:lpstr>HASH FUNCTIONS</vt:lpstr>
      <vt:lpstr>DIGITAL SIGNATURES</vt:lpstr>
      <vt:lpstr>PROTECTING DATA AT REST, IN MOTION, AND IN USE</vt:lpstr>
      <vt:lpstr>PROTECTING DATA AT REST</vt:lpstr>
      <vt:lpstr>PROTECTING DATA AT REST</vt:lpstr>
      <vt:lpstr>PROTECTING DATA IN MOTION</vt:lpstr>
      <vt:lpstr>PROTECTING DATA IN USE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PC</dc:creator>
  <cp:lastModifiedBy>PAPA J</cp:lastModifiedBy>
  <cp:revision>63</cp:revision>
  <dcterms:created xsi:type="dcterms:W3CDTF">2024-07-27T16:39:45Z</dcterms:created>
  <dcterms:modified xsi:type="dcterms:W3CDTF">2025-07-14T07:26:57Z</dcterms:modified>
</cp:coreProperties>
</file>