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357" r:id="rId2"/>
    <p:sldId id="276" r:id="rId3"/>
    <p:sldId id="361" r:id="rId4"/>
    <p:sldId id="362" r:id="rId5"/>
    <p:sldId id="387" r:id="rId6"/>
    <p:sldId id="256" r:id="rId7"/>
    <p:sldId id="331" r:id="rId8"/>
    <p:sldId id="384" r:id="rId9"/>
    <p:sldId id="367" r:id="rId10"/>
    <p:sldId id="370" r:id="rId11"/>
    <p:sldId id="369" r:id="rId12"/>
    <p:sldId id="368" r:id="rId13"/>
    <p:sldId id="371" r:id="rId14"/>
    <p:sldId id="372" r:id="rId15"/>
    <p:sldId id="366" r:id="rId16"/>
    <p:sldId id="373" r:id="rId17"/>
    <p:sldId id="374" r:id="rId18"/>
    <p:sldId id="385" r:id="rId19"/>
    <p:sldId id="375" r:id="rId20"/>
    <p:sldId id="380" r:id="rId21"/>
    <p:sldId id="376" r:id="rId22"/>
    <p:sldId id="381" r:id="rId23"/>
    <p:sldId id="377" r:id="rId24"/>
    <p:sldId id="378" r:id="rId25"/>
    <p:sldId id="379" r:id="rId26"/>
    <p:sldId id="382" r:id="rId27"/>
    <p:sldId id="363" r:id="rId28"/>
    <p:sldId id="383" r:id="rId29"/>
    <p:sldId id="3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0F"/>
    <a:srgbClr val="650506"/>
    <a:srgbClr val="0A688E"/>
    <a:srgbClr val="E6E6E6"/>
    <a:srgbClr val="0E8CBE"/>
    <a:srgbClr val="3FBEF1"/>
    <a:srgbClr val="109C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9" autoAdjust="0"/>
    <p:restoredTop sz="89815" autoAdjust="0"/>
  </p:normalViewPr>
  <p:slideViewPr>
    <p:cSldViewPr snapToGrid="0">
      <p:cViewPr varScale="1">
        <p:scale>
          <a:sx n="79" d="100"/>
          <a:sy n="79" d="100"/>
        </p:scale>
        <p:origin x="1548"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5B927-EAF8-4B34-ABC9-E728A7487DB7}" type="datetimeFigureOut">
              <a:rPr lang="en-US" smtClean="0"/>
              <a:t>6/9/2025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B13DF-3A32-47B1-A85A-B3C2E9023CD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2" name="Rectangle 21"/>
          <p:cNvSpPr/>
          <p:nvPr userDrawn="1"/>
        </p:nvSpPr>
        <p:spPr>
          <a:xfrm>
            <a:off x="-39753" y="-51683"/>
            <a:ext cx="12235732" cy="690968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180729" y="269109"/>
            <a:ext cx="6320118" cy="6333565"/>
          </a:xfrm>
          <a:prstGeom prst="rect">
            <a:avLst/>
          </a:prstGeom>
          <a:blipFill dpi="0" rotWithShape="1">
            <a:blip r:embed="rId2">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8CF8120-5D43-445C-81DE-BB63D27CD451}"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76395-65C6-40C6-B0F2-3F72B3156A66}" type="slidenum">
              <a:rPr lang="en-US" smtClean="0"/>
              <a:t>‹#›</a:t>
            </a:fld>
            <a:endParaRPr lang="en-US"/>
          </a:p>
        </p:txBody>
      </p:sp>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0890" y="483244"/>
            <a:ext cx="2684166" cy="68001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838200" y="6356350"/>
            <a:ext cx="2743200" cy="365125"/>
          </a:xfrm>
        </p:spPr>
        <p:txBody>
          <a:bodyPr/>
          <a:lstStyle/>
          <a:p>
            <a:fld id="{C8CF8120-5D43-445C-81DE-BB63D27CD451}" type="datetimeFigureOut">
              <a:rPr lang="en-US" smtClean="0"/>
              <a:t>6/9/2025</a:t>
            </a:fld>
            <a:endParaRPr lang="en-US"/>
          </a:p>
        </p:txBody>
      </p:sp>
      <p:sp>
        <p:nvSpPr>
          <p:cNvPr id="8" name="Footer Placeholder 7"/>
          <p:cNvSpPr>
            <a:spLocks noGrp="1"/>
          </p:cNvSpPr>
          <p:nvPr>
            <p:ph type="ftr" sz="quarter" idx="11"/>
          </p:nvPr>
        </p:nvSpPr>
        <p:spPr>
          <a:xfrm>
            <a:off x="4038600" y="6356350"/>
            <a:ext cx="4114800" cy="365125"/>
          </a:xfrm>
        </p:spPr>
        <p:txBody>
          <a:bodyPr/>
          <a:lstStyle/>
          <a:p>
            <a:endParaRPr lang="en-US"/>
          </a:p>
        </p:txBody>
      </p:sp>
      <p:sp>
        <p:nvSpPr>
          <p:cNvPr id="9" name="Slide Number Placeholder 8"/>
          <p:cNvSpPr>
            <a:spLocks noGrp="1"/>
          </p:cNvSpPr>
          <p:nvPr>
            <p:ph type="sldNum" sz="quarter" idx="12"/>
          </p:nvPr>
        </p:nvSpPr>
        <p:spPr>
          <a:xfrm>
            <a:off x="8610600" y="6356350"/>
            <a:ext cx="2743200" cy="365125"/>
          </a:xfrm>
        </p:spPr>
        <p:txBody>
          <a:bodyPr/>
          <a:lstStyle/>
          <a:p>
            <a:fld id="{C6A76395-65C6-40C6-B0F2-3F72B3156A66}" type="slidenum">
              <a:rPr lang="en-US" smtClean="0"/>
              <a:t>‹#›</a:t>
            </a:fld>
            <a:endParaRPr lang="en-US"/>
          </a:p>
        </p:txBody>
      </p:sp>
      <p:grpSp>
        <p:nvGrpSpPr>
          <p:cNvPr id="10" name="Group 9"/>
          <p:cNvGrpSpPr/>
          <p:nvPr userDrawn="1"/>
        </p:nvGrpSpPr>
        <p:grpSpPr>
          <a:xfrm>
            <a:off x="1505874" y="1478705"/>
            <a:ext cx="9144477" cy="77100"/>
            <a:chOff x="1457173" y="851529"/>
            <a:chExt cx="9144477" cy="77100"/>
          </a:xfrm>
        </p:grpSpPr>
        <p:sp>
          <p:nvSpPr>
            <p:cNvPr id="11" name="Google Shape;26;p4"/>
            <p:cNvSpPr/>
            <p:nvPr userDrawn="1"/>
          </p:nvSpPr>
          <p:spPr>
            <a:xfrm>
              <a:off x="7180456" y="851529"/>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p4"/>
            <p:cNvSpPr/>
            <p:nvPr userDrawn="1"/>
          </p:nvSpPr>
          <p:spPr>
            <a:xfrm>
              <a:off x="8891350" y="851529"/>
              <a:ext cx="1710300" cy="77100"/>
            </a:xfrm>
            <a:prstGeom prst="rect">
              <a:avLst/>
            </a:prstGeom>
            <a:solidFill>
              <a:srgbClr val="6505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p4"/>
            <p:cNvSpPr/>
            <p:nvPr userDrawn="1"/>
          </p:nvSpPr>
          <p:spPr>
            <a:xfrm>
              <a:off x="1457173" y="851529"/>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p4"/>
            <p:cNvSpPr/>
            <p:nvPr userDrawn="1"/>
          </p:nvSpPr>
          <p:spPr>
            <a:xfrm>
              <a:off x="3167598" y="851529"/>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Rectangle 14"/>
          <p:cNvSpPr/>
          <p:nvPr userDrawn="1"/>
        </p:nvSpPr>
        <p:spPr>
          <a:xfrm>
            <a:off x="-39753" y="6303003"/>
            <a:ext cx="12235732" cy="72401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userDrawn="1"/>
        </p:nvGrpSpPr>
        <p:grpSpPr>
          <a:xfrm>
            <a:off x="679568" y="6365200"/>
            <a:ext cx="10820163" cy="487908"/>
            <a:chOff x="528814" y="6238068"/>
            <a:chExt cx="10820163" cy="487908"/>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814" y="6238068"/>
              <a:ext cx="1925885" cy="487908"/>
            </a:xfrm>
            <a:prstGeom prst="rect">
              <a:avLst/>
            </a:prstGeom>
          </p:spPr>
        </p:pic>
        <p:cxnSp>
          <p:nvCxnSpPr>
            <p:cNvPr id="18" name="Straight Connector 17"/>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7802880" y="6286832"/>
              <a:ext cx="3546097" cy="230832"/>
              <a:chOff x="7802880" y="6286832"/>
              <a:chExt cx="3546097" cy="230832"/>
            </a:xfrm>
          </p:grpSpPr>
          <p:sp>
            <p:nvSpPr>
              <p:cNvPr id="20" name="TextBox 19"/>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21" name="Rectangle 20"/>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TextBox 24"/>
          <p:cNvSpPr txBox="1"/>
          <p:nvPr userDrawn="1"/>
        </p:nvSpPr>
        <p:spPr>
          <a:xfrm>
            <a:off x="5378631" y="1165756"/>
            <a:ext cx="1398494" cy="2215991"/>
          </a:xfrm>
          <a:prstGeom prst="rect">
            <a:avLst/>
          </a:prstGeom>
          <a:noFill/>
        </p:spPr>
        <p:txBody>
          <a:bodyPr wrap="square" rtlCol="0">
            <a:spAutoFit/>
          </a:bodyPr>
          <a:lstStyle/>
          <a:p>
            <a:pPr algn="ctr"/>
            <a:r>
              <a:rPr lang="en-US" sz="13800" b="1" dirty="0">
                <a:solidFill>
                  <a:schemeClr val="accent1">
                    <a:lumMod val="50000"/>
                  </a:schemeClr>
                </a:solidFill>
              </a:rPr>
              <a:t>“</a:t>
            </a:r>
            <a:endParaRPr lang="en-US" sz="23900" b="1" dirty="0">
              <a:solidFill>
                <a:schemeClr val="accent1">
                  <a:lumMod val="50000"/>
                </a:schemeClr>
              </a:solidFill>
            </a:endParaRPr>
          </a:p>
        </p:txBody>
      </p:sp>
      <p:sp>
        <p:nvSpPr>
          <p:cNvPr id="26" name="TextBox 25"/>
          <p:cNvSpPr txBox="1"/>
          <p:nvPr userDrawn="1"/>
        </p:nvSpPr>
        <p:spPr>
          <a:xfrm>
            <a:off x="5378631" y="4469044"/>
            <a:ext cx="1398494" cy="2215991"/>
          </a:xfrm>
          <a:prstGeom prst="rect">
            <a:avLst/>
          </a:prstGeom>
          <a:noFill/>
        </p:spPr>
        <p:txBody>
          <a:bodyPr wrap="square" rtlCol="0">
            <a:spAutoFit/>
          </a:bodyPr>
          <a:lstStyle/>
          <a:p>
            <a:pPr algn="ctr"/>
            <a:r>
              <a:rPr lang="en-US" sz="13800" b="1" dirty="0">
                <a:solidFill>
                  <a:schemeClr val="accent1">
                    <a:lumMod val="50000"/>
                  </a:schemeClr>
                </a:solidFill>
              </a:rPr>
              <a:t>“</a:t>
            </a:r>
            <a:endParaRPr lang="en-US" sz="23900" b="1" dirty="0">
              <a:solidFill>
                <a:schemeClr val="accent1">
                  <a:lumMod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ertical Title and Text">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715954" y="3378881"/>
            <a:ext cx="5181600" cy="3174409"/>
          </a:xfrm>
        </p:spPr>
        <p:txBody>
          <a:bodyPr/>
          <a:lstStyle>
            <a:lvl1pPr marL="0" indent="0">
              <a:buNone/>
              <a:defRPr/>
            </a:lvl1pPr>
          </a:lstStyle>
          <a:p>
            <a:pPr lvl="0"/>
            <a:endParaRPr lang="en-US" dirty="0"/>
          </a:p>
        </p:txBody>
      </p:sp>
      <p:sp>
        <p:nvSpPr>
          <p:cNvPr id="9" name="Content Placeholder 2"/>
          <p:cNvSpPr>
            <a:spLocks noGrp="1"/>
          </p:cNvSpPr>
          <p:nvPr>
            <p:ph sz="half" idx="13"/>
          </p:nvPr>
        </p:nvSpPr>
        <p:spPr>
          <a:xfrm>
            <a:off x="6319710" y="3378881"/>
            <a:ext cx="5181600" cy="3174409"/>
          </a:xfrm>
        </p:spPr>
        <p:txBody>
          <a:bodyPr/>
          <a:lstStyle>
            <a:lvl1pPr marL="0" indent="0">
              <a:buNone/>
              <a:defRPr/>
            </a:lvl1pPr>
          </a:lstStyle>
          <a:p>
            <a:pPr lvl="0"/>
            <a:endParaRPr lang="en-US" dirty="0"/>
          </a:p>
        </p:txBody>
      </p:sp>
      <p:grpSp>
        <p:nvGrpSpPr>
          <p:cNvPr id="14" name="Group 13"/>
          <p:cNvGrpSpPr/>
          <p:nvPr userDrawn="1"/>
        </p:nvGrpSpPr>
        <p:grpSpPr>
          <a:xfrm>
            <a:off x="0" y="6704366"/>
            <a:ext cx="12195979" cy="153634"/>
            <a:chOff x="0" y="6701970"/>
            <a:chExt cx="12918820" cy="153590"/>
          </a:xfrm>
        </p:grpSpPr>
        <p:sp>
          <p:nvSpPr>
            <p:cNvPr id="15" name="Rectangle 14"/>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8050" y="5979818"/>
            <a:ext cx="722152" cy="722152"/>
          </a:xfrm>
          <a:prstGeom prst="rect">
            <a:avLst/>
          </a:prstGeom>
          <a:blipFill>
            <a:blip r:embed="rId3">
              <a:alphaModFix amt="0"/>
            </a:blip>
            <a:stretch>
              <a:fillRect/>
            </a:stretch>
          </a:blip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Vertical Title and Text">
    <p:spTree>
      <p:nvGrpSpPr>
        <p:cNvPr id="1" name=""/>
        <p:cNvGrpSpPr/>
        <p:nvPr/>
      </p:nvGrpSpPr>
      <p:grpSpPr>
        <a:xfrm>
          <a:off x="0" y="0"/>
          <a:ext cx="0" cy="0"/>
          <a:chOff x="0" y="0"/>
          <a:chExt cx="0" cy="0"/>
        </a:xfrm>
      </p:grpSpPr>
      <p:sp>
        <p:nvSpPr>
          <p:cNvPr id="2" name="Rectangle 1"/>
          <p:cNvSpPr/>
          <p:nvPr userDrawn="1"/>
        </p:nvSpPr>
        <p:spPr>
          <a:xfrm>
            <a:off x="0" y="0"/>
            <a:ext cx="12192000" cy="67019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userDrawn="1"/>
        </p:nvGrpSpPr>
        <p:grpSpPr>
          <a:xfrm>
            <a:off x="0" y="6704366"/>
            <a:ext cx="12195979" cy="153634"/>
            <a:chOff x="0" y="6701970"/>
            <a:chExt cx="12918820" cy="153590"/>
          </a:xfrm>
        </p:grpSpPr>
        <p:sp>
          <p:nvSpPr>
            <p:cNvPr id="15" name="Rectangle 14"/>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8050" y="5979818"/>
            <a:ext cx="722152" cy="722152"/>
          </a:xfrm>
          <a:prstGeom prst="rect">
            <a:avLst/>
          </a:prstGeom>
          <a:blipFill>
            <a:blip r:embed="rId3">
              <a:alphaModFix amt="0"/>
            </a:blip>
            <a:stretch>
              <a:fillRect/>
            </a:stretch>
          </a:blip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Vertical Title and Text">
    <p:spTree>
      <p:nvGrpSpPr>
        <p:cNvPr id="1" name=""/>
        <p:cNvGrpSpPr/>
        <p:nvPr/>
      </p:nvGrpSpPr>
      <p:grpSpPr>
        <a:xfrm>
          <a:off x="0" y="0"/>
          <a:ext cx="0" cy="0"/>
          <a:chOff x="0" y="0"/>
          <a:chExt cx="0" cy="0"/>
        </a:xfrm>
      </p:grpSpPr>
      <p:sp>
        <p:nvSpPr>
          <p:cNvPr id="7" name="Rectangle 6"/>
          <p:cNvSpPr/>
          <p:nvPr userDrawn="1"/>
        </p:nvSpPr>
        <p:spPr>
          <a:xfrm>
            <a:off x="0" y="-56710"/>
            <a:ext cx="12192000" cy="6748131"/>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8" name="Google Shape;356;p34"/>
          <p:cNvSpPr txBox="1"/>
          <p:nvPr userDrawn="1"/>
        </p:nvSpPr>
        <p:spPr>
          <a:xfrm>
            <a:off x="1135765" y="2427304"/>
            <a:ext cx="5561100" cy="1159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1500" dirty="0">
                <a:solidFill>
                  <a:schemeClr val="bg1"/>
                </a:solidFill>
              </a:rPr>
              <a:t>Thanks!</a:t>
            </a:r>
          </a:p>
        </p:txBody>
      </p:sp>
      <p:sp>
        <p:nvSpPr>
          <p:cNvPr id="9" name="Google Shape;357;p34"/>
          <p:cNvSpPr txBox="1"/>
          <p:nvPr userDrawn="1"/>
        </p:nvSpPr>
        <p:spPr>
          <a:xfrm>
            <a:off x="1135765" y="3455423"/>
            <a:ext cx="5561100" cy="7848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sz="4800" b="1">
                <a:solidFill>
                  <a:schemeClr val="lt1"/>
                </a:solidFill>
              </a:rPr>
              <a:t>Any questions?</a:t>
            </a:r>
          </a:p>
        </p:txBody>
      </p:sp>
      <p:grpSp>
        <p:nvGrpSpPr>
          <p:cNvPr id="10" name="Group 9"/>
          <p:cNvGrpSpPr/>
          <p:nvPr userDrawn="1"/>
        </p:nvGrpSpPr>
        <p:grpSpPr>
          <a:xfrm>
            <a:off x="0" y="6704366"/>
            <a:ext cx="12195979" cy="153634"/>
            <a:chOff x="0" y="6701970"/>
            <a:chExt cx="12918820" cy="153590"/>
          </a:xfrm>
        </p:grpSpPr>
        <p:sp>
          <p:nvSpPr>
            <p:cNvPr id="11" name="Rectangle 10"/>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userDrawn="1"/>
        </p:nvSpPr>
        <p:spPr>
          <a:xfrm>
            <a:off x="7180729" y="269109"/>
            <a:ext cx="6320118" cy="6333565"/>
          </a:xfrm>
          <a:prstGeom prst="rect">
            <a:avLst/>
          </a:prstGeom>
          <a:blipFill dpi="0" rotWithShape="1">
            <a:blip r:embed="rId2">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354B066-AD3F-4D2A-B518-F783EB8BBCEA}" type="datetime2">
              <a:rPr lang="en-US" smtClean="0"/>
              <a:t>Monday, June 9, 2025</a:t>
            </a:fld>
            <a:endParaRPr lang="en-US"/>
          </a:p>
        </p:txBody>
      </p:sp>
      <p:sp>
        <p:nvSpPr>
          <p:cNvPr id="5" name="Footer Placeholder 4"/>
          <p:cNvSpPr>
            <a:spLocks noGrp="1"/>
          </p:cNvSpPr>
          <p:nvPr>
            <p:ph type="ftr" sz="quarter" idx="11"/>
          </p:nvPr>
        </p:nvSpPr>
        <p:spPr/>
        <p:txBody>
          <a:bodyPr/>
          <a:lstStyle/>
          <a:p>
            <a:r>
              <a:rPr lang="en-US"/>
              <a:t>Mr. Adu Kwabena (Ph.D.)</a:t>
            </a:r>
          </a:p>
        </p:txBody>
      </p:sp>
      <p:sp>
        <p:nvSpPr>
          <p:cNvPr id="6" name="Slide Number Placeholder 5"/>
          <p:cNvSpPr>
            <a:spLocks noGrp="1"/>
          </p:cNvSpPr>
          <p:nvPr>
            <p:ph type="sldNum" sz="quarter" idx="12"/>
          </p:nvPr>
        </p:nvSpPr>
        <p:spPr/>
        <p:txBody>
          <a:bodyPr/>
          <a:lstStyle/>
          <a:p>
            <a:fld id="{F25B361A-3F48-4B63-8FC6-8CD5392DCE12}" type="slidenum">
              <a:rPr lang="en-US" smtClean="0"/>
              <a:t>‹#›</a:t>
            </a:fld>
            <a:endParaRPr lang="en-US"/>
          </a:p>
        </p:txBody>
      </p:sp>
    </p:spTree>
    <p:extLst>
      <p:ext uri="{BB962C8B-B14F-4D97-AF65-F5344CB8AC3E}">
        <p14:creationId xmlns:p14="http://schemas.microsoft.com/office/powerpoint/2010/main" val="2635533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386D9-C4F6-413F-83AE-5F5AA3644994}" type="datetime2">
              <a:rPr lang="en-US" smtClean="0"/>
              <a:t>Monday, June 9, 2025</a:t>
            </a:fld>
            <a:endParaRPr lang="en-US"/>
          </a:p>
        </p:txBody>
      </p:sp>
      <p:sp>
        <p:nvSpPr>
          <p:cNvPr id="5" name="Footer Placeholder 4"/>
          <p:cNvSpPr>
            <a:spLocks noGrp="1"/>
          </p:cNvSpPr>
          <p:nvPr>
            <p:ph type="ftr" sz="quarter" idx="11"/>
          </p:nvPr>
        </p:nvSpPr>
        <p:spPr/>
        <p:txBody>
          <a:bodyPr/>
          <a:lstStyle/>
          <a:p>
            <a:r>
              <a:rPr lang="en-US"/>
              <a:t>Mr. Adu Kwabena (Ph.D.)</a:t>
            </a:r>
          </a:p>
        </p:txBody>
      </p:sp>
      <p:sp>
        <p:nvSpPr>
          <p:cNvPr id="6" name="Slide Number Placeholder 5"/>
          <p:cNvSpPr>
            <a:spLocks noGrp="1"/>
          </p:cNvSpPr>
          <p:nvPr>
            <p:ph type="sldNum" sz="quarter" idx="12"/>
          </p:nvPr>
        </p:nvSpPr>
        <p:spPr/>
        <p:txBody>
          <a:bodyPr/>
          <a:lstStyle/>
          <a:p>
            <a:fld id="{F25B361A-3F48-4B63-8FC6-8CD5392DCE12}" type="slidenum">
              <a:rPr lang="en-US" smtClean="0"/>
              <a:t>‹#›</a:t>
            </a:fld>
            <a:endParaRPr lang="en-US"/>
          </a:p>
        </p:txBody>
      </p:sp>
    </p:spTree>
    <p:extLst>
      <p:ext uri="{BB962C8B-B14F-4D97-AF65-F5344CB8AC3E}">
        <p14:creationId xmlns:p14="http://schemas.microsoft.com/office/powerpoint/2010/main" val="184907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230" y="1392751"/>
            <a:ext cx="5641606" cy="4734065"/>
          </a:xfrm>
        </p:spPr>
        <p:txBody>
          <a:bodyPr/>
          <a:lstStyle>
            <a:lvl1pPr marL="0" indent="0">
              <a:buNone/>
              <a:defRPr/>
            </a:lvl1pPr>
          </a:lstStyle>
          <a:p>
            <a:pPr lvl="0"/>
            <a:endParaRPr lang="en-US" dirty="0"/>
          </a:p>
        </p:txBody>
      </p:sp>
      <p:sp>
        <p:nvSpPr>
          <p:cNvPr id="4" name="Date Placeholder 3"/>
          <p:cNvSpPr>
            <a:spLocks noGrp="1"/>
          </p:cNvSpPr>
          <p:nvPr>
            <p:ph type="dt" sz="half" idx="10"/>
          </p:nvPr>
        </p:nvSpPr>
        <p:spPr/>
        <p:txBody>
          <a:bodyPr/>
          <a:lstStyle/>
          <a:p>
            <a:fld id="{C8CF8120-5D43-445C-81DE-BB63D27CD451}" type="datetimeFigureOut">
              <a:rPr lang="en-US" smtClean="0"/>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A76395-65C6-40C6-B0F2-3F72B3156A66}" type="slidenum">
              <a:rPr lang="en-US" smtClean="0"/>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03756" y="4335371"/>
            <a:ext cx="3159890" cy="3159890"/>
          </a:xfrm>
          <a:prstGeom prst="rect">
            <a:avLst/>
          </a:prstGeom>
          <a:blipFill>
            <a:blip r:embed="rId3">
              <a:alphaModFix amt="0"/>
            </a:blip>
            <a:stretch>
              <a:fillRect/>
            </a:stretch>
          </a:blipFill>
        </p:spPr>
      </p:pic>
      <p:sp>
        <p:nvSpPr>
          <p:cNvPr id="12" name="Content Placeholder 3"/>
          <p:cNvSpPr>
            <a:spLocks noGrp="1"/>
          </p:cNvSpPr>
          <p:nvPr>
            <p:ph sz="half" idx="2" hasCustomPrompt="1"/>
          </p:nvPr>
        </p:nvSpPr>
        <p:spPr>
          <a:xfrm>
            <a:off x="6540660" y="1775478"/>
            <a:ext cx="5181600" cy="4351338"/>
          </a:xfrm>
        </p:spPr>
        <p:txBody>
          <a:bodyPr/>
          <a:lstStyle>
            <a:lvl1pPr>
              <a:defRPr sz="2800" b="1" baseline="0"/>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lvl2pPr>
          </a:lstStyle>
          <a:p>
            <a:pPr lvl="0"/>
            <a:r>
              <a:rPr lang="en-US" dirty="0"/>
              <a:t>Table of Contents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en-US" dirty="0"/>
              <a:t>Topic 1</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en-US" dirty="0"/>
              <a:t>Topic 2</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en-US" dirty="0"/>
              <a:t>Topic 3</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en-US" dirty="0"/>
              <a:t>Topic 4</a:t>
            </a:r>
          </a:p>
          <a:p>
            <a:pPr lvl="1"/>
            <a:endParaRPr lang="en-US" dirty="0"/>
          </a:p>
        </p:txBody>
      </p:sp>
      <p:grpSp>
        <p:nvGrpSpPr>
          <p:cNvPr id="16" name="Group 15"/>
          <p:cNvGrpSpPr/>
          <p:nvPr userDrawn="1"/>
        </p:nvGrpSpPr>
        <p:grpSpPr>
          <a:xfrm>
            <a:off x="-39753" y="-51682"/>
            <a:ext cx="12235732" cy="1203364"/>
            <a:chOff x="-39753" y="-51682"/>
            <a:chExt cx="12235732" cy="1203364"/>
          </a:xfrm>
        </p:grpSpPr>
        <p:sp>
          <p:nvSpPr>
            <p:cNvPr id="9" name="Rectangle 8"/>
            <p:cNvSpPr/>
            <p:nvPr userDrawn="1"/>
          </p:nvSpPr>
          <p:spPr>
            <a:xfrm>
              <a:off x="-39753" y="-51682"/>
              <a:ext cx="12235732" cy="120336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7229" y="221358"/>
              <a:ext cx="2684166" cy="680012"/>
            </a:xfrm>
            <a:prstGeom prst="rect">
              <a:avLst/>
            </a:prstGeom>
          </p:spPr>
        </p:pic>
        <p:sp>
          <p:nvSpPr>
            <p:cNvPr id="13" name="TextBox 12"/>
            <p:cNvSpPr txBox="1"/>
            <p:nvPr userDrawn="1"/>
          </p:nvSpPr>
          <p:spPr>
            <a:xfrm>
              <a:off x="7802880" y="411500"/>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cxnSp>
          <p:nvCxnSpPr>
            <p:cNvPr id="7" name="Straight Connector 6"/>
            <p:cNvCxnSpPr/>
            <p:nvPr userDrawn="1"/>
          </p:nvCxnSpPr>
          <p:spPr>
            <a:xfrm>
              <a:off x="901337" y="722811"/>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8609870" y="470310"/>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748239" y="470310"/>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0668414" y="470310"/>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1687595"/>
            <a:ext cx="10515600" cy="440205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Rectangle 7"/>
          <p:cNvSpPr/>
          <p:nvPr userDrawn="1"/>
        </p:nvSpPr>
        <p:spPr>
          <a:xfrm>
            <a:off x="-39753" y="6303003"/>
            <a:ext cx="12235732" cy="72401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679568" y="6365200"/>
            <a:ext cx="10820163" cy="487908"/>
            <a:chOff x="528814" y="6238068"/>
            <a:chExt cx="10820163" cy="487908"/>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814" y="6238068"/>
              <a:ext cx="1925885" cy="487908"/>
            </a:xfrm>
            <a:prstGeom prst="rect">
              <a:avLst/>
            </a:prstGeom>
          </p:spPr>
        </p:pic>
        <p:cxnSp>
          <p:nvCxnSpPr>
            <p:cNvPr id="11" name="Straight Connector 10"/>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a:xfrm>
              <a:off x="7802880" y="6286832"/>
              <a:ext cx="3546097" cy="230832"/>
              <a:chOff x="7802880" y="6286832"/>
              <a:chExt cx="3546097" cy="230832"/>
            </a:xfrm>
          </p:grpSpPr>
          <p:sp>
            <p:nvSpPr>
              <p:cNvPr id="10" name="TextBox 9"/>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12" name="Rectangle 11"/>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userDrawn="1"/>
        </p:nvGrpSpPr>
        <p:grpSpPr>
          <a:xfrm>
            <a:off x="0" y="149580"/>
            <a:ext cx="12414000" cy="77361"/>
            <a:chOff x="0" y="149580"/>
            <a:chExt cx="12414000" cy="77361"/>
          </a:xfrm>
        </p:grpSpPr>
        <p:sp>
          <p:nvSpPr>
            <p:cNvPr id="20" name="Rectangle 19"/>
            <p:cNvSpPr/>
            <p:nvPr userDrawn="1"/>
          </p:nvSpPr>
          <p:spPr>
            <a:xfrm>
              <a:off x="0" y="149580"/>
              <a:ext cx="4076822" cy="773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4166144" y="149580"/>
              <a:ext cx="4076822" cy="773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337178" y="149580"/>
              <a:ext cx="4076822" cy="773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userDrawn="1"/>
        </p:nvSpPr>
        <p:spPr>
          <a:xfrm>
            <a:off x="-39753" y="270922"/>
            <a:ext cx="12235732" cy="105659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7317" y="400967"/>
            <a:ext cx="10515600" cy="754833"/>
          </a:xfrm>
        </p:spPr>
        <p:txBody>
          <a:bodyPr anchor="b">
            <a:normAutofit/>
          </a:bodyPr>
          <a:lstStyle>
            <a:lvl1pPr>
              <a:defRPr sz="4000">
                <a:solidFill>
                  <a:schemeClr val="bg1"/>
                </a:solidFill>
              </a:defRPr>
            </a:lvl1pPr>
          </a:lstStyle>
          <a:p>
            <a:r>
              <a:rPr lang="en-US" dirty="0"/>
              <a:t>CLICK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566272"/>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8CF8120-5D43-445C-81DE-BB63D27CD451}"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76395-65C6-40C6-B0F2-3F72B3156A66}" type="slidenum">
              <a:rPr lang="en-US" smtClean="0"/>
              <a:t>‹#›</a:t>
            </a:fld>
            <a:endParaRPr lang="en-US"/>
          </a:p>
        </p:txBody>
      </p:sp>
      <p:sp>
        <p:nvSpPr>
          <p:cNvPr id="10" name="Rectangle 9"/>
          <p:cNvSpPr/>
          <p:nvPr userDrawn="1"/>
        </p:nvSpPr>
        <p:spPr>
          <a:xfrm>
            <a:off x="0" y="149580"/>
            <a:ext cx="1897258" cy="77361"/>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897258" y="149580"/>
            <a:ext cx="6345708" cy="77361"/>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242966" y="149580"/>
            <a:ext cx="1874112" cy="7736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userDrawn="1">
            <p:ph type="title" hasCustomPrompt="1"/>
          </p:nvPr>
        </p:nvSpPr>
        <p:spPr>
          <a:xfrm>
            <a:off x="837317" y="-1696937"/>
            <a:ext cx="10515600" cy="2852737"/>
          </a:xfrm>
        </p:spPr>
        <p:txBody>
          <a:bodyPr anchor="b">
            <a:normAutofit/>
          </a:bodyPr>
          <a:lstStyle>
            <a:lvl1pPr>
              <a:defRPr sz="4000" b="1">
                <a:solidFill>
                  <a:srgbClr val="0A688E"/>
                </a:solidFill>
              </a:defRPr>
            </a:lvl1pPr>
          </a:lstStyle>
          <a:p>
            <a:r>
              <a:rPr lang="en-US" dirty="0"/>
              <a:t>CLICK TO ADD TITLE</a:t>
            </a:r>
          </a:p>
        </p:txBody>
      </p:sp>
      <p:sp>
        <p:nvSpPr>
          <p:cNvPr id="16" name="Rectangle 15"/>
          <p:cNvSpPr/>
          <p:nvPr userDrawn="1"/>
        </p:nvSpPr>
        <p:spPr>
          <a:xfrm>
            <a:off x="-39753" y="6303003"/>
            <a:ext cx="12235732" cy="72401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679568" y="6365200"/>
            <a:ext cx="10820163" cy="487908"/>
            <a:chOff x="528814" y="6238068"/>
            <a:chExt cx="10820163" cy="487908"/>
          </a:xfrm>
        </p:grpSpPr>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814" y="6238068"/>
              <a:ext cx="1925885" cy="487908"/>
            </a:xfrm>
            <a:prstGeom prst="rect">
              <a:avLst/>
            </a:prstGeom>
          </p:spPr>
        </p:pic>
        <p:cxnSp>
          <p:nvCxnSpPr>
            <p:cNvPr id="19" name="Straight Connector 18"/>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7802880" y="6286832"/>
              <a:ext cx="3546097" cy="230832"/>
              <a:chOff x="7802880" y="6286832"/>
              <a:chExt cx="3546097" cy="230832"/>
            </a:xfrm>
          </p:grpSpPr>
          <p:sp>
            <p:nvSpPr>
              <p:cNvPr id="21" name="TextBox 20"/>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22" name="Rectangle 21"/>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Content Placeholder 2"/>
          <p:cNvSpPr>
            <a:spLocks noGrp="1"/>
          </p:cNvSpPr>
          <p:nvPr userDrawn="1">
            <p:ph sz="half" idx="13"/>
          </p:nvPr>
        </p:nvSpPr>
        <p:spPr>
          <a:xfrm>
            <a:off x="6441956" y="1566272"/>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Rectangle 25"/>
          <p:cNvSpPr/>
          <p:nvPr userDrawn="1"/>
        </p:nvSpPr>
        <p:spPr>
          <a:xfrm>
            <a:off x="10117078" y="149580"/>
            <a:ext cx="2073156" cy="7736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8CF8120-5D43-445C-81DE-BB63D27CD451}" type="datetimeFigureOut">
              <a:rPr lang="en-US" smtClean="0"/>
              <a:t>6/9/2025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A76395-65C6-40C6-B0F2-3F72B3156A66}" type="slidenum">
              <a:rPr lang="en-US" smtClean="0"/>
              <a:t>‹#›</a:t>
            </a:fld>
            <a:endParaRPr lang="en-US"/>
          </a:p>
        </p:txBody>
      </p:sp>
      <p:grpSp>
        <p:nvGrpSpPr>
          <p:cNvPr id="23" name="Group 22"/>
          <p:cNvGrpSpPr/>
          <p:nvPr userDrawn="1"/>
        </p:nvGrpSpPr>
        <p:grpSpPr>
          <a:xfrm>
            <a:off x="1505874" y="802630"/>
            <a:ext cx="9144477" cy="77100"/>
            <a:chOff x="1457173" y="851529"/>
            <a:chExt cx="9144477" cy="77100"/>
          </a:xfrm>
        </p:grpSpPr>
        <p:sp>
          <p:nvSpPr>
            <p:cNvPr id="10" name="Google Shape;26;p4"/>
            <p:cNvSpPr/>
            <p:nvPr userDrawn="1"/>
          </p:nvSpPr>
          <p:spPr>
            <a:xfrm>
              <a:off x="7180456" y="851529"/>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p4"/>
            <p:cNvSpPr/>
            <p:nvPr userDrawn="1"/>
          </p:nvSpPr>
          <p:spPr>
            <a:xfrm>
              <a:off x="8891350" y="851529"/>
              <a:ext cx="1710300" cy="77100"/>
            </a:xfrm>
            <a:prstGeom prst="rect">
              <a:avLst/>
            </a:prstGeom>
            <a:solidFill>
              <a:srgbClr val="6505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p4"/>
            <p:cNvSpPr/>
            <p:nvPr userDrawn="1"/>
          </p:nvSpPr>
          <p:spPr>
            <a:xfrm>
              <a:off x="1457173" y="851529"/>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p4"/>
            <p:cNvSpPr/>
            <p:nvPr userDrawn="1"/>
          </p:nvSpPr>
          <p:spPr>
            <a:xfrm>
              <a:off x="3167598" y="851529"/>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13"/>
          <p:cNvSpPr/>
          <p:nvPr userDrawn="1"/>
        </p:nvSpPr>
        <p:spPr>
          <a:xfrm>
            <a:off x="-1" y="6303003"/>
            <a:ext cx="12195979" cy="55499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userDrawn="1"/>
        </p:nvGrpSpPr>
        <p:grpSpPr>
          <a:xfrm>
            <a:off x="679568" y="6365200"/>
            <a:ext cx="10820163" cy="487908"/>
            <a:chOff x="528814" y="6238068"/>
            <a:chExt cx="10820163" cy="487908"/>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814" y="6238068"/>
              <a:ext cx="1925885" cy="487908"/>
            </a:xfrm>
            <a:prstGeom prst="rect">
              <a:avLst/>
            </a:prstGeom>
          </p:spPr>
        </p:pic>
        <p:cxnSp>
          <p:nvCxnSpPr>
            <p:cNvPr id="17" name="Straight Connector 16"/>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7802880" y="6286832"/>
              <a:ext cx="3546097" cy="230832"/>
              <a:chOff x="7802880" y="6286832"/>
              <a:chExt cx="3546097" cy="230832"/>
            </a:xfrm>
          </p:grpSpPr>
          <p:sp>
            <p:nvSpPr>
              <p:cNvPr id="19" name="TextBox 18"/>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20" name="Rectangle 19"/>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6177" y="-2847804"/>
            <a:ext cx="4423402" cy="4423402"/>
          </a:xfrm>
          <a:prstGeom prst="rect">
            <a:avLst/>
          </a:prstGeom>
          <a:blipFill>
            <a:blip r:embed="rId4">
              <a:alphaModFix amt="0"/>
            </a:blip>
            <a:stretch>
              <a:fillRect/>
            </a:stretch>
          </a:blipFill>
        </p:spPr>
      </p:pic>
      <p:sp>
        <p:nvSpPr>
          <p:cNvPr id="25" name="Rectangle 24"/>
          <p:cNvSpPr/>
          <p:nvPr userDrawn="1"/>
        </p:nvSpPr>
        <p:spPr>
          <a:xfrm>
            <a:off x="0" y="-2537827"/>
            <a:ext cx="12195978" cy="2537827"/>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6" name="Rectangle 5"/>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897258" y="6701970"/>
            <a:ext cx="6345708"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8242966" y="6701970"/>
            <a:ext cx="1874112"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0117078"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10518045" y="0"/>
            <a:ext cx="1672189" cy="6858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endParaRPr lang="en-US" dirty="0"/>
          </a:p>
        </p:txBody>
      </p:sp>
      <p:sp>
        <p:nvSpPr>
          <p:cNvPr id="11" name="Title 1"/>
          <p:cNvSpPr>
            <a:spLocks noGrp="1"/>
          </p:cNvSpPr>
          <p:nvPr>
            <p:ph type="title"/>
          </p:nvPr>
        </p:nvSpPr>
        <p:spPr>
          <a:xfrm>
            <a:off x="410748" y="673352"/>
            <a:ext cx="9794348" cy="779930"/>
          </a:xfrm>
        </p:spPr>
        <p:txBody>
          <a:bodyPr anchor="b">
            <a:normAutofit/>
          </a:bodyPr>
          <a:lstStyle>
            <a:lvl1pPr>
              <a:defRPr sz="3600" b="1">
                <a:solidFill>
                  <a:srgbClr val="0A688E"/>
                </a:solidFill>
              </a:defRPr>
            </a:lvl1pPr>
          </a:lstStyle>
          <a:p>
            <a:r>
              <a:rPr lang="en-US" dirty="0"/>
              <a:t>Click to edit Master title style</a:t>
            </a:r>
          </a:p>
        </p:txBody>
      </p:sp>
      <p:sp>
        <p:nvSpPr>
          <p:cNvPr id="12" name="Text Placeholder 3"/>
          <p:cNvSpPr>
            <a:spLocks noGrp="1"/>
          </p:cNvSpPr>
          <p:nvPr>
            <p:ph type="body" sz="half" idx="2"/>
          </p:nvPr>
        </p:nvSpPr>
        <p:spPr>
          <a:xfrm>
            <a:off x="410748" y="1662545"/>
            <a:ext cx="9794348" cy="4611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8050" y="5979818"/>
            <a:ext cx="722152" cy="722152"/>
          </a:xfrm>
          <a:prstGeom prst="rect">
            <a:avLst/>
          </a:prstGeom>
          <a:blipFill>
            <a:blip r:embed="rId3">
              <a:alphaModFix amt="0"/>
            </a:blip>
            <a:stretch>
              <a:fillRect/>
            </a:stretch>
          </a:blip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p:cNvSpPr>
            <a:spLocks noGrp="1"/>
          </p:cNvSpPr>
          <p:nvPr>
            <p:ph sz="half" idx="13"/>
          </p:nvPr>
        </p:nvSpPr>
        <p:spPr>
          <a:xfrm>
            <a:off x="0" y="0"/>
            <a:ext cx="12192000" cy="6701970"/>
          </a:xfrm>
        </p:spPr>
        <p:txBody>
          <a:bodyPr/>
          <a:lstStyle>
            <a:lvl1pPr marL="0" indent="0">
              <a:buNone/>
              <a:defRPr/>
            </a:lvl1pPr>
          </a:lstStyle>
          <a:p>
            <a:pPr lvl="0"/>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9" name="Rectangle 8"/>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
          </p:nvPr>
        </p:nvSpPr>
        <p:spPr>
          <a:xfrm>
            <a:off x="6038952" y="0"/>
            <a:ext cx="6153048" cy="67019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7" name="Text Placeholder 3"/>
          <p:cNvSpPr>
            <a:spLocks noGrp="1"/>
          </p:cNvSpPr>
          <p:nvPr>
            <p:ph type="body" sz="half" idx="2"/>
          </p:nvPr>
        </p:nvSpPr>
        <p:spPr>
          <a:xfrm>
            <a:off x="839788" y="1445190"/>
            <a:ext cx="447234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1" y="-1"/>
            <a:ext cx="12195979" cy="5111931"/>
          </a:xfrm>
          <a:prstGeom prst="rect">
            <a:avLst/>
          </a:prstGeom>
          <a:solidFill>
            <a:srgbClr val="0E8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0" y="4958297"/>
            <a:ext cx="12195979" cy="153634"/>
            <a:chOff x="0" y="6701970"/>
            <a:chExt cx="12918820" cy="153590"/>
          </a:xfrm>
        </p:grpSpPr>
        <p:sp>
          <p:nvSpPr>
            <p:cNvPr id="9" name="Rectangle 8"/>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63564" y="5569074"/>
            <a:ext cx="856176" cy="856176"/>
          </a:xfrm>
          <a:prstGeom prst="rect">
            <a:avLst/>
          </a:prstGeom>
          <a:blipFill>
            <a:blip r:embed="rId3">
              <a:alphaModFix amt="0"/>
            </a:blip>
            <a:stretch>
              <a:fillRect/>
            </a:stretch>
          </a:blip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CF8120-5D43-445C-81DE-BB63D27CD451}" type="datetimeFigureOut">
              <a:rPr lang="en-US" smtClean="0"/>
              <a:t>6/9/2025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A76395-65C6-40C6-B0F2-3F72B3156A66}" type="slidenum">
              <a:rPr lang="en-US" smtClean="0"/>
              <a:t>‹#›</a:t>
            </a:fld>
            <a:endParaRPr lang="en-US"/>
          </a:p>
        </p:txBody>
      </p:sp>
      <p:sp>
        <p:nvSpPr>
          <p:cNvPr id="7" name="Rectangle 6"/>
          <p:cNvSpPr/>
          <p:nvPr userDrawn="1"/>
        </p:nvSpPr>
        <p:spPr>
          <a:xfrm>
            <a:off x="-39753" y="-51683"/>
            <a:ext cx="12235732" cy="690968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0890" y="483244"/>
            <a:ext cx="2684166" cy="680012"/>
          </a:xfrm>
          <a:prstGeom prst="rect">
            <a:avLst/>
          </a:prstGeom>
        </p:spPr>
      </p:pic>
      <p:sp>
        <p:nvSpPr>
          <p:cNvPr id="11" name="Rectangle 10"/>
          <p:cNvSpPr/>
          <p:nvPr userDrawn="1"/>
        </p:nvSpPr>
        <p:spPr>
          <a:xfrm>
            <a:off x="7180729" y="269109"/>
            <a:ext cx="6320118" cy="6333565"/>
          </a:xfrm>
          <a:prstGeom prst="rect">
            <a:avLst/>
          </a:prstGeom>
          <a:blipFill dpi="0" rotWithShape="1">
            <a:blip r:embed="rId18">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grpSp>
        <p:nvGrpSpPr>
          <p:cNvPr id="7" name="Group 6"/>
          <p:cNvGrpSpPr/>
          <p:nvPr/>
        </p:nvGrpSpPr>
        <p:grpSpPr>
          <a:xfrm>
            <a:off x="0" y="-3516"/>
            <a:ext cx="12192000" cy="6858000"/>
            <a:chOff x="-284814" y="3305331"/>
            <a:chExt cx="12192000" cy="6858000"/>
          </a:xfrm>
        </p:grpSpPr>
        <p:pic>
          <p:nvPicPr>
            <p:cNvPr id="5" name="Picture 4" descr="A picture containing text, electronics, display, dark&#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14" y="3305331"/>
              <a:ext cx="12192000" cy="6858000"/>
            </a:xfrm>
            <a:prstGeom prst="rect">
              <a:avLst/>
            </a:prstGeom>
          </p:spPr>
        </p:pic>
        <p:sp>
          <p:nvSpPr>
            <p:cNvPr id="6" name="Rectangle 5"/>
            <p:cNvSpPr/>
            <p:nvPr/>
          </p:nvSpPr>
          <p:spPr>
            <a:xfrm>
              <a:off x="-284814" y="4210766"/>
              <a:ext cx="12192000" cy="5450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ctrTitle"/>
          </p:nvPr>
        </p:nvSpPr>
        <p:spPr>
          <a:xfrm>
            <a:off x="1598951" y="90718"/>
            <a:ext cx="9144000" cy="477837"/>
          </a:xfrm>
        </p:spPr>
        <p:txBody>
          <a:bodyPr>
            <a:normAutofit fontScale="90000"/>
          </a:bodyPr>
          <a:lstStyle/>
          <a:p>
            <a:r>
              <a:rPr lang="en-US" sz="3600" dirty="0">
                <a:solidFill>
                  <a:schemeClr val="accent2">
                    <a:lumMod val="75000"/>
                  </a:schemeClr>
                </a:solidFill>
                <a:latin typeface="Gill Sans MT" panose="020B0502020104020203" pitchFamily="34" charset="0"/>
              </a:rPr>
              <a:t>University of Energy and Natural Resources</a:t>
            </a:r>
          </a:p>
        </p:txBody>
      </p:sp>
      <p:sp>
        <p:nvSpPr>
          <p:cNvPr id="11" name="Title 1"/>
          <p:cNvSpPr txBox="1"/>
          <p:nvPr/>
        </p:nvSpPr>
        <p:spPr>
          <a:xfrm>
            <a:off x="1598951" y="364466"/>
            <a:ext cx="9144000" cy="47783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solidFill>
                  <a:srgbClr val="00B0F0"/>
                </a:solidFill>
                <a:latin typeface="Gill Sans MT" panose="020B0502020104020203" pitchFamily="34" charset="0"/>
              </a:rPr>
              <a:t>Department of Computer Science and Informatics</a:t>
            </a:r>
          </a:p>
        </p:txBody>
      </p:sp>
      <p:sp>
        <p:nvSpPr>
          <p:cNvPr id="12" name="Title 1"/>
          <p:cNvSpPr txBox="1"/>
          <p:nvPr/>
        </p:nvSpPr>
        <p:spPr>
          <a:xfrm>
            <a:off x="1979884" y="3482307"/>
            <a:ext cx="7068269" cy="102663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i="1" dirty="0">
                <a:latin typeface="Gill Sans MT" panose="020B0502020104020203" pitchFamily="34" charset="0"/>
                <a:cs typeface="Gill Sans MT" panose="020B0502020104020203" pitchFamily="34" charset="0"/>
              </a:rPr>
              <a:t>Course code: </a:t>
            </a:r>
          </a:p>
          <a:p>
            <a:r>
              <a:rPr lang="en-US" sz="3000" b="1" i="1" dirty="0">
                <a:latin typeface="Gill Sans MT" panose="020B0502020104020203" pitchFamily="34" charset="0"/>
                <a:cs typeface="Gill Sans MT" panose="020B0502020104020203" pitchFamily="34" charset="0"/>
              </a:rPr>
              <a:t>INFT 358</a:t>
            </a:r>
            <a:r>
              <a:rPr lang="en-US" sz="3000" dirty="0">
                <a:latin typeface="Gill Sans MT" panose="020B0502020104020203" pitchFamily="34" charset="0"/>
                <a:cs typeface="Gill Sans MT" panose="020B0502020104020203" pitchFamily="34" charset="0"/>
              </a:rPr>
              <a:t>, Credit: 3 credits</a:t>
            </a:r>
          </a:p>
        </p:txBody>
      </p:sp>
      <p:sp>
        <p:nvSpPr>
          <p:cNvPr id="13" name="Title 1"/>
          <p:cNvSpPr txBox="1"/>
          <p:nvPr/>
        </p:nvSpPr>
        <p:spPr>
          <a:xfrm>
            <a:off x="1714563" y="1902372"/>
            <a:ext cx="7933934" cy="1180449"/>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latin typeface="Gill Sans MT" panose="020B0502020104020203" pitchFamily="34" charset="0"/>
                <a:cs typeface="Gill Sans MT" panose="020B0502020104020203" pitchFamily="34" charset="0"/>
              </a:rPr>
              <a:t>Course: </a:t>
            </a:r>
          </a:p>
          <a:p>
            <a:r>
              <a:rPr lang="en-US" sz="3200" b="1" i="1" dirty="0">
                <a:latin typeface="Gill Sans MT" panose="020B0502020104020203" pitchFamily="34" charset="0"/>
                <a:cs typeface="Gill Sans MT" panose="020B0502020104020203" pitchFamily="34" charset="0"/>
              </a:rPr>
              <a:t>Information Technology Project Management</a:t>
            </a:r>
          </a:p>
        </p:txBody>
      </p:sp>
      <p:pic>
        <p:nvPicPr>
          <p:cNvPr id="25" name="Picture 24" descr="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849" y="90718"/>
            <a:ext cx="1093512" cy="1420996"/>
          </a:xfrm>
          <a:prstGeom prst="rect">
            <a:avLst/>
          </a:prstGeom>
          <a:effectLst>
            <a:outerShdw blurRad="50800" dist="38100" dir="8100000" algn="tr" rotWithShape="0">
              <a:prstClr val="black">
                <a:alpha val="40000"/>
              </a:prstClr>
            </a:outerShdw>
          </a:effectLst>
        </p:spPr>
      </p:pic>
      <p:sp>
        <p:nvSpPr>
          <p:cNvPr id="26" name="Date Placeholder 25"/>
          <p:cNvSpPr>
            <a:spLocks noGrp="1"/>
          </p:cNvSpPr>
          <p:nvPr>
            <p:ph type="dt" sz="half" idx="10"/>
          </p:nvPr>
        </p:nvSpPr>
        <p:spPr>
          <a:xfrm>
            <a:off x="500921" y="6423865"/>
            <a:ext cx="2743200" cy="365125"/>
          </a:xfrm>
        </p:spPr>
        <p:txBody>
          <a:bodyPr/>
          <a:lstStyle/>
          <a:p>
            <a:fld id="{5848741B-E005-4B3B-B302-99B6FE653A5C}" type="datetime2">
              <a:rPr lang="en-US" sz="1400" smtClean="0">
                <a:latin typeface="Liberation Serif" panose="02020603050405020304" pitchFamily="18" charset="0"/>
              </a:rPr>
              <a:t>Monday, June 9, 2025</a:t>
            </a:fld>
            <a:endParaRPr lang="en-US" sz="1400" dirty="0">
              <a:latin typeface="Liberation Serif" panose="02020603050405020304" pitchFamily="18" charset="0"/>
            </a:endParaRPr>
          </a:p>
        </p:txBody>
      </p:sp>
      <p:sp>
        <p:nvSpPr>
          <p:cNvPr id="27" name="Slide Number Placeholder 26"/>
          <p:cNvSpPr>
            <a:spLocks noGrp="1"/>
          </p:cNvSpPr>
          <p:nvPr>
            <p:ph type="sldNum" sz="quarter" idx="12"/>
          </p:nvPr>
        </p:nvSpPr>
        <p:spPr>
          <a:xfrm>
            <a:off x="8723026" y="6443671"/>
            <a:ext cx="2743200" cy="365125"/>
          </a:xfrm>
        </p:spPr>
        <p:txBody>
          <a:bodyPr/>
          <a:lstStyle/>
          <a:p>
            <a:fld id="{F25B361A-3F48-4B63-8FC6-8CD5392DCE12}" type="slidenum">
              <a:rPr lang="en-US" sz="1400" smtClean="0">
                <a:latin typeface="Liberation Serif" panose="02020603050405020304" pitchFamily="18" charset="0"/>
              </a:rPr>
              <a:t>1</a:t>
            </a:fld>
            <a:endParaRPr lang="en-US" sz="1400" dirty="0">
              <a:latin typeface="Liberation Serif" panose="02020603050405020304" pitchFamily="18" charset="0"/>
            </a:endParaRPr>
          </a:p>
        </p:txBody>
      </p:sp>
      <p:sp>
        <p:nvSpPr>
          <p:cNvPr id="28" name="Footer Placeholder 27"/>
          <p:cNvSpPr>
            <a:spLocks noGrp="1"/>
          </p:cNvSpPr>
          <p:nvPr>
            <p:ph type="ftr" sz="quarter" idx="11"/>
          </p:nvPr>
        </p:nvSpPr>
        <p:spPr>
          <a:xfrm>
            <a:off x="3935643" y="6431361"/>
            <a:ext cx="4114800" cy="365125"/>
          </a:xfrm>
        </p:spPr>
        <p:txBody>
          <a:bodyPr/>
          <a:lstStyle/>
          <a:p>
            <a:r>
              <a:rPr lang="en-US" sz="1400" dirty="0">
                <a:solidFill>
                  <a:schemeClr val="bg1"/>
                </a:solidFill>
                <a:latin typeface="Liberation Serif" panose="02020603050405020304" pitchFamily="18" charset="0"/>
              </a:rPr>
              <a:t>Mr. Adu Kwabena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7317" y="1473199"/>
            <a:ext cx="10515600" cy="523767"/>
          </a:xfrm>
        </p:spPr>
        <p:txBody>
          <a:bodyPr>
            <a:noAutofit/>
          </a:bodyPr>
          <a:lstStyle/>
          <a:p>
            <a:pPr algn="just"/>
            <a:r>
              <a:rPr lang="en-US" b="1" dirty="0">
                <a:solidFill>
                  <a:srgbClr val="00AEEF"/>
                </a:solidFill>
                <a:effectLst/>
              </a:rPr>
              <a:t>Examples of IT Projects </a:t>
            </a:r>
            <a:endParaRPr lang="en-US" dirty="0"/>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
        <p:nvSpPr>
          <p:cNvPr id="4" name="Text Placeholder 1">
            <a:extLst>
              <a:ext uri="{FF2B5EF4-FFF2-40B4-BE49-F238E27FC236}">
                <a16:creationId xmlns:a16="http://schemas.microsoft.com/office/drawing/2014/main" id="{80C03F32-BAAB-FD8A-9CAC-D2AD04C332E6}"/>
              </a:ext>
            </a:extLst>
          </p:cNvPr>
          <p:cNvSpPr txBox="1">
            <a:spLocks/>
          </p:cNvSpPr>
          <p:nvPr/>
        </p:nvSpPr>
        <p:spPr>
          <a:xfrm>
            <a:off x="651640" y="1996966"/>
            <a:ext cx="11183007" cy="431975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dirty="0">
                <a:solidFill>
                  <a:srgbClr val="231F20"/>
                </a:solidFill>
                <a:effectLst/>
              </a:rPr>
              <a:t>A large network of healthcare providers updates </a:t>
            </a:r>
            <a:r>
              <a:rPr lang="en-US" dirty="0">
                <a:solidFill>
                  <a:srgbClr val="FF0000"/>
                </a:solidFill>
                <a:effectLst/>
              </a:rPr>
              <a:t>its information systems </a:t>
            </a:r>
            <a:r>
              <a:rPr lang="en-US" dirty="0">
                <a:solidFill>
                  <a:srgbClr val="231F20"/>
                </a:solidFill>
                <a:effectLst/>
              </a:rPr>
              <a:t>and procedures to reduce hospital acquired diseases. </a:t>
            </a:r>
            <a:endParaRPr lang="en-US" dirty="0"/>
          </a:p>
          <a:p>
            <a:pPr marL="342900" indent="-342900" algn="just">
              <a:buFont typeface="Arial" panose="020B0604020202020204" pitchFamily="34" charset="0"/>
              <a:buChar char="•"/>
            </a:pPr>
            <a:r>
              <a:rPr lang="en-US" dirty="0">
                <a:solidFill>
                  <a:srgbClr val="231F20"/>
                </a:solidFill>
                <a:effectLst/>
              </a:rPr>
              <a:t>A team of students creates a </a:t>
            </a:r>
            <a:r>
              <a:rPr lang="en-US" dirty="0">
                <a:solidFill>
                  <a:srgbClr val="FF0000"/>
                </a:solidFill>
                <a:effectLst/>
              </a:rPr>
              <a:t>smartphone application </a:t>
            </a:r>
            <a:r>
              <a:rPr lang="en-US" dirty="0">
                <a:solidFill>
                  <a:srgbClr val="231F20"/>
                </a:solidFill>
                <a:effectLst/>
              </a:rPr>
              <a:t>and sells it online. </a:t>
            </a:r>
            <a:endParaRPr lang="en-US" dirty="0"/>
          </a:p>
          <a:p>
            <a:pPr marL="342900" indent="-342900" algn="just">
              <a:buFont typeface="Arial" panose="020B0604020202020204" pitchFamily="34" charset="0"/>
              <a:buChar char="•"/>
            </a:pPr>
            <a:r>
              <a:rPr lang="en-US" dirty="0">
                <a:solidFill>
                  <a:srgbClr val="231F20"/>
                </a:solidFill>
                <a:effectLst/>
              </a:rPr>
              <a:t>A company develops a </a:t>
            </a:r>
            <a:r>
              <a:rPr lang="en-US" dirty="0">
                <a:solidFill>
                  <a:srgbClr val="FF0000"/>
                </a:solidFill>
                <a:effectLst/>
              </a:rPr>
              <a:t>driverless car</a:t>
            </a:r>
            <a:r>
              <a:rPr lang="en-US" dirty="0">
                <a:solidFill>
                  <a:srgbClr val="231F20"/>
                </a:solidFill>
                <a:effectLst/>
              </a:rPr>
              <a:t>. </a:t>
            </a:r>
            <a:endParaRPr lang="en-US" dirty="0"/>
          </a:p>
          <a:p>
            <a:pPr marL="342900" indent="-342900" algn="just">
              <a:buFont typeface="Arial" panose="020B0604020202020204" pitchFamily="34" charset="0"/>
              <a:buChar char="•"/>
            </a:pPr>
            <a:r>
              <a:rPr lang="en-US" dirty="0">
                <a:solidFill>
                  <a:srgbClr val="231F20"/>
                </a:solidFill>
                <a:effectLst/>
              </a:rPr>
              <a:t>A college upgrades its </a:t>
            </a:r>
            <a:r>
              <a:rPr lang="en-US" dirty="0">
                <a:solidFill>
                  <a:srgbClr val="FF0000"/>
                </a:solidFill>
                <a:effectLst/>
              </a:rPr>
              <a:t>technology infrastructure to provide wireless Internet access across the whole campus </a:t>
            </a:r>
            <a:r>
              <a:rPr lang="en-US" dirty="0">
                <a:solidFill>
                  <a:srgbClr val="231F20"/>
                </a:solidFill>
                <a:effectLst/>
              </a:rPr>
              <a:t>as well as online access to all academic and student service information. </a:t>
            </a:r>
            <a:endParaRPr lang="en-US" dirty="0"/>
          </a:p>
          <a:p>
            <a:pPr marL="342900" indent="-342900" algn="just">
              <a:buFont typeface="Arial" panose="020B0604020202020204" pitchFamily="34" charset="0"/>
              <a:buChar char="•"/>
            </a:pPr>
            <a:r>
              <a:rPr lang="en-US" dirty="0">
                <a:solidFill>
                  <a:srgbClr val="231F20"/>
                </a:solidFill>
                <a:effectLst/>
              </a:rPr>
              <a:t>A company </a:t>
            </a:r>
            <a:r>
              <a:rPr lang="en-US" dirty="0">
                <a:solidFill>
                  <a:srgbClr val="FF0000"/>
                </a:solidFill>
                <a:effectLst/>
              </a:rPr>
              <a:t>develops a new system to increase sales force productivity and customer relationship management </a:t>
            </a:r>
            <a:r>
              <a:rPr lang="en-US" dirty="0">
                <a:solidFill>
                  <a:srgbClr val="231F20"/>
                </a:solidFill>
                <a:effectLst/>
              </a:rPr>
              <a:t>that will work on various laptops, smartphones, and tablets. </a:t>
            </a:r>
            <a:endParaRPr lang="en-US" dirty="0"/>
          </a:p>
        </p:txBody>
      </p:sp>
    </p:spTree>
    <p:extLst>
      <p:ext uri="{BB962C8B-B14F-4D97-AF65-F5344CB8AC3E}">
        <p14:creationId xmlns:p14="http://schemas.microsoft.com/office/powerpoint/2010/main" val="155546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1193" y="1314499"/>
            <a:ext cx="10515600" cy="523767"/>
          </a:xfrm>
        </p:spPr>
        <p:txBody>
          <a:bodyPr>
            <a:noAutofit/>
          </a:bodyPr>
          <a:lstStyle/>
          <a:p>
            <a:pPr algn="just"/>
            <a:r>
              <a:rPr lang="en-US" b="1" dirty="0">
                <a:solidFill>
                  <a:srgbClr val="00AEEF"/>
                </a:solidFill>
                <a:effectLst/>
              </a:rPr>
              <a:t>Examples of IT Projects </a:t>
            </a:r>
            <a:endParaRPr lang="en-US" dirty="0"/>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
        <p:nvSpPr>
          <p:cNvPr id="4" name="Text Placeholder 1">
            <a:extLst>
              <a:ext uri="{FF2B5EF4-FFF2-40B4-BE49-F238E27FC236}">
                <a16:creationId xmlns:a16="http://schemas.microsoft.com/office/drawing/2014/main" id="{80C03F32-BAAB-FD8A-9CAC-D2AD04C332E6}"/>
              </a:ext>
            </a:extLst>
          </p:cNvPr>
          <p:cNvSpPr txBox="1">
            <a:spLocks/>
          </p:cNvSpPr>
          <p:nvPr/>
        </p:nvSpPr>
        <p:spPr>
          <a:xfrm>
            <a:off x="441435" y="1838266"/>
            <a:ext cx="11477296" cy="446006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sz="2200" dirty="0">
                <a:solidFill>
                  <a:srgbClr val="231F20"/>
                </a:solidFill>
                <a:effectLst/>
              </a:rPr>
              <a:t>A television network implements a </a:t>
            </a:r>
            <a:r>
              <a:rPr lang="en-US" sz="2200" dirty="0">
                <a:solidFill>
                  <a:srgbClr val="FF0000"/>
                </a:solidFill>
                <a:effectLst/>
              </a:rPr>
              <a:t>system to allow viewers to vote for contestants and provide other feedback</a:t>
            </a:r>
            <a:r>
              <a:rPr lang="en-US" sz="2200" dirty="0">
                <a:solidFill>
                  <a:srgbClr val="231F20"/>
                </a:solidFill>
                <a:effectLst/>
              </a:rPr>
              <a:t> on programs via social media sites. </a:t>
            </a:r>
            <a:endParaRPr lang="en-US" sz="2200" dirty="0"/>
          </a:p>
          <a:p>
            <a:pPr marL="342900" indent="-342900" algn="just">
              <a:buFont typeface="Arial" panose="020B0604020202020204" pitchFamily="34" charset="0"/>
              <a:buChar char="•"/>
            </a:pPr>
            <a:r>
              <a:rPr lang="en-US" sz="2200" dirty="0">
                <a:solidFill>
                  <a:srgbClr val="231F20"/>
                </a:solidFill>
                <a:effectLst/>
              </a:rPr>
              <a:t>A government group develops </a:t>
            </a:r>
            <a:r>
              <a:rPr lang="en-US" sz="2200" dirty="0">
                <a:solidFill>
                  <a:srgbClr val="FF0000"/>
                </a:solidFill>
                <a:effectLst/>
              </a:rPr>
              <a:t>a system to track child immunizations</a:t>
            </a:r>
            <a:r>
              <a:rPr lang="en-US" sz="2200" dirty="0">
                <a:solidFill>
                  <a:srgbClr val="231F20"/>
                </a:solidFill>
                <a:effectLst/>
              </a:rPr>
              <a:t>. A large group of volunteers from organizations throughout the world develops standards for environmentally friendly or green IT. </a:t>
            </a:r>
            <a:endParaRPr lang="en-US" sz="2200" dirty="0"/>
          </a:p>
          <a:p>
            <a:pPr marL="342900" indent="-342900" algn="just">
              <a:buFont typeface="Arial" panose="020B0604020202020204" pitchFamily="34" charset="0"/>
              <a:buChar char="•"/>
            </a:pPr>
            <a:r>
              <a:rPr lang="en-US" sz="2200" dirty="0">
                <a:solidFill>
                  <a:srgbClr val="231F20"/>
                </a:solidFill>
                <a:effectLst/>
              </a:rPr>
              <a:t>A global bank acquires other financial institutions and needs to </a:t>
            </a:r>
            <a:r>
              <a:rPr lang="en-US" sz="2200" dirty="0">
                <a:solidFill>
                  <a:srgbClr val="FF0000"/>
                </a:solidFill>
                <a:effectLst/>
              </a:rPr>
              <a:t>consolidate systems and procedures. </a:t>
            </a:r>
            <a:endParaRPr lang="en-US" sz="2200" dirty="0">
              <a:solidFill>
                <a:srgbClr val="FF0000"/>
              </a:solidFill>
            </a:endParaRPr>
          </a:p>
          <a:p>
            <a:pPr marL="342900" indent="-342900" algn="just">
              <a:buFont typeface="Arial" panose="020B0604020202020204" pitchFamily="34" charset="0"/>
              <a:buChar char="•"/>
            </a:pPr>
            <a:r>
              <a:rPr lang="en-US" sz="2200" dirty="0">
                <a:solidFill>
                  <a:srgbClr val="231F20"/>
                </a:solidFill>
                <a:effectLst/>
              </a:rPr>
              <a:t>Government regulations require monitoring of pollutants in the air and water. </a:t>
            </a:r>
            <a:endParaRPr lang="en-US" sz="2200" dirty="0"/>
          </a:p>
          <a:p>
            <a:pPr marL="342900" indent="-342900" algn="just">
              <a:buFont typeface="Arial" panose="020B0604020202020204" pitchFamily="34" charset="0"/>
              <a:buChar char="•"/>
            </a:pPr>
            <a:r>
              <a:rPr lang="en-US" sz="2200" dirty="0">
                <a:solidFill>
                  <a:srgbClr val="231F20"/>
                </a:solidFill>
                <a:effectLst/>
              </a:rPr>
              <a:t>A multinational firm decides to consolidate its information systems into an integrated enterprise resource management approach.</a:t>
            </a:r>
            <a:endParaRPr lang="en-US" sz="2200" dirty="0"/>
          </a:p>
        </p:txBody>
      </p:sp>
    </p:spTree>
    <p:extLst>
      <p:ext uri="{BB962C8B-B14F-4D97-AF65-F5344CB8AC3E}">
        <p14:creationId xmlns:p14="http://schemas.microsoft.com/office/powerpoint/2010/main" val="231650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7317" y="1473199"/>
            <a:ext cx="10515600" cy="523767"/>
          </a:xfrm>
        </p:spPr>
        <p:txBody>
          <a:bodyPr>
            <a:noAutofit/>
          </a:bodyPr>
          <a:lstStyle/>
          <a:p>
            <a:pPr algn="just"/>
            <a:r>
              <a:rPr lang="en-US" b="1" dirty="0">
                <a:solidFill>
                  <a:srgbClr val="00AEEF"/>
                </a:solidFill>
                <a:effectLst/>
              </a:rPr>
              <a:t>Strategic technologies – Gartner Inc.</a:t>
            </a:r>
            <a:endParaRPr lang="en-US" dirty="0"/>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
        <p:nvSpPr>
          <p:cNvPr id="4" name="Text Placeholder 1">
            <a:extLst>
              <a:ext uri="{FF2B5EF4-FFF2-40B4-BE49-F238E27FC236}">
                <a16:creationId xmlns:a16="http://schemas.microsoft.com/office/drawing/2014/main" id="{80C03F32-BAAB-FD8A-9CAC-D2AD04C332E6}"/>
              </a:ext>
            </a:extLst>
          </p:cNvPr>
          <p:cNvSpPr txBox="1">
            <a:spLocks/>
          </p:cNvSpPr>
          <p:nvPr/>
        </p:nvSpPr>
        <p:spPr>
          <a:xfrm>
            <a:off x="648130" y="1996966"/>
            <a:ext cx="10515600" cy="131379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lnSpc>
                <a:spcPct val="150000"/>
              </a:lnSpc>
            </a:pPr>
            <a:r>
              <a:rPr lang="en-US" sz="2200" b="1" i="1" dirty="0">
                <a:solidFill>
                  <a:srgbClr val="FF0000"/>
                </a:solidFill>
                <a:effectLst/>
              </a:rPr>
              <a:t>1. Computing everywhere</a:t>
            </a:r>
            <a:r>
              <a:rPr lang="en-US" sz="2200" b="1" dirty="0">
                <a:solidFill>
                  <a:srgbClr val="FF0000"/>
                </a:solidFill>
                <a:effectLst/>
              </a:rPr>
              <a:t>: </a:t>
            </a:r>
            <a:r>
              <a:rPr lang="en-US" sz="2200" dirty="0">
                <a:solidFill>
                  <a:srgbClr val="231F20"/>
                </a:solidFill>
                <a:effectLst/>
              </a:rPr>
              <a:t>The needs of mobile users in diverse contexts and environments will continue to drive companies to develop new products and services. </a:t>
            </a:r>
            <a:endParaRPr lang="en-US" sz="2200" dirty="0"/>
          </a:p>
        </p:txBody>
      </p:sp>
    </p:spTree>
    <p:extLst>
      <p:ext uri="{BB962C8B-B14F-4D97-AF65-F5344CB8AC3E}">
        <p14:creationId xmlns:p14="http://schemas.microsoft.com/office/powerpoint/2010/main" val="178102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7317" y="1473199"/>
            <a:ext cx="10515600" cy="523767"/>
          </a:xfrm>
        </p:spPr>
        <p:txBody>
          <a:bodyPr>
            <a:noAutofit/>
          </a:bodyPr>
          <a:lstStyle/>
          <a:p>
            <a:pPr algn="just"/>
            <a:r>
              <a:rPr lang="en-US" b="1" dirty="0">
                <a:solidFill>
                  <a:srgbClr val="00AEEF"/>
                </a:solidFill>
                <a:effectLst/>
              </a:rPr>
              <a:t>Strategic technologies – Gartner Inc.</a:t>
            </a:r>
            <a:endParaRPr lang="en-US" dirty="0"/>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
        <p:nvSpPr>
          <p:cNvPr id="4" name="Text Placeholder 1">
            <a:extLst>
              <a:ext uri="{FF2B5EF4-FFF2-40B4-BE49-F238E27FC236}">
                <a16:creationId xmlns:a16="http://schemas.microsoft.com/office/drawing/2014/main" id="{80C03F32-BAAB-FD8A-9CAC-D2AD04C332E6}"/>
              </a:ext>
            </a:extLst>
          </p:cNvPr>
          <p:cNvSpPr txBox="1">
            <a:spLocks/>
          </p:cNvSpPr>
          <p:nvPr/>
        </p:nvSpPr>
        <p:spPr>
          <a:xfrm>
            <a:off x="648130" y="1996966"/>
            <a:ext cx="10515600" cy="387831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200" b="1" i="1" dirty="0">
                <a:solidFill>
                  <a:srgbClr val="FF0000"/>
                </a:solidFill>
                <a:effectLst/>
              </a:rPr>
              <a:t>2. The Internet of things</a:t>
            </a:r>
            <a:r>
              <a:rPr lang="en-US" sz="2200" b="1" dirty="0">
                <a:solidFill>
                  <a:srgbClr val="FF0000"/>
                </a:solidFill>
                <a:effectLst/>
              </a:rPr>
              <a:t>: </a:t>
            </a:r>
            <a:r>
              <a:rPr lang="en-US" sz="2200" dirty="0">
                <a:solidFill>
                  <a:srgbClr val="231F20"/>
                </a:solidFill>
                <a:effectLst/>
              </a:rPr>
              <a:t>Expanding digitization and connectivity will continue to enable companies to combine information from people, places, and things to extend services, improve how assets or machines operate, or create new sources of revenue. </a:t>
            </a:r>
          </a:p>
          <a:p>
            <a:pPr algn="just"/>
            <a:r>
              <a:rPr lang="en-US" sz="2200" dirty="0">
                <a:solidFill>
                  <a:srgbClr val="231F20"/>
                </a:solidFill>
                <a:effectLst/>
              </a:rPr>
              <a:t>One example, according to Gartner, is that </a:t>
            </a:r>
          </a:p>
          <a:p>
            <a:pPr marL="342900" indent="-342900" algn="just">
              <a:buFont typeface="Arial" panose="020B0604020202020204" pitchFamily="34" charset="0"/>
              <a:buChar char="•"/>
            </a:pPr>
            <a:r>
              <a:rPr lang="en-US" sz="2200" dirty="0">
                <a:solidFill>
                  <a:srgbClr val="231F20"/>
                </a:solidFill>
                <a:effectLst/>
              </a:rPr>
              <a:t>“the pay-per-use model can be applied to assets (such as  equipment),</a:t>
            </a:r>
          </a:p>
          <a:p>
            <a:pPr marL="342900" indent="-342900" algn="just">
              <a:buFont typeface="Arial" panose="020B0604020202020204" pitchFamily="34" charset="0"/>
              <a:buChar char="•"/>
            </a:pPr>
            <a:r>
              <a:rPr lang="en-US" sz="2200" dirty="0">
                <a:solidFill>
                  <a:srgbClr val="231F20"/>
                </a:solidFill>
                <a:effectLst/>
              </a:rPr>
              <a:t>services (such as pay-as-you-drive insurance (Vehicles)), </a:t>
            </a:r>
          </a:p>
          <a:p>
            <a:pPr marL="342900" indent="-342900" algn="just">
              <a:buFont typeface="Arial" panose="020B0604020202020204" pitchFamily="34" charset="0"/>
              <a:buChar char="•"/>
            </a:pPr>
            <a:r>
              <a:rPr lang="en-US" sz="2200" dirty="0">
                <a:solidFill>
                  <a:srgbClr val="231F20"/>
                </a:solidFill>
                <a:effectLst/>
              </a:rPr>
              <a:t>people (such as movers), </a:t>
            </a:r>
          </a:p>
          <a:p>
            <a:pPr marL="342900" indent="-342900" algn="just">
              <a:buFont typeface="Arial" panose="020B0604020202020204" pitchFamily="34" charset="0"/>
              <a:buChar char="•"/>
            </a:pPr>
            <a:r>
              <a:rPr lang="en-US" sz="2200" dirty="0">
                <a:solidFill>
                  <a:srgbClr val="231F20"/>
                </a:solidFill>
                <a:effectLst/>
              </a:rPr>
              <a:t>places (such as parking spots), </a:t>
            </a:r>
          </a:p>
          <a:p>
            <a:pPr marL="342900" indent="-342900" algn="just">
              <a:buFont typeface="Arial" panose="020B0604020202020204" pitchFamily="34" charset="0"/>
              <a:buChar char="•"/>
            </a:pPr>
            <a:r>
              <a:rPr lang="en-US" sz="2200" dirty="0">
                <a:solidFill>
                  <a:srgbClr val="231F20"/>
                </a:solidFill>
                <a:effectLst/>
              </a:rPr>
              <a:t>and systems (such as cloud services).” </a:t>
            </a:r>
            <a:endParaRPr lang="en-US" sz="2200" dirty="0"/>
          </a:p>
        </p:txBody>
      </p:sp>
    </p:spTree>
    <p:extLst>
      <p:ext uri="{BB962C8B-B14F-4D97-AF65-F5344CB8AC3E}">
        <p14:creationId xmlns:p14="http://schemas.microsoft.com/office/powerpoint/2010/main" val="114982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7317" y="1473199"/>
            <a:ext cx="10515600" cy="523767"/>
          </a:xfrm>
        </p:spPr>
        <p:txBody>
          <a:bodyPr>
            <a:noAutofit/>
          </a:bodyPr>
          <a:lstStyle/>
          <a:p>
            <a:pPr algn="just"/>
            <a:r>
              <a:rPr lang="en-US" b="1" dirty="0">
                <a:solidFill>
                  <a:srgbClr val="00AEEF"/>
                </a:solidFill>
                <a:effectLst/>
              </a:rPr>
              <a:t>Strategic technologies – Gartner Inc.</a:t>
            </a:r>
            <a:endParaRPr lang="en-US" dirty="0"/>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
        <p:nvSpPr>
          <p:cNvPr id="4" name="Text Placeholder 1">
            <a:extLst>
              <a:ext uri="{FF2B5EF4-FFF2-40B4-BE49-F238E27FC236}">
                <a16:creationId xmlns:a16="http://schemas.microsoft.com/office/drawing/2014/main" id="{80C03F32-BAAB-FD8A-9CAC-D2AD04C332E6}"/>
              </a:ext>
            </a:extLst>
          </p:cNvPr>
          <p:cNvSpPr txBox="1">
            <a:spLocks/>
          </p:cNvSpPr>
          <p:nvPr/>
        </p:nvSpPr>
        <p:spPr>
          <a:xfrm>
            <a:off x="648130" y="1996966"/>
            <a:ext cx="10515600" cy="387831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200" b="1" i="1" dirty="0">
                <a:solidFill>
                  <a:srgbClr val="FF0000"/>
                </a:solidFill>
                <a:effectLst/>
              </a:rPr>
              <a:t>3. 3D printing</a:t>
            </a:r>
            <a:r>
              <a:rPr lang="en-US" sz="2200" b="1" dirty="0">
                <a:solidFill>
                  <a:srgbClr val="FF0000"/>
                </a:solidFill>
                <a:effectLst/>
              </a:rPr>
              <a:t>: </a:t>
            </a:r>
            <a:r>
              <a:rPr lang="en-US" sz="2200" dirty="0">
                <a:solidFill>
                  <a:srgbClr val="231F20"/>
                </a:solidFill>
                <a:effectLst/>
              </a:rPr>
              <a:t>Worldwide shipments of 3D printers are expected to nearly double in 2015 compared to 2014 and double again in 2016. New applications continue to be found for producing items at lower costs through improved designs, streamlined prototyping, and short-run manufacturing.</a:t>
            </a:r>
            <a:endParaRPr lang="en-US" sz="2200" dirty="0"/>
          </a:p>
        </p:txBody>
      </p:sp>
    </p:spTree>
    <p:extLst>
      <p:ext uri="{BB962C8B-B14F-4D97-AF65-F5344CB8AC3E}">
        <p14:creationId xmlns:p14="http://schemas.microsoft.com/office/powerpoint/2010/main" val="149129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37924" y="1464441"/>
            <a:ext cx="10515600" cy="606097"/>
          </a:xfrm>
        </p:spPr>
        <p:txBody>
          <a:bodyPr>
            <a:normAutofit/>
          </a:bodyPr>
          <a:lstStyle/>
          <a:p>
            <a:pPr algn="just"/>
            <a:r>
              <a:rPr lang="en-US" b="1" dirty="0">
                <a:solidFill>
                  <a:srgbClr val="00AEEF"/>
                </a:solidFill>
                <a:effectLst/>
                <a:latin typeface="HelveticaLTStd-Bold"/>
              </a:rPr>
              <a:t>Project Attributes</a:t>
            </a:r>
            <a:endParaRPr lang="en-US" dirty="0">
              <a:solidFill>
                <a:schemeClr val="tx1"/>
              </a:solidFill>
            </a:endParaRPr>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
        <p:nvSpPr>
          <p:cNvPr id="4" name="Text Placeholder 1">
            <a:extLst>
              <a:ext uri="{FF2B5EF4-FFF2-40B4-BE49-F238E27FC236}">
                <a16:creationId xmlns:a16="http://schemas.microsoft.com/office/drawing/2014/main" id="{4715DCC8-8278-C7B1-63C7-FA88AF196923}"/>
              </a:ext>
            </a:extLst>
          </p:cNvPr>
          <p:cNvSpPr txBox="1">
            <a:spLocks/>
          </p:cNvSpPr>
          <p:nvPr/>
        </p:nvSpPr>
        <p:spPr>
          <a:xfrm>
            <a:off x="437924" y="2039007"/>
            <a:ext cx="11049883" cy="406750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200" b="1" i="1" dirty="0">
                <a:solidFill>
                  <a:srgbClr val="FF0000"/>
                </a:solidFill>
                <a:effectLst/>
              </a:rPr>
              <a:t>1. A project has a unique purpose.</a:t>
            </a:r>
            <a:r>
              <a:rPr lang="en-US" sz="2200" b="1" dirty="0">
                <a:solidFill>
                  <a:srgbClr val="FF0000"/>
                </a:solidFill>
                <a:effectLst/>
              </a:rPr>
              <a:t> </a:t>
            </a:r>
          </a:p>
          <a:p>
            <a:pPr marL="342900" indent="-342900" algn="just">
              <a:buFont typeface="Arial" panose="020B0604020202020204" pitchFamily="34" charset="0"/>
              <a:buChar char="•"/>
            </a:pPr>
            <a:r>
              <a:rPr lang="en-US" sz="2200" dirty="0">
                <a:solidFill>
                  <a:srgbClr val="231F20"/>
                </a:solidFill>
                <a:effectLst/>
              </a:rPr>
              <a:t>Every project should have a well-defined objective. </a:t>
            </a:r>
          </a:p>
          <a:p>
            <a:pPr marL="342900" indent="-342900" algn="just">
              <a:buFont typeface="Arial" panose="020B0604020202020204" pitchFamily="34" charset="0"/>
              <a:buChar char="•"/>
            </a:pPr>
            <a:r>
              <a:rPr lang="en-US" sz="2200" dirty="0">
                <a:solidFill>
                  <a:srgbClr val="231F20"/>
                </a:solidFill>
                <a:effectLst/>
              </a:rPr>
              <a:t>The unique purpose of this project would be to create a collaborative report with ideas from people throughout the company. </a:t>
            </a:r>
          </a:p>
          <a:p>
            <a:pPr marL="342900" indent="-342900" algn="just">
              <a:buFont typeface="Arial" panose="020B0604020202020204" pitchFamily="34" charset="0"/>
              <a:buChar char="•"/>
            </a:pPr>
            <a:r>
              <a:rPr lang="en-US" sz="2200" dirty="0">
                <a:solidFill>
                  <a:srgbClr val="231F20"/>
                </a:solidFill>
                <a:effectLst/>
              </a:rPr>
              <a:t>The results would provide the basis for further discussions and selecting projects to implement. </a:t>
            </a:r>
            <a:endParaRPr lang="en-US" sz="2200" dirty="0">
              <a:solidFill>
                <a:schemeClr val="tx1"/>
              </a:solidFill>
            </a:endParaRPr>
          </a:p>
        </p:txBody>
      </p:sp>
    </p:spTree>
    <p:extLst>
      <p:ext uri="{BB962C8B-B14F-4D97-AF65-F5344CB8AC3E}">
        <p14:creationId xmlns:p14="http://schemas.microsoft.com/office/powerpoint/2010/main" val="325480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37924" y="1464441"/>
            <a:ext cx="10515600" cy="606097"/>
          </a:xfrm>
        </p:spPr>
        <p:txBody>
          <a:bodyPr>
            <a:normAutofit/>
          </a:bodyPr>
          <a:lstStyle/>
          <a:p>
            <a:pPr algn="just"/>
            <a:r>
              <a:rPr lang="en-US" b="1" dirty="0">
                <a:solidFill>
                  <a:srgbClr val="00AEEF"/>
                </a:solidFill>
                <a:effectLst/>
                <a:latin typeface="HelveticaLTStd-Bold"/>
              </a:rPr>
              <a:t>Project Attributes</a:t>
            </a:r>
            <a:endParaRPr lang="en-US" dirty="0">
              <a:solidFill>
                <a:schemeClr val="tx1"/>
              </a:solidFill>
            </a:endParaRPr>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
        <p:nvSpPr>
          <p:cNvPr id="4" name="Text Placeholder 1">
            <a:extLst>
              <a:ext uri="{FF2B5EF4-FFF2-40B4-BE49-F238E27FC236}">
                <a16:creationId xmlns:a16="http://schemas.microsoft.com/office/drawing/2014/main" id="{4715DCC8-8278-C7B1-63C7-FA88AF196923}"/>
              </a:ext>
            </a:extLst>
          </p:cNvPr>
          <p:cNvSpPr txBox="1">
            <a:spLocks/>
          </p:cNvSpPr>
          <p:nvPr/>
        </p:nvSpPr>
        <p:spPr>
          <a:xfrm>
            <a:off x="437924" y="2039007"/>
            <a:ext cx="11049883" cy="406750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b="1" i="1" dirty="0">
                <a:solidFill>
                  <a:srgbClr val="FF0000"/>
                </a:solidFill>
                <a:effectLst/>
              </a:rPr>
              <a:t>2. A project is temporary.</a:t>
            </a:r>
            <a:r>
              <a:rPr lang="en-US" b="1" dirty="0">
                <a:solidFill>
                  <a:srgbClr val="FF0000"/>
                </a:solidFill>
                <a:effectLst/>
              </a:rPr>
              <a:t> </a:t>
            </a:r>
          </a:p>
          <a:p>
            <a:pPr marL="342900" indent="-342900" algn="just">
              <a:buFont typeface="Arial" panose="020B0604020202020204" pitchFamily="34" charset="0"/>
              <a:buChar char="•"/>
            </a:pPr>
            <a:r>
              <a:rPr lang="en-US" dirty="0">
                <a:solidFill>
                  <a:srgbClr val="231F20"/>
                </a:solidFill>
                <a:effectLst/>
              </a:rPr>
              <a:t>A project has a definite beginning and end. </a:t>
            </a:r>
          </a:p>
          <a:p>
            <a:pPr marL="342900" indent="-342900" algn="just">
              <a:buFont typeface="Arial" panose="020B0604020202020204" pitchFamily="34" charset="0"/>
              <a:buChar char="•"/>
            </a:pPr>
            <a:r>
              <a:rPr lang="en-US" dirty="0">
                <a:solidFill>
                  <a:srgbClr val="231F20"/>
                </a:solidFill>
                <a:effectLst/>
              </a:rPr>
              <a:t>In the IT collaboration project, a person might form a team of people to work immediately on the project, and then expect a report and an executive presentation of the results in one month.</a:t>
            </a:r>
            <a:endParaRPr lang="en-US" b="1" dirty="0">
              <a:solidFill>
                <a:srgbClr val="231F20"/>
              </a:solidFill>
              <a:effectLst/>
            </a:endParaRPr>
          </a:p>
        </p:txBody>
      </p:sp>
    </p:spTree>
    <p:extLst>
      <p:ext uri="{BB962C8B-B14F-4D97-AF65-F5344CB8AC3E}">
        <p14:creationId xmlns:p14="http://schemas.microsoft.com/office/powerpoint/2010/main" val="356022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37924" y="1366718"/>
            <a:ext cx="10515600" cy="606097"/>
          </a:xfrm>
        </p:spPr>
        <p:txBody>
          <a:bodyPr>
            <a:normAutofit/>
          </a:bodyPr>
          <a:lstStyle/>
          <a:p>
            <a:pPr algn="just"/>
            <a:r>
              <a:rPr lang="en-US" b="1" dirty="0">
                <a:solidFill>
                  <a:srgbClr val="00AEEF"/>
                </a:solidFill>
                <a:effectLst/>
                <a:latin typeface="HelveticaLTStd-Bold"/>
              </a:rPr>
              <a:t>Project Attributes</a:t>
            </a:r>
            <a:endParaRPr lang="en-US" dirty="0">
              <a:solidFill>
                <a:schemeClr val="tx1"/>
              </a:solidFill>
            </a:endParaRPr>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
        <p:nvSpPr>
          <p:cNvPr id="4" name="Text Placeholder 1">
            <a:extLst>
              <a:ext uri="{FF2B5EF4-FFF2-40B4-BE49-F238E27FC236}">
                <a16:creationId xmlns:a16="http://schemas.microsoft.com/office/drawing/2014/main" id="{4715DCC8-8278-C7B1-63C7-FA88AF196923}"/>
              </a:ext>
            </a:extLst>
          </p:cNvPr>
          <p:cNvSpPr txBox="1">
            <a:spLocks/>
          </p:cNvSpPr>
          <p:nvPr/>
        </p:nvSpPr>
        <p:spPr>
          <a:xfrm>
            <a:off x="437924" y="1797794"/>
            <a:ext cx="11049883" cy="409850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800" b="1" i="1" dirty="0">
                <a:solidFill>
                  <a:srgbClr val="FF0000"/>
                </a:solidFill>
                <a:effectLst/>
              </a:rPr>
              <a:t>3. A project is developed using progressive elaboration.</a:t>
            </a:r>
            <a:r>
              <a:rPr lang="en-US" sz="2800" b="1" dirty="0">
                <a:solidFill>
                  <a:srgbClr val="FF0000"/>
                </a:solidFill>
                <a:effectLst/>
              </a:rPr>
              <a:t> </a:t>
            </a:r>
          </a:p>
          <a:p>
            <a:pPr marL="342900" indent="-342900" algn="just">
              <a:buFont typeface="Arial" panose="020B0604020202020204" pitchFamily="34" charset="0"/>
              <a:buChar char="•"/>
            </a:pPr>
            <a:r>
              <a:rPr lang="en-US" sz="2800" dirty="0">
                <a:solidFill>
                  <a:srgbClr val="231F20"/>
                </a:solidFill>
                <a:effectLst/>
              </a:rPr>
              <a:t>Projects are often defined broadly when they begin, and as time passes, the specific details of the project become clearer. </a:t>
            </a:r>
          </a:p>
          <a:p>
            <a:pPr marL="342900" indent="-342900" algn="just">
              <a:buFont typeface="Arial" panose="020B0604020202020204" pitchFamily="34" charset="0"/>
              <a:buChar char="•"/>
            </a:pPr>
            <a:r>
              <a:rPr lang="en-US" sz="2800" dirty="0">
                <a:solidFill>
                  <a:srgbClr val="231F20"/>
                </a:solidFill>
                <a:effectLst/>
              </a:rPr>
              <a:t>Therefore, projects should be developed in increments. </a:t>
            </a:r>
          </a:p>
          <a:p>
            <a:pPr marL="342900" indent="-342900" algn="just">
              <a:buFont typeface="Arial" panose="020B0604020202020204" pitchFamily="34" charset="0"/>
              <a:buChar char="•"/>
            </a:pPr>
            <a:r>
              <a:rPr lang="en-US" sz="2800" dirty="0">
                <a:solidFill>
                  <a:srgbClr val="231F20"/>
                </a:solidFill>
                <a:effectLst/>
              </a:rPr>
              <a:t>A project team should develop initial plans and then update them with more detail based on new information. </a:t>
            </a:r>
          </a:p>
        </p:txBody>
      </p:sp>
    </p:spTree>
    <p:extLst>
      <p:ext uri="{BB962C8B-B14F-4D97-AF65-F5344CB8AC3E}">
        <p14:creationId xmlns:p14="http://schemas.microsoft.com/office/powerpoint/2010/main" val="385197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37924" y="1366718"/>
            <a:ext cx="10515600" cy="606097"/>
          </a:xfrm>
        </p:spPr>
        <p:txBody>
          <a:bodyPr>
            <a:normAutofit/>
          </a:bodyPr>
          <a:lstStyle/>
          <a:p>
            <a:pPr algn="just"/>
            <a:r>
              <a:rPr lang="en-US" b="1" dirty="0">
                <a:solidFill>
                  <a:srgbClr val="00AEEF"/>
                </a:solidFill>
                <a:effectLst/>
                <a:latin typeface="HelveticaLTStd-Bold"/>
              </a:rPr>
              <a:t>Project Attributes</a:t>
            </a:r>
            <a:endParaRPr lang="en-US" dirty="0">
              <a:solidFill>
                <a:schemeClr val="tx1"/>
              </a:solidFill>
            </a:endParaRPr>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
        <p:nvSpPr>
          <p:cNvPr id="6" name="TextBox 5">
            <a:extLst>
              <a:ext uri="{FF2B5EF4-FFF2-40B4-BE49-F238E27FC236}">
                <a16:creationId xmlns:a16="http://schemas.microsoft.com/office/drawing/2014/main" id="{BEEC785C-07F8-56CD-3B7E-89468EA1E65F}"/>
              </a:ext>
            </a:extLst>
          </p:cNvPr>
          <p:cNvSpPr txBox="1"/>
          <p:nvPr/>
        </p:nvSpPr>
        <p:spPr>
          <a:xfrm>
            <a:off x="437924" y="1972815"/>
            <a:ext cx="11049882" cy="1815882"/>
          </a:xfrm>
          <a:prstGeom prst="rect">
            <a:avLst/>
          </a:prstGeom>
          <a:noFill/>
        </p:spPr>
        <p:txBody>
          <a:bodyPr wrap="square">
            <a:spAutoFit/>
          </a:bodyPr>
          <a:lstStyle/>
          <a:p>
            <a:pPr algn="just"/>
            <a:r>
              <a:rPr lang="en-US" sz="2800" dirty="0">
                <a:solidFill>
                  <a:srgbClr val="FF0000"/>
                </a:solidFill>
              </a:rPr>
              <a:t>What will a project team do if </a:t>
            </a:r>
            <a:r>
              <a:rPr lang="en-US" sz="2800" dirty="0">
                <a:solidFill>
                  <a:srgbClr val="FF0000"/>
                </a:solidFill>
                <a:effectLst/>
              </a:rPr>
              <a:t>a few people submitted ideas for the IT collaboration project, but they did not clearly address how the ideas would support the business strategy of improving operations? </a:t>
            </a:r>
          </a:p>
        </p:txBody>
      </p:sp>
      <p:sp>
        <p:nvSpPr>
          <p:cNvPr id="8" name="TextBox 7">
            <a:extLst>
              <a:ext uri="{FF2B5EF4-FFF2-40B4-BE49-F238E27FC236}">
                <a16:creationId xmlns:a16="http://schemas.microsoft.com/office/drawing/2014/main" id="{18627A67-C96D-4EE1-B882-17B07C4028CD}"/>
              </a:ext>
            </a:extLst>
          </p:cNvPr>
          <p:cNvSpPr txBox="1"/>
          <p:nvPr/>
        </p:nvSpPr>
        <p:spPr>
          <a:xfrm>
            <a:off x="570187" y="4394794"/>
            <a:ext cx="10383337" cy="1384995"/>
          </a:xfrm>
          <a:prstGeom prst="rect">
            <a:avLst/>
          </a:prstGeom>
          <a:noFill/>
        </p:spPr>
        <p:txBody>
          <a:bodyPr wrap="square">
            <a:spAutoFit/>
          </a:bodyPr>
          <a:lstStyle/>
          <a:p>
            <a:pPr algn="just"/>
            <a:r>
              <a:rPr lang="en-US" sz="2800" b="1" dirty="0">
                <a:solidFill>
                  <a:schemeClr val="accent2">
                    <a:lumMod val="50000"/>
                  </a:schemeClr>
                </a:solidFill>
                <a:effectLst/>
              </a:rPr>
              <a:t>The project team might decide to prepare a questionnaire for people to fill in as they submit their ideas to improve the quality of the inputs.</a:t>
            </a:r>
            <a:endParaRPr lang="en-US" sz="2800" b="1" dirty="0">
              <a:solidFill>
                <a:schemeClr val="accent2">
                  <a:lumMod val="50000"/>
                </a:schemeClr>
              </a:solidFill>
            </a:endParaRPr>
          </a:p>
        </p:txBody>
      </p:sp>
    </p:spTree>
    <p:extLst>
      <p:ext uri="{BB962C8B-B14F-4D97-AF65-F5344CB8AC3E}">
        <p14:creationId xmlns:p14="http://schemas.microsoft.com/office/powerpoint/2010/main" val="73294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37924" y="1464441"/>
            <a:ext cx="10515600" cy="606097"/>
          </a:xfrm>
        </p:spPr>
        <p:txBody>
          <a:bodyPr>
            <a:normAutofit/>
          </a:bodyPr>
          <a:lstStyle/>
          <a:p>
            <a:pPr algn="just"/>
            <a:r>
              <a:rPr lang="en-US" b="1" dirty="0">
                <a:solidFill>
                  <a:srgbClr val="00AEEF"/>
                </a:solidFill>
                <a:effectLst/>
                <a:latin typeface="HelveticaLTStd-Bold"/>
              </a:rPr>
              <a:t>Project Attributes</a:t>
            </a:r>
            <a:endParaRPr lang="en-US" dirty="0">
              <a:solidFill>
                <a:schemeClr val="tx1"/>
              </a:solidFill>
            </a:endParaRPr>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
        <p:nvSpPr>
          <p:cNvPr id="4" name="Text Placeholder 1">
            <a:extLst>
              <a:ext uri="{FF2B5EF4-FFF2-40B4-BE49-F238E27FC236}">
                <a16:creationId xmlns:a16="http://schemas.microsoft.com/office/drawing/2014/main" id="{4715DCC8-8278-C7B1-63C7-FA88AF196923}"/>
              </a:ext>
            </a:extLst>
          </p:cNvPr>
          <p:cNvSpPr txBox="1">
            <a:spLocks/>
          </p:cNvSpPr>
          <p:nvPr/>
        </p:nvSpPr>
        <p:spPr>
          <a:xfrm>
            <a:off x="437924" y="2039007"/>
            <a:ext cx="11049883" cy="406750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200" b="1" i="1" dirty="0">
                <a:solidFill>
                  <a:srgbClr val="FF0000"/>
                </a:solidFill>
                <a:effectLst/>
              </a:rPr>
              <a:t>4. A project requires resources, often from various areas.</a:t>
            </a:r>
            <a:r>
              <a:rPr lang="en-US" sz="2200" b="1" dirty="0">
                <a:solidFill>
                  <a:srgbClr val="FF0000"/>
                </a:solidFill>
                <a:effectLst/>
              </a:rPr>
              <a:t> </a:t>
            </a:r>
          </a:p>
          <a:p>
            <a:pPr marL="342900" indent="-342900" algn="just">
              <a:buFont typeface="Arial" panose="020B0604020202020204" pitchFamily="34" charset="0"/>
              <a:buChar char="•"/>
            </a:pPr>
            <a:r>
              <a:rPr lang="en-US" sz="2200" dirty="0">
                <a:solidFill>
                  <a:srgbClr val="231F20"/>
                </a:solidFill>
                <a:effectLst/>
              </a:rPr>
              <a:t>Resources include people, hardware, software, and other assets. </a:t>
            </a:r>
          </a:p>
          <a:p>
            <a:pPr marL="342900" indent="-342900" algn="just">
              <a:buFont typeface="Arial" panose="020B0604020202020204" pitchFamily="34" charset="0"/>
              <a:buChar char="•"/>
            </a:pPr>
            <a:r>
              <a:rPr lang="en-US" sz="2200" dirty="0">
                <a:solidFill>
                  <a:srgbClr val="231F20"/>
                </a:solidFill>
                <a:effectLst/>
              </a:rPr>
              <a:t>Many projects cross departmental or other boundaries to achieve their unique purposes. </a:t>
            </a:r>
          </a:p>
          <a:p>
            <a:pPr marL="342900" indent="-342900" algn="just">
              <a:buFont typeface="Arial" panose="020B0604020202020204" pitchFamily="34" charset="0"/>
              <a:buChar char="•"/>
            </a:pPr>
            <a:r>
              <a:rPr lang="en-US" sz="2200" dirty="0">
                <a:solidFill>
                  <a:srgbClr val="231F20"/>
                </a:solidFill>
                <a:effectLst/>
              </a:rPr>
              <a:t>For the IT collaboration project, people from IT, marketing, sales, distribution, and other areas of the company would need to work together to develop ideas. </a:t>
            </a:r>
            <a:endParaRPr lang="en-US" sz="2200" dirty="0"/>
          </a:p>
          <a:p>
            <a:pPr marL="342900" indent="-342900" algn="just">
              <a:buFont typeface="Arial" panose="020B0604020202020204" pitchFamily="34" charset="0"/>
              <a:buChar char="•"/>
            </a:pPr>
            <a:r>
              <a:rPr lang="en-US" sz="2200" dirty="0">
                <a:solidFill>
                  <a:srgbClr val="231F20"/>
                </a:solidFill>
                <a:effectLst/>
              </a:rPr>
              <a:t>The company might also hire outside consultants to provide input. </a:t>
            </a:r>
          </a:p>
          <a:p>
            <a:pPr marL="342900" indent="-342900" algn="just">
              <a:buFont typeface="Arial" panose="020B0604020202020204" pitchFamily="34" charset="0"/>
              <a:buChar char="•"/>
            </a:pPr>
            <a:r>
              <a:rPr lang="en-US" sz="2200" dirty="0">
                <a:solidFill>
                  <a:srgbClr val="231F20"/>
                </a:solidFill>
                <a:effectLst/>
              </a:rPr>
              <a:t>Once the collaboration project team has selected key projects for implementation, each of those will probably require additional resources. </a:t>
            </a:r>
            <a:endParaRPr lang="en-US" sz="2200" dirty="0">
              <a:solidFill>
                <a:schemeClr val="tx1"/>
              </a:solidFill>
            </a:endParaRPr>
          </a:p>
        </p:txBody>
      </p:sp>
    </p:spTree>
    <p:extLst>
      <p:ext uri="{BB962C8B-B14F-4D97-AF65-F5344CB8AC3E}">
        <p14:creationId xmlns:p14="http://schemas.microsoft.com/office/powerpoint/2010/main" val="462396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3516"/>
            <a:ext cx="12192000" cy="6858000"/>
            <a:chOff x="-284814" y="3305331"/>
            <a:chExt cx="12192000" cy="6858000"/>
          </a:xfrm>
        </p:grpSpPr>
        <p:pic>
          <p:nvPicPr>
            <p:cNvPr id="10" name="Picture 9" descr="A picture containing text, electronics, display, dark&#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14" y="3305331"/>
              <a:ext cx="12192000" cy="6858000"/>
            </a:xfrm>
            <a:prstGeom prst="rect">
              <a:avLst/>
            </a:prstGeom>
          </p:spPr>
        </p:pic>
        <p:sp>
          <p:nvSpPr>
            <p:cNvPr id="11" name="Rectangle 10"/>
            <p:cNvSpPr/>
            <p:nvPr/>
          </p:nvSpPr>
          <p:spPr>
            <a:xfrm>
              <a:off x="-284814" y="4210766"/>
              <a:ext cx="12192000" cy="5450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p:cNvSpPr>
            <a:spLocks noGrp="1"/>
          </p:cNvSpPr>
          <p:nvPr>
            <p:ph idx="1"/>
          </p:nvPr>
        </p:nvSpPr>
        <p:spPr>
          <a:xfrm>
            <a:off x="838199" y="1094283"/>
            <a:ext cx="10112115" cy="536794"/>
          </a:xfrm>
        </p:spPr>
        <p:txBody>
          <a:bodyPr>
            <a:normAutofit lnSpcReduction="10000"/>
          </a:bodyPr>
          <a:lstStyle/>
          <a:p>
            <a:pPr marL="0" indent="0" algn="just">
              <a:buNone/>
            </a:pPr>
            <a:r>
              <a:rPr lang="en-US" sz="3500" b="1" dirty="0">
                <a:solidFill>
                  <a:srgbClr val="FF0000"/>
                </a:solidFill>
                <a:effectLst/>
                <a:latin typeface="Gill Sans MT" panose="020B0502020104020203" pitchFamily="34" charset="0"/>
                <a:ea typeface="WP-MathA"/>
                <a:cs typeface="WP-MathA"/>
              </a:rPr>
              <a:t>Objective:</a:t>
            </a:r>
          </a:p>
        </p:txBody>
      </p:sp>
      <p:sp>
        <p:nvSpPr>
          <p:cNvPr id="12" name="Date Placeholder 11"/>
          <p:cNvSpPr>
            <a:spLocks noGrp="1"/>
          </p:cNvSpPr>
          <p:nvPr>
            <p:ph type="dt" sz="half" idx="10"/>
          </p:nvPr>
        </p:nvSpPr>
        <p:spPr>
          <a:xfrm>
            <a:off x="838200" y="6420909"/>
            <a:ext cx="2743200" cy="365125"/>
          </a:xfrm>
        </p:spPr>
        <p:txBody>
          <a:bodyPr/>
          <a:lstStyle/>
          <a:p>
            <a:fld id="{1B3142D7-47D6-4539-90B1-456BAF790111}" type="datetime2">
              <a:rPr lang="en-US" sz="1400" smtClean="0">
                <a:latin typeface="Liberation Serif" panose="02020603050405020304" pitchFamily="18" charset="0"/>
              </a:rPr>
              <a:t>Monday, June 9, 2025</a:t>
            </a:fld>
            <a:endParaRPr lang="en-US" sz="1400" dirty="0">
              <a:latin typeface="Liberation Serif" panose="02020603050405020304" pitchFamily="18" charset="0"/>
            </a:endParaRPr>
          </a:p>
        </p:txBody>
      </p:sp>
      <p:sp>
        <p:nvSpPr>
          <p:cNvPr id="13" name="Slide Number Placeholder 12"/>
          <p:cNvSpPr>
            <a:spLocks noGrp="1"/>
          </p:cNvSpPr>
          <p:nvPr>
            <p:ph type="sldNum" sz="quarter" idx="12"/>
          </p:nvPr>
        </p:nvSpPr>
        <p:spPr>
          <a:xfrm>
            <a:off x="8610600" y="6420909"/>
            <a:ext cx="2743200" cy="365125"/>
          </a:xfrm>
        </p:spPr>
        <p:txBody>
          <a:bodyPr/>
          <a:lstStyle/>
          <a:p>
            <a:fld id="{F25B361A-3F48-4B63-8FC6-8CD5392DCE12}" type="slidenum">
              <a:rPr lang="en-US" sz="1400" smtClean="0">
                <a:latin typeface="Liberation Serif" panose="02020603050405020304" pitchFamily="18" charset="0"/>
              </a:rPr>
              <a:t>2</a:t>
            </a:fld>
            <a:endParaRPr lang="en-US" sz="1400">
              <a:latin typeface="Liberation Serif" panose="02020603050405020304" pitchFamily="18" charset="0"/>
            </a:endParaRPr>
          </a:p>
        </p:txBody>
      </p:sp>
      <p:sp>
        <p:nvSpPr>
          <p:cNvPr id="14" name="Footer Placeholder 13"/>
          <p:cNvSpPr>
            <a:spLocks noGrp="1"/>
          </p:cNvSpPr>
          <p:nvPr>
            <p:ph type="ftr" sz="quarter" idx="11"/>
          </p:nvPr>
        </p:nvSpPr>
        <p:spPr>
          <a:xfrm>
            <a:off x="4038600" y="6420909"/>
            <a:ext cx="4114800" cy="365125"/>
          </a:xfrm>
        </p:spPr>
        <p:txBody>
          <a:bodyPr/>
          <a:lstStyle/>
          <a:p>
            <a:r>
              <a:rPr lang="en-US" sz="1400">
                <a:latin typeface="Liberation Serif" panose="02020603050405020304" pitchFamily="18" charset="0"/>
              </a:rPr>
              <a:t>Mr. Adu Kwabena (Ph.D.)</a:t>
            </a:r>
          </a:p>
        </p:txBody>
      </p:sp>
      <p:sp>
        <p:nvSpPr>
          <p:cNvPr id="4" name="Content Placeholder 2">
            <a:extLst>
              <a:ext uri="{FF2B5EF4-FFF2-40B4-BE49-F238E27FC236}">
                <a16:creationId xmlns:a16="http://schemas.microsoft.com/office/drawing/2014/main" id="{B391923B-9B58-752A-8E74-5ED0C48DCE06}"/>
              </a:ext>
            </a:extLst>
          </p:cNvPr>
          <p:cNvSpPr txBox="1">
            <a:spLocks/>
          </p:cNvSpPr>
          <p:nvPr/>
        </p:nvSpPr>
        <p:spPr>
          <a:xfrm>
            <a:off x="838198" y="1834470"/>
            <a:ext cx="10112115" cy="28562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just">
              <a:spcBef>
                <a:spcPts val="0"/>
              </a:spcBef>
              <a:spcAft>
                <a:spcPts val="0"/>
              </a:spcAft>
              <a:buNone/>
            </a:pPr>
            <a:r>
              <a:rPr lang="en-US" sz="3200" dirty="0">
                <a:solidFill>
                  <a:srgbClr val="000000"/>
                </a:solidFill>
                <a:effectLst/>
                <a:ea typeface="Times New Roman" panose="02020603050405020304" pitchFamily="18" charset="0"/>
              </a:rPr>
              <a:t>This course introduces students to the managerial aspects of the software production process, from its initial feasibility phase to its maintenance phase.</a:t>
            </a:r>
            <a:endParaRPr lang="en-US" sz="3200" dirty="0">
              <a:effectLst/>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37924" y="1464441"/>
            <a:ext cx="10515600" cy="606097"/>
          </a:xfrm>
        </p:spPr>
        <p:txBody>
          <a:bodyPr>
            <a:normAutofit/>
          </a:bodyPr>
          <a:lstStyle/>
          <a:p>
            <a:pPr algn="just"/>
            <a:r>
              <a:rPr lang="en-US" b="1" dirty="0">
                <a:solidFill>
                  <a:srgbClr val="00AEEF"/>
                </a:solidFill>
                <a:effectLst/>
                <a:latin typeface="HelveticaLTStd-Bold"/>
              </a:rPr>
              <a:t>Project Attributes</a:t>
            </a:r>
            <a:endParaRPr lang="en-US" dirty="0">
              <a:solidFill>
                <a:schemeClr val="tx1"/>
              </a:solidFill>
            </a:endParaRPr>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
        <p:nvSpPr>
          <p:cNvPr id="4" name="Text Placeholder 1">
            <a:extLst>
              <a:ext uri="{FF2B5EF4-FFF2-40B4-BE49-F238E27FC236}">
                <a16:creationId xmlns:a16="http://schemas.microsoft.com/office/drawing/2014/main" id="{4715DCC8-8278-C7B1-63C7-FA88AF196923}"/>
              </a:ext>
            </a:extLst>
          </p:cNvPr>
          <p:cNvSpPr txBox="1">
            <a:spLocks/>
          </p:cNvSpPr>
          <p:nvPr/>
        </p:nvSpPr>
        <p:spPr>
          <a:xfrm>
            <a:off x="437925" y="2039007"/>
            <a:ext cx="10745082" cy="406750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sz="2800" dirty="0">
                <a:solidFill>
                  <a:srgbClr val="231F20"/>
                </a:solidFill>
                <a:effectLst/>
              </a:rPr>
              <a:t>To meet objectives of these new projects, people from other companies—</a:t>
            </a:r>
            <a:r>
              <a:rPr lang="en-US" sz="2800" dirty="0">
                <a:solidFill>
                  <a:srgbClr val="FF0000"/>
                </a:solidFill>
                <a:effectLst/>
              </a:rPr>
              <a:t>product suppliers </a:t>
            </a:r>
            <a:r>
              <a:rPr lang="en-US" sz="2800" dirty="0">
                <a:solidFill>
                  <a:srgbClr val="231F20"/>
                </a:solidFill>
                <a:effectLst/>
              </a:rPr>
              <a:t>and </a:t>
            </a:r>
            <a:r>
              <a:rPr lang="en-US" sz="2800" dirty="0">
                <a:solidFill>
                  <a:srgbClr val="FF0000"/>
                </a:solidFill>
                <a:effectLst/>
              </a:rPr>
              <a:t>consulting companies</a:t>
            </a:r>
            <a:r>
              <a:rPr lang="en-US" sz="2800" dirty="0">
                <a:solidFill>
                  <a:srgbClr val="231F20"/>
                </a:solidFill>
                <a:effectLst/>
              </a:rPr>
              <a:t>—may be added to the team. </a:t>
            </a:r>
          </a:p>
          <a:p>
            <a:pPr marL="342900" indent="-342900" algn="just">
              <a:buFont typeface="Arial" panose="020B0604020202020204" pitchFamily="34" charset="0"/>
              <a:buChar char="•"/>
            </a:pPr>
            <a:endParaRPr lang="en-US" sz="2800" dirty="0">
              <a:solidFill>
                <a:srgbClr val="231F20"/>
              </a:solidFill>
              <a:effectLst/>
            </a:endParaRPr>
          </a:p>
          <a:p>
            <a:pPr marL="342900" indent="-342900" algn="just">
              <a:buFont typeface="Arial" panose="020B0604020202020204" pitchFamily="34" charset="0"/>
              <a:buChar char="•"/>
            </a:pPr>
            <a:r>
              <a:rPr lang="en-US" sz="2800" dirty="0">
                <a:solidFill>
                  <a:srgbClr val="231F20"/>
                </a:solidFill>
                <a:effectLst/>
              </a:rPr>
              <a:t>Resources, however, are limited and must be used effectively to meet project and other corporate goals.</a:t>
            </a:r>
            <a:endParaRPr lang="en-US" sz="2800" dirty="0">
              <a:solidFill>
                <a:schemeClr val="tx1"/>
              </a:solidFill>
            </a:endParaRPr>
          </a:p>
        </p:txBody>
      </p:sp>
    </p:spTree>
    <p:extLst>
      <p:ext uri="{BB962C8B-B14F-4D97-AF65-F5344CB8AC3E}">
        <p14:creationId xmlns:p14="http://schemas.microsoft.com/office/powerpoint/2010/main" val="424145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37924" y="1464441"/>
            <a:ext cx="10515600" cy="606097"/>
          </a:xfrm>
        </p:spPr>
        <p:txBody>
          <a:bodyPr>
            <a:normAutofit/>
          </a:bodyPr>
          <a:lstStyle/>
          <a:p>
            <a:pPr algn="just"/>
            <a:r>
              <a:rPr lang="en-US" b="1" dirty="0">
                <a:solidFill>
                  <a:srgbClr val="00AEEF"/>
                </a:solidFill>
                <a:effectLst/>
                <a:latin typeface="HelveticaLTStd-Bold"/>
              </a:rPr>
              <a:t>Project Attributes</a:t>
            </a:r>
            <a:endParaRPr lang="en-US" dirty="0">
              <a:solidFill>
                <a:schemeClr val="tx1"/>
              </a:solidFill>
            </a:endParaRPr>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
        <p:nvSpPr>
          <p:cNvPr id="4" name="Text Placeholder 1">
            <a:extLst>
              <a:ext uri="{FF2B5EF4-FFF2-40B4-BE49-F238E27FC236}">
                <a16:creationId xmlns:a16="http://schemas.microsoft.com/office/drawing/2014/main" id="{4715DCC8-8278-C7B1-63C7-FA88AF196923}"/>
              </a:ext>
            </a:extLst>
          </p:cNvPr>
          <p:cNvSpPr txBox="1">
            <a:spLocks/>
          </p:cNvSpPr>
          <p:nvPr/>
        </p:nvSpPr>
        <p:spPr>
          <a:xfrm>
            <a:off x="437924" y="2049517"/>
            <a:ext cx="11049883" cy="481899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b="1" i="1" dirty="0">
                <a:solidFill>
                  <a:srgbClr val="FF0000"/>
                </a:solidFill>
                <a:effectLst/>
              </a:rPr>
              <a:t>5. A project should have a primary customer or sponsor.</a:t>
            </a:r>
            <a:r>
              <a:rPr lang="en-US" b="1" dirty="0">
                <a:solidFill>
                  <a:srgbClr val="FF0000"/>
                </a:solidFill>
                <a:effectLst/>
              </a:rPr>
              <a:t> </a:t>
            </a:r>
          </a:p>
          <a:p>
            <a:pPr marL="342900" indent="-342900" algn="just">
              <a:buFont typeface="Arial" panose="020B0604020202020204" pitchFamily="34" charset="0"/>
              <a:buChar char="•"/>
            </a:pPr>
            <a:r>
              <a:rPr lang="en-US" dirty="0">
                <a:solidFill>
                  <a:srgbClr val="231F20"/>
                </a:solidFill>
                <a:effectLst/>
              </a:rPr>
              <a:t>Most projects have many interested parties or stakeholders, but </a:t>
            </a:r>
            <a:r>
              <a:rPr lang="en-US" dirty="0">
                <a:solidFill>
                  <a:srgbClr val="FF0000"/>
                </a:solidFill>
                <a:effectLst/>
              </a:rPr>
              <a:t>for a project to succeed someone </a:t>
            </a:r>
            <a:r>
              <a:rPr lang="en-US" dirty="0">
                <a:solidFill>
                  <a:srgbClr val="231F20"/>
                </a:solidFill>
                <a:effectLst/>
              </a:rPr>
              <a:t>must take the primary role of sponsorship.</a:t>
            </a:r>
          </a:p>
          <a:p>
            <a:pPr algn="just"/>
            <a:r>
              <a:rPr lang="en-US" dirty="0">
                <a:solidFill>
                  <a:srgbClr val="231F20"/>
                </a:solidFill>
                <a:effectLst/>
              </a:rPr>
              <a:t> </a:t>
            </a:r>
          </a:p>
          <a:p>
            <a:pPr marL="342900" indent="-342900" algn="just">
              <a:buFont typeface="Arial" panose="020B0604020202020204" pitchFamily="34" charset="0"/>
              <a:buChar char="•"/>
            </a:pPr>
            <a:r>
              <a:rPr lang="en-US" dirty="0">
                <a:solidFill>
                  <a:srgbClr val="231F20"/>
                </a:solidFill>
                <a:effectLst/>
              </a:rPr>
              <a:t>The </a:t>
            </a:r>
            <a:r>
              <a:rPr lang="en-US" b="1" dirty="0">
                <a:solidFill>
                  <a:srgbClr val="231F20"/>
                </a:solidFill>
                <a:effectLst/>
              </a:rPr>
              <a:t>project sponsor</a:t>
            </a:r>
            <a:r>
              <a:rPr lang="en-US" dirty="0">
                <a:solidFill>
                  <a:srgbClr val="231F20"/>
                </a:solidFill>
                <a:effectLst/>
              </a:rPr>
              <a:t> usually provides the direction and funding for the project. Executive support is crucial to project success.</a:t>
            </a:r>
          </a:p>
          <a:p>
            <a:pPr algn="just"/>
            <a:endParaRPr lang="en-US" dirty="0">
              <a:solidFill>
                <a:srgbClr val="231F20"/>
              </a:solidFill>
              <a:effectLst/>
            </a:endParaRPr>
          </a:p>
          <a:p>
            <a:pPr marL="342900" indent="-342900" algn="just">
              <a:buFont typeface="Arial" panose="020B0604020202020204" pitchFamily="34" charset="0"/>
              <a:buChar char="•"/>
            </a:pPr>
            <a:r>
              <a:rPr lang="en-US" dirty="0">
                <a:solidFill>
                  <a:srgbClr val="231F20"/>
                </a:solidFill>
                <a:effectLst/>
              </a:rPr>
              <a:t>Once IT projects are selected, the sponsors for those projects would be senior managers in charge of the main parts of the company affected by the projects. </a:t>
            </a:r>
          </a:p>
        </p:txBody>
      </p:sp>
    </p:spTree>
    <p:extLst>
      <p:ext uri="{BB962C8B-B14F-4D97-AF65-F5344CB8AC3E}">
        <p14:creationId xmlns:p14="http://schemas.microsoft.com/office/powerpoint/2010/main" val="343919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37924" y="1464441"/>
            <a:ext cx="10515600" cy="606097"/>
          </a:xfrm>
        </p:spPr>
        <p:txBody>
          <a:bodyPr>
            <a:normAutofit/>
          </a:bodyPr>
          <a:lstStyle/>
          <a:p>
            <a:pPr algn="just"/>
            <a:r>
              <a:rPr lang="en-US" b="1" dirty="0">
                <a:solidFill>
                  <a:srgbClr val="00AEEF"/>
                </a:solidFill>
                <a:effectLst/>
                <a:latin typeface="HelveticaLTStd-Bold"/>
              </a:rPr>
              <a:t>Project Attributes</a:t>
            </a:r>
            <a:endParaRPr lang="en-US" dirty="0">
              <a:solidFill>
                <a:schemeClr val="tx1"/>
              </a:solidFill>
            </a:endParaRPr>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
        <p:nvSpPr>
          <p:cNvPr id="4" name="Text Placeholder 1">
            <a:extLst>
              <a:ext uri="{FF2B5EF4-FFF2-40B4-BE49-F238E27FC236}">
                <a16:creationId xmlns:a16="http://schemas.microsoft.com/office/drawing/2014/main" id="{4715DCC8-8278-C7B1-63C7-FA88AF196923}"/>
              </a:ext>
            </a:extLst>
          </p:cNvPr>
          <p:cNvSpPr txBox="1">
            <a:spLocks/>
          </p:cNvSpPr>
          <p:nvPr/>
        </p:nvSpPr>
        <p:spPr>
          <a:xfrm>
            <a:off x="437924" y="2039007"/>
            <a:ext cx="11049883" cy="481899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200" b="1" dirty="0">
                <a:solidFill>
                  <a:srgbClr val="231F20"/>
                </a:solidFill>
                <a:effectLst/>
              </a:rPr>
              <a:t>For example, </a:t>
            </a:r>
          </a:p>
          <a:p>
            <a:pPr marL="342900" indent="-342900" algn="just">
              <a:buFont typeface="Arial" panose="020B0604020202020204" pitchFamily="34" charset="0"/>
              <a:buChar char="•"/>
            </a:pPr>
            <a:r>
              <a:rPr lang="en-US" sz="2200" dirty="0">
                <a:solidFill>
                  <a:srgbClr val="231F20"/>
                </a:solidFill>
                <a:effectLst/>
              </a:rPr>
              <a:t>The sponsor of a project to improve online product sales would be the vice president of sales. </a:t>
            </a:r>
          </a:p>
          <a:p>
            <a:pPr marL="342900" indent="-342900" algn="just">
              <a:buFont typeface="Arial" panose="020B0604020202020204" pitchFamily="34" charset="0"/>
              <a:buChar char="•"/>
            </a:pPr>
            <a:r>
              <a:rPr lang="en-US" sz="2200" dirty="0">
                <a:solidFill>
                  <a:srgbClr val="231F20"/>
                </a:solidFill>
                <a:effectLst/>
              </a:rPr>
              <a:t>In this situation, He / She might become part of a project steering committee, helping other managers understand </a:t>
            </a:r>
          </a:p>
          <a:p>
            <a:pPr marL="800100" lvl="1" indent="-342900" algn="just">
              <a:buFont typeface="Courier New" panose="02070309020205020404" pitchFamily="49" charset="0"/>
              <a:buChar char="o"/>
            </a:pPr>
            <a:r>
              <a:rPr lang="en-US" sz="2400" dirty="0">
                <a:solidFill>
                  <a:srgbClr val="231F20"/>
                </a:solidFill>
                <a:effectLst/>
              </a:rPr>
              <a:t>different project objectives, </a:t>
            </a:r>
          </a:p>
          <a:p>
            <a:pPr marL="800100" lvl="1" indent="-342900" algn="just">
              <a:buFont typeface="Courier New" panose="02070309020205020404" pitchFamily="49" charset="0"/>
              <a:buChar char="o"/>
            </a:pPr>
            <a:r>
              <a:rPr lang="en-US" sz="2400" dirty="0">
                <a:solidFill>
                  <a:srgbClr val="231F20"/>
                </a:solidFill>
                <a:effectLst/>
              </a:rPr>
              <a:t>resolve priorities, </a:t>
            </a:r>
          </a:p>
          <a:p>
            <a:pPr marL="800100" lvl="1" indent="-342900" algn="just">
              <a:buFont typeface="Courier New" panose="02070309020205020404" pitchFamily="49" charset="0"/>
              <a:buChar char="o"/>
            </a:pPr>
            <a:r>
              <a:rPr lang="en-US" sz="2400" dirty="0">
                <a:solidFill>
                  <a:srgbClr val="231F20"/>
                </a:solidFill>
                <a:effectLst/>
              </a:rPr>
              <a:t>research issues, or alter constraints within a given project or across multiple projects.</a:t>
            </a:r>
            <a:endParaRPr lang="en-US" sz="2400" dirty="0">
              <a:solidFill>
                <a:schemeClr val="tx1"/>
              </a:solidFill>
            </a:endParaRPr>
          </a:p>
        </p:txBody>
      </p:sp>
    </p:spTree>
    <p:extLst>
      <p:ext uri="{BB962C8B-B14F-4D97-AF65-F5344CB8AC3E}">
        <p14:creationId xmlns:p14="http://schemas.microsoft.com/office/powerpoint/2010/main" val="306739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37924" y="1464441"/>
            <a:ext cx="10515600" cy="606097"/>
          </a:xfrm>
        </p:spPr>
        <p:txBody>
          <a:bodyPr>
            <a:normAutofit/>
          </a:bodyPr>
          <a:lstStyle/>
          <a:p>
            <a:pPr algn="just"/>
            <a:r>
              <a:rPr lang="en-US" b="1" dirty="0">
                <a:solidFill>
                  <a:srgbClr val="00AEEF"/>
                </a:solidFill>
                <a:effectLst/>
                <a:latin typeface="HelveticaLTStd-Bold"/>
              </a:rPr>
              <a:t>Project Attributes</a:t>
            </a:r>
            <a:endParaRPr lang="en-US" dirty="0">
              <a:solidFill>
                <a:schemeClr val="tx1"/>
              </a:solidFill>
            </a:endParaRPr>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
        <p:nvSpPr>
          <p:cNvPr id="4" name="Text Placeholder 1">
            <a:extLst>
              <a:ext uri="{FF2B5EF4-FFF2-40B4-BE49-F238E27FC236}">
                <a16:creationId xmlns:a16="http://schemas.microsoft.com/office/drawing/2014/main" id="{4715DCC8-8278-C7B1-63C7-FA88AF196923}"/>
              </a:ext>
            </a:extLst>
          </p:cNvPr>
          <p:cNvSpPr txBox="1">
            <a:spLocks/>
          </p:cNvSpPr>
          <p:nvPr/>
        </p:nvSpPr>
        <p:spPr>
          <a:xfrm>
            <a:off x="437924" y="1902373"/>
            <a:ext cx="11049883" cy="288508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200" b="1" i="1" dirty="0">
                <a:solidFill>
                  <a:srgbClr val="FF0000"/>
                </a:solidFill>
                <a:effectLst/>
              </a:rPr>
              <a:t>6. A project involves uncertainty.</a:t>
            </a:r>
            <a:r>
              <a:rPr lang="en-US" sz="2200" b="1" dirty="0">
                <a:solidFill>
                  <a:srgbClr val="FF0000"/>
                </a:solidFill>
                <a:effectLst/>
              </a:rPr>
              <a:t> </a:t>
            </a:r>
          </a:p>
          <a:p>
            <a:pPr marL="342900" indent="-342900" algn="just">
              <a:buFont typeface="Arial" panose="020B0604020202020204" pitchFamily="34" charset="0"/>
              <a:buChar char="•"/>
            </a:pPr>
            <a:r>
              <a:rPr lang="en-US" sz="2200" dirty="0">
                <a:solidFill>
                  <a:srgbClr val="231F20"/>
                </a:solidFill>
                <a:effectLst/>
              </a:rPr>
              <a:t>Because every project is unique, it is some times difficult to define its objectives clearly, estimate how long it will take to complete, or determine how much it will cost. </a:t>
            </a:r>
          </a:p>
          <a:p>
            <a:pPr marL="342900" indent="-342900" algn="just">
              <a:buFont typeface="Arial" panose="020B0604020202020204" pitchFamily="34" charset="0"/>
              <a:buChar char="•"/>
            </a:pPr>
            <a:r>
              <a:rPr lang="en-US" sz="2200" dirty="0">
                <a:solidFill>
                  <a:srgbClr val="231F20"/>
                </a:solidFill>
                <a:effectLst/>
              </a:rPr>
              <a:t>External factors also cause uncertainty, such as a supplier going out of business or a project team member needing unplanned time off. </a:t>
            </a:r>
          </a:p>
          <a:p>
            <a:pPr marL="342900" indent="-342900" algn="just">
              <a:buFont typeface="Arial" panose="020B0604020202020204" pitchFamily="34" charset="0"/>
              <a:buChar char="•"/>
            </a:pPr>
            <a:r>
              <a:rPr lang="en-US" sz="2200" dirty="0">
                <a:solidFill>
                  <a:srgbClr val="231F20"/>
                </a:solidFill>
                <a:effectLst/>
              </a:rPr>
              <a:t>This uncertainty is one of the main reasons project management is so challenging, especially on projects involving new technologies.</a:t>
            </a:r>
            <a:endParaRPr lang="en-US" sz="2200" dirty="0">
              <a:solidFill>
                <a:schemeClr val="tx1"/>
              </a:solidFill>
            </a:endParaRPr>
          </a:p>
        </p:txBody>
      </p:sp>
      <p:sp>
        <p:nvSpPr>
          <p:cNvPr id="6" name="TextBox 5">
            <a:extLst>
              <a:ext uri="{FF2B5EF4-FFF2-40B4-BE49-F238E27FC236}">
                <a16:creationId xmlns:a16="http://schemas.microsoft.com/office/drawing/2014/main" id="{91F59BE3-3EB0-E241-9DA2-D8A82A041295}"/>
              </a:ext>
            </a:extLst>
          </p:cNvPr>
          <p:cNvSpPr txBox="1"/>
          <p:nvPr/>
        </p:nvSpPr>
        <p:spPr>
          <a:xfrm>
            <a:off x="437924" y="4933870"/>
            <a:ext cx="11049882" cy="1200329"/>
          </a:xfrm>
          <a:prstGeom prst="rect">
            <a:avLst/>
          </a:prstGeom>
          <a:noFill/>
        </p:spPr>
        <p:txBody>
          <a:bodyPr wrap="square">
            <a:spAutoFit/>
          </a:bodyPr>
          <a:lstStyle/>
          <a:p>
            <a:pPr marL="342900" indent="-342900">
              <a:buFont typeface="Wingdings" panose="05000000000000000000" pitchFamily="2" charset="2"/>
              <a:buChar char="q"/>
            </a:pPr>
            <a:r>
              <a:rPr lang="en-US" sz="2400" dirty="0">
                <a:solidFill>
                  <a:srgbClr val="231F20"/>
                </a:solidFill>
                <a:effectLst/>
              </a:rPr>
              <a:t>An effective </a:t>
            </a:r>
            <a:r>
              <a:rPr lang="en-US" sz="2400" b="1" dirty="0">
                <a:solidFill>
                  <a:srgbClr val="231F20"/>
                </a:solidFill>
                <a:effectLst/>
              </a:rPr>
              <a:t>project manager</a:t>
            </a:r>
            <a:r>
              <a:rPr lang="en-US" sz="2400" dirty="0">
                <a:solidFill>
                  <a:srgbClr val="231F20"/>
                </a:solidFill>
                <a:effectLst/>
              </a:rPr>
              <a:t> is crucial to a project’s success. </a:t>
            </a:r>
          </a:p>
          <a:p>
            <a:pPr marL="342900" indent="-342900">
              <a:buFont typeface="Wingdings" panose="05000000000000000000" pitchFamily="2" charset="2"/>
              <a:buChar char="q"/>
            </a:pPr>
            <a:r>
              <a:rPr lang="en-US" sz="2400" dirty="0">
                <a:solidFill>
                  <a:srgbClr val="231F20"/>
                </a:solidFill>
                <a:effectLst/>
              </a:rPr>
              <a:t>Project managers work with the project sponsors, team, and the other people involved to achieve project goals.</a:t>
            </a:r>
            <a:endParaRPr lang="LID4096" sz="2400" dirty="0"/>
          </a:p>
        </p:txBody>
      </p:sp>
    </p:spTree>
    <p:extLst>
      <p:ext uri="{BB962C8B-B14F-4D97-AF65-F5344CB8AC3E}">
        <p14:creationId xmlns:p14="http://schemas.microsoft.com/office/powerpoint/2010/main" val="390819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37924" y="1464441"/>
            <a:ext cx="10515600" cy="606097"/>
          </a:xfrm>
        </p:spPr>
        <p:txBody>
          <a:bodyPr>
            <a:normAutofit/>
          </a:bodyPr>
          <a:lstStyle/>
          <a:p>
            <a:pPr algn="just"/>
            <a:r>
              <a:rPr lang="en-US" b="1" dirty="0">
                <a:solidFill>
                  <a:srgbClr val="00AEEF"/>
                </a:solidFill>
                <a:effectLst/>
              </a:rPr>
              <a:t>Project Constraints</a:t>
            </a:r>
            <a:endParaRPr lang="en-US" dirty="0">
              <a:solidFill>
                <a:schemeClr val="tx1"/>
              </a:solidFill>
            </a:endParaRPr>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
        <p:nvSpPr>
          <p:cNvPr id="4" name="Text Placeholder 1">
            <a:extLst>
              <a:ext uri="{FF2B5EF4-FFF2-40B4-BE49-F238E27FC236}">
                <a16:creationId xmlns:a16="http://schemas.microsoft.com/office/drawing/2014/main" id="{4715DCC8-8278-C7B1-63C7-FA88AF196923}"/>
              </a:ext>
            </a:extLst>
          </p:cNvPr>
          <p:cNvSpPr txBox="1">
            <a:spLocks/>
          </p:cNvSpPr>
          <p:nvPr/>
        </p:nvSpPr>
        <p:spPr>
          <a:xfrm>
            <a:off x="437924" y="2039007"/>
            <a:ext cx="11049883" cy="406750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dirty="0">
                <a:solidFill>
                  <a:srgbClr val="231F20"/>
                </a:solidFill>
                <a:effectLst/>
              </a:rPr>
              <a:t>Every project is constrained in different ways, often by its </a:t>
            </a:r>
            <a:r>
              <a:rPr lang="en-US" b="1" dirty="0">
                <a:solidFill>
                  <a:srgbClr val="FF0000"/>
                </a:solidFill>
                <a:effectLst/>
              </a:rPr>
              <a:t>scope, time, and cost goals. </a:t>
            </a:r>
          </a:p>
          <a:p>
            <a:pPr marL="342900" indent="-342900" algn="just">
              <a:buFont typeface="Arial" panose="020B0604020202020204" pitchFamily="34" charset="0"/>
              <a:buChar char="•"/>
            </a:pPr>
            <a:r>
              <a:rPr lang="en-US" dirty="0">
                <a:solidFill>
                  <a:srgbClr val="231F20"/>
                </a:solidFill>
                <a:effectLst/>
              </a:rPr>
              <a:t>These limitations are sometimes referred to in project management as the </a:t>
            </a:r>
            <a:r>
              <a:rPr lang="en-US" b="1" dirty="0">
                <a:solidFill>
                  <a:srgbClr val="231F20"/>
                </a:solidFill>
                <a:effectLst/>
              </a:rPr>
              <a:t>triple constraint</a:t>
            </a:r>
            <a:r>
              <a:rPr lang="en-US" dirty="0">
                <a:solidFill>
                  <a:srgbClr val="231F20"/>
                </a:solidFill>
                <a:effectLst/>
              </a:rPr>
              <a:t>. </a:t>
            </a:r>
          </a:p>
          <a:p>
            <a:pPr marL="342900" indent="-342900" algn="just">
              <a:buFont typeface="Arial" panose="020B0604020202020204" pitchFamily="34" charset="0"/>
              <a:buChar char="•"/>
            </a:pPr>
            <a:r>
              <a:rPr lang="en-US" dirty="0">
                <a:solidFill>
                  <a:srgbClr val="231F20"/>
                </a:solidFill>
                <a:effectLst/>
              </a:rPr>
              <a:t>To create a successful project, a project manager must consider scope, time, and cost and balance these three often-competing goals.</a:t>
            </a:r>
            <a:endParaRPr lang="en-US" dirty="0"/>
          </a:p>
        </p:txBody>
      </p:sp>
    </p:spTree>
    <p:extLst>
      <p:ext uri="{BB962C8B-B14F-4D97-AF65-F5344CB8AC3E}">
        <p14:creationId xmlns:p14="http://schemas.microsoft.com/office/powerpoint/2010/main" val="226161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37924" y="1464441"/>
            <a:ext cx="10515600" cy="606097"/>
          </a:xfrm>
        </p:spPr>
        <p:txBody>
          <a:bodyPr>
            <a:normAutofit/>
          </a:bodyPr>
          <a:lstStyle/>
          <a:p>
            <a:pPr algn="just"/>
            <a:r>
              <a:rPr lang="en-US" b="1" dirty="0">
                <a:solidFill>
                  <a:srgbClr val="00AEEF"/>
                </a:solidFill>
                <a:effectLst/>
                <a:latin typeface="HelveticaLTStd-Bold"/>
              </a:rPr>
              <a:t>Project Constraints</a:t>
            </a:r>
            <a:endParaRPr lang="en-US" dirty="0">
              <a:solidFill>
                <a:schemeClr val="tx1"/>
              </a:solidFill>
            </a:endParaRPr>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
        <p:nvSpPr>
          <p:cNvPr id="4" name="Text Placeholder 1">
            <a:extLst>
              <a:ext uri="{FF2B5EF4-FFF2-40B4-BE49-F238E27FC236}">
                <a16:creationId xmlns:a16="http://schemas.microsoft.com/office/drawing/2014/main" id="{4715DCC8-8278-C7B1-63C7-FA88AF196923}"/>
              </a:ext>
            </a:extLst>
          </p:cNvPr>
          <p:cNvSpPr txBox="1">
            <a:spLocks/>
          </p:cNvSpPr>
          <p:nvPr/>
        </p:nvSpPr>
        <p:spPr>
          <a:xfrm>
            <a:off x="437924" y="2039007"/>
            <a:ext cx="11049883" cy="406750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b="1" i="1" dirty="0">
                <a:solidFill>
                  <a:srgbClr val="231F20"/>
                </a:solidFill>
                <a:effectLst/>
              </a:rPr>
              <a:t>Scope</a:t>
            </a:r>
            <a:r>
              <a:rPr lang="en-US" b="1" dirty="0">
                <a:solidFill>
                  <a:srgbClr val="231F20"/>
                </a:solidFill>
                <a:effectLst/>
              </a:rPr>
              <a:t>: </a:t>
            </a:r>
          </a:p>
          <a:p>
            <a:pPr marL="800100" lvl="1" indent="-342900" algn="just">
              <a:buFont typeface="Wingdings" panose="05000000000000000000" pitchFamily="2" charset="2"/>
              <a:buChar char="q"/>
            </a:pPr>
            <a:r>
              <a:rPr lang="en-US" sz="2400" dirty="0">
                <a:solidFill>
                  <a:srgbClr val="231F20"/>
                </a:solidFill>
                <a:effectLst/>
              </a:rPr>
              <a:t>What work will be done as part of the project? </a:t>
            </a:r>
          </a:p>
          <a:p>
            <a:pPr marL="800100" lvl="1" indent="-342900" algn="just">
              <a:buFont typeface="Wingdings" panose="05000000000000000000" pitchFamily="2" charset="2"/>
              <a:buChar char="q"/>
            </a:pPr>
            <a:r>
              <a:rPr lang="en-US" sz="2400" dirty="0">
                <a:solidFill>
                  <a:srgbClr val="231F20"/>
                </a:solidFill>
                <a:effectLst/>
              </a:rPr>
              <a:t>What unique product, service, or result does the customer or sponsor expect from the project? </a:t>
            </a:r>
          </a:p>
          <a:p>
            <a:pPr marL="800100" lvl="1" indent="-342900" algn="just">
              <a:buFont typeface="Wingdings" panose="05000000000000000000" pitchFamily="2" charset="2"/>
              <a:buChar char="q"/>
            </a:pPr>
            <a:r>
              <a:rPr lang="en-US" sz="2400" dirty="0">
                <a:solidFill>
                  <a:srgbClr val="231F20"/>
                </a:solidFill>
                <a:effectLst/>
              </a:rPr>
              <a:t>How will the scope be verified? </a:t>
            </a:r>
          </a:p>
          <a:p>
            <a:pPr marL="342900" indent="-342900" algn="just">
              <a:buFont typeface="Arial" panose="020B0604020202020204" pitchFamily="34" charset="0"/>
              <a:buChar char="•"/>
            </a:pPr>
            <a:r>
              <a:rPr lang="en-US" b="1" i="1" dirty="0">
                <a:solidFill>
                  <a:srgbClr val="231F20"/>
                </a:solidFill>
                <a:effectLst/>
              </a:rPr>
              <a:t>Time</a:t>
            </a:r>
            <a:r>
              <a:rPr lang="en-US" b="1" dirty="0">
                <a:solidFill>
                  <a:srgbClr val="231F20"/>
                </a:solidFill>
                <a:effectLst/>
              </a:rPr>
              <a:t>: </a:t>
            </a:r>
          </a:p>
          <a:p>
            <a:pPr marL="800100" lvl="1" indent="-342900" algn="just">
              <a:buFont typeface="Wingdings" panose="05000000000000000000" pitchFamily="2" charset="2"/>
              <a:buChar char="q"/>
            </a:pPr>
            <a:r>
              <a:rPr lang="en-US" sz="2400" dirty="0">
                <a:solidFill>
                  <a:srgbClr val="231F20"/>
                </a:solidFill>
                <a:effectLst/>
              </a:rPr>
              <a:t>How long should it take to complete the project? </a:t>
            </a:r>
          </a:p>
          <a:p>
            <a:pPr marL="800100" lvl="1" indent="-342900" algn="just">
              <a:buFont typeface="Wingdings" panose="05000000000000000000" pitchFamily="2" charset="2"/>
              <a:buChar char="q"/>
            </a:pPr>
            <a:r>
              <a:rPr lang="en-US" sz="2400" dirty="0">
                <a:solidFill>
                  <a:srgbClr val="231F20"/>
                </a:solidFill>
                <a:effectLst/>
              </a:rPr>
              <a:t>What is the project’s schedule? </a:t>
            </a:r>
          </a:p>
          <a:p>
            <a:pPr marL="800100" lvl="1" indent="-342900" algn="just">
              <a:buFont typeface="Wingdings" panose="05000000000000000000" pitchFamily="2" charset="2"/>
              <a:buChar char="q"/>
            </a:pPr>
            <a:r>
              <a:rPr lang="en-US" sz="2400" dirty="0">
                <a:solidFill>
                  <a:srgbClr val="231F20"/>
                </a:solidFill>
                <a:effectLst/>
              </a:rPr>
              <a:t>How will the team track actual schedule performance? </a:t>
            </a:r>
          </a:p>
          <a:p>
            <a:pPr marL="800100" lvl="1" indent="-342900" algn="just">
              <a:buFont typeface="Wingdings" panose="05000000000000000000" pitchFamily="2" charset="2"/>
              <a:buChar char="q"/>
            </a:pPr>
            <a:r>
              <a:rPr lang="en-US" sz="2400" dirty="0">
                <a:solidFill>
                  <a:srgbClr val="231F20"/>
                </a:solidFill>
                <a:effectLst/>
              </a:rPr>
              <a:t>Who can approve changes to the schedule? </a:t>
            </a:r>
            <a:endParaRPr lang="en-US" sz="2400" dirty="0"/>
          </a:p>
        </p:txBody>
      </p:sp>
    </p:spTree>
    <p:extLst>
      <p:ext uri="{BB962C8B-B14F-4D97-AF65-F5344CB8AC3E}">
        <p14:creationId xmlns:p14="http://schemas.microsoft.com/office/powerpoint/2010/main" val="300143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37924" y="1464441"/>
            <a:ext cx="10515600" cy="606097"/>
          </a:xfrm>
        </p:spPr>
        <p:txBody>
          <a:bodyPr>
            <a:normAutofit/>
          </a:bodyPr>
          <a:lstStyle/>
          <a:p>
            <a:pPr algn="just"/>
            <a:r>
              <a:rPr lang="en-US" b="1" dirty="0">
                <a:solidFill>
                  <a:srgbClr val="00AEEF"/>
                </a:solidFill>
                <a:effectLst/>
                <a:latin typeface="HelveticaLTStd-Bold"/>
              </a:rPr>
              <a:t>Project Constraints</a:t>
            </a:r>
            <a:endParaRPr lang="en-US" dirty="0">
              <a:solidFill>
                <a:schemeClr val="tx1"/>
              </a:solidFill>
            </a:endParaRPr>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
        <p:nvSpPr>
          <p:cNvPr id="4" name="Text Placeholder 1">
            <a:extLst>
              <a:ext uri="{FF2B5EF4-FFF2-40B4-BE49-F238E27FC236}">
                <a16:creationId xmlns:a16="http://schemas.microsoft.com/office/drawing/2014/main" id="{4715DCC8-8278-C7B1-63C7-FA88AF196923}"/>
              </a:ext>
            </a:extLst>
          </p:cNvPr>
          <p:cNvSpPr txBox="1">
            <a:spLocks/>
          </p:cNvSpPr>
          <p:nvPr/>
        </p:nvSpPr>
        <p:spPr>
          <a:xfrm>
            <a:off x="437924" y="2039008"/>
            <a:ext cx="11049883" cy="249095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b="1" i="1" dirty="0">
                <a:solidFill>
                  <a:srgbClr val="231F20"/>
                </a:solidFill>
                <a:effectLst/>
              </a:rPr>
              <a:t>Cost</a:t>
            </a:r>
            <a:r>
              <a:rPr lang="en-US" b="1" dirty="0">
                <a:solidFill>
                  <a:srgbClr val="231F20"/>
                </a:solidFill>
                <a:effectLst/>
              </a:rPr>
              <a:t>: </a:t>
            </a:r>
          </a:p>
          <a:p>
            <a:pPr marL="800100" lvl="1" indent="-342900" algn="just">
              <a:buFont typeface="Wingdings" panose="05000000000000000000" pitchFamily="2" charset="2"/>
              <a:buChar char="q"/>
            </a:pPr>
            <a:r>
              <a:rPr lang="en-US" sz="2400" dirty="0">
                <a:solidFill>
                  <a:srgbClr val="231F20"/>
                </a:solidFill>
                <a:effectLst/>
              </a:rPr>
              <a:t>What should it cost to complete the project? </a:t>
            </a:r>
          </a:p>
          <a:p>
            <a:pPr marL="800100" lvl="1" indent="-342900" algn="just">
              <a:buFont typeface="Wingdings" panose="05000000000000000000" pitchFamily="2" charset="2"/>
              <a:buChar char="q"/>
            </a:pPr>
            <a:r>
              <a:rPr lang="en-US" sz="2400" dirty="0">
                <a:solidFill>
                  <a:srgbClr val="231F20"/>
                </a:solidFill>
                <a:effectLst/>
              </a:rPr>
              <a:t>What is the project’s budget? </a:t>
            </a:r>
          </a:p>
          <a:p>
            <a:pPr marL="800100" lvl="1" indent="-342900" algn="just">
              <a:buFont typeface="Wingdings" panose="05000000000000000000" pitchFamily="2" charset="2"/>
              <a:buChar char="q"/>
            </a:pPr>
            <a:r>
              <a:rPr lang="en-US" sz="2400" dirty="0">
                <a:solidFill>
                  <a:srgbClr val="231F20"/>
                </a:solidFill>
                <a:effectLst/>
              </a:rPr>
              <a:t>How will costs be tracked? </a:t>
            </a:r>
          </a:p>
          <a:p>
            <a:pPr marL="800100" lvl="1" indent="-342900" algn="just">
              <a:buFont typeface="Wingdings" panose="05000000000000000000" pitchFamily="2" charset="2"/>
              <a:buChar char="q"/>
            </a:pPr>
            <a:r>
              <a:rPr lang="en-US" sz="2400" dirty="0">
                <a:solidFill>
                  <a:srgbClr val="231F20"/>
                </a:solidFill>
                <a:effectLst/>
              </a:rPr>
              <a:t>Who can authorize changes to the budget?</a:t>
            </a:r>
            <a:endParaRPr lang="en-US" sz="2400" dirty="0">
              <a:solidFill>
                <a:schemeClr val="tx1"/>
              </a:solidFill>
            </a:endParaRPr>
          </a:p>
        </p:txBody>
      </p:sp>
    </p:spTree>
    <p:extLst>
      <p:ext uri="{BB962C8B-B14F-4D97-AF65-F5344CB8AC3E}">
        <p14:creationId xmlns:p14="http://schemas.microsoft.com/office/powerpoint/2010/main" val="1284135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7317" y="1473201"/>
            <a:ext cx="10515600" cy="523766"/>
          </a:xfrm>
        </p:spPr>
        <p:txBody>
          <a:bodyPr>
            <a:normAutofit/>
          </a:bodyPr>
          <a:lstStyle/>
          <a:p>
            <a:r>
              <a:rPr lang="en-US" sz="2200" b="1" dirty="0">
                <a:solidFill>
                  <a:schemeClr val="tx1"/>
                </a:solidFill>
              </a:rPr>
              <a:t>What is Project Management?</a:t>
            </a:r>
          </a:p>
        </p:txBody>
      </p:sp>
      <p:sp>
        <p:nvSpPr>
          <p:cNvPr id="3" name="Title 2"/>
          <p:cNvSpPr>
            <a:spLocks noGrp="1"/>
          </p:cNvSpPr>
          <p:nvPr>
            <p:ph type="title"/>
          </p:nvPr>
        </p:nvSpPr>
        <p:spPr/>
        <p:txBody>
          <a:bodyPr/>
          <a:lstStyle/>
          <a:p>
            <a:pPr algn="ctr">
              <a:tabLst>
                <a:tab pos="3141345" algn="l"/>
              </a:tabLst>
            </a:pPr>
            <a:r>
              <a:rPr lang="en-US" dirty="0"/>
              <a:t>Project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837317" y="1996967"/>
            <a:ext cx="10515600" cy="286406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solidFill>
                  <a:schemeClr val="tx1"/>
                </a:solidFill>
              </a:rPr>
              <a:t>The application of </a:t>
            </a:r>
          </a:p>
          <a:p>
            <a:pPr marL="342900" indent="-342900" algn="just">
              <a:buFont typeface="Arial" panose="020B0604020202020204" pitchFamily="34" charset="0"/>
              <a:buChar char="•"/>
            </a:pPr>
            <a:r>
              <a:rPr lang="en-US" dirty="0">
                <a:solidFill>
                  <a:schemeClr val="tx1"/>
                </a:solidFill>
              </a:rPr>
              <a:t>process, </a:t>
            </a:r>
          </a:p>
          <a:p>
            <a:pPr marL="342900" indent="-342900" algn="just">
              <a:buFont typeface="Arial" panose="020B0604020202020204" pitchFamily="34" charset="0"/>
              <a:buChar char="•"/>
            </a:pPr>
            <a:r>
              <a:rPr lang="en-US" dirty="0">
                <a:solidFill>
                  <a:schemeClr val="tx1"/>
                </a:solidFill>
              </a:rPr>
              <a:t>methods, </a:t>
            </a:r>
          </a:p>
          <a:p>
            <a:pPr marL="342900" indent="-342900" algn="just">
              <a:buFont typeface="Arial" panose="020B0604020202020204" pitchFamily="34" charset="0"/>
              <a:buChar char="•"/>
            </a:pPr>
            <a:r>
              <a:rPr lang="en-US" dirty="0">
                <a:solidFill>
                  <a:schemeClr val="tx1"/>
                </a:solidFill>
              </a:rPr>
              <a:t>skills, knowledge and </a:t>
            </a:r>
          </a:p>
          <a:p>
            <a:pPr marL="342900" indent="-342900" algn="just">
              <a:buFont typeface="Arial" panose="020B0604020202020204" pitchFamily="34" charset="0"/>
              <a:buChar char="•"/>
            </a:pPr>
            <a:r>
              <a:rPr lang="en-US" dirty="0">
                <a:solidFill>
                  <a:schemeClr val="tx1"/>
                </a:solidFill>
              </a:rPr>
              <a:t>experience to achieve a specific project objectives criteria with agreed parameters.</a:t>
            </a:r>
          </a:p>
        </p:txBody>
      </p:sp>
    </p:spTree>
    <p:extLst>
      <p:ext uri="{BB962C8B-B14F-4D97-AF65-F5344CB8AC3E}">
        <p14:creationId xmlns:p14="http://schemas.microsoft.com/office/powerpoint/2010/main" val="95273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2455" y="2345560"/>
            <a:ext cx="11267090" cy="996730"/>
          </a:xfrm>
        </p:spPr>
        <p:txBody>
          <a:bodyPr>
            <a:normAutofit/>
          </a:bodyPr>
          <a:lstStyle/>
          <a:p>
            <a:r>
              <a:rPr lang="en-US" sz="5400" b="1" dirty="0">
                <a:solidFill>
                  <a:schemeClr val="tx1"/>
                </a:solidFill>
              </a:rPr>
              <a:t>What is I.T Project Management?</a:t>
            </a:r>
          </a:p>
        </p:txBody>
      </p:sp>
      <p:sp>
        <p:nvSpPr>
          <p:cNvPr id="3" name="Title 2"/>
          <p:cNvSpPr>
            <a:spLocks noGrp="1"/>
          </p:cNvSpPr>
          <p:nvPr>
            <p:ph type="title"/>
          </p:nvPr>
        </p:nvSpPr>
        <p:spPr/>
        <p:txBody>
          <a:bodyPr/>
          <a:lstStyle/>
          <a:p>
            <a:pPr algn="ctr">
              <a:tabLst>
                <a:tab pos="3141345" algn="l"/>
              </a:tabLst>
            </a:pPr>
            <a:r>
              <a:rPr lang="en-US" dirty="0"/>
              <a:t>I.T Project Management</a:t>
            </a:r>
            <a:endParaRPr lang="en-US" b="1" dirty="0"/>
          </a:p>
        </p:txBody>
      </p:sp>
      <p:pic>
        <p:nvPicPr>
          <p:cNvPr id="6" name="Picture 5">
            <a:extLst>
              <a:ext uri="{FF2B5EF4-FFF2-40B4-BE49-F238E27FC236}">
                <a16:creationId xmlns:a16="http://schemas.microsoft.com/office/drawing/2014/main" id="{164B5880-0FAB-E6DD-E0DE-D10F2BF86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621" y="3103179"/>
            <a:ext cx="3065517" cy="3065517"/>
          </a:xfrm>
          <a:prstGeom prst="rect">
            <a:avLst/>
          </a:prstGeom>
        </p:spPr>
      </p:pic>
    </p:spTree>
    <p:extLst>
      <p:ext uri="{BB962C8B-B14F-4D97-AF65-F5344CB8AC3E}">
        <p14:creationId xmlns:p14="http://schemas.microsoft.com/office/powerpoint/2010/main" val="53049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7317" y="1473201"/>
            <a:ext cx="10515600" cy="523766"/>
          </a:xfrm>
        </p:spPr>
        <p:txBody>
          <a:bodyPr>
            <a:normAutofit/>
          </a:bodyPr>
          <a:lstStyle/>
          <a:p>
            <a:r>
              <a:rPr lang="en-US" sz="2200" b="1" dirty="0">
                <a:solidFill>
                  <a:schemeClr val="tx1"/>
                </a:solidFill>
              </a:rPr>
              <a:t>I.T Project Management</a:t>
            </a:r>
          </a:p>
        </p:txBody>
      </p:sp>
      <p:sp>
        <p:nvSpPr>
          <p:cNvPr id="3" name="Title 2"/>
          <p:cNvSpPr>
            <a:spLocks noGrp="1"/>
          </p:cNvSpPr>
          <p:nvPr>
            <p:ph type="title"/>
          </p:nvPr>
        </p:nvSpPr>
        <p:spPr/>
        <p:txBody>
          <a:bodyPr/>
          <a:lstStyle/>
          <a:p>
            <a:pPr algn="ctr">
              <a:tabLst>
                <a:tab pos="3141345" algn="l"/>
              </a:tabLst>
            </a:pPr>
            <a:r>
              <a:rPr lang="en-US" dirty="0"/>
              <a:t>I.T Project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837317" y="1996967"/>
            <a:ext cx="10515600" cy="205180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solidFill>
                  <a:schemeClr val="tx1"/>
                </a:solidFill>
              </a:rPr>
              <a:t>The process of managing, planning and developing information technology project.</a:t>
            </a:r>
          </a:p>
        </p:txBody>
      </p:sp>
    </p:spTree>
    <p:extLst>
      <p:ext uri="{BB962C8B-B14F-4D97-AF65-F5344CB8AC3E}">
        <p14:creationId xmlns:p14="http://schemas.microsoft.com/office/powerpoint/2010/main" val="365226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6994"/>
            <a:ext cx="12192000" cy="6858000"/>
            <a:chOff x="-284814" y="3305331"/>
            <a:chExt cx="12192000" cy="6858000"/>
          </a:xfrm>
        </p:grpSpPr>
        <p:pic>
          <p:nvPicPr>
            <p:cNvPr id="6" name="Picture 5" descr="A picture containing text, electronics, display, dark&#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14" y="3305331"/>
              <a:ext cx="12192000" cy="6858000"/>
            </a:xfrm>
            <a:prstGeom prst="rect">
              <a:avLst/>
            </a:prstGeom>
          </p:spPr>
        </p:pic>
        <p:sp>
          <p:nvSpPr>
            <p:cNvPr id="7" name="Rectangle 6"/>
            <p:cNvSpPr/>
            <p:nvPr/>
          </p:nvSpPr>
          <p:spPr>
            <a:xfrm>
              <a:off x="-284814" y="4221276"/>
              <a:ext cx="12192000" cy="5450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p:cNvSpPr>
            <a:spLocks noGrp="1"/>
          </p:cNvSpPr>
          <p:nvPr>
            <p:ph idx="1"/>
          </p:nvPr>
        </p:nvSpPr>
        <p:spPr>
          <a:xfrm>
            <a:off x="617483" y="1154168"/>
            <a:ext cx="10515600" cy="2058500"/>
          </a:xfrm>
        </p:spPr>
        <p:txBody>
          <a:bodyPr>
            <a:noAutofit/>
          </a:bodyPr>
          <a:lstStyle/>
          <a:p>
            <a:pPr marL="0" marR="0" indent="0" algn="just">
              <a:spcBef>
                <a:spcPts val="0"/>
              </a:spcBef>
              <a:spcAft>
                <a:spcPts val="0"/>
              </a:spcAft>
              <a:buNone/>
            </a:pPr>
            <a:r>
              <a:rPr lang="en-US" b="1" dirty="0">
                <a:solidFill>
                  <a:srgbClr val="FF0000"/>
                </a:solidFill>
                <a:effectLst/>
                <a:latin typeface="Gill Sans MT" panose="020B0502020104020203" pitchFamily="34" charset="0"/>
                <a:ea typeface="WP-MathA"/>
                <a:cs typeface="WP-MathA"/>
              </a:rPr>
              <a:t>Mode of Delivery:</a:t>
            </a:r>
          </a:p>
          <a:p>
            <a:pPr marL="0" indent="0" algn="just">
              <a:spcBef>
                <a:spcPts val="0"/>
              </a:spcBef>
              <a:buNone/>
            </a:pPr>
            <a:r>
              <a:rPr lang="en-US" dirty="0">
                <a:solidFill>
                  <a:srgbClr val="000000"/>
                </a:solidFill>
                <a:effectLst/>
                <a:latin typeface="Gill Sans MT" panose="020B0502020104020203" pitchFamily="34" charset="0"/>
                <a:ea typeface="DengXian" panose="02010600030101010101" pitchFamily="2" charset="-122"/>
                <a:cs typeface="Times New Roman" panose="02020603050405020304" charset="0"/>
              </a:rPr>
              <a:t>Lectures (face-to-face, online, using a student-centered learning approach), tutorials, group work, and assignments.</a:t>
            </a:r>
            <a:endParaRPr lang="en-US" dirty="0">
              <a:effectLst/>
              <a:latin typeface="Gill Sans MT" panose="020B0502020104020203" pitchFamily="34" charset="0"/>
              <a:ea typeface="DengXian" panose="02010600030101010101" pitchFamily="2" charset="-122"/>
              <a:cs typeface="Times New Roman" panose="02020603050405020304" charset="0"/>
            </a:endParaRPr>
          </a:p>
          <a:p>
            <a:pPr marL="0" marR="0" indent="0" algn="just">
              <a:spcBef>
                <a:spcPts val="0"/>
              </a:spcBef>
              <a:spcAft>
                <a:spcPts val="0"/>
              </a:spcAft>
              <a:buNone/>
            </a:pPr>
            <a:endParaRPr lang="en-US" dirty="0">
              <a:effectLst/>
              <a:latin typeface="Gill Sans MT" panose="020B0502020104020203" pitchFamily="34" charset="0"/>
              <a:ea typeface="WP-MathA"/>
              <a:cs typeface="WP-MathA"/>
            </a:endParaRPr>
          </a:p>
          <a:p>
            <a:pPr marL="0" indent="0">
              <a:buNone/>
            </a:pPr>
            <a:endParaRPr lang="en-US" dirty="0">
              <a:latin typeface="Gill Sans MT" panose="020B0502020104020203" pitchFamily="34" charset="0"/>
            </a:endParaRPr>
          </a:p>
        </p:txBody>
      </p:sp>
      <p:sp>
        <p:nvSpPr>
          <p:cNvPr id="8" name="Date Placeholder 7"/>
          <p:cNvSpPr>
            <a:spLocks noGrp="1"/>
          </p:cNvSpPr>
          <p:nvPr>
            <p:ph type="dt" sz="half" idx="10"/>
          </p:nvPr>
        </p:nvSpPr>
        <p:spPr>
          <a:xfrm>
            <a:off x="838200" y="6396561"/>
            <a:ext cx="2743200" cy="365125"/>
          </a:xfrm>
        </p:spPr>
        <p:txBody>
          <a:bodyPr/>
          <a:lstStyle/>
          <a:p>
            <a:fld id="{EBD099E8-19D1-498F-BFC6-BCE867E3F076}" type="datetime2">
              <a:rPr lang="en-US" sz="1400" smtClean="0">
                <a:latin typeface="Liberation Serif" panose="02020603050405020304" pitchFamily="18" charset="0"/>
              </a:rPr>
              <a:t>Monday, June 9, 2025</a:t>
            </a:fld>
            <a:endParaRPr lang="en-US" sz="1400" dirty="0">
              <a:latin typeface="Liberation Serif" panose="02020603050405020304" pitchFamily="18" charset="0"/>
            </a:endParaRPr>
          </a:p>
        </p:txBody>
      </p:sp>
      <p:sp>
        <p:nvSpPr>
          <p:cNvPr id="9" name="Slide Number Placeholder 8"/>
          <p:cNvSpPr>
            <a:spLocks noGrp="1"/>
          </p:cNvSpPr>
          <p:nvPr>
            <p:ph type="sldNum" sz="quarter" idx="12"/>
          </p:nvPr>
        </p:nvSpPr>
        <p:spPr>
          <a:xfrm>
            <a:off x="8610600" y="6396561"/>
            <a:ext cx="2743200" cy="365125"/>
          </a:xfrm>
        </p:spPr>
        <p:txBody>
          <a:bodyPr/>
          <a:lstStyle/>
          <a:p>
            <a:fld id="{F25B361A-3F48-4B63-8FC6-8CD5392DCE12}" type="slidenum">
              <a:rPr lang="en-US" sz="1400" smtClean="0">
                <a:latin typeface="Liberation Serif" panose="02020603050405020304" pitchFamily="18" charset="0"/>
              </a:rPr>
              <a:t>3</a:t>
            </a:fld>
            <a:endParaRPr lang="en-US" sz="1400">
              <a:latin typeface="Liberation Serif" panose="02020603050405020304" pitchFamily="18" charset="0"/>
            </a:endParaRPr>
          </a:p>
        </p:txBody>
      </p:sp>
      <p:sp>
        <p:nvSpPr>
          <p:cNvPr id="10" name="Footer Placeholder 9"/>
          <p:cNvSpPr>
            <a:spLocks noGrp="1"/>
          </p:cNvSpPr>
          <p:nvPr>
            <p:ph type="ftr" sz="quarter" idx="11"/>
          </p:nvPr>
        </p:nvSpPr>
        <p:spPr>
          <a:xfrm>
            <a:off x="4038600" y="6396561"/>
            <a:ext cx="4114800" cy="365125"/>
          </a:xfrm>
        </p:spPr>
        <p:txBody>
          <a:bodyPr/>
          <a:lstStyle/>
          <a:p>
            <a:r>
              <a:rPr lang="en-US" sz="1400">
                <a:latin typeface="Liberation Serif" panose="02020603050405020304" pitchFamily="18" charset="0"/>
              </a:rPr>
              <a:t>Mr. Adu Kwabena (Ph.D.)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3516"/>
            <a:ext cx="12192000" cy="6858000"/>
            <a:chOff x="-284814" y="3305331"/>
            <a:chExt cx="12192000" cy="6858000"/>
          </a:xfrm>
        </p:grpSpPr>
        <p:pic>
          <p:nvPicPr>
            <p:cNvPr id="6" name="Picture 5" descr="A picture containing text, electronics, display, dark&#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14" y="3305331"/>
              <a:ext cx="12192000" cy="6858000"/>
            </a:xfrm>
            <a:prstGeom prst="rect">
              <a:avLst/>
            </a:prstGeom>
          </p:spPr>
        </p:pic>
        <p:sp>
          <p:nvSpPr>
            <p:cNvPr id="7" name="Rectangle 6"/>
            <p:cNvSpPr/>
            <p:nvPr/>
          </p:nvSpPr>
          <p:spPr>
            <a:xfrm>
              <a:off x="-284814" y="4210766"/>
              <a:ext cx="12192000" cy="5450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2"/>
          <p:cNvSpPr txBox="1"/>
          <p:nvPr/>
        </p:nvSpPr>
        <p:spPr>
          <a:xfrm>
            <a:off x="627994" y="901919"/>
            <a:ext cx="10515600" cy="54018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spcBef>
                <a:spcPts val="0"/>
              </a:spcBef>
              <a:spcAft>
                <a:spcPts val="0"/>
              </a:spcAft>
              <a:buNone/>
            </a:pPr>
            <a:r>
              <a:rPr lang="en-US" sz="2400" b="1" dirty="0">
                <a:solidFill>
                  <a:srgbClr val="FF0000"/>
                </a:solidFill>
                <a:effectLst/>
                <a:latin typeface="Gill Sans MT" panose="020B0502020104020203" pitchFamily="34" charset="0"/>
                <a:ea typeface="WP-MathA"/>
                <a:cs typeface="Times New Roman" panose="02020603050405020304" charset="0"/>
              </a:rPr>
              <a:t>Reference Materials</a:t>
            </a:r>
            <a:endParaRPr lang="en-US" sz="2400" dirty="0">
              <a:solidFill>
                <a:srgbClr val="FF0000"/>
              </a:solidFill>
              <a:effectLst/>
              <a:latin typeface="Gill Sans MT" panose="020B0502020104020203" pitchFamily="34" charset="0"/>
              <a:ea typeface="WP-MathA"/>
              <a:cs typeface="Times New Roman" panose="02020603050405020304" charset="0"/>
            </a:endParaRPr>
          </a:p>
          <a:p>
            <a:pPr lvl="0" algn="just"/>
            <a:r>
              <a:rPr lang="en-US" sz="2000" dirty="0"/>
              <a:t>Jeffrey Brewer and Kevin </a:t>
            </a:r>
            <a:r>
              <a:rPr lang="en-US" sz="2000" dirty="0" err="1"/>
              <a:t>Dittman</a:t>
            </a:r>
            <a:r>
              <a:rPr lang="en-US" sz="2000" dirty="0"/>
              <a:t>, (2018). Methods of IT Project Management, Purdue University Press, United States</a:t>
            </a:r>
          </a:p>
          <a:p>
            <a:pPr lvl="0" algn="just"/>
            <a:r>
              <a:rPr lang="en-US" sz="2000" dirty="0"/>
              <a:t>A Guide to the Project Management Body of Knowledge (</a:t>
            </a:r>
            <a:r>
              <a:rPr lang="en-US" sz="2000" dirty="0" err="1"/>
              <a:t>Pmbok</a:t>
            </a:r>
            <a:r>
              <a:rPr lang="en-US" sz="2000" dirty="0"/>
              <a:t> Guide) Publisher: Project Management Inst; 4 Original edition (2008).</a:t>
            </a:r>
          </a:p>
          <a:p>
            <a:pPr lvl="0" algn="just"/>
            <a:r>
              <a:rPr lang="en-US" sz="2000" dirty="0"/>
              <a:t>Greg </a:t>
            </a:r>
            <a:r>
              <a:rPr lang="en-US" sz="2000" dirty="0" err="1"/>
              <a:t>Horine</a:t>
            </a:r>
            <a:r>
              <a:rPr lang="en-US" sz="2000" dirty="0"/>
              <a:t>, (2017). Absolute Beginner's Guide to Project Management. Que Publishing</a:t>
            </a:r>
          </a:p>
          <a:p>
            <a:pPr lvl="0" algn="just"/>
            <a:r>
              <a:rPr lang="en-US" sz="2000" dirty="0"/>
              <a:t> David Cleland, Lewis Ireland, (2017). Project Management Strategic Design and Implementation. Cram101</a:t>
            </a:r>
            <a:r>
              <a:rPr lang="en-US" sz="2000" b="1" dirty="0"/>
              <a:t> </a:t>
            </a:r>
            <a:endParaRPr lang="en-US" sz="2000" dirty="0"/>
          </a:p>
          <a:p>
            <a:pPr lvl="0" algn="just"/>
            <a:r>
              <a:rPr lang="en-US" sz="2000" dirty="0"/>
              <a:t>Kathy Schwalbe  (2018). Information Technology Project Management 9th Edition, Cengage Learning, ISBN-13: 978-1337101356, ISBN-10: 9781337101356</a:t>
            </a:r>
          </a:p>
          <a:p>
            <a:pPr lvl="0" algn="just"/>
            <a:r>
              <a:rPr lang="en-US" sz="2000" dirty="0"/>
              <a:t>George Reynolds (2015). Information Technology for Managers 2nd Edition, Cengage Learning, ISBN-13: 978-1305389830, ISBN-10: 1305389832</a:t>
            </a:r>
          </a:p>
          <a:p>
            <a:pPr marL="0" indent="0">
              <a:buFont typeface="Arial" panose="020B0604020202020204" pitchFamily="34" charset="0"/>
              <a:buNone/>
            </a:pPr>
            <a:endParaRPr lang="en-US" sz="2400" dirty="0">
              <a:latin typeface="Gill Sans MT" panose="020B0502020104020203" pitchFamily="34" charset="0"/>
            </a:endParaRPr>
          </a:p>
        </p:txBody>
      </p:sp>
      <p:sp>
        <p:nvSpPr>
          <p:cNvPr id="8" name="Date Placeholder 7"/>
          <p:cNvSpPr>
            <a:spLocks noGrp="1"/>
          </p:cNvSpPr>
          <p:nvPr>
            <p:ph type="dt" sz="half" idx="10"/>
          </p:nvPr>
        </p:nvSpPr>
        <p:spPr>
          <a:xfrm>
            <a:off x="838200" y="6396561"/>
            <a:ext cx="2743200" cy="365125"/>
          </a:xfrm>
        </p:spPr>
        <p:txBody>
          <a:bodyPr/>
          <a:lstStyle/>
          <a:p>
            <a:fld id="{EBD099E8-19D1-498F-BFC6-BCE867E3F076}" type="datetime2">
              <a:rPr lang="en-US" sz="1400" smtClean="0">
                <a:latin typeface="Liberation Serif" panose="02020603050405020304" pitchFamily="18" charset="0"/>
              </a:rPr>
              <a:t>Monday, June 9, 2025</a:t>
            </a:fld>
            <a:endParaRPr lang="en-US" sz="1400" dirty="0">
              <a:latin typeface="Liberation Serif" panose="02020603050405020304" pitchFamily="18" charset="0"/>
            </a:endParaRPr>
          </a:p>
        </p:txBody>
      </p:sp>
      <p:sp>
        <p:nvSpPr>
          <p:cNvPr id="9" name="Slide Number Placeholder 8"/>
          <p:cNvSpPr>
            <a:spLocks noGrp="1"/>
          </p:cNvSpPr>
          <p:nvPr>
            <p:ph type="sldNum" sz="quarter" idx="12"/>
          </p:nvPr>
        </p:nvSpPr>
        <p:spPr>
          <a:xfrm>
            <a:off x="8610600" y="6396561"/>
            <a:ext cx="2743200" cy="365125"/>
          </a:xfrm>
        </p:spPr>
        <p:txBody>
          <a:bodyPr/>
          <a:lstStyle/>
          <a:p>
            <a:fld id="{F25B361A-3F48-4B63-8FC6-8CD5392DCE12}" type="slidenum">
              <a:rPr lang="en-US" sz="1400" smtClean="0">
                <a:latin typeface="Liberation Serif" panose="02020603050405020304" pitchFamily="18" charset="0"/>
              </a:rPr>
              <a:t>4</a:t>
            </a:fld>
            <a:endParaRPr lang="en-US" sz="1400">
              <a:latin typeface="Liberation Serif" panose="02020603050405020304" pitchFamily="18" charset="0"/>
            </a:endParaRPr>
          </a:p>
        </p:txBody>
      </p:sp>
      <p:sp>
        <p:nvSpPr>
          <p:cNvPr id="10" name="Footer Placeholder 9"/>
          <p:cNvSpPr>
            <a:spLocks noGrp="1"/>
          </p:cNvSpPr>
          <p:nvPr>
            <p:ph type="ftr" sz="quarter" idx="11"/>
          </p:nvPr>
        </p:nvSpPr>
        <p:spPr>
          <a:xfrm>
            <a:off x="4038600" y="6396561"/>
            <a:ext cx="4114800" cy="365125"/>
          </a:xfrm>
        </p:spPr>
        <p:txBody>
          <a:bodyPr/>
          <a:lstStyle/>
          <a:p>
            <a:r>
              <a:rPr lang="en-US" sz="1400">
                <a:latin typeface="Liberation Serif" panose="02020603050405020304" pitchFamily="18" charset="0"/>
              </a:rPr>
              <a:t>Mr. Adu Kwabena (Ph.D.)</a:t>
            </a:r>
          </a:p>
        </p:txBody>
      </p:sp>
    </p:spTree>
    <p:extLst>
      <p:ext uri="{BB962C8B-B14F-4D97-AF65-F5344CB8AC3E}">
        <p14:creationId xmlns:p14="http://schemas.microsoft.com/office/powerpoint/2010/main" val="174837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6994"/>
            <a:ext cx="12192000" cy="6858000"/>
            <a:chOff x="-284814" y="3305331"/>
            <a:chExt cx="12192000" cy="6858000"/>
          </a:xfrm>
        </p:grpSpPr>
        <p:pic>
          <p:nvPicPr>
            <p:cNvPr id="6" name="Picture 5" descr="A picture containing text, electronics, display, dark&#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14" y="3305331"/>
              <a:ext cx="12192000" cy="6858000"/>
            </a:xfrm>
            <a:prstGeom prst="rect">
              <a:avLst/>
            </a:prstGeom>
          </p:spPr>
        </p:pic>
        <p:sp>
          <p:nvSpPr>
            <p:cNvPr id="7" name="Rectangle 6"/>
            <p:cNvSpPr/>
            <p:nvPr/>
          </p:nvSpPr>
          <p:spPr>
            <a:xfrm>
              <a:off x="-284814" y="4221276"/>
              <a:ext cx="12192000" cy="5450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Date Placeholder 7"/>
          <p:cNvSpPr>
            <a:spLocks noGrp="1"/>
          </p:cNvSpPr>
          <p:nvPr>
            <p:ph type="dt" sz="half" idx="10"/>
          </p:nvPr>
        </p:nvSpPr>
        <p:spPr>
          <a:xfrm>
            <a:off x="838200" y="6396561"/>
            <a:ext cx="2743200" cy="365125"/>
          </a:xfrm>
        </p:spPr>
        <p:txBody>
          <a:bodyPr/>
          <a:lstStyle/>
          <a:p>
            <a:fld id="{EBD099E8-19D1-498F-BFC6-BCE867E3F076}" type="datetime2">
              <a:rPr lang="en-US" sz="1400" smtClean="0">
                <a:latin typeface="Liberation Serif" panose="02020603050405020304" pitchFamily="18" charset="0"/>
              </a:rPr>
              <a:t>Monday, June 9, 2025</a:t>
            </a:fld>
            <a:endParaRPr lang="en-US" sz="1400" dirty="0">
              <a:latin typeface="Liberation Serif" panose="02020603050405020304" pitchFamily="18" charset="0"/>
            </a:endParaRPr>
          </a:p>
        </p:txBody>
      </p:sp>
      <p:sp>
        <p:nvSpPr>
          <p:cNvPr id="9" name="Slide Number Placeholder 8"/>
          <p:cNvSpPr>
            <a:spLocks noGrp="1"/>
          </p:cNvSpPr>
          <p:nvPr>
            <p:ph type="sldNum" sz="quarter" idx="12"/>
          </p:nvPr>
        </p:nvSpPr>
        <p:spPr>
          <a:xfrm>
            <a:off x="8610600" y="6396561"/>
            <a:ext cx="2743200" cy="365125"/>
          </a:xfrm>
        </p:spPr>
        <p:txBody>
          <a:bodyPr/>
          <a:lstStyle/>
          <a:p>
            <a:fld id="{F25B361A-3F48-4B63-8FC6-8CD5392DCE12}" type="slidenum">
              <a:rPr lang="en-US" sz="1400" smtClean="0">
                <a:latin typeface="Liberation Serif" panose="02020603050405020304" pitchFamily="18" charset="0"/>
              </a:rPr>
              <a:t>5</a:t>
            </a:fld>
            <a:endParaRPr lang="en-US" sz="1400">
              <a:latin typeface="Liberation Serif" panose="02020603050405020304" pitchFamily="18" charset="0"/>
            </a:endParaRPr>
          </a:p>
        </p:txBody>
      </p:sp>
      <p:sp>
        <p:nvSpPr>
          <p:cNvPr id="10" name="Footer Placeholder 9"/>
          <p:cNvSpPr>
            <a:spLocks noGrp="1"/>
          </p:cNvSpPr>
          <p:nvPr>
            <p:ph type="ftr" sz="quarter" idx="11"/>
          </p:nvPr>
        </p:nvSpPr>
        <p:spPr>
          <a:xfrm>
            <a:off x="4038600" y="6396561"/>
            <a:ext cx="4114800" cy="365125"/>
          </a:xfrm>
        </p:spPr>
        <p:txBody>
          <a:bodyPr/>
          <a:lstStyle/>
          <a:p>
            <a:r>
              <a:rPr lang="en-US" sz="1400">
                <a:latin typeface="Liberation Serif" panose="02020603050405020304" pitchFamily="18" charset="0"/>
              </a:rPr>
              <a:t>Mr. Adu Kwabena (Ph.D.)</a:t>
            </a:r>
          </a:p>
        </p:txBody>
      </p:sp>
      <p:graphicFrame>
        <p:nvGraphicFramePr>
          <p:cNvPr id="11" name="Table 10">
            <a:extLst>
              <a:ext uri="{FF2B5EF4-FFF2-40B4-BE49-F238E27FC236}">
                <a16:creationId xmlns:a16="http://schemas.microsoft.com/office/drawing/2014/main" id="{42EE1469-F577-A071-76E9-6E3880AD09D6}"/>
              </a:ext>
            </a:extLst>
          </p:cNvPr>
          <p:cNvGraphicFramePr>
            <a:graphicFrameLocks noGrp="1"/>
          </p:cNvGraphicFramePr>
          <p:nvPr>
            <p:extLst>
              <p:ext uri="{D42A27DB-BD31-4B8C-83A1-F6EECF244321}">
                <p14:modId xmlns:p14="http://schemas.microsoft.com/office/powerpoint/2010/main" val="2550356914"/>
              </p:ext>
            </p:extLst>
          </p:nvPr>
        </p:nvGraphicFramePr>
        <p:xfrm>
          <a:off x="1690625" y="1087889"/>
          <a:ext cx="8558332" cy="5120640"/>
        </p:xfrm>
        <a:graphic>
          <a:graphicData uri="http://schemas.openxmlformats.org/drawingml/2006/table">
            <a:tbl>
              <a:tblPr firstRow="1" bandRow="1">
                <a:tableStyleId>{5202B0CA-FC54-4496-8BCA-5EF66A818D29}</a:tableStyleId>
              </a:tblPr>
              <a:tblGrid>
                <a:gridCol w="4115541">
                  <a:extLst>
                    <a:ext uri="{9D8B030D-6E8A-4147-A177-3AD203B41FA5}">
                      <a16:colId xmlns:a16="http://schemas.microsoft.com/office/drawing/2014/main" val="2625715255"/>
                    </a:ext>
                  </a:extLst>
                </a:gridCol>
                <a:gridCol w="4442791">
                  <a:extLst>
                    <a:ext uri="{9D8B030D-6E8A-4147-A177-3AD203B41FA5}">
                      <a16:colId xmlns:a16="http://schemas.microsoft.com/office/drawing/2014/main" val="4199538256"/>
                    </a:ext>
                  </a:extLst>
                </a:gridCol>
              </a:tblGrid>
              <a:tr h="478174">
                <a:tc>
                  <a:txBody>
                    <a:bodyPr/>
                    <a:lstStyle/>
                    <a:p>
                      <a:r>
                        <a:rPr lang="en-US" sz="3600" dirty="0">
                          <a:latin typeface="Century Gothic" panose="020B0502020202020204" pitchFamily="34" charset="0"/>
                        </a:rPr>
                        <a:t>Assessment</a:t>
                      </a:r>
                      <a:endParaRPr lang="LID4096" sz="3600" dirty="0">
                        <a:latin typeface="Century Gothic" panose="020B0502020202020204" pitchFamily="34" charset="0"/>
                      </a:endParaRPr>
                    </a:p>
                  </a:txBody>
                  <a:tcPr/>
                </a:tc>
                <a:tc>
                  <a:txBody>
                    <a:bodyPr/>
                    <a:lstStyle/>
                    <a:p>
                      <a:pPr algn="ctr"/>
                      <a:r>
                        <a:rPr lang="en-US" sz="3600" dirty="0">
                          <a:latin typeface="Century Gothic" panose="020B0502020202020204" pitchFamily="34" charset="0"/>
                        </a:rPr>
                        <a:t>Mark (%)</a:t>
                      </a:r>
                      <a:endParaRPr lang="LID4096" sz="3600" dirty="0">
                        <a:latin typeface="Century Gothic" panose="020B0502020202020204" pitchFamily="34" charset="0"/>
                      </a:endParaRPr>
                    </a:p>
                  </a:txBody>
                  <a:tcPr/>
                </a:tc>
                <a:extLst>
                  <a:ext uri="{0D108BD9-81ED-4DB2-BD59-A6C34878D82A}">
                    <a16:rowId xmlns:a16="http://schemas.microsoft.com/office/drawing/2014/main" val="3462206096"/>
                  </a:ext>
                </a:extLst>
              </a:tr>
              <a:tr h="478174">
                <a:tc>
                  <a:txBody>
                    <a:bodyPr/>
                    <a:lstStyle/>
                    <a:p>
                      <a:r>
                        <a:rPr lang="en-US" sz="3600" dirty="0">
                          <a:latin typeface="Century Gothic" panose="020B0502020202020204" pitchFamily="34" charset="0"/>
                        </a:rPr>
                        <a:t>Assignments</a:t>
                      </a:r>
                      <a:endParaRPr lang="LID4096" sz="3600" dirty="0">
                        <a:latin typeface="Century Gothic" panose="020B0502020202020204" pitchFamily="34" charset="0"/>
                      </a:endParaRPr>
                    </a:p>
                  </a:txBody>
                  <a:tcPr/>
                </a:tc>
                <a:tc>
                  <a:txBody>
                    <a:bodyPr/>
                    <a:lstStyle/>
                    <a:p>
                      <a:pPr algn="ctr"/>
                      <a:r>
                        <a:rPr lang="en-US" sz="3600" dirty="0">
                          <a:latin typeface="Century Gothic" panose="020B0502020202020204" pitchFamily="34" charset="0"/>
                        </a:rPr>
                        <a:t>10</a:t>
                      </a:r>
                      <a:endParaRPr lang="LID4096" sz="3600" dirty="0">
                        <a:latin typeface="Century Gothic" panose="020B0502020202020204" pitchFamily="34" charset="0"/>
                      </a:endParaRPr>
                    </a:p>
                  </a:txBody>
                  <a:tcPr/>
                </a:tc>
                <a:extLst>
                  <a:ext uri="{0D108BD9-81ED-4DB2-BD59-A6C34878D82A}">
                    <a16:rowId xmlns:a16="http://schemas.microsoft.com/office/drawing/2014/main" val="995731128"/>
                  </a:ext>
                </a:extLst>
              </a:tr>
              <a:tr h="478174">
                <a:tc>
                  <a:txBody>
                    <a:bodyPr/>
                    <a:lstStyle/>
                    <a:p>
                      <a:r>
                        <a:rPr lang="en-US" sz="3600" dirty="0">
                          <a:latin typeface="Century Gothic" panose="020B0502020202020204" pitchFamily="34" charset="0"/>
                        </a:rPr>
                        <a:t>Presentations</a:t>
                      </a:r>
                      <a:endParaRPr lang="LID4096" sz="3600" dirty="0">
                        <a:latin typeface="Century Gothic" panose="020B0502020202020204" pitchFamily="34" charset="0"/>
                      </a:endParaRPr>
                    </a:p>
                  </a:txBody>
                  <a:tcPr/>
                </a:tc>
                <a:tc>
                  <a:txBody>
                    <a:bodyPr/>
                    <a:lstStyle/>
                    <a:p>
                      <a:pPr algn="ctr"/>
                      <a:r>
                        <a:rPr lang="en-US" sz="3600" dirty="0">
                          <a:latin typeface="Century Gothic" panose="020B0502020202020204" pitchFamily="34" charset="0"/>
                        </a:rPr>
                        <a:t>10</a:t>
                      </a:r>
                      <a:endParaRPr lang="LID4096" sz="3600" dirty="0">
                        <a:latin typeface="Century Gothic" panose="020B0502020202020204" pitchFamily="34" charset="0"/>
                      </a:endParaRPr>
                    </a:p>
                  </a:txBody>
                  <a:tcPr/>
                </a:tc>
                <a:extLst>
                  <a:ext uri="{0D108BD9-81ED-4DB2-BD59-A6C34878D82A}">
                    <a16:rowId xmlns:a16="http://schemas.microsoft.com/office/drawing/2014/main" val="3181703576"/>
                  </a:ext>
                </a:extLst>
              </a:tr>
              <a:tr h="478174">
                <a:tc>
                  <a:txBody>
                    <a:bodyPr/>
                    <a:lstStyle/>
                    <a:p>
                      <a:r>
                        <a:rPr lang="en-US" sz="3600" dirty="0">
                          <a:latin typeface="Century Gothic" panose="020B0502020202020204" pitchFamily="34" charset="0"/>
                        </a:rPr>
                        <a:t>Quizzes</a:t>
                      </a:r>
                      <a:endParaRPr lang="LID4096" sz="3600" dirty="0">
                        <a:latin typeface="Century Gothic" panose="020B0502020202020204" pitchFamily="34" charset="0"/>
                      </a:endParaRPr>
                    </a:p>
                  </a:txBody>
                  <a:tcPr/>
                </a:tc>
                <a:tc>
                  <a:txBody>
                    <a:bodyPr/>
                    <a:lstStyle/>
                    <a:p>
                      <a:pPr algn="ctr"/>
                      <a:r>
                        <a:rPr lang="en-US" sz="3600" dirty="0">
                          <a:latin typeface="Century Gothic" panose="020B0502020202020204" pitchFamily="34" charset="0"/>
                        </a:rPr>
                        <a:t>5</a:t>
                      </a:r>
                      <a:endParaRPr lang="LID4096" sz="3600" dirty="0">
                        <a:latin typeface="Century Gothic" panose="020B0502020202020204" pitchFamily="34" charset="0"/>
                      </a:endParaRPr>
                    </a:p>
                  </a:txBody>
                  <a:tcPr/>
                </a:tc>
                <a:extLst>
                  <a:ext uri="{0D108BD9-81ED-4DB2-BD59-A6C34878D82A}">
                    <a16:rowId xmlns:a16="http://schemas.microsoft.com/office/drawing/2014/main" val="4283127645"/>
                  </a:ext>
                </a:extLst>
              </a:tr>
              <a:tr h="478174">
                <a:tc>
                  <a:txBody>
                    <a:bodyPr/>
                    <a:lstStyle/>
                    <a:p>
                      <a:r>
                        <a:rPr lang="en-US" sz="3600" dirty="0">
                          <a:latin typeface="Century Gothic" panose="020B0502020202020204" pitchFamily="34" charset="0"/>
                        </a:rPr>
                        <a:t>Attendance</a:t>
                      </a:r>
                      <a:endParaRPr lang="LID4096" sz="3600" dirty="0">
                        <a:latin typeface="Century Gothic" panose="020B0502020202020204" pitchFamily="34" charset="0"/>
                      </a:endParaRPr>
                    </a:p>
                  </a:txBody>
                  <a:tcPr/>
                </a:tc>
                <a:tc>
                  <a:txBody>
                    <a:bodyPr/>
                    <a:lstStyle/>
                    <a:p>
                      <a:pPr algn="ctr"/>
                      <a:r>
                        <a:rPr lang="en-US" sz="3600" dirty="0">
                          <a:latin typeface="Century Gothic" panose="020B0502020202020204" pitchFamily="34" charset="0"/>
                        </a:rPr>
                        <a:t>5</a:t>
                      </a:r>
                      <a:endParaRPr lang="LID4096" sz="3600" dirty="0">
                        <a:latin typeface="Century Gothic" panose="020B0502020202020204" pitchFamily="34" charset="0"/>
                      </a:endParaRPr>
                    </a:p>
                  </a:txBody>
                  <a:tcPr/>
                </a:tc>
                <a:extLst>
                  <a:ext uri="{0D108BD9-81ED-4DB2-BD59-A6C34878D82A}">
                    <a16:rowId xmlns:a16="http://schemas.microsoft.com/office/drawing/2014/main" val="2253637963"/>
                  </a:ext>
                </a:extLst>
              </a:tr>
              <a:tr h="478174">
                <a:tc>
                  <a:txBody>
                    <a:bodyPr/>
                    <a:lstStyle/>
                    <a:p>
                      <a:r>
                        <a:rPr lang="en-US" sz="3600" dirty="0">
                          <a:latin typeface="Century Gothic" panose="020B0502020202020204" pitchFamily="34" charset="0"/>
                        </a:rPr>
                        <a:t>Mid-Sem</a:t>
                      </a:r>
                      <a:endParaRPr lang="LID4096" sz="3600" dirty="0">
                        <a:latin typeface="Century Gothic" panose="020B0502020202020204" pitchFamily="34" charset="0"/>
                      </a:endParaRPr>
                    </a:p>
                  </a:txBody>
                  <a:tcPr/>
                </a:tc>
                <a:tc>
                  <a:txBody>
                    <a:bodyPr/>
                    <a:lstStyle/>
                    <a:p>
                      <a:pPr algn="ctr"/>
                      <a:r>
                        <a:rPr lang="en-US" sz="3600">
                          <a:latin typeface="Century Gothic" panose="020B0502020202020204" pitchFamily="34" charset="0"/>
                        </a:rPr>
                        <a:t>10</a:t>
                      </a:r>
                      <a:endParaRPr lang="LID4096" sz="3600" dirty="0">
                        <a:latin typeface="Century Gothic" panose="020B0502020202020204" pitchFamily="34" charset="0"/>
                      </a:endParaRPr>
                    </a:p>
                  </a:txBody>
                  <a:tcPr/>
                </a:tc>
                <a:extLst>
                  <a:ext uri="{0D108BD9-81ED-4DB2-BD59-A6C34878D82A}">
                    <a16:rowId xmlns:a16="http://schemas.microsoft.com/office/drawing/2014/main" val="1723479396"/>
                  </a:ext>
                </a:extLst>
              </a:tr>
              <a:tr h="478174">
                <a:tc>
                  <a:txBody>
                    <a:bodyPr/>
                    <a:lstStyle/>
                    <a:p>
                      <a:r>
                        <a:rPr lang="en-US" sz="3600" dirty="0">
                          <a:latin typeface="Century Gothic" panose="020B0502020202020204" pitchFamily="34" charset="0"/>
                        </a:rPr>
                        <a:t>Final Exams</a:t>
                      </a:r>
                      <a:endParaRPr lang="LID4096" sz="3600" dirty="0">
                        <a:latin typeface="Century Gothic" panose="020B0502020202020204" pitchFamily="34" charset="0"/>
                      </a:endParaRPr>
                    </a:p>
                  </a:txBody>
                  <a:tcPr/>
                </a:tc>
                <a:tc>
                  <a:txBody>
                    <a:bodyPr/>
                    <a:lstStyle/>
                    <a:p>
                      <a:pPr algn="ctr"/>
                      <a:r>
                        <a:rPr lang="en-US" sz="3600" dirty="0">
                          <a:latin typeface="Century Gothic" panose="020B0502020202020204" pitchFamily="34" charset="0"/>
                        </a:rPr>
                        <a:t>60</a:t>
                      </a:r>
                      <a:endParaRPr lang="LID4096" sz="3600" dirty="0">
                        <a:latin typeface="Century Gothic" panose="020B0502020202020204" pitchFamily="34" charset="0"/>
                      </a:endParaRPr>
                    </a:p>
                  </a:txBody>
                  <a:tcPr/>
                </a:tc>
                <a:extLst>
                  <a:ext uri="{0D108BD9-81ED-4DB2-BD59-A6C34878D82A}">
                    <a16:rowId xmlns:a16="http://schemas.microsoft.com/office/drawing/2014/main" val="3814021703"/>
                  </a:ext>
                </a:extLst>
              </a:tr>
              <a:tr h="478174">
                <a:tc>
                  <a:txBody>
                    <a:bodyPr/>
                    <a:lstStyle/>
                    <a:p>
                      <a:r>
                        <a:rPr lang="en-US" sz="3600" b="1" dirty="0">
                          <a:solidFill>
                            <a:srgbClr val="FF0000"/>
                          </a:solidFill>
                          <a:latin typeface="Century Gothic" panose="020B0502020202020204" pitchFamily="34" charset="0"/>
                        </a:rPr>
                        <a:t>Total</a:t>
                      </a:r>
                      <a:endParaRPr lang="LID4096" sz="3600" b="1" dirty="0">
                        <a:solidFill>
                          <a:srgbClr val="FF0000"/>
                        </a:solidFill>
                        <a:latin typeface="Century Gothic" panose="020B0502020202020204" pitchFamily="34" charset="0"/>
                      </a:endParaRPr>
                    </a:p>
                  </a:txBody>
                  <a:tcPr/>
                </a:tc>
                <a:tc>
                  <a:txBody>
                    <a:bodyPr/>
                    <a:lstStyle/>
                    <a:p>
                      <a:pPr algn="ctr"/>
                      <a:r>
                        <a:rPr lang="en-US" sz="3600" b="1" dirty="0">
                          <a:solidFill>
                            <a:srgbClr val="FF0000"/>
                          </a:solidFill>
                          <a:latin typeface="Century Gothic" panose="020B0502020202020204" pitchFamily="34" charset="0"/>
                        </a:rPr>
                        <a:t>100</a:t>
                      </a:r>
                      <a:endParaRPr lang="LID4096" sz="3600" b="1" dirty="0">
                        <a:solidFill>
                          <a:srgbClr val="FF0000"/>
                        </a:solidFill>
                        <a:latin typeface="Century Gothic" panose="020B0502020202020204" pitchFamily="34" charset="0"/>
                      </a:endParaRPr>
                    </a:p>
                  </a:txBody>
                  <a:tcPr/>
                </a:tc>
                <a:extLst>
                  <a:ext uri="{0D108BD9-81ED-4DB2-BD59-A6C34878D82A}">
                    <a16:rowId xmlns:a16="http://schemas.microsoft.com/office/drawing/2014/main" val="2284451114"/>
                  </a:ext>
                </a:extLst>
              </a:tr>
            </a:tbl>
          </a:graphicData>
        </a:graphic>
      </p:graphicFrame>
    </p:spTree>
    <p:extLst>
      <p:ext uri="{BB962C8B-B14F-4D97-AF65-F5344CB8AC3E}">
        <p14:creationId xmlns:p14="http://schemas.microsoft.com/office/powerpoint/2010/main" val="56689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0890" y="2534472"/>
            <a:ext cx="7500395" cy="2123658"/>
          </a:xfrm>
          <a:prstGeom prst="rect">
            <a:avLst/>
          </a:prstGeom>
          <a:noFill/>
        </p:spPr>
        <p:txBody>
          <a:bodyPr wrap="square" rtlCol="0">
            <a:spAutoFit/>
          </a:bodyPr>
          <a:lstStyle/>
          <a:p>
            <a:r>
              <a:rPr lang="en-US" sz="4400" b="1" dirty="0">
                <a:solidFill>
                  <a:schemeClr val="bg1"/>
                </a:solidFill>
              </a:rPr>
              <a:t>IT PROJECT MANAGEMENT</a:t>
            </a:r>
          </a:p>
          <a:p>
            <a:endParaRPr lang="en-US" sz="4400" b="1" dirty="0">
              <a:solidFill>
                <a:schemeClr val="bg1"/>
              </a:solidFill>
            </a:endParaRPr>
          </a:p>
          <a:p>
            <a:r>
              <a:rPr lang="en-US" sz="4400" b="1" dirty="0">
                <a:solidFill>
                  <a:srgbClr val="FF0000"/>
                </a:solidFill>
              </a:rPr>
              <a:t>PROJECT</a:t>
            </a:r>
          </a:p>
        </p:txBody>
      </p:sp>
      <p:sp>
        <p:nvSpPr>
          <p:cNvPr id="5" name="TextBox 4"/>
          <p:cNvSpPr txBox="1"/>
          <p:nvPr/>
        </p:nvSpPr>
        <p:spPr>
          <a:xfrm>
            <a:off x="320740" y="3429000"/>
            <a:ext cx="7620545" cy="523220"/>
          </a:xfrm>
          <a:prstGeom prst="rect">
            <a:avLst/>
          </a:prstGeom>
          <a:noFill/>
        </p:spPr>
        <p:txBody>
          <a:bodyPr wrap="square" rtlCol="0">
            <a:spAutoFit/>
          </a:bodyPr>
          <a:lstStyle/>
          <a:p>
            <a:r>
              <a:rPr lang="en-US" sz="2800" b="0" dirty="0">
                <a:solidFill>
                  <a:schemeClr val="bg1"/>
                </a:solidFill>
              </a:rPr>
              <a:t> </a:t>
            </a:r>
          </a:p>
        </p:txBody>
      </p:sp>
      <p:sp>
        <p:nvSpPr>
          <p:cNvPr id="6" name="TextBox 5"/>
          <p:cNvSpPr txBox="1"/>
          <p:nvPr/>
        </p:nvSpPr>
        <p:spPr>
          <a:xfrm>
            <a:off x="440890" y="6114523"/>
            <a:ext cx="7500395" cy="246221"/>
          </a:xfrm>
          <a:prstGeom prst="rect">
            <a:avLst/>
          </a:prstGeom>
          <a:noFill/>
        </p:spPr>
        <p:txBody>
          <a:bodyPr wrap="square" rtlCol="0">
            <a:spAutoFit/>
          </a:bodyPr>
          <a:lstStyle/>
          <a:p>
            <a:r>
              <a:rPr lang="en-US" sz="1000" b="0" dirty="0">
                <a:solidFill>
                  <a:schemeClr val="bg1"/>
                </a:solidFill>
              </a:rPr>
              <a:t>2022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1193" y="1504731"/>
            <a:ext cx="10515600" cy="4339021"/>
          </a:xfrm>
        </p:spPr>
        <p:txBody>
          <a:bodyPr>
            <a:noAutofit/>
          </a:bodyPr>
          <a:lstStyle/>
          <a:p>
            <a:pPr algn="just"/>
            <a:r>
              <a:rPr lang="en-US" dirty="0">
                <a:solidFill>
                  <a:srgbClr val="231F20"/>
                </a:solidFill>
                <a:effectLst/>
              </a:rPr>
              <a:t>To discuss project management, it is important to understand the concept of a project. </a:t>
            </a:r>
            <a:endParaRPr lang="en-US" dirty="0"/>
          </a:p>
          <a:p>
            <a:pPr marL="342900" indent="-342900" algn="just">
              <a:buFont typeface="Arial" panose="020B0604020202020204" pitchFamily="34" charset="0"/>
              <a:buChar char="•"/>
            </a:pPr>
            <a:r>
              <a:rPr lang="en-US" dirty="0">
                <a:solidFill>
                  <a:srgbClr val="231F20"/>
                </a:solidFill>
                <a:effectLst/>
              </a:rPr>
              <a:t>A </a:t>
            </a:r>
            <a:r>
              <a:rPr lang="en-US" b="1" dirty="0">
                <a:solidFill>
                  <a:srgbClr val="231F20"/>
                </a:solidFill>
                <a:effectLst/>
              </a:rPr>
              <a:t>project</a:t>
            </a:r>
            <a:r>
              <a:rPr lang="en-US" dirty="0">
                <a:solidFill>
                  <a:srgbClr val="231F20"/>
                </a:solidFill>
                <a:effectLst/>
              </a:rPr>
              <a:t> is “a temporary endeavor undertaken to create a unique product, service, or result. </a:t>
            </a:r>
          </a:p>
          <a:p>
            <a:pPr marL="342900" indent="-342900" algn="just">
              <a:buFont typeface="Arial" panose="020B0604020202020204" pitchFamily="34" charset="0"/>
              <a:buChar char="•"/>
            </a:pPr>
            <a:endParaRPr lang="en-US" dirty="0">
              <a:solidFill>
                <a:srgbClr val="231F20"/>
              </a:solidFill>
            </a:endParaRPr>
          </a:p>
          <a:p>
            <a:pPr marL="342900" indent="-342900" algn="just">
              <a:buFont typeface="Arial" panose="020B0604020202020204" pitchFamily="34" charset="0"/>
              <a:buChar char="•"/>
            </a:pPr>
            <a:r>
              <a:rPr lang="en-US" dirty="0">
                <a:solidFill>
                  <a:srgbClr val="231F20"/>
                </a:solidFill>
                <a:effectLst/>
              </a:rPr>
              <a:t>A project is a combination of set objectives to be accomplished within a fixed period.</a:t>
            </a:r>
          </a:p>
          <a:p>
            <a:pPr marL="342900" indent="-342900" algn="just">
              <a:buFont typeface="Arial" panose="020B0604020202020204" pitchFamily="34" charset="0"/>
              <a:buChar char="•"/>
            </a:pPr>
            <a:endParaRPr lang="en-US" b="1" dirty="0">
              <a:solidFill>
                <a:srgbClr val="231F20"/>
              </a:solidFill>
              <a:effectLst/>
            </a:endParaRPr>
          </a:p>
          <a:p>
            <a:pPr marL="342900" indent="-342900" algn="just">
              <a:buFont typeface="Arial" panose="020B0604020202020204" pitchFamily="34" charset="0"/>
              <a:buChar char="•"/>
            </a:pPr>
            <a:r>
              <a:rPr lang="en-US" dirty="0">
                <a:solidFill>
                  <a:srgbClr val="231F20"/>
                </a:solidFill>
                <a:effectLst/>
              </a:rPr>
              <a:t>A set of tasks that must be completed to arrive at a particular goal or outcome.</a:t>
            </a:r>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48131" y="1621029"/>
            <a:ext cx="10515600" cy="1953950"/>
          </a:xfrm>
        </p:spPr>
        <p:txBody>
          <a:bodyPr>
            <a:normAutofit/>
          </a:bodyPr>
          <a:lstStyle/>
          <a:p>
            <a:pPr algn="just"/>
            <a:r>
              <a:rPr lang="en-US" b="1" dirty="0">
                <a:solidFill>
                  <a:srgbClr val="231F20"/>
                </a:solidFill>
                <a:effectLst/>
              </a:rPr>
              <a:t>Operations</a:t>
            </a:r>
            <a:r>
              <a:rPr lang="en-US" dirty="0">
                <a:solidFill>
                  <a:srgbClr val="231F20"/>
                </a:solidFill>
                <a:effectLst/>
              </a:rPr>
              <a:t>, on the other hand, is work done in organizations to sustain the business. </a:t>
            </a:r>
          </a:p>
          <a:p>
            <a:pPr algn="just"/>
            <a:r>
              <a:rPr lang="en-US" dirty="0">
                <a:solidFill>
                  <a:srgbClr val="231F20"/>
                </a:solidFill>
              </a:rPr>
              <a:t>For example;</a:t>
            </a:r>
          </a:p>
          <a:p>
            <a:pPr algn="just"/>
            <a:r>
              <a:rPr lang="en-US" dirty="0">
                <a:solidFill>
                  <a:srgbClr val="231F20"/>
                </a:solidFill>
                <a:effectLst/>
              </a:rPr>
              <a:t>Production, procurement, Quality assurance, </a:t>
            </a:r>
            <a:r>
              <a:rPr lang="en-US" dirty="0">
                <a:solidFill>
                  <a:srgbClr val="231F20"/>
                </a:solidFill>
              </a:rPr>
              <a:t>Customer services</a:t>
            </a:r>
            <a:endParaRPr lang="en-US" dirty="0">
              <a:solidFill>
                <a:srgbClr val="231F20"/>
              </a:solidFill>
              <a:effectLst/>
            </a:endParaRPr>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
        <p:nvSpPr>
          <p:cNvPr id="5" name="TextBox 4">
            <a:extLst>
              <a:ext uri="{FF2B5EF4-FFF2-40B4-BE49-F238E27FC236}">
                <a16:creationId xmlns:a16="http://schemas.microsoft.com/office/drawing/2014/main" id="{B1962847-F31B-9C29-1873-2133CED202F3}"/>
              </a:ext>
            </a:extLst>
          </p:cNvPr>
          <p:cNvSpPr txBox="1"/>
          <p:nvPr/>
        </p:nvSpPr>
        <p:spPr>
          <a:xfrm>
            <a:off x="648131" y="3730602"/>
            <a:ext cx="6227378" cy="830997"/>
          </a:xfrm>
          <a:prstGeom prst="rect">
            <a:avLst/>
          </a:prstGeom>
          <a:noFill/>
        </p:spPr>
        <p:txBody>
          <a:bodyPr wrap="square">
            <a:spAutoFit/>
          </a:bodyPr>
          <a:lstStyle/>
          <a:p>
            <a:pPr algn="just"/>
            <a:r>
              <a:rPr lang="en-US" sz="2400" b="1" dirty="0">
                <a:solidFill>
                  <a:srgbClr val="FF0000"/>
                </a:solidFill>
                <a:effectLst/>
              </a:rPr>
              <a:t>Question:</a:t>
            </a:r>
          </a:p>
          <a:p>
            <a:pPr algn="just"/>
            <a:r>
              <a:rPr lang="en-US" sz="2400" dirty="0">
                <a:effectLst/>
              </a:rPr>
              <a:t>Is</a:t>
            </a:r>
            <a:r>
              <a:rPr lang="en-US" sz="2400" dirty="0">
                <a:solidFill>
                  <a:srgbClr val="FF0000"/>
                </a:solidFill>
                <a:effectLst/>
              </a:rPr>
              <a:t> </a:t>
            </a:r>
            <a:r>
              <a:rPr lang="en-US" sz="2400" u="sng" dirty="0">
                <a:solidFill>
                  <a:srgbClr val="FF0000"/>
                </a:solidFill>
                <a:effectLst/>
              </a:rPr>
              <a:t>project</a:t>
            </a:r>
            <a:r>
              <a:rPr lang="en-US" sz="2400" dirty="0">
                <a:solidFill>
                  <a:srgbClr val="FF0000"/>
                </a:solidFill>
                <a:effectLst/>
              </a:rPr>
              <a:t> </a:t>
            </a:r>
            <a:r>
              <a:rPr lang="en-US" sz="2400" dirty="0">
                <a:effectLst/>
              </a:rPr>
              <a:t>different from </a:t>
            </a:r>
            <a:r>
              <a:rPr lang="en-US" sz="2400" u="sng" dirty="0">
                <a:solidFill>
                  <a:srgbClr val="FF0000"/>
                </a:solidFill>
                <a:effectLst/>
              </a:rPr>
              <a:t>operation</a:t>
            </a:r>
            <a:r>
              <a:rPr lang="en-US" sz="2400" dirty="0">
                <a:effectLst/>
              </a:rPr>
              <a:t>?</a:t>
            </a:r>
            <a:endParaRPr lang="en-US" sz="2400" dirty="0"/>
          </a:p>
        </p:txBody>
      </p:sp>
      <p:sp>
        <p:nvSpPr>
          <p:cNvPr id="4" name="Text Placeholder 1">
            <a:extLst>
              <a:ext uri="{FF2B5EF4-FFF2-40B4-BE49-F238E27FC236}">
                <a16:creationId xmlns:a16="http://schemas.microsoft.com/office/drawing/2014/main" id="{4A128C76-ABF9-4B32-6316-CD9DD01C3FF5}"/>
              </a:ext>
            </a:extLst>
          </p:cNvPr>
          <p:cNvSpPr txBox="1">
            <a:spLocks/>
          </p:cNvSpPr>
          <p:nvPr/>
        </p:nvSpPr>
        <p:spPr>
          <a:xfrm>
            <a:off x="648131" y="4913881"/>
            <a:ext cx="10515600" cy="128051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b="1" u="sng" dirty="0">
                <a:solidFill>
                  <a:srgbClr val="231F20"/>
                </a:solidFill>
              </a:rPr>
              <a:t>Solution</a:t>
            </a:r>
          </a:p>
          <a:p>
            <a:pPr algn="just"/>
            <a:r>
              <a:rPr lang="en-US" dirty="0">
                <a:solidFill>
                  <a:srgbClr val="231F20"/>
                </a:solidFill>
              </a:rPr>
              <a:t>Projects are different from operations in that they end when their objectives have been reached or the project has been terminated.</a:t>
            </a:r>
            <a:endParaRPr lang="en-US" dirty="0">
              <a:solidFill>
                <a:schemeClr val="tx1"/>
              </a:solidFill>
            </a:endParaRPr>
          </a:p>
        </p:txBody>
      </p:sp>
    </p:spTree>
    <p:extLst>
      <p:ext uri="{BB962C8B-B14F-4D97-AF65-F5344CB8AC3E}">
        <p14:creationId xmlns:p14="http://schemas.microsoft.com/office/powerpoint/2010/main" val="393693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11496" y="1756978"/>
            <a:ext cx="10515600" cy="3004207"/>
          </a:xfrm>
        </p:spPr>
        <p:txBody>
          <a:bodyPr>
            <a:noAutofit/>
          </a:bodyPr>
          <a:lstStyle/>
          <a:p>
            <a:pPr marL="342900" indent="-342900" algn="just">
              <a:buFont typeface="Arial" panose="020B0604020202020204" pitchFamily="34" charset="0"/>
              <a:buChar char="•"/>
            </a:pPr>
            <a:r>
              <a:rPr lang="en-US" dirty="0">
                <a:solidFill>
                  <a:srgbClr val="231F20"/>
                </a:solidFill>
                <a:effectLst/>
              </a:rPr>
              <a:t>Projects can be large or small and involve one person or thousands of people. </a:t>
            </a:r>
          </a:p>
          <a:p>
            <a:pPr marL="342900" indent="-342900" algn="just">
              <a:buFont typeface="Arial" panose="020B0604020202020204" pitchFamily="34" charset="0"/>
              <a:buChar char="•"/>
            </a:pPr>
            <a:r>
              <a:rPr lang="en-US" dirty="0">
                <a:solidFill>
                  <a:srgbClr val="231F20"/>
                </a:solidFill>
                <a:effectLst/>
              </a:rPr>
              <a:t>They can be done in one day or take years to complete. </a:t>
            </a:r>
          </a:p>
          <a:p>
            <a:pPr marL="342900" indent="-342900" algn="just">
              <a:buFont typeface="Arial" panose="020B0604020202020204" pitchFamily="34" charset="0"/>
              <a:buChar char="•"/>
            </a:pPr>
            <a:r>
              <a:rPr lang="en-US" dirty="0">
                <a:solidFill>
                  <a:srgbClr val="231F20"/>
                </a:solidFill>
                <a:effectLst/>
              </a:rPr>
              <a:t>I.T projects involve using hardware, software, and networks to create a product, service, or result. </a:t>
            </a:r>
          </a:p>
        </p:txBody>
      </p:sp>
      <p:sp>
        <p:nvSpPr>
          <p:cNvPr id="3" name="Title 2"/>
          <p:cNvSpPr>
            <a:spLocks noGrp="1"/>
          </p:cNvSpPr>
          <p:nvPr>
            <p:ph type="title"/>
          </p:nvPr>
        </p:nvSpPr>
        <p:spPr/>
        <p:txBody>
          <a:bodyPr/>
          <a:lstStyle/>
          <a:p>
            <a:pPr algn="ctr">
              <a:tabLst>
                <a:tab pos="3141345" algn="l"/>
              </a:tabLst>
            </a:pPr>
            <a:r>
              <a:rPr lang="en-US" dirty="0"/>
              <a:t>Project</a:t>
            </a:r>
            <a:endParaRPr lang="en-US" b="1" dirty="0"/>
          </a:p>
        </p:txBody>
      </p:sp>
    </p:spTree>
    <p:extLst>
      <p:ext uri="{BB962C8B-B14F-4D97-AF65-F5344CB8AC3E}">
        <p14:creationId xmlns:p14="http://schemas.microsoft.com/office/powerpoint/2010/main" val="329772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3FBEF1"/>
      </a:accent1>
      <a:accent2>
        <a:srgbClr val="00820F"/>
      </a:accent2>
      <a:accent3>
        <a:srgbClr val="A5A5A5"/>
      </a:accent3>
      <a:accent4>
        <a:srgbClr val="FFF901"/>
      </a:accent4>
      <a:accent5>
        <a:srgbClr val="833C0B"/>
      </a:accent5>
      <a:accent6>
        <a:srgbClr val="6F3B55"/>
      </a:accent6>
      <a:hlink>
        <a:srgbClr val="0095B8"/>
      </a:hlink>
      <a:folHlink>
        <a:srgbClr val="00EAEA"/>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17173</TotalTime>
  <Words>1762</Words>
  <Application>Microsoft Office PowerPoint</Application>
  <PresentationFormat>Widescreen</PresentationFormat>
  <Paragraphs>194</Paragraphs>
  <Slides>29</Slides>
  <Notes>0</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HelveticaLTStd-Bold</vt:lpstr>
      <vt:lpstr>Liberation Serif</vt:lpstr>
      <vt:lpstr>Arial</vt:lpstr>
      <vt:lpstr>Calibri</vt:lpstr>
      <vt:lpstr>Century Gothic</vt:lpstr>
      <vt:lpstr>Courier New</vt:lpstr>
      <vt:lpstr>Gill Sans MT</vt:lpstr>
      <vt:lpstr>Times New Roman</vt:lpstr>
      <vt:lpstr>Wingdings</vt:lpstr>
      <vt:lpstr>Office Theme</vt:lpstr>
      <vt:lpstr>University of Energy and Natural Resources</vt:lpstr>
      <vt:lpstr>PowerPoint Presentation</vt:lpstr>
      <vt:lpstr>PowerPoint Presentation</vt:lpstr>
      <vt:lpstr>PowerPoint Presentation</vt:lpstr>
      <vt:lpstr>PowerPoint Presentation</vt:lpstr>
      <vt:lpstr>PowerPoint Presentation</vt:lpstr>
      <vt:lpstr>Project</vt:lpstr>
      <vt:lpstr>Project</vt:lpstr>
      <vt:lpstr>Project</vt:lpstr>
      <vt:lpstr>Project</vt:lpstr>
      <vt:lpstr>Project</vt:lpstr>
      <vt:lpstr>Project</vt:lpstr>
      <vt:lpstr>Project</vt:lpstr>
      <vt:lpstr>Project</vt:lpstr>
      <vt:lpstr>Project</vt:lpstr>
      <vt:lpstr>Project</vt:lpstr>
      <vt:lpstr>Project</vt:lpstr>
      <vt:lpstr>Project</vt:lpstr>
      <vt:lpstr>Project</vt:lpstr>
      <vt:lpstr>Project</vt:lpstr>
      <vt:lpstr>Project</vt:lpstr>
      <vt:lpstr>Project</vt:lpstr>
      <vt:lpstr>Project</vt:lpstr>
      <vt:lpstr>Project</vt:lpstr>
      <vt:lpstr>Project</vt:lpstr>
      <vt:lpstr>Project</vt:lpstr>
      <vt:lpstr>Project Management</vt:lpstr>
      <vt:lpstr>I.T Project Management</vt:lpstr>
      <vt:lpstr>I.T Project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appiah</dc:creator>
  <cp:lastModifiedBy>Kwabena Adu</cp:lastModifiedBy>
  <cp:revision>140</cp:revision>
  <dcterms:created xsi:type="dcterms:W3CDTF">2021-09-14T13:24:00Z</dcterms:created>
  <dcterms:modified xsi:type="dcterms:W3CDTF">2025-06-09T16:18:57Z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3EF413107C2E4FB9859664C7ADC4EEB8</vt:lpwstr>
  </property>
  <property fmtid="{D5CDD505-2E9C-101B-9397-08002B2CF9AE}" pid="3" name="KSOProductBuildVer">
    <vt:lpwstr>1033-11.2.0.11537</vt:lpwstr>
  </property>
</Properties>
</file>