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363" r:id="rId3"/>
    <p:sldId id="408" r:id="rId4"/>
    <p:sldId id="383" r:id="rId5"/>
    <p:sldId id="331" r:id="rId6"/>
    <p:sldId id="385" r:id="rId7"/>
    <p:sldId id="389" r:id="rId8"/>
    <p:sldId id="386" r:id="rId9"/>
    <p:sldId id="387" r:id="rId10"/>
    <p:sldId id="388" r:id="rId11"/>
    <p:sldId id="390" r:id="rId12"/>
    <p:sldId id="391" r:id="rId13"/>
    <p:sldId id="392" r:id="rId14"/>
    <p:sldId id="393" r:id="rId15"/>
    <p:sldId id="394" r:id="rId16"/>
    <p:sldId id="395" r:id="rId17"/>
    <p:sldId id="396" r:id="rId18"/>
    <p:sldId id="384" r:id="rId19"/>
    <p:sldId id="367" r:id="rId20"/>
    <p:sldId id="370" r:id="rId21"/>
    <p:sldId id="406" r:id="rId22"/>
    <p:sldId id="407" r:id="rId23"/>
    <p:sldId id="369" r:id="rId24"/>
    <p:sldId id="368" r:id="rId25"/>
    <p:sldId id="398" r:id="rId26"/>
    <p:sldId id="399" r:id="rId27"/>
    <p:sldId id="402" r:id="rId28"/>
    <p:sldId id="400" r:id="rId29"/>
    <p:sldId id="401" r:id="rId30"/>
    <p:sldId id="37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20F"/>
    <a:srgbClr val="650506"/>
    <a:srgbClr val="0A688E"/>
    <a:srgbClr val="E6E6E6"/>
    <a:srgbClr val="0E8CBE"/>
    <a:srgbClr val="3FBEF1"/>
    <a:srgbClr val="109C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79" autoAdjust="0"/>
    <p:restoredTop sz="89815" autoAdjust="0"/>
  </p:normalViewPr>
  <p:slideViewPr>
    <p:cSldViewPr snapToGrid="0">
      <p:cViewPr varScale="1">
        <p:scale>
          <a:sx n="73" d="100"/>
          <a:sy n="73" d="100"/>
        </p:scale>
        <p:origin x="850"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05B927-EAF8-4B34-ABC9-E728A7487DB7}" type="datetimeFigureOut">
              <a:rPr lang="en-US" smtClean="0"/>
              <a:t>8/11/2023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CB13DF-3A32-47B1-A85A-B3C2E9023CD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2" name="Rectangle 21"/>
          <p:cNvSpPr/>
          <p:nvPr userDrawn="1"/>
        </p:nvSpPr>
        <p:spPr>
          <a:xfrm>
            <a:off x="-39753" y="-51683"/>
            <a:ext cx="12235732" cy="690968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7180729" y="269109"/>
            <a:ext cx="6320118" cy="6333565"/>
          </a:xfrm>
          <a:prstGeom prst="rect">
            <a:avLst/>
          </a:prstGeom>
          <a:blipFill dpi="0" rotWithShape="1">
            <a:blip r:embed="rId2">
              <a:alphaModFix amt="6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C8CF8120-5D43-445C-81DE-BB63D27CD451}" type="datetimeFigureOut">
              <a:rPr lang="en-US" smtClean="0"/>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A76395-65C6-40C6-B0F2-3F72B3156A66}" type="slidenum">
              <a:rPr lang="en-US" smtClean="0"/>
              <a:t>‹#›</a:t>
            </a:fld>
            <a:endParaRPr lang="en-US"/>
          </a:p>
        </p:txBody>
      </p:sp>
      <p:pic>
        <p:nvPicPr>
          <p:cNvPr id="23" name="Pictur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0890" y="483244"/>
            <a:ext cx="2684166" cy="680012"/>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Vertical Text">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838200" y="6356350"/>
            <a:ext cx="2743200" cy="365125"/>
          </a:xfrm>
        </p:spPr>
        <p:txBody>
          <a:bodyPr/>
          <a:lstStyle/>
          <a:p>
            <a:fld id="{C8CF8120-5D43-445C-81DE-BB63D27CD451}" type="datetimeFigureOut">
              <a:rPr lang="en-US" smtClean="0"/>
              <a:t>8/11/2023</a:t>
            </a:fld>
            <a:endParaRPr lang="en-US"/>
          </a:p>
        </p:txBody>
      </p:sp>
      <p:sp>
        <p:nvSpPr>
          <p:cNvPr id="8" name="Footer Placeholder 7"/>
          <p:cNvSpPr>
            <a:spLocks noGrp="1"/>
          </p:cNvSpPr>
          <p:nvPr>
            <p:ph type="ftr" sz="quarter" idx="11"/>
          </p:nvPr>
        </p:nvSpPr>
        <p:spPr>
          <a:xfrm>
            <a:off x="4038600" y="6356350"/>
            <a:ext cx="4114800" cy="365125"/>
          </a:xfrm>
        </p:spPr>
        <p:txBody>
          <a:bodyPr/>
          <a:lstStyle/>
          <a:p>
            <a:endParaRPr lang="en-US"/>
          </a:p>
        </p:txBody>
      </p:sp>
      <p:sp>
        <p:nvSpPr>
          <p:cNvPr id="9" name="Slide Number Placeholder 8"/>
          <p:cNvSpPr>
            <a:spLocks noGrp="1"/>
          </p:cNvSpPr>
          <p:nvPr>
            <p:ph type="sldNum" sz="quarter" idx="12"/>
          </p:nvPr>
        </p:nvSpPr>
        <p:spPr>
          <a:xfrm>
            <a:off x="8610600" y="6356350"/>
            <a:ext cx="2743200" cy="365125"/>
          </a:xfrm>
        </p:spPr>
        <p:txBody>
          <a:bodyPr/>
          <a:lstStyle/>
          <a:p>
            <a:fld id="{C6A76395-65C6-40C6-B0F2-3F72B3156A66}" type="slidenum">
              <a:rPr lang="en-US" smtClean="0"/>
              <a:t>‹#›</a:t>
            </a:fld>
            <a:endParaRPr lang="en-US"/>
          </a:p>
        </p:txBody>
      </p:sp>
      <p:grpSp>
        <p:nvGrpSpPr>
          <p:cNvPr id="10" name="Group 9"/>
          <p:cNvGrpSpPr/>
          <p:nvPr userDrawn="1"/>
        </p:nvGrpSpPr>
        <p:grpSpPr>
          <a:xfrm>
            <a:off x="1505874" y="1478705"/>
            <a:ext cx="9144477" cy="77100"/>
            <a:chOff x="1457173" y="851529"/>
            <a:chExt cx="9144477" cy="77100"/>
          </a:xfrm>
        </p:grpSpPr>
        <p:sp>
          <p:nvSpPr>
            <p:cNvPr id="11" name="Google Shape;26;p4"/>
            <p:cNvSpPr/>
            <p:nvPr userDrawn="1"/>
          </p:nvSpPr>
          <p:spPr>
            <a:xfrm>
              <a:off x="7180456" y="851529"/>
              <a:ext cx="17103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7;p4"/>
            <p:cNvSpPr/>
            <p:nvPr userDrawn="1"/>
          </p:nvSpPr>
          <p:spPr>
            <a:xfrm>
              <a:off x="8891350" y="851529"/>
              <a:ext cx="1710300" cy="77100"/>
            </a:xfrm>
            <a:prstGeom prst="rect">
              <a:avLst/>
            </a:prstGeom>
            <a:solidFill>
              <a:srgbClr val="6505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8;p4"/>
            <p:cNvSpPr/>
            <p:nvPr userDrawn="1"/>
          </p:nvSpPr>
          <p:spPr>
            <a:xfrm>
              <a:off x="1457173" y="851529"/>
              <a:ext cx="17103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p4"/>
            <p:cNvSpPr/>
            <p:nvPr userDrawn="1"/>
          </p:nvSpPr>
          <p:spPr>
            <a:xfrm>
              <a:off x="3167598" y="851529"/>
              <a:ext cx="17103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Rectangle 14"/>
          <p:cNvSpPr/>
          <p:nvPr userDrawn="1"/>
        </p:nvSpPr>
        <p:spPr>
          <a:xfrm>
            <a:off x="-39753" y="6303003"/>
            <a:ext cx="12235732" cy="72401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p:cNvGrpSpPr/>
          <p:nvPr userDrawn="1"/>
        </p:nvGrpSpPr>
        <p:grpSpPr>
          <a:xfrm>
            <a:off x="679568" y="6365200"/>
            <a:ext cx="10820163" cy="487908"/>
            <a:chOff x="528814" y="6238068"/>
            <a:chExt cx="10820163" cy="487908"/>
          </a:xfrm>
        </p:grpSpPr>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814" y="6238068"/>
              <a:ext cx="1925885" cy="487908"/>
            </a:xfrm>
            <a:prstGeom prst="rect">
              <a:avLst/>
            </a:prstGeom>
          </p:spPr>
        </p:pic>
        <p:cxnSp>
          <p:nvCxnSpPr>
            <p:cNvPr id="18" name="Straight Connector 17"/>
            <p:cNvCxnSpPr/>
            <p:nvPr userDrawn="1"/>
          </p:nvCxnSpPr>
          <p:spPr>
            <a:xfrm>
              <a:off x="901337" y="6598143"/>
              <a:ext cx="103719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9" name="Group 18"/>
            <p:cNvGrpSpPr/>
            <p:nvPr userDrawn="1"/>
          </p:nvGrpSpPr>
          <p:grpSpPr>
            <a:xfrm>
              <a:off x="7802880" y="6286832"/>
              <a:ext cx="3546097" cy="230832"/>
              <a:chOff x="7802880" y="6286832"/>
              <a:chExt cx="3546097" cy="230832"/>
            </a:xfrm>
          </p:grpSpPr>
          <p:sp>
            <p:nvSpPr>
              <p:cNvPr id="20" name="TextBox 19"/>
              <p:cNvSpPr txBox="1"/>
              <p:nvPr userDrawn="1"/>
            </p:nvSpPr>
            <p:spPr>
              <a:xfrm>
                <a:off x="7802880" y="6286832"/>
                <a:ext cx="3546097" cy="230832"/>
              </a:xfrm>
              <a:prstGeom prst="rect">
                <a:avLst/>
              </a:prstGeom>
              <a:noFill/>
            </p:spPr>
            <p:txBody>
              <a:bodyPr wrap="square" rtlCol="0">
                <a:spAutoFit/>
              </a:bodyPr>
              <a:lstStyle/>
              <a:p>
                <a:pPr algn="r"/>
                <a:r>
                  <a:rPr lang="en-US" sz="900" dirty="0">
                    <a:solidFill>
                      <a:schemeClr val="bg1"/>
                    </a:solidFill>
                    <a:latin typeface="+mj-lt"/>
                  </a:rPr>
                  <a:t>KNOWLEDGE             INTEGRITY            IMPACT</a:t>
                </a:r>
              </a:p>
            </p:txBody>
          </p:sp>
          <p:sp>
            <p:nvSpPr>
              <p:cNvPr id="21" name="Rectangle 20"/>
              <p:cNvSpPr/>
              <p:nvPr userDrawn="1"/>
            </p:nvSpPr>
            <p:spPr>
              <a:xfrm>
                <a:off x="8609870"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9748239"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10668414"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TextBox 24"/>
          <p:cNvSpPr txBox="1"/>
          <p:nvPr userDrawn="1"/>
        </p:nvSpPr>
        <p:spPr>
          <a:xfrm>
            <a:off x="5378631" y="1165756"/>
            <a:ext cx="1398494" cy="2215991"/>
          </a:xfrm>
          <a:prstGeom prst="rect">
            <a:avLst/>
          </a:prstGeom>
          <a:noFill/>
        </p:spPr>
        <p:txBody>
          <a:bodyPr wrap="square" rtlCol="0">
            <a:spAutoFit/>
          </a:bodyPr>
          <a:lstStyle/>
          <a:p>
            <a:pPr algn="ctr"/>
            <a:r>
              <a:rPr lang="en-US" sz="13800" b="1" dirty="0">
                <a:solidFill>
                  <a:schemeClr val="accent1">
                    <a:lumMod val="50000"/>
                  </a:schemeClr>
                </a:solidFill>
              </a:rPr>
              <a:t>“</a:t>
            </a:r>
            <a:endParaRPr lang="en-US" sz="23900" b="1" dirty="0">
              <a:solidFill>
                <a:schemeClr val="accent1">
                  <a:lumMod val="50000"/>
                </a:schemeClr>
              </a:solidFill>
            </a:endParaRPr>
          </a:p>
        </p:txBody>
      </p:sp>
      <p:sp>
        <p:nvSpPr>
          <p:cNvPr id="26" name="TextBox 25"/>
          <p:cNvSpPr txBox="1"/>
          <p:nvPr userDrawn="1"/>
        </p:nvSpPr>
        <p:spPr>
          <a:xfrm>
            <a:off x="5378631" y="4469044"/>
            <a:ext cx="1398494" cy="2215991"/>
          </a:xfrm>
          <a:prstGeom prst="rect">
            <a:avLst/>
          </a:prstGeom>
          <a:noFill/>
        </p:spPr>
        <p:txBody>
          <a:bodyPr wrap="square" rtlCol="0">
            <a:spAutoFit/>
          </a:bodyPr>
          <a:lstStyle/>
          <a:p>
            <a:pPr algn="ctr"/>
            <a:r>
              <a:rPr lang="en-US" sz="13800" b="1" dirty="0">
                <a:solidFill>
                  <a:schemeClr val="accent1">
                    <a:lumMod val="50000"/>
                  </a:schemeClr>
                </a:solidFill>
              </a:rPr>
              <a:t>“</a:t>
            </a:r>
            <a:endParaRPr lang="en-US" sz="23900" b="1" dirty="0">
              <a:solidFill>
                <a:schemeClr val="accent1">
                  <a:lumMod val="50000"/>
                </a:scheme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ertical Title and Text">
    <p:spTree>
      <p:nvGrpSpPr>
        <p:cNvPr id="1" name=""/>
        <p:cNvGrpSpPr/>
        <p:nvPr/>
      </p:nvGrpSpPr>
      <p:grpSpPr>
        <a:xfrm>
          <a:off x="0" y="0"/>
          <a:ext cx="0" cy="0"/>
          <a:chOff x="0" y="0"/>
          <a:chExt cx="0" cy="0"/>
        </a:xfrm>
      </p:grpSpPr>
      <p:sp>
        <p:nvSpPr>
          <p:cNvPr id="7" name="Content Placeholder 2"/>
          <p:cNvSpPr>
            <a:spLocks noGrp="1"/>
          </p:cNvSpPr>
          <p:nvPr>
            <p:ph sz="half" idx="1"/>
          </p:nvPr>
        </p:nvSpPr>
        <p:spPr>
          <a:xfrm>
            <a:off x="715954" y="3378881"/>
            <a:ext cx="5181600" cy="3174409"/>
          </a:xfrm>
        </p:spPr>
        <p:txBody>
          <a:bodyPr/>
          <a:lstStyle>
            <a:lvl1pPr marL="0" indent="0">
              <a:buNone/>
              <a:defRPr/>
            </a:lvl1pPr>
          </a:lstStyle>
          <a:p>
            <a:pPr lvl="0"/>
            <a:endParaRPr lang="en-US" dirty="0"/>
          </a:p>
        </p:txBody>
      </p:sp>
      <p:sp>
        <p:nvSpPr>
          <p:cNvPr id="9" name="Content Placeholder 2"/>
          <p:cNvSpPr>
            <a:spLocks noGrp="1"/>
          </p:cNvSpPr>
          <p:nvPr>
            <p:ph sz="half" idx="13"/>
          </p:nvPr>
        </p:nvSpPr>
        <p:spPr>
          <a:xfrm>
            <a:off x="6319710" y="3378881"/>
            <a:ext cx="5181600" cy="3174409"/>
          </a:xfrm>
        </p:spPr>
        <p:txBody>
          <a:bodyPr/>
          <a:lstStyle>
            <a:lvl1pPr marL="0" indent="0">
              <a:buNone/>
              <a:defRPr/>
            </a:lvl1pPr>
          </a:lstStyle>
          <a:p>
            <a:pPr lvl="0"/>
            <a:endParaRPr lang="en-US" dirty="0"/>
          </a:p>
        </p:txBody>
      </p:sp>
      <p:grpSp>
        <p:nvGrpSpPr>
          <p:cNvPr id="14" name="Group 13"/>
          <p:cNvGrpSpPr/>
          <p:nvPr userDrawn="1"/>
        </p:nvGrpSpPr>
        <p:grpSpPr>
          <a:xfrm>
            <a:off x="0" y="6704366"/>
            <a:ext cx="12195979" cy="153634"/>
            <a:chOff x="0" y="6701970"/>
            <a:chExt cx="12918820" cy="153590"/>
          </a:xfrm>
        </p:grpSpPr>
        <p:sp>
          <p:nvSpPr>
            <p:cNvPr id="15" name="Rectangle 14"/>
            <p:cNvSpPr/>
            <p:nvPr userDrawn="1"/>
          </p:nvSpPr>
          <p:spPr>
            <a:xfrm>
              <a:off x="0" y="6701970"/>
              <a:ext cx="1897258" cy="153590"/>
            </a:xfrm>
            <a:prstGeom prst="rect">
              <a:avLst/>
            </a:prstGeom>
            <a:solidFill>
              <a:srgbClr val="3FB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1897257" y="6701970"/>
              <a:ext cx="7535243" cy="153590"/>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9432500" y="6701970"/>
              <a:ext cx="1413164" cy="1535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10845664" y="6701970"/>
              <a:ext cx="2073156" cy="1535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 name="Picture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8050" y="5979818"/>
            <a:ext cx="722152" cy="722152"/>
          </a:xfrm>
          <a:prstGeom prst="rect">
            <a:avLst/>
          </a:prstGeom>
          <a:blipFill>
            <a:blip r:embed="rId3">
              <a:alphaModFix amt="0"/>
            </a:blip>
            <a:stretch>
              <a:fillRect/>
            </a:stretch>
          </a:blipFill>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2_Vertical Title and Text">
    <p:spTree>
      <p:nvGrpSpPr>
        <p:cNvPr id="1" name=""/>
        <p:cNvGrpSpPr/>
        <p:nvPr/>
      </p:nvGrpSpPr>
      <p:grpSpPr>
        <a:xfrm>
          <a:off x="0" y="0"/>
          <a:ext cx="0" cy="0"/>
          <a:chOff x="0" y="0"/>
          <a:chExt cx="0" cy="0"/>
        </a:xfrm>
      </p:grpSpPr>
      <p:sp>
        <p:nvSpPr>
          <p:cNvPr id="2" name="Rectangle 1"/>
          <p:cNvSpPr/>
          <p:nvPr userDrawn="1"/>
        </p:nvSpPr>
        <p:spPr>
          <a:xfrm>
            <a:off x="0" y="0"/>
            <a:ext cx="12192000" cy="670197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p:cNvGrpSpPr/>
          <p:nvPr userDrawn="1"/>
        </p:nvGrpSpPr>
        <p:grpSpPr>
          <a:xfrm>
            <a:off x="0" y="6704366"/>
            <a:ext cx="12195979" cy="153634"/>
            <a:chOff x="0" y="6701970"/>
            <a:chExt cx="12918820" cy="153590"/>
          </a:xfrm>
        </p:grpSpPr>
        <p:sp>
          <p:nvSpPr>
            <p:cNvPr id="15" name="Rectangle 14"/>
            <p:cNvSpPr/>
            <p:nvPr userDrawn="1"/>
          </p:nvSpPr>
          <p:spPr>
            <a:xfrm>
              <a:off x="0" y="6701970"/>
              <a:ext cx="1897258" cy="153590"/>
            </a:xfrm>
            <a:prstGeom prst="rect">
              <a:avLst/>
            </a:prstGeom>
            <a:solidFill>
              <a:srgbClr val="3FB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1897257" y="6701970"/>
              <a:ext cx="7535243" cy="153590"/>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9432500" y="6701970"/>
              <a:ext cx="1413164" cy="1535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10845664" y="6701970"/>
              <a:ext cx="2073156" cy="1535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 name="Picture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8050" y="5979818"/>
            <a:ext cx="722152" cy="722152"/>
          </a:xfrm>
          <a:prstGeom prst="rect">
            <a:avLst/>
          </a:prstGeom>
          <a:blipFill>
            <a:blip r:embed="rId3">
              <a:alphaModFix amt="0"/>
            </a:blip>
            <a:stretch>
              <a:fillRect/>
            </a:stretch>
          </a:blipFill>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Vertical Title and Text">
    <p:spTree>
      <p:nvGrpSpPr>
        <p:cNvPr id="1" name=""/>
        <p:cNvGrpSpPr/>
        <p:nvPr/>
      </p:nvGrpSpPr>
      <p:grpSpPr>
        <a:xfrm>
          <a:off x="0" y="0"/>
          <a:ext cx="0" cy="0"/>
          <a:chOff x="0" y="0"/>
          <a:chExt cx="0" cy="0"/>
        </a:xfrm>
      </p:grpSpPr>
      <p:sp>
        <p:nvSpPr>
          <p:cNvPr id="7" name="Rectangle 6"/>
          <p:cNvSpPr/>
          <p:nvPr userDrawn="1"/>
        </p:nvSpPr>
        <p:spPr>
          <a:xfrm>
            <a:off x="0" y="-56710"/>
            <a:ext cx="12192000" cy="6748131"/>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lumMod val="75000"/>
                </a:schemeClr>
              </a:solidFill>
            </a:endParaRPr>
          </a:p>
        </p:txBody>
      </p:sp>
      <p:sp>
        <p:nvSpPr>
          <p:cNvPr id="8" name="Google Shape;356;p34"/>
          <p:cNvSpPr txBox="1"/>
          <p:nvPr userDrawn="1"/>
        </p:nvSpPr>
        <p:spPr>
          <a:xfrm>
            <a:off x="1135765" y="2427304"/>
            <a:ext cx="5561100" cy="1159800"/>
          </a:xfrm>
          <a:prstGeom prst="rect">
            <a:avLst/>
          </a:prstGeom>
        </p:spPr>
        <p:txBody>
          <a:bodyPr spcFirstLastPara="1" vert="horz" wrap="square" lIns="91425" tIns="91425" rIns="91425" bIns="91425" rtlCol="0" anchor="b"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0"/>
              </a:spcBef>
            </a:pPr>
            <a:r>
              <a:rPr lang="en-US" sz="11500" dirty="0">
                <a:solidFill>
                  <a:schemeClr val="bg1"/>
                </a:solidFill>
              </a:rPr>
              <a:t>Thanks!</a:t>
            </a:r>
          </a:p>
        </p:txBody>
      </p:sp>
      <p:sp>
        <p:nvSpPr>
          <p:cNvPr id="9" name="Google Shape;357;p34"/>
          <p:cNvSpPr txBox="1"/>
          <p:nvPr userDrawn="1"/>
        </p:nvSpPr>
        <p:spPr>
          <a:xfrm>
            <a:off x="1135765" y="3455423"/>
            <a:ext cx="5561100" cy="784800"/>
          </a:xfrm>
          <a:prstGeom prst="rect">
            <a:avLst/>
          </a:prstGeom>
        </p:spPr>
        <p:txBody>
          <a:bodyPr spcFirstLastPara="1" vert="horz" wrap="square" lIns="91425" tIns="91425" rIns="91425" bIns="91425"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Font typeface="Arial" panose="020B0604020202020204" pitchFamily="34" charset="0"/>
              <a:buNone/>
            </a:pPr>
            <a:r>
              <a:rPr lang="en-US" sz="4800" b="1">
                <a:solidFill>
                  <a:schemeClr val="lt1"/>
                </a:solidFill>
              </a:rPr>
              <a:t>Any questions?</a:t>
            </a:r>
          </a:p>
        </p:txBody>
      </p:sp>
      <p:grpSp>
        <p:nvGrpSpPr>
          <p:cNvPr id="10" name="Group 9"/>
          <p:cNvGrpSpPr/>
          <p:nvPr userDrawn="1"/>
        </p:nvGrpSpPr>
        <p:grpSpPr>
          <a:xfrm>
            <a:off x="0" y="6704366"/>
            <a:ext cx="12195979" cy="153634"/>
            <a:chOff x="0" y="6701970"/>
            <a:chExt cx="12918820" cy="153590"/>
          </a:xfrm>
        </p:grpSpPr>
        <p:sp>
          <p:nvSpPr>
            <p:cNvPr id="11" name="Rectangle 10"/>
            <p:cNvSpPr/>
            <p:nvPr userDrawn="1"/>
          </p:nvSpPr>
          <p:spPr>
            <a:xfrm>
              <a:off x="0" y="6701970"/>
              <a:ext cx="1897258" cy="153590"/>
            </a:xfrm>
            <a:prstGeom prst="rect">
              <a:avLst/>
            </a:prstGeom>
            <a:solidFill>
              <a:srgbClr val="3FB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1897257" y="6701970"/>
              <a:ext cx="7535243" cy="153590"/>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9432500" y="6701970"/>
              <a:ext cx="1413164" cy="1535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10845664" y="6701970"/>
              <a:ext cx="2073156" cy="1535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p:cNvSpPr/>
          <p:nvPr userDrawn="1"/>
        </p:nvSpPr>
        <p:spPr>
          <a:xfrm>
            <a:off x="7180729" y="269109"/>
            <a:ext cx="6320118" cy="6333565"/>
          </a:xfrm>
          <a:prstGeom prst="rect">
            <a:avLst/>
          </a:prstGeom>
          <a:blipFill dpi="0" rotWithShape="1">
            <a:blip r:embed="rId2">
              <a:alphaModFix amt="6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77230" y="1392751"/>
            <a:ext cx="5641606" cy="4734065"/>
          </a:xfrm>
        </p:spPr>
        <p:txBody>
          <a:bodyPr/>
          <a:lstStyle>
            <a:lvl1pPr marL="0" indent="0">
              <a:buNone/>
              <a:defRPr/>
            </a:lvl1pPr>
          </a:lstStyle>
          <a:p>
            <a:pPr lvl="0"/>
            <a:endParaRPr lang="en-US" dirty="0"/>
          </a:p>
        </p:txBody>
      </p:sp>
      <p:sp>
        <p:nvSpPr>
          <p:cNvPr id="4" name="Date Placeholder 3"/>
          <p:cNvSpPr>
            <a:spLocks noGrp="1"/>
          </p:cNvSpPr>
          <p:nvPr>
            <p:ph type="dt" sz="half" idx="10"/>
          </p:nvPr>
        </p:nvSpPr>
        <p:spPr/>
        <p:txBody>
          <a:bodyPr/>
          <a:lstStyle/>
          <a:p>
            <a:fld id="{C8CF8120-5D43-445C-81DE-BB63D27CD451}" type="datetimeFigureOut">
              <a:rPr lang="en-US" smtClean="0"/>
              <a:t>8/11/2023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6A76395-65C6-40C6-B0F2-3F72B3156A66}" type="slidenum">
              <a:rPr lang="en-US" smtClean="0"/>
              <a:t>‹#›</a:t>
            </a:fld>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03756" y="4335371"/>
            <a:ext cx="3159890" cy="3159890"/>
          </a:xfrm>
          <a:prstGeom prst="rect">
            <a:avLst/>
          </a:prstGeom>
          <a:blipFill>
            <a:blip r:embed="rId3">
              <a:alphaModFix amt="0"/>
            </a:blip>
            <a:stretch>
              <a:fillRect/>
            </a:stretch>
          </a:blipFill>
        </p:spPr>
      </p:pic>
      <p:sp>
        <p:nvSpPr>
          <p:cNvPr id="12" name="Content Placeholder 3"/>
          <p:cNvSpPr>
            <a:spLocks noGrp="1"/>
          </p:cNvSpPr>
          <p:nvPr>
            <p:ph sz="half" idx="2" hasCustomPrompt="1"/>
          </p:nvPr>
        </p:nvSpPr>
        <p:spPr>
          <a:xfrm>
            <a:off x="6540660" y="1775478"/>
            <a:ext cx="5181600" cy="4351338"/>
          </a:xfrm>
        </p:spPr>
        <p:txBody>
          <a:bodyPr/>
          <a:lstStyle>
            <a:lvl1pPr>
              <a:defRPr sz="2800" b="1" baseline="0"/>
            </a:lvl1pPr>
            <a:lvl2pPr marL="457200" marR="0" indent="0" algn="l" defTabSz="914400" rtl="0" eaLnBrk="1" fontAlgn="auto" latinLnBrk="0" hangingPunct="1">
              <a:lnSpc>
                <a:spcPct val="90000"/>
              </a:lnSpc>
              <a:spcBef>
                <a:spcPts val="500"/>
              </a:spcBef>
              <a:spcAft>
                <a:spcPts val="0"/>
              </a:spcAft>
              <a:buClrTx/>
              <a:buSzTx/>
              <a:buFont typeface="Arial" panose="020B0604020202020204" pitchFamily="34" charset="0"/>
              <a:buNone/>
              <a:defRPr/>
            </a:lvl2pPr>
          </a:lstStyle>
          <a:p>
            <a:pPr lvl="0"/>
            <a:r>
              <a:rPr lang="en-US" dirty="0"/>
              <a:t>Table of Contents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en-US" dirty="0"/>
              <a:t>Topic 1</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en-US" dirty="0"/>
              <a:t>Topic 2</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en-US" dirty="0"/>
              <a:t>Topic 3</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en-US" dirty="0"/>
              <a:t>Topic 4</a:t>
            </a:r>
          </a:p>
          <a:p>
            <a:pPr lvl="1"/>
            <a:endParaRPr lang="en-US" dirty="0"/>
          </a:p>
        </p:txBody>
      </p:sp>
      <p:grpSp>
        <p:nvGrpSpPr>
          <p:cNvPr id="16" name="Group 15"/>
          <p:cNvGrpSpPr/>
          <p:nvPr userDrawn="1"/>
        </p:nvGrpSpPr>
        <p:grpSpPr>
          <a:xfrm>
            <a:off x="-39753" y="-51682"/>
            <a:ext cx="12235732" cy="1203364"/>
            <a:chOff x="-39753" y="-51682"/>
            <a:chExt cx="12235732" cy="1203364"/>
          </a:xfrm>
        </p:grpSpPr>
        <p:sp>
          <p:nvSpPr>
            <p:cNvPr id="9" name="Rectangle 8"/>
            <p:cNvSpPr/>
            <p:nvPr userDrawn="1"/>
          </p:nvSpPr>
          <p:spPr>
            <a:xfrm>
              <a:off x="-39753" y="-51682"/>
              <a:ext cx="12235732" cy="1203364"/>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77229" y="221358"/>
              <a:ext cx="2684166" cy="680012"/>
            </a:xfrm>
            <a:prstGeom prst="rect">
              <a:avLst/>
            </a:prstGeom>
          </p:spPr>
        </p:pic>
        <p:sp>
          <p:nvSpPr>
            <p:cNvPr id="13" name="TextBox 12"/>
            <p:cNvSpPr txBox="1"/>
            <p:nvPr userDrawn="1"/>
          </p:nvSpPr>
          <p:spPr>
            <a:xfrm>
              <a:off x="7802880" y="411500"/>
              <a:ext cx="3546097" cy="230832"/>
            </a:xfrm>
            <a:prstGeom prst="rect">
              <a:avLst/>
            </a:prstGeom>
            <a:noFill/>
          </p:spPr>
          <p:txBody>
            <a:bodyPr wrap="square" rtlCol="0">
              <a:spAutoFit/>
            </a:bodyPr>
            <a:lstStyle/>
            <a:p>
              <a:pPr algn="r"/>
              <a:r>
                <a:rPr lang="en-US" sz="900" dirty="0">
                  <a:solidFill>
                    <a:schemeClr val="bg1"/>
                  </a:solidFill>
                  <a:latin typeface="+mj-lt"/>
                </a:rPr>
                <a:t>KNOWLEDGE             INTEGRITY            IMPACT</a:t>
              </a:r>
            </a:p>
          </p:txBody>
        </p:sp>
        <p:cxnSp>
          <p:nvCxnSpPr>
            <p:cNvPr id="7" name="Straight Connector 6"/>
            <p:cNvCxnSpPr/>
            <p:nvPr userDrawn="1"/>
          </p:nvCxnSpPr>
          <p:spPr>
            <a:xfrm>
              <a:off x="901337" y="722811"/>
              <a:ext cx="103719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8" name="Rectangle 7"/>
            <p:cNvSpPr/>
            <p:nvPr userDrawn="1"/>
          </p:nvSpPr>
          <p:spPr>
            <a:xfrm>
              <a:off x="8609870" y="470310"/>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9748239" y="470310"/>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10668414" y="470310"/>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1850" y="1687595"/>
            <a:ext cx="10515600" cy="440205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8" name="Rectangle 7"/>
          <p:cNvSpPr/>
          <p:nvPr userDrawn="1"/>
        </p:nvSpPr>
        <p:spPr>
          <a:xfrm>
            <a:off x="-39753" y="6303003"/>
            <a:ext cx="12235732" cy="72401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userDrawn="1"/>
        </p:nvGrpSpPr>
        <p:grpSpPr>
          <a:xfrm>
            <a:off x="679568" y="6365200"/>
            <a:ext cx="10820163" cy="487908"/>
            <a:chOff x="528814" y="6238068"/>
            <a:chExt cx="10820163" cy="487908"/>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814" y="6238068"/>
              <a:ext cx="1925885" cy="487908"/>
            </a:xfrm>
            <a:prstGeom prst="rect">
              <a:avLst/>
            </a:prstGeom>
          </p:spPr>
        </p:pic>
        <p:cxnSp>
          <p:nvCxnSpPr>
            <p:cNvPr id="11" name="Straight Connector 10"/>
            <p:cNvCxnSpPr/>
            <p:nvPr userDrawn="1"/>
          </p:nvCxnSpPr>
          <p:spPr>
            <a:xfrm>
              <a:off x="901337" y="6598143"/>
              <a:ext cx="103719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a:xfrm>
              <a:off x="7802880" y="6286832"/>
              <a:ext cx="3546097" cy="230832"/>
              <a:chOff x="7802880" y="6286832"/>
              <a:chExt cx="3546097" cy="230832"/>
            </a:xfrm>
          </p:grpSpPr>
          <p:sp>
            <p:nvSpPr>
              <p:cNvPr id="10" name="TextBox 9"/>
              <p:cNvSpPr txBox="1"/>
              <p:nvPr userDrawn="1"/>
            </p:nvSpPr>
            <p:spPr>
              <a:xfrm>
                <a:off x="7802880" y="6286832"/>
                <a:ext cx="3546097" cy="230832"/>
              </a:xfrm>
              <a:prstGeom prst="rect">
                <a:avLst/>
              </a:prstGeom>
              <a:noFill/>
            </p:spPr>
            <p:txBody>
              <a:bodyPr wrap="square" rtlCol="0">
                <a:spAutoFit/>
              </a:bodyPr>
              <a:lstStyle/>
              <a:p>
                <a:pPr algn="r"/>
                <a:r>
                  <a:rPr lang="en-US" sz="900" dirty="0">
                    <a:solidFill>
                      <a:schemeClr val="bg1"/>
                    </a:solidFill>
                    <a:latin typeface="+mj-lt"/>
                  </a:rPr>
                  <a:t>KNOWLEDGE             INTEGRITY            IMPACT</a:t>
                </a:r>
              </a:p>
            </p:txBody>
          </p:sp>
          <p:sp>
            <p:nvSpPr>
              <p:cNvPr id="12" name="Rectangle 11"/>
              <p:cNvSpPr/>
              <p:nvPr userDrawn="1"/>
            </p:nvSpPr>
            <p:spPr>
              <a:xfrm>
                <a:off x="8609870"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9748239"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10668414"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p:cNvGrpSpPr/>
          <p:nvPr userDrawn="1"/>
        </p:nvGrpSpPr>
        <p:grpSpPr>
          <a:xfrm>
            <a:off x="0" y="149580"/>
            <a:ext cx="12414000" cy="77361"/>
            <a:chOff x="0" y="149580"/>
            <a:chExt cx="12414000" cy="77361"/>
          </a:xfrm>
        </p:grpSpPr>
        <p:sp>
          <p:nvSpPr>
            <p:cNvPr id="20" name="Rectangle 19"/>
            <p:cNvSpPr/>
            <p:nvPr userDrawn="1"/>
          </p:nvSpPr>
          <p:spPr>
            <a:xfrm>
              <a:off x="0" y="149580"/>
              <a:ext cx="4076822" cy="773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4166144" y="149580"/>
              <a:ext cx="4076822" cy="773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8337178" y="149580"/>
              <a:ext cx="4076822" cy="7736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p:cNvSpPr/>
          <p:nvPr userDrawn="1"/>
        </p:nvSpPr>
        <p:spPr>
          <a:xfrm>
            <a:off x="-39753" y="270922"/>
            <a:ext cx="12235732" cy="105659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hasCustomPrompt="1"/>
          </p:nvPr>
        </p:nvSpPr>
        <p:spPr>
          <a:xfrm>
            <a:off x="837317" y="400967"/>
            <a:ext cx="10515600" cy="754833"/>
          </a:xfrm>
        </p:spPr>
        <p:txBody>
          <a:bodyPr anchor="b">
            <a:normAutofit/>
          </a:bodyPr>
          <a:lstStyle>
            <a:lvl1pPr>
              <a:defRPr sz="4000">
                <a:solidFill>
                  <a:schemeClr val="bg1"/>
                </a:solidFill>
              </a:defRPr>
            </a:lvl1pPr>
          </a:lstStyle>
          <a:p>
            <a:r>
              <a:rPr lang="en-US" dirty="0"/>
              <a:t>CLICK TO ADD TITLE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566272"/>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8CF8120-5D43-445C-81DE-BB63D27CD451}" type="datetimeFigureOut">
              <a:rPr lang="en-US" smtClean="0"/>
              <a:t>8/11/2023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A76395-65C6-40C6-B0F2-3F72B3156A66}" type="slidenum">
              <a:rPr lang="en-US" smtClean="0"/>
              <a:t>‹#›</a:t>
            </a:fld>
            <a:endParaRPr lang="en-US"/>
          </a:p>
        </p:txBody>
      </p:sp>
      <p:sp>
        <p:nvSpPr>
          <p:cNvPr id="10" name="Rectangle 9"/>
          <p:cNvSpPr/>
          <p:nvPr userDrawn="1"/>
        </p:nvSpPr>
        <p:spPr>
          <a:xfrm>
            <a:off x="0" y="149580"/>
            <a:ext cx="1897258" cy="77361"/>
          </a:xfrm>
          <a:prstGeom prst="rect">
            <a:avLst/>
          </a:prstGeom>
          <a:solidFill>
            <a:srgbClr val="3FB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1897258" y="149580"/>
            <a:ext cx="6345708" cy="77361"/>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8242966" y="149580"/>
            <a:ext cx="1874112" cy="77361"/>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a:spLocks noGrp="1"/>
          </p:cNvSpPr>
          <p:nvPr userDrawn="1">
            <p:ph type="title" hasCustomPrompt="1"/>
          </p:nvPr>
        </p:nvSpPr>
        <p:spPr>
          <a:xfrm>
            <a:off x="837317" y="-1696937"/>
            <a:ext cx="10515600" cy="2852737"/>
          </a:xfrm>
        </p:spPr>
        <p:txBody>
          <a:bodyPr anchor="b">
            <a:normAutofit/>
          </a:bodyPr>
          <a:lstStyle>
            <a:lvl1pPr>
              <a:defRPr sz="4000" b="1">
                <a:solidFill>
                  <a:srgbClr val="0A688E"/>
                </a:solidFill>
              </a:defRPr>
            </a:lvl1pPr>
          </a:lstStyle>
          <a:p>
            <a:r>
              <a:rPr lang="en-US" dirty="0"/>
              <a:t>CLICK TO ADD TITLE</a:t>
            </a:r>
          </a:p>
        </p:txBody>
      </p:sp>
      <p:sp>
        <p:nvSpPr>
          <p:cNvPr id="16" name="Rectangle 15"/>
          <p:cNvSpPr/>
          <p:nvPr userDrawn="1"/>
        </p:nvSpPr>
        <p:spPr>
          <a:xfrm>
            <a:off x="-39753" y="6303003"/>
            <a:ext cx="12235732" cy="724011"/>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p:cNvGrpSpPr/>
          <p:nvPr userDrawn="1"/>
        </p:nvGrpSpPr>
        <p:grpSpPr>
          <a:xfrm>
            <a:off x="679568" y="6365200"/>
            <a:ext cx="10820163" cy="487908"/>
            <a:chOff x="528814" y="6238068"/>
            <a:chExt cx="10820163" cy="487908"/>
          </a:xfrm>
        </p:grpSpPr>
        <p:pic>
          <p:nvPicPr>
            <p:cNvPr id="18" name="Picture 1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814" y="6238068"/>
              <a:ext cx="1925885" cy="487908"/>
            </a:xfrm>
            <a:prstGeom prst="rect">
              <a:avLst/>
            </a:prstGeom>
          </p:spPr>
        </p:pic>
        <p:cxnSp>
          <p:nvCxnSpPr>
            <p:cNvPr id="19" name="Straight Connector 18"/>
            <p:cNvCxnSpPr/>
            <p:nvPr userDrawn="1"/>
          </p:nvCxnSpPr>
          <p:spPr>
            <a:xfrm>
              <a:off x="901337" y="6598143"/>
              <a:ext cx="103719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userDrawn="1"/>
          </p:nvGrpSpPr>
          <p:grpSpPr>
            <a:xfrm>
              <a:off x="7802880" y="6286832"/>
              <a:ext cx="3546097" cy="230832"/>
              <a:chOff x="7802880" y="6286832"/>
              <a:chExt cx="3546097" cy="230832"/>
            </a:xfrm>
          </p:grpSpPr>
          <p:sp>
            <p:nvSpPr>
              <p:cNvPr id="21" name="TextBox 20"/>
              <p:cNvSpPr txBox="1"/>
              <p:nvPr userDrawn="1"/>
            </p:nvSpPr>
            <p:spPr>
              <a:xfrm>
                <a:off x="7802880" y="6286832"/>
                <a:ext cx="3546097" cy="230832"/>
              </a:xfrm>
              <a:prstGeom prst="rect">
                <a:avLst/>
              </a:prstGeom>
              <a:noFill/>
            </p:spPr>
            <p:txBody>
              <a:bodyPr wrap="square" rtlCol="0">
                <a:spAutoFit/>
              </a:bodyPr>
              <a:lstStyle/>
              <a:p>
                <a:pPr algn="r"/>
                <a:r>
                  <a:rPr lang="en-US" sz="900" dirty="0">
                    <a:solidFill>
                      <a:schemeClr val="bg1"/>
                    </a:solidFill>
                    <a:latin typeface="+mj-lt"/>
                  </a:rPr>
                  <a:t>KNOWLEDGE             INTEGRITY            IMPACT</a:t>
                </a:r>
              </a:p>
            </p:txBody>
          </p:sp>
          <p:sp>
            <p:nvSpPr>
              <p:cNvPr id="22" name="Rectangle 21"/>
              <p:cNvSpPr/>
              <p:nvPr userDrawn="1"/>
            </p:nvSpPr>
            <p:spPr>
              <a:xfrm>
                <a:off x="8609870"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9748239"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10668414"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5" name="Content Placeholder 2"/>
          <p:cNvSpPr>
            <a:spLocks noGrp="1"/>
          </p:cNvSpPr>
          <p:nvPr userDrawn="1">
            <p:ph sz="half" idx="13"/>
          </p:nvPr>
        </p:nvSpPr>
        <p:spPr>
          <a:xfrm>
            <a:off x="6441956" y="1566272"/>
            <a:ext cx="5181600" cy="4351338"/>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6" name="Rectangle 25"/>
          <p:cNvSpPr/>
          <p:nvPr userDrawn="1"/>
        </p:nvSpPr>
        <p:spPr>
          <a:xfrm>
            <a:off x="10117078" y="149580"/>
            <a:ext cx="2073156" cy="7736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C8CF8120-5D43-445C-81DE-BB63D27CD451}" type="datetimeFigureOut">
              <a:rPr lang="en-US" smtClean="0"/>
              <a:t>8/11/2023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A76395-65C6-40C6-B0F2-3F72B3156A66}" type="slidenum">
              <a:rPr lang="en-US" smtClean="0"/>
              <a:t>‹#›</a:t>
            </a:fld>
            <a:endParaRPr lang="en-US"/>
          </a:p>
        </p:txBody>
      </p:sp>
      <p:grpSp>
        <p:nvGrpSpPr>
          <p:cNvPr id="23" name="Group 22"/>
          <p:cNvGrpSpPr/>
          <p:nvPr userDrawn="1"/>
        </p:nvGrpSpPr>
        <p:grpSpPr>
          <a:xfrm>
            <a:off x="1505874" y="802630"/>
            <a:ext cx="9144477" cy="77100"/>
            <a:chOff x="1457173" y="851529"/>
            <a:chExt cx="9144477" cy="77100"/>
          </a:xfrm>
        </p:grpSpPr>
        <p:sp>
          <p:nvSpPr>
            <p:cNvPr id="10" name="Google Shape;26;p4"/>
            <p:cNvSpPr/>
            <p:nvPr userDrawn="1"/>
          </p:nvSpPr>
          <p:spPr>
            <a:xfrm>
              <a:off x="7180456" y="851529"/>
              <a:ext cx="17103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7;p4"/>
            <p:cNvSpPr/>
            <p:nvPr userDrawn="1"/>
          </p:nvSpPr>
          <p:spPr>
            <a:xfrm>
              <a:off x="8891350" y="851529"/>
              <a:ext cx="1710300" cy="77100"/>
            </a:xfrm>
            <a:prstGeom prst="rect">
              <a:avLst/>
            </a:prstGeom>
            <a:solidFill>
              <a:srgbClr val="6505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8;p4"/>
            <p:cNvSpPr/>
            <p:nvPr userDrawn="1"/>
          </p:nvSpPr>
          <p:spPr>
            <a:xfrm>
              <a:off x="1457173" y="851529"/>
              <a:ext cx="17103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p4"/>
            <p:cNvSpPr/>
            <p:nvPr userDrawn="1"/>
          </p:nvSpPr>
          <p:spPr>
            <a:xfrm>
              <a:off x="3167598" y="851529"/>
              <a:ext cx="17103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Rectangle 13"/>
          <p:cNvSpPr/>
          <p:nvPr userDrawn="1"/>
        </p:nvSpPr>
        <p:spPr>
          <a:xfrm>
            <a:off x="-1" y="6303003"/>
            <a:ext cx="12195979" cy="554997"/>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p:nvPr userDrawn="1"/>
        </p:nvGrpSpPr>
        <p:grpSpPr>
          <a:xfrm>
            <a:off x="679568" y="6365200"/>
            <a:ext cx="10820163" cy="487908"/>
            <a:chOff x="528814" y="6238068"/>
            <a:chExt cx="10820163" cy="487908"/>
          </a:xfrm>
        </p:grpSpPr>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814" y="6238068"/>
              <a:ext cx="1925885" cy="487908"/>
            </a:xfrm>
            <a:prstGeom prst="rect">
              <a:avLst/>
            </a:prstGeom>
          </p:spPr>
        </p:pic>
        <p:cxnSp>
          <p:nvCxnSpPr>
            <p:cNvPr id="17" name="Straight Connector 16"/>
            <p:cNvCxnSpPr/>
            <p:nvPr userDrawn="1"/>
          </p:nvCxnSpPr>
          <p:spPr>
            <a:xfrm>
              <a:off x="901337" y="6598143"/>
              <a:ext cx="1037190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18" name="Group 17"/>
            <p:cNvGrpSpPr/>
            <p:nvPr userDrawn="1"/>
          </p:nvGrpSpPr>
          <p:grpSpPr>
            <a:xfrm>
              <a:off x="7802880" y="6286832"/>
              <a:ext cx="3546097" cy="230832"/>
              <a:chOff x="7802880" y="6286832"/>
              <a:chExt cx="3546097" cy="230832"/>
            </a:xfrm>
          </p:grpSpPr>
          <p:sp>
            <p:nvSpPr>
              <p:cNvPr id="19" name="TextBox 18"/>
              <p:cNvSpPr txBox="1"/>
              <p:nvPr userDrawn="1"/>
            </p:nvSpPr>
            <p:spPr>
              <a:xfrm>
                <a:off x="7802880" y="6286832"/>
                <a:ext cx="3546097" cy="230832"/>
              </a:xfrm>
              <a:prstGeom prst="rect">
                <a:avLst/>
              </a:prstGeom>
              <a:noFill/>
            </p:spPr>
            <p:txBody>
              <a:bodyPr wrap="square" rtlCol="0">
                <a:spAutoFit/>
              </a:bodyPr>
              <a:lstStyle/>
              <a:p>
                <a:pPr algn="r"/>
                <a:r>
                  <a:rPr lang="en-US" sz="900" dirty="0">
                    <a:solidFill>
                      <a:schemeClr val="bg1"/>
                    </a:solidFill>
                    <a:latin typeface="+mj-lt"/>
                  </a:rPr>
                  <a:t>KNOWLEDGE             INTEGRITY            IMPACT</a:t>
                </a:r>
              </a:p>
            </p:txBody>
          </p:sp>
          <p:sp>
            <p:nvSpPr>
              <p:cNvPr id="20" name="Rectangle 19"/>
              <p:cNvSpPr/>
              <p:nvPr userDrawn="1"/>
            </p:nvSpPr>
            <p:spPr>
              <a:xfrm>
                <a:off x="8609870"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9748239"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userDrawn="1"/>
            </p:nvSpPr>
            <p:spPr>
              <a:xfrm>
                <a:off x="10668414" y="6345642"/>
                <a:ext cx="111034" cy="11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pic>
        <p:nvPicPr>
          <p:cNvPr id="24" name="Picture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66177" y="-2847804"/>
            <a:ext cx="4423402" cy="4423402"/>
          </a:xfrm>
          <a:prstGeom prst="rect">
            <a:avLst/>
          </a:prstGeom>
          <a:blipFill>
            <a:blip r:embed="rId4">
              <a:alphaModFix amt="0"/>
            </a:blip>
            <a:stretch>
              <a:fillRect/>
            </a:stretch>
          </a:blipFill>
        </p:spPr>
      </p:pic>
      <p:sp>
        <p:nvSpPr>
          <p:cNvPr id="25" name="Rectangle 24"/>
          <p:cNvSpPr/>
          <p:nvPr userDrawn="1"/>
        </p:nvSpPr>
        <p:spPr>
          <a:xfrm>
            <a:off x="0" y="-2537827"/>
            <a:ext cx="12195978" cy="2537827"/>
          </a:xfrm>
          <a:prstGeom prst="rect">
            <a:avLst/>
          </a:prstGeom>
          <a:solidFill>
            <a:srgbClr val="E6E6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6" name="Rectangle 5"/>
          <p:cNvSpPr/>
          <p:nvPr userDrawn="1"/>
        </p:nvSpPr>
        <p:spPr>
          <a:xfrm>
            <a:off x="0" y="6701970"/>
            <a:ext cx="1897258" cy="153590"/>
          </a:xfrm>
          <a:prstGeom prst="rect">
            <a:avLst/>
          </a:prstGeom>
          <a:solidFill>
            <a:srgbClr val="3FB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1897258" y="6701970"/>
            <a:ext cx="6345708" cy="153590"/>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8242966" y="6701970"/>
            <a:ext cx="1874112" cy="1535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10117078" y="6701970"/>
            <a:ext cx="2073156" cy="1535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10518045" y="0"/>
            <a:ext cx="1672189" cy="6858000"/>
          </a:xfrm>
        </p:spPr>
        <p:txBody>
          <a:bodyPr/>
          <a:lstStyle>
            <a:lvl1pPr marL="0" indent="0">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endParaRPr lang="en-US" dirty="0"/>
          </a:p>
        </p:txBody>
      </p:sp>
      <p:sp>
        <p:nvSpPr>
          <p:cNvPr id="11" name="Title 1"/>
          <p:cNvSpPr>
            <a:spLocks noGrp="1"/>
          </p:cNvSpPr>
          <p:nvPr>
            <p:ph type="title"/>
          </p:nvPr>
        </p:nvSpPr>
        <p:spPr>
          <a:xfrm>
            <a:off x="410748" y="673352"/>
            <a:ext cx="9794348" cy="779930"/>
          </a:xfrm>
        </p:spPr>
        <p:txBody>
          <a:bodyPr anchor="b">
            <a:normAutofit/>
          </a:bodyPr>
          <a:lstStyle>
            <a:lvl1pPr>
              <a:defRPr sz="3600" b="1">
                <a:solidFill>
                  <a:srgbClr val="0A688E"/>
                </a:solidFill>
              </a:defRPr>
            </a:lvl1pPr>
          </a:lstStyle>
          <a:p>
            <a:r>
              <a:rPr lang="en-US" dirty="0"/>
              <a:t>Click to edit Master title style</a:t>
            </a:r>
          </a:p>
        </p:txBody>
      </p:sp>
      <p:sp>
        <p:nvSpPr>
          <p:cNvPr id="12" name="Text Placeholder 3"/>
          <p:cNvSpPr>
            <a:spLocks noGrp="1"/>
          </p:cNvSpPr>
          <p:nvPr>
            <p:ph type="body" sz="half" idx="2"/>
          </p:nvPr>
        </p:nvSpPr>
        <p:spPr>
          <a:xfrm>
            <a:off x="410748" y="1662545"/>
            <a:ext cx="9794348" cy="4611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38050" y="5979818"/>
            <a:ext cx="722152" cy="722152"/>
          </a:xfrm>
          <a:prstGeom prst="rect">
            <a:avLst/>
          </a:prstGeom>
          <a:blipFill>
            <a:blip r:embed="rId3">
              <a:alphaModFix amt="0"/>
            </a:blip>
            <a:stretch>
              <a:fillRect/>
            </a:stretch>
          </a:blip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5" name="Rectangle 4"/>
          <p:cNvSpPr/>
          <p:nvPr userDrawn="1"/>
        </p:nvSpPr>
        <p:spPr>
          <a:xfrm>
            <a:off x="0" y="6701970"/>
            <a:ext cx="1897258" cy="153590"/>
          </a:xfrm>
          <a:prstGeom prst="rect">
            <a:avLst/>
          </a:prstGeom>
          <a:solidFill>
            <a:srgbClr val="3FB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1897257" y="6701970"/>
            <a:ext cx="7535243" cy="153590"/>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9432500" y="6701970"/>
            <a:ext cx="1413164" cy="1535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10845664" y="6701970"/>
            <a:ext cx="2073156" cy="1535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p:cNvSpPr>
            <a:spLocks noGrp="1"/>
          </p:cNvSpPr>
          <p:nvPr>
            <p:ph sz="half" idx="13"/>
          </p:nvPr>
        </p:nvSpPr>
        <p:spPr>
          <a:xfrm>
            <a:off x="0" y="0"/>
            <a:ext cx="12192000" cy="6701970"/>
          </a:xfrm>
        </p:spPr>
        <p:txBody>
          <a:bodyPr/>
          <a:lstStyle>
            <a:lvl1pPr marL="0" indent="0">
              <a:buNone/>
              <a:defRPr/>
            </a:lvl1pPr>
          </a:lstStyle>
          <a:p>
            <a:pPr lvl="0"/>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9" name="Rectangle 8"/>
          <p:cNvSpPr/>
          <p:nvPr userDrawn="1"/>
        </p:nvSpPr>
        <p:spPr>
          <a:xfrm>
            <a:off x="0" y="6701970"/>
            <a:ext cx="1897258" cy="153590"/>
          </a:xfrm>
          <a:prstGeom prst="rect">
            <a:avLst/>
          </a:prstGeom>
          <a:solidFill>
            <a:srgbClr val="3FB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1897257" y="6701970"/>
            <a:ext cx="7535243" cy="153590"/>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9432500" y="6701970"/>
            <a:ext cx="1413164" cy="1535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10845664" y="6701970"/>
            <a:ext cx="2073156" cy="1535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2"/>
          <p:cNvSpPr>
            <a:spLocks noGrp="1"/>
          </p:cNvSpPr>
          <p:nvPr>
            <p:ph type="pic" idx="1"/>
          </p:nvPr>
        </p:nvSpPr>
        <p:spPr>
          <a:xfrm>
            <a:off x="6038952" y="0"/>
            <a:ext cx="6153048" cy="670196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7" name="Text Placeholder 3"/>
          <p:cNvSpPr>
            <a:spLocks noGrp="1"/>
          </p:cNvSpPr>
          <p:nvPr>
            <p:ph type="body" sz="half" idx="2"/>
          </p:nvPr>
        </p:nvSpPr>
        <p:spPr>
          <a:xfrm>
            <a:off x="839788" y="1445190"/>
            <a:ext cx="4472344"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sp>
        <p:nvSpPr>
          <p:cNvPr id="8" name="Rectangle 7"/>
          <p:cNvSpPr/>
          <p:nvPr userDrawn="1"/>
        </p:nvSpPr>
        <p:spPr>
          <a:xfrm>
            <a:off x="-1" y="-1"/>
            <a:ext cx="12195979" cy="5111931"/>
          </a:xfrm>
          <a:prstGeom prst="rect">
            <a:avLst/>
          </a:prstGeom>
          <a:solidFill>
            <a:srgbClr val="0E8C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userDrawn="1"/>
        </p:nvGrpSpPr>
        <p:grpSpPr>
          <a:xfrm>
            <a:off x="0" y="4958297"/>
            <a:ext cx="12195979" cy="153634"/>
            <a:chOff x="0" y="6701970"/>
            <a:chExt cx="12918820" cy="153590"/>
          </a:xfrm>
        </p:grpSpPr>
        <p:sp>
          <p:nvSpPr>
            <p:cNvPr id="9" name="Rectangle 8"/>
            <p:cNvSpPr/>
            <p:nvPr userDrawn="1"/>
          </p:nvSpPr>
          <p:spPr>
            <a:xfrm>
              <a:off x="0" y="6701970"/>
              <a:ext cx="1897258" cy="153590"/>
            </a:xfrm>
            <a:prstGeom prst="rect">
              <a:avLst/>
            </a:prstGeom>
            <a:solidFill>
              <a:srgbClr val="3FBE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userDrawn="1"/>
          </p:nvSpPr>
          <p:spPr>
            <a:xfrm>
              <a:off x="1897257" y="6701970"/>
              <a:ext cx="7535243" cy="153590"/>
            </a:xfrm>
            <a:prstGeom prst="rect">
              <a:avLst/>
            </a:prstGeom>
            <a:solidFill>
              <a:srgbClr val="0A68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9432500" y="6701970"/>
              <a:ext cx="1413164" cy="153590"/>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10845664" y="6701970"/>
              <a:ext cx="2073156" cy="15359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663564" y="5569074"/>
            <a:ext cx="856176" cy="856176"/>
          </a:xfrm>
          <a:prstGeom prst="rect">
            <a:avLst/>
          </a:prstGeom>
          <a:blipFill>
            <a:blip r:embed="rId3">
              <a:alphaModFix amt="0"/>
            </a:blip>
            <a:stretch>
              <a:fillRect/>
            </a:stretch>
          </a:blipFill>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CF8120-5D43-445C-81DE-BB63D27CD451}" type="datetimeFigureOut">
              <a:rPr lang="en-US" smtClean="0"/>
              <a:t>8/11/2023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A76395-65C6-40C6-B0F2-3F72B3156A66}" type="slidenum">
              <a:rPr lang="en-US" smtClean="0"/>
              <a:t>‹#›</a:t>
            </a:fld>
            <a:endParaRPr lang="en-US"/>
          </a:p>
        </p:txBody>
      </p:sp>
      <p:sp>
        <p:nvSpPr>
          <p:cNvPr id="7" name="Rectangle 6"/>
          <p:cNvSpPr/>
          <p:nvPr userDrawn="1"/>
        </p:nvSpPr>
        <p:spPr>
          <a:xfrm>
            <a:off x="-39753" y="-51683"/>
            <a:ext cx="12235732" cy="690968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440890" y="483244"/>
            <a:ext cx="2684166" cy="680012"/>
          </a:xfrm>
          <a:prstGeom prst="rect">
            <a:avLst/>
          </a:prstGeom>
        </p:spPr>
      </p:pic>
      <p:sp>
        <p:nvSpPr>
          <p:cNvPr id="11" name="Rectangle 10"/>
          <p:cNvSpPr/>
          <p:nvPr userDrawn="1"/>
        </p:nvSpPr>
        <p:spPr>
          <a:xfrm>
            <a:off x="7180729" y="269109"/>
            <a:ext cx="6320118" cy="6333565"/>
          </a:xfrm>
          <a:prstGeom prst="rect">
            <a:avLst/>
          </a:prstGeom>
          <a:blipFill dpi="0" rotWithShape="1">
            <a:blip r:embed="rId16">
              <a:alphaModFix amt="6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40890" y="2534472"/>
            <a:ext cx="7500395" cy="2123658"/>
          </a:xfrm>
          <a:prstGeom prst="rect">
            <a:avLst/>
          </a:prstGeom>
          <a:noFill/>
        </p:spPr>
        <p:txBody>
          <a:bodyPr wrap="square" rtlCol="0">
            <a:spAutoFit/>
          </a:bodyPr>
          <a:lstStyle/>
          <a:p>
            <a:r>
              <a:rPr lang="en-US" sz="4400" b="1" dirty="0">
                <a:solidFill>
                  <a:schemeClr val="bg1"/>
                </a:solidFill>
              </a:rPr>
              <a:t>IT PROJECT MANAGEMENT</a:t>
            </a:r>
          </a:p>
          <a:p>
            <a:endParaRPr lang="en-US" sz="4400" b="1" dirty="0">
              <a:solidFill>
                <a:schemeClr val="bg1"/>
              </a:solidFill>
            </a:endParaRPr>
          </a:p>
          <a:p>
            <a:r>
              <a:rPr lang="en-US" sz="4400" b="1" dirty="0">
                <a:solidFill>
                  <a:srgbClr val="FF0000"/>
                </a:solidFill>
              </a:rPr>
              <a:t>Lecture 2</a:t>
            </a:r>
          </a:p>
        </p:txBody>
      </p:sp>
      <p:sp>
        <p:nvSpPr>
          <p:cNvPr id="5" name="TextBox 4"/>
          <p:cNvSpPr txBox="1"/>
          <p:nvPr/>
        </p:nvSpPr>
        <p:spPr>
          <a:xfrm>
            <a:off x="320740" y="3429000"/>
            <a:ext cx="7620545" cy="523220"/>
          </a:xfrm>
          <a:prstGeom prst="rect">
            <a:avLst/>
          </a:prstGeom>
          <a:noFill/>
        </p:spPr>
        <p:txBody>
          <a:bodyPr wrap="square" rtlCol="0">
            <a:spAutoFit/>
          </a:bodyPr>
          <a:lstStyle/>
          <a:p>
            <a:r>
              <a:rPr lang="en-US" sz="2800" b="0" dirty="0">
                <a:solidFill>
                  <a:schemeClr val="bg1"/>
                </a:solidFill>
              </a:rPr>
              <a:t> </a:t>
            </a:r>
          </a:p>
        </p:txBody>
      </p:sp>
      <p:sp>
        <p:nvSpPr>
          <p:cNvPr id="6" name="TextBox 5"/>
          <p:cNvSpPr txBox="1"/>
          <p:nvPr/>
        </p:nvSpPr>
        <p:spPr>
          <a:xfrm>
            <a:off x="440890" y="6114523"/>
            <a:ext cx="7500395" cy="246221"/>
          </a:xfrm>
          <a:prstGeom prst="rect">
            <a:avLst/>
          </a:prstGeom>
          <a:noFill/>
        </p:spPr>
        <p:txBody>
          <a:bodyPr wrap="square" rtlCol="0">
            <a:spAutoFit/>
          </a:bodyPr>
          <a:lstStyle/>
          <a:p>
            <a:r>
              <a:rPr lang="en-US" sz="1000" b="0" dirty="0">
                <a:solidFill>
                  <a:schemeClr val="bg1"/>
                </a:solidFill>
              </a:rPr>
              <a:t>2022</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b="1" dirty="0"/>
              <a:t>Project Stakeholder</a:t>
            </a:r>
          </a:p>
        </p:txBody>
      </p:sp>
      <p:sp>
        <p:nvSpPr>
          <p:cNvPr id="5" name="Rectangle 2">
            <a:extLst>
              <a:ext uri="{FF2B5EF4-FFF2-40B4-BE49-F238E27FC236}">
                <a16:creationId xmlns:a16="http://schemas.microsoft.com/office/drawing/2014/main" id="{F9F3BABB-61FC-5B26-BB9A-9736B1AF35C3}"/>
              </a:ext>
            </a:extLst>
          </p:cNvPr>
          <p:cNvSpPr>
            <a:spLocks noGrp="1" noChangeArrowheads="1"/>
          </p:cNvSpPr>
          <p:nvPr>
            <p:ph type="body" idx="1"/>
          </p:nvPr>
        </p:nvSpPr>
        <p:spPr bwMode="auto">
          <a:xfrm>
            <a:off x="332820" y="2161106"/>
            <a:ext cx="10920248" cy="19184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342900" indent="-342900" algn="just">
              <a:buFont typeface="Arial" panose="020B0604020202020204" pitchFamily="34" charset="0"/>
              <a:buChar char="•"/>
            </a:pPr>
            <a:r>
              <a:rPr lang="en-US" dirty="0">
                <a:solidFill>
                  <a:srgbClr val="231F20"/>
                </a:solidFill>
                <a:effectLst/>
              </a:rPr>
              <a:t>The project manager in this example would normally be the general contractor responsible for building the house. </a:t>
            </a:r>
          </a:p>
          <a:p>
            <a:pPr marL="342900" indent="-342900" algn="just">
              <a:buFont typeface="Arial" panose="020B0604020202020204" pitchFamily="34" charset="0"/>
              <a:buChar char="•"/>
            </a:pPr>
            <a:r>
              <a:rPr lang="en-US" dirty="0">
                <a:solidFill>
                  <a:srgbClr val="231F20"/>
                </a:solidFill>
                <a:effectLst/>
              </a:rPr>
              <a:t>The project manager needs to work with all the project stakeholders to meet their needs and expectations. </a:t>
            </a:r>
            <a:endParaRPr lang="en-US" dirty="0"/>
          </a:p>
          <a:p>
            <a:pPr marL="342900" indent="-342900" algn="just">
              <a:buFont typeface="Arial" panose="020B0604020202020204" pitchFamily="34" charset="0"/>
              <a:buChar char="•"/>
            </a:pPr>
            <a:endParaRPr lang="en-US" dirty="0"/>
          </a:p>
        </p:txBody>
      </p:sp>
      <p:sp>
        <p:nvSpPr>
          <p:cNvPr id="2" name="Title 2">
            <a:extLst>
              <a:ext uri="{FF2B5EF4-FFF2-40B4-BE49-F238E27FC236}">
                <a16:creationId xmlns:a16="http://schemas.microsoft.com/office/drawing/2014/main" id="{02451926-839B-6ACC-E66A-E0EDD227759B}"/>
              </a:ext>
            </a:extLst>
          </p:cNvPr>
          <p:cNvSpPr txBox="1">
            <a:spLocks/>
          </p:cNvSpPr>
          <p:nvPr/>
        </p:nvSpPr>
        <p:spPr>
          <a:xfrm>
            <a:off x="332820" y="1178250"/>
            <a:ext cx="5311234" cy="7548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chemeClr val="bg1"/>
                </a:solidFill>
                <a:latin typeface="+mj-lt"/>
                <a:ea typeface="+mj-ea"/>
                <a:cs typeface="+mj-cs"/>
              </a:defRPr>
            </a:lvl1pPr>
          </a:lstStyle>
          <a:p>
            <a:pPr>
              <a:tabLst>
                <a:tab pos="3141345" algn="l"/>
              </a:tabLst>
            </a:pPr>
            <a:r>
              <a:rPr lang="en-US" sz="3200" b="1" dirty="0">
                <a:solidFill>
                  <a:srgbClr val="002060"/>
                </a:solidFill>
              </a:rPr>
              <a:t>Project Manager</a:t>
            </a:r>
          </a:p>
        </p:txBody>
      </p:sp>
    </p:spTree>
    <p:extLst>
      <p:ext uri="{BB962C8B-B14F-4D97-AF65-F5344CB8AC3E}">
        <p14:creationId xmlns:p14="http://schemas.microsoft.com/office/powerpoint/2010/main" val="3134598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b="1" dirty="0"/>
              <a:t>Project Stakeholder</a:t>
            </a:r>
          </a:p>
        </p:txBody>
      </p:sp>
      <p:sp>
        <p:nvSpPr>
          <p:cNvPr id="5" name="Rectangle 2">
            <a:extLst>
              <a:ext uri="{FF2B5EF4-FFF2-40B4-BE49-F238E27FC236}">
                <a16:creationId xmlns:a16="http://schemas.microsoft.com/office/drawing/2014/main" id="{F9F3BABB-61FC-5B26-BB9A-9736B1AF35C3}"/>
              </a:ext>
            </a:extLst>
          </p:cNvPr>
          <p:cNvSpPr>
            <a:spLocks noGrp="1" noChangeArrowheads="1"/>
          </p:cNvSpPr>
          <p:nvPr>
            <p:ph type="body" idx="1"/>
          </p:nvPr>
        </p:nvSpPr>
        <p:spPr bwMode="auto">
          <a:xfrm>
            <a:off x="432669" y="1961441"/>
            <a:ext cx="10920248" cy="41693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342900" indent="-342900" algn="just">
              <a:buFont typeface="Arial" panose="020B0604020202020204" pitchFamily="34" charset="0"/>
              <a:buChar char="•"/>
            </a:pPr>
            <a:r>
              <a:rPr lang="en-US" sz="2400" dirty="0">
                <a:solidFill>
                  <a:srgbClr val="231F20"/>
                </a:solidFill>
                <a:effectLst/>
              </a:rPr>
              <a:t>The project team for building the house would include several construction workers, electricians, and carpenters. </a:t>
            </a:r>
          </a:p>
          <a:p>
            <a:pPr marL="342900" indent="-342900" algn="just">
              <a:buFont typeface="Arial" panose="020B0604020202020204" pitchFamily="34" charset="0"/>
              <a:buChar char="•"/>
            </a:pPr>
            <a:r>
              <a:rPr lang="en-US" sz="2400" dirty="0">
                <a:solidFill>
                  <a:srgbClr val="231F20"/>
                </a:solidFill>
                <a:effectLst/>
              </a:rPr>
              <a:t>These stakeholders would need to know exactly what work they must do and when they need to do it. </a:t>
            </a:r>
          </a:p>
          <a:p>
            <a:pPr marL="342900" indent="-342900" algn="just">
              <a:buFont typeface="Arial" panose="020B0604020202020204" pitchFamily="34" charset="0"/>
              <a:buChar char="•"/>
            </a:pPr>
            <a:r>
              <a:rPr lang="en-US" sz="2400" dirty="0">
                <a:solidFill>
                  <a:srgbClr val="231F20"/>
                </a:solidFill>
                <a:effectLst/>
              </a:rPr>
              <a:t>They would need to know if the required materials and equipment will be at the construction site or if they are expected to provide the materials and equipment. </a:t>
            </a:r>
          </a:p>
          <a:p>
            <a:pPr marL="342900" indent="-342900" algn="just">
              <a:buFont typeface="Arial" panose="020B0604020202020204" pitchFamily="34" charset="0"/>
              <a:buChar char="•"/>
            </a:pPr>
            <a:r>
              <a:rPr lang="en-US" sz="2400" dirty="0">
                <a:solidFill>
                  <a:srgbClr val="231F20"/>
                </a:solidFill>
                <a:effectLst/>
              </a:rPr>
              <a:t>Their work would need to be coordinated because many interrelated factors are involved. </a:t>
            </a:r>
          </a:p>
          <a:p>
            <a:pPr algn="just"/>
            <a:r>
              <a:rPr lang="en-US" sz="2400" dirty="0">
                <a:solidFill>
                  <a:srgbClr val="231F20"/>
                </a:solidFill>
                <a:effectLst/>
              </a:rPr>
              <a:t>For example, the carpenter cannot put in kitchen cabinets until the walls are completed.</a:t>
            </a:r>
            <a:endParaRPr kumimoji="0" lang="LID4096" altLang="LID4096" b="0" i="0" u="none" strike="noStrike" cap="none" normalizeH="0" baseline="0" dirty="0">
              <a:ln>
                <a:noFill/>
              </a:ln>
              <a:solidFill>
                <a:schemeClr val="tx1"/>
              </a:solidFill>
              <a:effectLst/>
            </a:endParaRPr>
          </a:p>
        </p:txBody>
      </p:sp>
      <p:sp>
        <p:nvSpPr>
          <p:cNvPr id="2" name="Title 2">
            <a:extLst>
              <a:ext uri="{FF2B5EF4-FFF2-40B4-BE49-F238E27FC236}">
                <a16:creationId xmlns:a16="http://schemas.microsoft.com/office/drawing/2014/main" id="{336C227F-9EFE-852A-E28A-90375BA00FBB}"/>
              </a:ext>
            </a:extLst>
          </p:cNvPr>
          <p:cNvSpPr txBox="1">
            <a:spLocks/>
          </p:cNvSpPr>
          <p:nvPr/>
        </p:nvSpPr>
        <p:spPr>
          <a:xfrm>
            <a:off x="322309" y="1070845"/>
            <a:ext cx="5311234" cy="7548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chemeClr val="bg1"/>
                </a:solidFill>
                <a:latin typeface="+mj-lt"/>
                <a:ea typeface="+mj-ea"/>
                <a:cs typeface="+mj-cs"/>
              </a:defRPr>
            </a:lvl1pPr>
          </a:lstStyle>
          <a:p>
            <a:pPr>
              <a:tabLst>
                <a:tab pos="3141345" algn="l"/>
              </a:tabLst>
            </a:pPr>
            <a:r>
              <a:rPr lang="en-US" sz="3200" b="1" dirty="0">
                <a:solidFill>
                  <a:srgbClr val="002060"/>
                </a:solidFill>
              </a:rPr>
              <a:t>Project team</a:t>
            </a:r>
          </a:p>
        </p:txBody>
      </p:sp>
    </p:spTree>
    <p:extLst>
      <p:ext uri="{BB962C8B-B14F-4D97-AF65-F5344CB8AC3E}">
        <p14:creationId xmlns:p14="http://schemas.microsoft.com/office/powerpoint/2010/main" val="1487712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b="1" dirty="0"/>
              <a:t>Project Stakeholder</a:t>
            </a:r>
          </a:p>
        </p:txBody>
      </p:sp>
      <p:sp>
        <p:nvSpPr>
          <p:cNvPr id="5" name="Rectangle 2">
            <a:extLst>
              <a:ext uri="{FF2B5EF4-FFF2-40B4-BE49-F238E27FC236}">
                <a16:creationId xmlns:a16="http://schemas.microsoft.com/office/drawing/2014/main" id="{F9F3BABB-61FC-5B26-BB9A-9736B1AF35C3}"/>
              </a:ext>
            </a:extLst>
          </p:cNvPr>
          <p:cNvSpPr>
            <a:spLocks noGrp="1" noChangeArrowheads="1"/>
          </p:cNvSpPr>
          <p:nvPr>
            <p:ph type="body" idx="1"/>
          </p:nvPr>
        </p:nvSpPr>
        <p:spPr bwMode="auto">
          <a:xfrm>
            <a:off x="432669" y="2084888"/>
            <a:ext cx="10920248" cy="32480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342900" indent="-342900" algn="just">
              <a:buFont typeface="Arial" panose="020B0604020202020204" pitchFamily="34" charset="0"/>
              <a:buChar char="•"/>
            </a:pPr>
            <a:r>
              <a:rPr lang="en-US" dirty="0">
                <a:solidFill>
                  <a:srgbClr val="231F20"/>
                </a:solidFill>
                <a:effectLst/>
              </a:rPr>
              <a:t>Support staff might include the buyers’ employers, the general contractor’s administrative assistant, and people who support other stakeholders. </a:t>
            </a:r>
          </a:p>
          <a:p>
            <a:pPr marL="342900" indent="-342900" algn="just">
              <a:buFont typeface="Arial" panose="020B0604020202020204" pitchFamily="34" charset="0"/>
              <a:buChar char="•"/>
            </a:pPr>
            <a:r>
              <a:rPr lang="en-US" dirty="0">
                <a:solidFill>
                  <a:srgbClr val="231F20"/>
                </a:solidFill>
                <a:effectLst/>
              </a:rPr>
              <a:t>The buyers’ employers might expect their employees to complete their work but allow some flexibility so they can visit the building site or take phone calls related to building the house. </a:t>
            </a:r>
          </a:p>
          <a:p>
            <a:pPr marL="342900" indent="-342900" algn="just">
              <a:buFont typeface="Arial" panose="020B0604020202020204" pitchFamily="34" charset="0"/>
              <a:buChar char="•"/>
            </a:pPr>
            <a:r>
              <a:rPr lang="en-US" dirty="0">
                <a:solidFill>
                  <a:srgbClr val="231F20"/>
                </a:solidFill>
                <a:effectLst/>
              </a:rPr>
              <a:t>The contractor’s administrative assistant would support the project by coordinating meetings between the buyers, the contractor, suppliers, and other parties. </a:t>
            </a:r>
            <a:endParaRPr lang="en-US" dirty="0"/>
          </a:p>
        </p:txBody>
      </p:sp>
      <p:sp>
        <p:nvSpPr>
          <p:cNvPr id="2" name="Title 2">
            <a:extLst>
              <a:ext uri="{FF2B5EF4-FFF2-40B4-BE49-F238E27FC236}">
                <a16:creationId xmlns:a16="http://schemas.microsoft.com/office/drawing/2014/main" id="{DC3C4FA6-CF68-EC5B-28EA-E081E2FEC263}"/>
              </a:ext>
            </a:extLst>
          </p:cNvPr>
          <p:cNvSpPr txBox="1">
            <a:spLocks/>
          </p:cNvSpPr>
          <p:nvPr/>
        </p:nvSpPr>
        <p:spPr>
          <a:xfrm>
            <a:off x="322309" y="1070845"/>
            <a:ext cx="5311234" cy="7548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chemeClr val="bg1"/>
                </a:solidFill>
                <a:latin typeface="+mj-lt"/>
                <a:ea typeface="+mj-ea"/>
                <a:cs typeface="+mj-cs"/>
              </a:defRPr>
            </a:lvl1pPr>
          </a:lstStyle>
          <a:p>
            <a:pPr>
              <a:tabLst>
                <a:tab pos="3141345" algn="l"/>
              </a:tabLst>
            </a:pPr>
            <a:r>
              <a:rPr lang="en-US" sz="3200" b="1" dirty="0">
                <a:solidFill>
                  <a:srgbClr val="002060"/>
                </a:solidFill>
              </a:rPr>
              <a:t>Support staff</a:t>
            </a:r>
          </a:p>
        </p:txBody>
      </p:sp>
    </p:spTree>
    <p:extLst>
      <p:ext uri="{BB962C8B-B14F-4D97-AF65-F5344CB8AC3E}">
        <p14:creationId xmlns:p14="http://schemas.microsoft.com/office/powerpoint/2010/main" val="32079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b="1" dirty="0"/>
              <a:t>Project Stakeholder</a:t>
            </a:r>
          </a:p>
        </p:txBody>
      </p:sp>
      <p:sp>
        <p:nvSpPr>
          <p:cNvPr id="5" name="Rectangle 2">
            <a:extLst>
              <a:ext uri="{FF2B5EF4-FFF2-40B4-BE49-F238E27FC236}">
                <a16:creationId xmlns:a16="http://schemas.microsoft.com/office/drawing/2014/main" id="{F9F3BABB-61FC-5B26-BB9A-9736B1AF35C3}"/>
              </a:ext>
            </a:extLst>
          </p:cNvPr>
          <p:cNvSpPr>
            <a:spLocks noGrp="1" noChangeArrowheads="1"/>
          </p:cNvSpPr>
          <p:nvPr>
            <p:ph type="body" idx="1"/>
          </p:nvPr>
        </p:nvSpPr>
        <p:spPr bwMode="auto">
          <a:xfrm>
            <a:off x="432669" y="1950144"/>
            <a:ext cx="10920248" cy="191847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lgn="just"/>
            <a:r>
              <a:rPr lang="en-US" sz="2400" dirty="0">
                <a:solidFill>
                  <a:srgbClr val="231F20"/>
                </a:solidFill>
                <a:effectLst/>
              </a:rPr>
              <a:t>Building a house requires many suppliers. </a:t>
            </a:r>
          </a:p>
          <a:p>
            <a:pPr algn="just"/>
            <a:r>
              <a:rPr lang="en-US" sz="2400" dirty="0">
                <a:solidFill>
                  <a:srgbClr val="231F20"/>
                </a:solidFill>
                <a:effectLst/>
              </a:rPr>
              <a:t>The suppliers would provide the wood, windows, flooring, appliances, and other materials. </a:t>
            </a:r>
          </a:p>
          <a:p>
            <a:pPr algn="just"/>
            <a:r>
              <a:rPr lang="en-US" sz="2400" dirty="0">
                <a:solidFill>
                  <a:srgbClr val="231F20"/>
                </a:solidFill>
                <a:effectLst/>
              </a:rPr>
              <a:t>Suppliers would expect exact details on the items they need to provide, and where and when to deliver those items.</a:t>
            </a:r>
            <a:endParaRPr kumimoji="0" lang="LID4096" altLang="LID4096" b="0" i="0" u="none" strike="noStrike" cap="none" normalizeH="0" baseline="0" dirty="0">
              <a:ln>
                <a:noFill/>
              </a:ln>
              <a:solidFill>
                <a:schemeClr val="tx1"/>
              </a:solidFill>
              <a:effectLst/>
            </a:endParaRPr>
          </a:p>
        </p:txBody>
      </p:sp>
      <p:sp>
        <p:nvSpPr>
          <p:cNvPr id="2" name="Title 2">
            <a:extLst>
              <a:ext uri="{FF2B5EF4-FFF2-40B4-BE49-F238E27FC236}">
                <a16:creationId xmlns:a16="http://schemas.microsoft.com/office/drawing/2014/main" id="{6FA93EE3-C55F-374D-1EC0-8F4B16FF839A}"/>
              </a:ext>
            </a:extLst>
          </p:cNvPr>
          <p:cNvSpPr txBox="1">
            <a:spLocks/>
          </p:cNvSpPr>
          <p:nvPr/>
        </p:nvSpPr>
        <p:spPr>
          <a:xfrm>
            <a:off x="322309" y="1070845"/>
            <a:ext cx="5311234" cy="7548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chemeClr val="bg1"/>
                </a:solidFill>
                <a:latin typeface="+mj-lt"/>
                <a:ea typeface="+mj-ea"/>
                <a:cs typeface="+mj-cs"/>
              </a:defRPr>
            </a:lvl1pPr>
          </a:lstStyle>
          <a:p>
            <a:pPr>
              <a:tabLst>
                <a:tab pos="3141345" algn="l"/>
              </a:tabLst>
            </a:pPr>
            <a:r>
              <a:rPr lang="en-US" sz="3200" b="1" dirty="0">
                <a:solidFill>
                  <a:srgbClr val="002060"/>
                </a:solidFill>
              </a:rPr>
              <a:t>Suppliers</a:t>
            </a:r>
          </a:p>
        </p:txBody>
      </p:sp>
    </p:spTree>
    <p:extLst>
      <p:ext uri="{BB962C8B-B14F-4D97-AF65-F5344CB8AC3E}">
        <p14:creationId xmlns:p14="http://schemas.microsoft.com/office/powerpoint/2010/main" val="637973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b="1" dirty="0"/>
              <a:t>Project Stakeholder</a:t>
            </a:r>
          </a:p>
        </p:txBody>
      </p:sp>
      <p:sp>
        <p:nvSpPr>
          <p:cNvPr id="5" name="Rectangle 2">
            <a:extLst>
              <a:ext uri="{FF2B5EF4-FFF2-40B4-BE49-F238E27FC236}">
                <a16:creationId xmlns:a16="http://schemas.microsoft.com/office/drawing/2014/main" id="{F9F3BABB-61FC-5B26-BB9A-9736B1AF35C3}"/>
              </a:ext>
            </a:extLst>
          </p:cNvPr>
          <p:cNvSpPr>
            <a:spLocks noGrp="1" noChangeArrowheads="1"/>
          </p:cNvSpPr>
          <p:nvPr>
            <p:ph type="body" idx="1"/>
          </p:nvPr>
        </p:nvSpPr>
        <p:spPr bwMode="auto">
          <a:xfrm>
            <a:off x="432669" y="1649350"/>
            <a:ext cx="10920248" cy="42452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algn="just"/>
            <a:r>
              <a:rPr lang="en-US" b="1" dirty="0">
                <a:solidFill>
                  <a:srgbClr val="FF0000"/>
                </a:solidFill>
                <a:effectLst/>
              </a:rPr>
              <a:t>A project might have opponents. </a:t>
            </a:r>
          </a:p>
          <a:p>
            <a:pPr marL="342900" indent="-342900" algn="just">
              <a:buFont typeface="Arial" panose="020B0604020202020204" pitchFamily="34" charset="0"/>
              <a:buChar char="•"/>
            </a:pPr>
            <a:r>
              <a:rPr lang="en-US" dirty="0">
                <a:solidFill>
                  <a:srgbClr val="231F20"/>
                </a:solidFill>
                <a:effectLst/>
              </a:rPr>
              <a:t>In this example, a </a:t>
            </a:r>
            <a:r>
              <a:rPr lang="en-US" dirty="0">
                <a:solidFill>
                  <a:srgbClr val="FF0000"/>
                </a:solidFill>
                <a:effectLst/>
              </a:rPr>
              <a:t>neighbor might oppose the project </a:t>
            </a:r>
            <a:r>
              <a:rPr lang="en-US" dirty="0">
                <a:solidFill>
                  <a:srgbClr val="231F20"/>
                </a:solidFill>
                <a:effectLst/>
              </a:rPr>
              <a:t>because the workers make so much noise that she cannot concentrate on her work at home, or the noise might wake her sleeping children. </a:t>
            </a:r>
          </a:p>
          <a:p>
            <a:pPr algn="just"/>
            <a:r>
              <a:rPr lang="en-US" dirty="0">
                <a:solidFill>
                  <a:srgbClr val="231F20"/>
                </a:solidFill>
                <a:effectLst/>
              </a:rPr>
              <a:t>She might interrupt the workers to voice her complaints or even file a formal complaint. Or, the neighborhood might have association rules concerning new home design and construction. If the homeowners do not follow these rules, they might have to halt construction due to legal issues. Even without such complaints, the home must comply with certain building codes and other restrictions; these considerations may also result in changes to the project’s requirements, </a:t>
            </a:r>
            <a:r>
              <a:rPr lang="en-US" dirty="0">
                <a:solidFill>
                  <a:srgbClr val="FF0000"/>
                </a:solidFill>
                <a:effectLst/>
              </a:rPr>
              <a:t>making the local government a stakeholder </a:t>
            </a:r>
            <a:r>
              <a:rPr lang="en-US" dirty="0">
                <a:solidFill>
                  <a:srgbClr val="231F20"/>
                </a:solidFill>
                <a:effectLst/>
              </a:rPr>
              <a:t>in the project.</a:t>
            </a:r>
            <a:endParaRPr kumimoji="0" lang="LID4096" altLang="LID4096"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582546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b="1" dirty="0"/>
              <a:t>Project Stakeholder</a:t>
            </a:r>
          </a:p>
        </p:txBody>
      </p:sp>
      <p:sp>
        <p:nvSpPr>
          <p:cNvPr id="5" name="Rectangle 2">
            <a:extLst>
              <a:ext uri="{FF2B5EF4-FFF2-40B4-BE49-F238E27FC236}">
                <a16:creationId xmlns:a16="http://schemas.microsoft.com/office/drawing/2014/main" id="{F9F3BABB-61FC-5B26-BB9A-9736B1AF35C3}"/>
              </a:ext>
            </a:extLst>
          </p:cNvPr>
          <p:cNvSpPr>
            <a:spLocks noGrp="1" noChangeArrowheads="1"/>
          </p:cNvSpPr>
          <p:nvPr>
            <p:ph type="body" idx="1"/>
          </p:nvPr>
        </p:nvSpPr>
        <p:spPr bwMode="auto">
          <a:xfrm>
            <a:off x="432669" y="1854759"/>
            <a:ext cx="10920248" cy="225087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342900" indent="-342900" algn="just">
              <a:buFont typeface="Arial" panose="020B0604020202020204" pitchFamily="34" charset="0"/>
              <a:buChar char="•"/>
            </a:pPr>
            <a:r>
              <a:rPr lang="en-US" dirty="0">
                <a:solidFill>
                  <a:srgbClr val="231F20"/>
                </a:solidFill>
                <a:effectLst/>
              </a:rPr>
              <a:t>projects have many different stakeholders, and they often have different interests. </a:t>
            </a:r>
          </a:p>
          <a:p>
            <a:pPr marL="342900" indent="-342900" algn="just">
              <a:buFont typeface="Arial" panose="020B0604020202020204" pitchFamily="34" charset="0"/>
              <a:buChar char="•"/>
            </a:pPr>
            <a:r>
              <a:rPr lang="en-US" dirty="0">
                <a:solidFill>
                  <a:srgbClr val="231F20"/>
                </a:solidFill>
                <a:effectLst/>
              </a:rPr>
              <a:t>Stakeholders’ needs and expectations are important in the beginning and throughout the life of a project. </a:t>
            </a:r>
          </a:p>
          <a:p>
            <a:pPr marL="342900" indent="-342900" algn="just">
              <a:buFont typeface="Arial" panose="020B0604020202020204" pitchFamily="34" charset="0"/>
              <a:buChar char="•"/>
            </a:pPr>
            <a:r>
              <a:rPr lang="en-US" dirty="0">
                <a:solidFill>
                  <a:srgbClr val="231F20"/>
                </a:solidFill>
                <a:effectLst/>
              </a:rPr>
              <a:t>Successful project managers develop good relationships with project stakeholders to understand and meet their needs and expectations.</a:t>
            </a:r>
            <a:endParaRPr kumimoji="0" lang="LID4096" altLang="LID4096"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44430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tabLst>
                <a:tab pos="3141345" algn="l"/>
              </a:tabLst>
            </a:pPr>
            <a:r>
              <a:rPr lang="en-US" b="1" dirty="0">
                <a:effectLst/>
              </a:rPr>
              <a:t>Project Management Knowledge Areas</a:t>
            </a:r>
            <a:endParaRPr lang="en-US" b="1" dirty="0"/>
          </a:p>
        </p:txBody>
      </p:sp>
      <p:sp>
        <p:nvSpPr>
          <p:cNvPr id="5" name="Rectangle 2">
            <a:extLst>
              <a:ext uri="{FF2B5EF4-FFF2-40B4-BE49-F238E27FC236}">
                <a16:creationId xmlns:a16="http://schemas.microsoft.com/office/drawing/2014/main" id="{F9F3BABB-61FC-5B26-BB9A-9736B1AF35C3}"/>
              </a:ext>
            </a:extLst>
          </p:cNvPr>
          <p:cNvSpPr>
            <a:spLocks noGrp="1" noChangeArrowheads="1"/>
          </p:cNvSpPr>
          <p:nvPr>
            <p:ph type="body" idx="1"/>
          </p:nvPr>
        </p:nvSpPr>
        <p:spPr bwMode="auto">
          <a:xfrm>
            <a:off x="222464" y="1335446"/>
            <a:ext cx="10920248" cy="6647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b="1" dirty="0">
                <a:solidFill>
                  <a:srgbClr val="231F20"/>
                </a:solidFill>
                <a:effectLst/>
              </a:rPr>
              <a:t>Project management knowledge areas</a:t>
            </a:r>
            <a:r>
              <a:rPr lang="en-US" dirty="0">
                <a:solidFill>
                  <a:srgbClr val="231F20"/>
                </a:solidFill>
                <a:effectLst/>
              </a:rPr>
              <a:t> describe the key competencies that project managers must develop. </a:t>
            </a:r>
            <a:endParaRPr kumimoji="0" lang="LID4096" altLang="LID4096" b="0" i="0" u="none" strike="noStrike" cap="none" normalizeH="0" baseline="0" dirty="0">
              <a:ln>
                <a:noFill/>
              </a:ln>
              <a:solidFill>
                <a:schemeClr val="tx1"/>
              </a:solidFill>
              <a:effectLst/>
            </a:endParaRPr>
          </a:p>
        </p:txBody>
      </p:sp>
      <p:pic>
        <p:nvPicPr>
          <p:cNvPr id="7" name="Picture 6">
            <a:extLst>
              <a:ext uri="{FF2B5EF4-FFF2-40B4-BE49-F238E27FC236}">
                <a16:creationId xmlns:a16="http://schemas.microsoft.com/office/drawing/2014/main" id="{2D318075-BEA1-9D02-661B-F0136B1289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463" y="1945252"/>
            <a:ext cx="9022827" cy="4329424"/>
          </a:xfrm>
          <a:prstGeom prst="rect">
            <a:avLst/>
          </a:prstGeom>
        </p:spPr>
      </p:pic>
      <p:sp>
        <p:nvSpPr>
          <p:cNvPr id="9" name="TextBox 8">
            <a:extLst>
              <a:ext uri="{FF2B5EF4-FFF2-40B4-BE49-F238E27FC236}">
                <a16:creationId xmlns:a16="http://schemas.microsoft.com/office/drawing/2014/main" id="{54AF8FC6-3985-C75F-0042-EC34F78ACAF0}"/>
              </a:ext>
            </a:extLst>
          </p:cNvPr>
          <p:cNvSpPr txBox="1"/>
          <p:nvPr/>
        </p:nvSpPr>
        <p:spPr>
          <a:xfrm>
            <a:off x="9159460" y="1945252"/>
            <a:ext cx="2810076" cy="1569660"/>
          </a:xfrm>
          <a:prstGeom prst="rect">
            <a:avLst/>
          </a:prstGeom>
          <a:noFill/>
        </p:spPr>
        <p:txBody>
          <a:bodyPr wrap="square">
            <a:spAutoFit/>
          </a:bodyPr>
          <a:lstStyle/>
          <a:p>
            <a:r>
              <a:rPr lang="en-US" sz="2400" dirty="0">
                <a:solidFill>
                  <a:srgbClr val="231F20"/>
                </a:solidFill>
                <a:effectLst/>
              </a:rPr>
              <a:t>Figure 1-2: knowledge areas of project management.</a:t>
            </a:r>
            <a:endParaRPr lang="LID4096" sz="2400" dirty="0"/>
          </a:p>
        </p:txBody>
      </p:sp>
    </p:spTree>
    <p:extLst>
      <p:ext uri="{BB962C8B-B14F-4D97-AF65-F5344CB8AC3E}">
        <p14:creationId xmlns:p14="http://schemas.microsoft.com/office/powerpoint/2010/main" val="2213140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b="1" dirty="0">
                <a:effectLst/>
              </a:rPr>
              <a:t>Project Management Knowledge Areas</a:t>
            </a:r>
            <a:endParaRPr lang="en-US" b="1" dirty="0"/>
          </a:p>
        </p:txBody>
      </p:sp>
      <p:sp>
        <p:nvSpPr>
          <p:cNvPr id="5" name="Rectangle 2">
            <a:extLst>
              <a:ext uri="{FF2B5EF4-FFF2-40B4-BE49-F238E27FC236}">
                <a16:creationId xmlns:a16="http://schemas.microsoft.com/office/drawing/2014/main" id="{F9F3BABB-61FC-5B26-BB9A-9736B1AF35C3}"/>
              </a:ext>
            </a:extLst>
          </p:cNvPr>
          <p:cNvSpPr>
            <a:spLocks noGrp="1" noChangeArrowheads="1"/>
          </p:cNvSpPr>
          <p:nvPr>
            <p:ph type="body" idx="1"/>
          </p:nvPr>
        </p:nvSpPr>
        <p:spPr bwMode="auto">
          <a:xfrm>
            <a:off x="432669" y="1666289"/>
            <a:ext cx="10920248" cy="41693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457200" indent="-457200">
              <a:buFont typeface="+mj-lt"/>
              <a:buAutoNum type="arabicPeriod"/>
            </a:pPr>
            <a:r>
              <a:rPr lang="en-US" b="1" dirty="0">
                <a:solidFill>
                  <a:srgbClr val="231F20"/>
                </a:solidFill>
                <a:effectLst/>
              </a:rPr>
              <a:t>Project scope management </a:t>
            </a:r>
            <a:r>
              <a:rPr lang="en-US" dirty="0">
                <a:solidFill>
                  <a:srgbClr val="231F20"/>
                </a:solidFill>
                <a:effectLst/>
              </a:rPr>
              <a:t>involves defining and managing all the work required to complete the project successfully. </a:t>
            </a:r>
            <a:endParaRPr lang="en-US" dirty="0"/>
          </a:p>
          <a:p>
            <a:pPr marL="457200" indent="-457200">
              <a:buFont typeface="+mj-lt"/>
              <a:buAutoNum type="arabicPeriod"/>
            </a:pPr>
            <a:r>
              <a:rPr lang="en-US" b="1" dirty="0">
                <a:solidFill>
                  <a:srgbClr val="231F20"/>
                </a:solidFill>
                <a:effectLst/>
              </a:rPr>
              <a:t>Project time management </a:t>
            </a:r>
            <a:r>
              <a:rPr lang="en-US" dirty="0">
                <a:solidFill>
                  <a:srgbClr val="231F20"/>
                </a:solidFill>
                <a:effectLst/>
              </a:rPr>
              <a:t>includes estimating how long it will take to complete the work, developing an acceptable project schedule, and ensuring timely completion of the project. </a:t>
            </a:r>
            <a:endParaRPr lang="en-US" dirty="0"/>
          </a:p>
          <a:p>
            <a:pPr marL="457200" indent="-457200">
              <a:buFont typeface="+mj-lt"/>
              <a:buAutoNum type="arabicPeriod"/>
            </a:pPr>
            <a:r>
              <a:rPr lang="en-US" b="1" dirty="0">
                <a:solidFill>
                  <a:srgbClr val="231F20"/>
                </a:solidFill>
                <a:effectLst/>
              </a:rPr>
              <a:t>Project cost management </a:t>
            </a:r>
            <a:r>
              <a:rPr lang="en-US" dirty="0">
                <a:solidFill>
                  <a:srgbClr val="231F20"/>
                </a:solidFill>
                <a:effectLst/>
              </a:rPr>
              <a:t>consists of preparing and managing the budget for the project. </a:t>
            </a:r>
            <a:endParaRPr lang="en-US" dirty="0"/>
          </a:p>
          <a:p>
            <a:pPr marL="457200" indent="-457200">
              <a:buFont typeface="+mj-lt"/>
              <a:buAutoNum type="arabicPeriod"/>
            </a:pPr>
            <a:r>
              <a:rPr lang="en-US" b="1" dirty="0">
                <a:solidFill>
                  <a:srgbClr val="231F20"/>
                </a:solidFill>
                <a:effectLst/>
              </a:rPr>
              <a:t>Project quality management </a:t>
            </a:r>
            <a:r>
              <a:rPr lang="en-US" dirty="0">
                <a:solidFill>
                  <a:srgbClr val="231F20"/>
                </a:solidFill>
                <a:effectLst/>
              </a:rPr>
              <a:t>ensures that the project will satisfy the stated or implied needs for which it was undertaken. </a:t>
            </a:r>
            <a:endParaRPr lang="en-US" dirty="0"/>
          </a:p>
          <a:p>
            <a:pPr marL="457200" indent="-457200">
              <a:buFont typeface="+mj-lt"/>
              <a:buAutoNum type="arabicPeriod"/>
            </a:pPr>
            <a:r>
              <a:rPr lang="en-US" b="1" dirty="0">
                <a:solidFill>
                  <a:srgbClr val="231F20"/>
                </a:solidFill>
                <a:effectLst/>
              </a:rPr>
              <a:t>Project human resource management </a:t>
            </a:r>
            <a:r>
              <a:rPr lang="en-US" dirty="0">
                <a:solidFill>
                  <a:srgbClr val="231F20"/>
                </a:solidFill>
                <a:effectLst/>
              </a:rPr>
              <a:t>is concerned with making effective use of the people involved with the project.</a:t>
            </a:r>
            <a:endParaRPr kumimoji="0" lang="LID4096" altLang="LID4096"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322054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48131" y="1473884"/>
            <a:ext cx="10515600" cy="5830805"/>
          </a:xfrm>
        </p:spPr>
        <p:txBody>
          <a:bodyPr>
            <a:noAutofit/>
          </a:bodyPr>
          <a:lstStyle/>
          <a:p>
            <a:pPr marL="457200" indent="-457200" algn="just">
              <a:buFont typeface="+mj-lt"/>
              <a:buAutoNum type="arabicPeriod" startAt="6"/>
            </a:pPr>
            <a:r>
              <a:rPr lang="en-US" b="1" dirty="0">
                <a:solidFill>
                  <a:srgbClr val="231F20"/>
                </a:solidFill>
                <a:effectLst/>
              </a:rPr>
              <a:t>Project communications management </a:t>
            </a:r>
            <a:r>
              <a:rPr lang="en-US" dirty="0">
                <a:solidFill>
                  <a:srgbClr val="231F20"/>
                </a:solidFill>
                <a:effectLst/>
              </a:rPr>
              <a:t>involves generating, collecting, disseminating, and storing project information. </a:t>
            </a:r>
            <a:endParaRPr lang="en-US" dirty="0"/>
          </a:p>
          <a:p>
            <a:pPr marL="457200" indent="-457200" algn="just">
              <a:buFont typeface="+mj-lt"/>
              <a:buAutoNum type="arabicPeriod" startAt="6"/>
            </a:pPr>
            <a:r>
              <a:rPr lang="en-US" b="1" dirty="0">
                <a:solidFill>
                  <a:srgbClr val="231F20"/>
                </a:solidFill>
                <a:effectLst/>
              </a:rPr>
              <a:t>Project risk management </a:t>
            </a:r>
            <a:r>
              <a:rPr lang="en-US" dirty="0">
                <a:solidFill>
                  <a:srgbClr val="231F20"/>
                </a:solidFill>
                <a:effectLst/>
              </a:rPr>
              <a:t>includes identifying, analyzing, and responding to risks related to the project. </a:t>
            </a:r>
            <a:endParaRPr lang="en-US" dirty="0"/>
          </a:p>
          <a:p>
            <a:pPr marL="457200" indent="-457200" algn="just">
              <a:buFont typeface="+mj-lt"/>
              <a:buAutoNum type="arabicPeriod" startAt="6"/>
            </a:pPr>
            <a:r>
              <a:rPr lang="en-US" b="1" dirty="0">
                <a:solidFill>
                  <a:srgbClr val="231F20"/>
                </a:solidFill>
                <a:effectLst/>
              </a:rPr>
              <a:t>Project procurement management </a:t>
            </a:r>
            <a:r>
              <a:rPr lang="en-US" dirty="0">
                <a:solidFill>
                  <a:srgbClr val="231F20"/>
                </a:solidFill>
                <a:effectLst/>
              </a:rPr>
              <a:t>involves acquiring or procuring goods and services for a project from outside the performing organization. </a:t>
            </a:r>
            <a:endParaRPr lang="en-US" dirty="0"/>
          </a:p>
          <a:p>
            <a:pPr marL="457200" indent="-457200" algn="just">
              <a:buFont typeface="+mj-lt"/>
              <a:buAutoNum type="arabicPeriod" startAt="6"/>
            </a:pPr>
            <a:r>
              <a:rPr lang="en-US" b="1" dirty="0">
                <a:solidFill>
                  <a:srgbClr val="231F20"/>
                </a:solidFill>
                <a:effectLst/>
              </a:rPr>
              <a:t>Project stakeholder management </a:t>
            </a:r>
            <a:r>
              <a:rPr lang="en-US" dirty="0">
                <a:solidFill>
                  <a:srgbClr val="231F20"/>
                </a:solidFill>
                <a:effectLst/>
              </a:rPr>
              <a:t>includes identifying and analyzing stakeholder needs while managing and controlling their engagement throughout the life of the project. </a:t>
            </a:r>
            <a:endParaRPr lang="en-US" dirty="0"/>
          </a:p>
          <a:p>
            <a:pPr marL="457200" indent="-457200" algn="just">
              <a:buFont typeface="+mj-lt"/>
              <a:buAutoNum type="arabicPeriod" startAt="6"/>
            </a:pPr>
            <a:r>
              <a:rPr lang="en-US" b="1" dirty="0">
                <a:solidFill>
                  <a:srgbClr val="231F20"/>
                </a:solidFill>
                <a:effectLst/>
              </a:rPr>
              <a:t>Project integration management </a:t>
            </a:r>
            <a:r>
              <a:rPr lang="en-US" dirty="0">
                <a:solidFill>
                  <a:srgbClr val="231F20"/>
                </a:solidFill>
                <a:effectLst/>
              </a:rPr>
              <a:t>is an overarching function that affects and is affected by all of the other knowledge areas.</a:t>
            </a:r>
          </a:p>
        </p:txBody>
      </p:sp>
      <p:sp>
        <p:nvSpPr>
          <p:cNvPr id="3" name="Title 2"/>
          <p:cNvSpPr>
            <a:spLocks noGrp="1"/>
          </p:cNvSpPr>
          <p:nvPr>
            <p:ph type="title"/>
          </p:nvPr>
        </p:nvSpPr>
        <p:spPr/>
        <p:txBody>
          <a:bodyPr/>
          <a:lstStyle/>
          <a:p>
            <a:pPr algn="ctr">
              <a:tabLst>
                <a:tab pos="3141345" algn="l"/>
              </a:tabLst>
            </a:pPr>
            <a:r>
              <a:rPr lang="en-US" b="1" dirty="0">
                <a:effectLst/>
              </a:rPr>
              <a:t>Project Management Knowledge Areas</a:t>
            </a:r>
            <a:endParaRPr lang="en-US" b="1" dirty="0"/>
          </a:p>
        </p:txBody>
      </p:sp>
    </p:spTree>
    <p:extLst>
      <p:ext uri="{BB962C8B-B14F-4D97-AF65-F5344CB8AC3E}">
        <p14:creationId xmlns:p14="http://schemas.microsoft.com/office/powerpoint/2010/main" val="3936931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511496" y="1756978"/>
            <a:ext cx="10515600" cy="3004207"/>
          </a:xfrm>
        </p:spPr>
        <p:txBody>
          <a:bodyPr>
            <a:noAutofit/>
          </a:bodyPr>
          <a:lstStyle/>
          <a:p>
            <a:pPr marL="342900" indent="-342900" algn="just">
              <a:buFont typeface="Arial" panose="020B0604020202020204" pitchFamily="34" charset="0"/>
              <a:buChar char="•"/>
            </a:pPr>
            <a:r>
              <a:rPr lang="en-US" dirty="0">
                <a:solidFill>
                  <a:srgbClr val="231F20"/>
                </a:solidFill>
                <a:effectLst/>
              </a:rPr>
              <a:t>Project managers must have knowledge and skills in all 10 of these areas. </a:t>
            </a:r>
          </a:p>
          <a:p>
            <a:pPr marL="342900" indent="-342900" algn="just">
              <a:buFont typeface="Arial" panose="020B0604020202020204" pitchFamily="34" charset="0"/>
              <a:buChar char="•"/>
            </a:pPr>
            <a:r>
              <a:rPr lang="en-US" dirty="0">
                <a:solidFill>
                  <a:srgbClr val="231F20"/>
                </a:solidFill>
                <a:effectLst/>
              </a:rPr>
              <a:t>Each of these knowledge areas because all of them are crucial to project success.</a:t>
            </a:r>
          </a:p>
        </p:txBody>
      </p:sp>
      <p:sp>
        <p:nvSpPr>
          <p:cNvPr id="3" name="Title 2"/>
          <p:cNvSpPr>
            <a:spLocks noGrp="1"/>
          </p:cNvSpPr>
          <p:nvPr>
            <p:ph type="title"/>
          </p:nvPr>
        </p:nvSpPr>
        <p:spPr/>
        <p:txBody>
          <a:bodyPr/>
          <a:lstStyle/>
          <a:p>
            <a:pPr algn="ctr">
              <a:tabLst>
                <a:tab pos="3141345" algn="l"/>
              </a:tabLst>
            </a:pPr>
            <a:r>
              <a:rPr lang="en-US" b="1" dirty="0">
                <a:effectLst/>
              </a:rPr>
              <a:t>Project Management Knowledge Areas</a:t>
            </a:r>
            <a:endParaRPr lang="en-US" b="1" dirty="0"/>
          </a:p>
        </p:txBody>
      </p:sp>
    </p:spTree>
    <p:extLst>
      <p:ext uri="{BB962C8B-B14F-4D97-AF65-F5344CB8AC3E}">
        <p14:creationId xmlns:p14="http://schemas.microsoft.com/office/powerpoint/2010/main" val="329772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dirty="0"/>
              <a:t>Objectives</a:t>
            </a:r>
            <a:endParaRPr lang="en-US" b="1" dirty="0"/>
          </a:p>
        </p:txBody>
      </p:sp>
      <p:sp>
        <p:nvSpPr>
          <p:cNvPr id="4" name="Text Placeholder 1">
            <a:extLst>
              <a:ext uri="{FF2B5EF4-FFF2-40B4-BE49-F238E27FC236}">
                <a16:creationId xmlns:a16="http://schemas.microsoft.com/office/drawing/2014/main" id="{DD417E09-325D-A870-FF47-C167018A1C48}"/>
              </a:ext>
            </a:extLst>
          </p:cNvPr>
          <p:cNvSpPr txBox="1">
            <a:spLocks/>
          </p:cNvSpPr>
          <p:nvPr/>
        </p:nvSpPr>
        <p:spPr>
          <a:xfrm>
            <a:off x="721703" y="1395248"/>
            <a:ext cx="10515600" cy="408852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457200" marR="0" indent="-457200">
              <a:lnSpc>
                <a:spcPct val="107000"/>
              </a:lnSpc>
              <a:spcBef>
                <a:spcPts val="0"/>
              </a:spcBef>
              <a:spcAft>
                <a:spcPts val="800"/>
              </a:spcAft>
              <a:buFont typeface="Arial" panose="020B0604020202020204" pitchFamily="34" charset="0"/>
              <a:buChar char="•"/>
            </a:pPr>
            <a:r>
              <a:rPr lang="en-US" sz="2800" dirty="0">
                <a:solidFill>
                  <a:schemeClr val="tx1"/>
                </a:solidFill>
                <a:effectLst/>
                <a:ea typeface="Calibri" panose="020F0502020204030204" pitchFamily="34" charset="0"/>
                <a:cs typeface="Times New Roman" panose="02020603050405020304" pitchFamily="18" charset="0"/>
              </a:rPr>
              <a:t>Project Stakeholders</a:t>
            </a:r>
          </a:p>
          <a:p>
            <a:pPr marL="457200" marR="0" indent="-457200">
              <a:lnSpc>
                <a:spcPct val="107000"/>
              </a:lnSpc>
              <a:spcBef>
                <a:spcPts val="0"/>
              </a:spcBef>
              <a:spcAft>
                <a:spcPts val="800"/>
              </a:spcAft>
              <a:buFont typeface="Arial" panose="020B0604020202020204" pitchFamily="34" charset="0"/>
              <a:buChar char="•"/>
            </a:pPr>
            <a:r>
              <a:rPr lang="en-US" sz="2800" dirty="0">
                <a:solidFill>
                  <a:schemeClr val="tx1"/>
                </a:solidFill>
                <a:effectLst/>
                <a:ea typeface="Calibri" panose="020F0502020204030204" pitchFamily="34" charset="0"/>
                <a:cs typeface="Times New Roman" panose="02020603050405020304" pitchFamily="18" charset="0"/>
              </a:rPr>
              <a:t>Project Management Knowledge Areas</a:t>
            </a:r>
          </a:p>
          <a:p>
            <a:pPr marL="457200" marR="0" indent="-457200">
              <a:lnSpc>
                <a:spcPct val="107000"/>
              </a:lnSpc>
              <a:spcBef>
                <a:spcPts val="0"/>
              </a:spcBef>
              <a:spcAft>
                <a:spcPts val="800"/>
              </a:spcAft>
              <a:buFont typeface="Arial" panose="020B0604020202020204" pitchFamily="34" charset="0"/>
              <a:buChar char="•"/>
            </a:pPr>
            <a:r>
              <a:rPr lang="en-US" sz="2800" dirty="0">
                <a:solidFill>
                  <a:schemeClr val="tx1"/>
                </a:solidFill>
                <a:effectLst/>
                <a:ea typeface="Calibri" panose="020F0502020204030204" pitchFamily="34" charset="0"/>
                <a:cs typeface="Times New Roman" panose="02020603050405020304" pitchFamily="18" charset="0"/>
              </a:rPr>
              <a:t>Project Management Tools and Techniques</a:t>
            </a:r>
          </a:p>
          <a:p>
            <a:pPr marL="457200" marR="0" indent="-457200">
              <a:lnSpc>
                <a:spcPct val="107000"/>
              </a:lnSpc>
              <a:spcBef>
                <a:spcPts val="0"/>
              </a:spcBef>
              <a:spcAft>
                <a:spcPts val="800"/>
              </a:spcAft>
              <a:buFont typeface="Arial" panose="020B0604020202020204" pitchFamily="34" charset="0"/>
              <a:buChar char="•"/>
            </a:pPr>
            <a:r>
              <a:rPr lang="en-US" sz="2800" dirty="0">
                <a:solidFill>
                  <a:schemeClr val="tx1"/>
                </a:solidFill>
                <a:effectLst/>
                <a:ea typeface="Calibri" panose="020F0502020204030204" pitchFamily="34" charset="0"/>
                <a:cs typeface="Calibri" panose="020F0502020204030204" pitchFamily="34" charset="0"/>
              </a:rPr>
              <a:t>Common project management tools and techniques by knowledge areas</a:t>
            </a:r>
            <a:endParaRPr lang="en-US" sz="2800" dirty="0">
              <a:solidFill>
                <a:schemeClr val="tx1"/>
              </a:solidFill>
              <a:effectLst/>
              <a:ea typeface="Calibri" panose="020F0502020204030204" pitchFamily="34" charset="0"/>
              <a:cs typeface="Times New Roman" panose="02020603050405020304" pitchFamily="18" charset="0"/>
            </a:endParaRPr>
          </a:p>
          <a:p>
            <a:pPr marL="457200" marR="0" indent="-457200">
              <a:lnSpc>
                <a:spcPct val="107000"/>
              </a:lnSpc>
              <a:spcBef>
                <a:spcPts val="0"/>
              </a:spcBef>
              <a:spcAft>
                <a:spcPts val="800"/>
              </a:spcAft>
              <a:buFont typeface="Arial" panose="020B0604020202020204" pitchFamily="34" charset="0"/>
              <a:buChar char="•"/>
            </a:pPr>
            <a:r>
              <a:rPr lang="en-US" sz="2800" dirty="0">
                <a:solidFill>
                  <a:schemeClr val="tx1"/>
                </a:solidFill>
                <a:effectLst/>
                <a:ea typeface="Calibri" panose="020F0502020204030204" pitchFamily="34" charset="0"/>
                <a:cs typeface="Times New Roman" panose="02020603050405020304" pitchFamily="18" charset="0"/>
              </a:rPr>
              <a:t>Project Success</a:t>
            </a:r>
          </a:p>
          <a:p>
            <a:pPr marL="457200" marR="0" indent="-457200">
              <a:lnSpc>
                <a:spcPct val="107000"/>
              </a:lnSpc>
              <a:spcBef>
                <a:spcPts val="0"/>
              </a:spcBef>
              <a:spcAft>
                <a:spcPts val="800"/>
              </a:spcAft>
              <a:buFont typeface="Arial" panose="020B0604020202020204" pitchFamily="34" charset="0"/>
              <a:buChar char="•"/>
            </a:pPr>
            <a:r>
              <a:rPr lang="en-US" sz="2800" dirty="0">
                <a:solidFill>
                  <a:schemeClr val="tx1"/>
                </a:solidFill>
                <a:effectLst/>
                <a:ea typeface="Calibri" panose="020F0502020204030204" pitchFamily="34" charset="0"/>
                <a:cs typeface="Times New Roman" panose="02020603050405020304" pitchFamily="18" charset="0"/>
              </a:rPr>
              <a:t>What helps projects to succeed?</a:t>
            </a:r>
          </a:p>
        </p:txBody>
      </p:sp>
    </p:spTree>
    <p:extLst>
      <p:ext uri="{BB962C8B-B14F-4D97-AF65-F5344CB8AC3E}">
        <p14:creationId xmlns:p14="http://schemas.microsoft.com/office/powerpoint/2010/main" val="952737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ctr">
              <a:tabLst>
                <a:tab pos="3141345" algn="l"/>
              </a:tabLst>
            </a:pPr>
            <a:r>
              <a:rPr lang="en-US" b="1" dirty="0">
                <a:effectLst/>
              </a:rPr>
              <a:t>Project Management Tools &amp; Techniques</a:t>
            </a:r>
            <a:endParaRPr lang="en-US" b="1" dirty="0"/>
          </a:p>
        </p:txBody>
      </p:sp>
      <p:sp>
        <p:nvSpPr>
          <p:cNvPr id="4" name="Text Placeholder 1">
            <a:extLst>
              <a:ext uri="{FF2B5EF4-FFF2-40B4-BE49-F238E27FC236}">
                <a16:creationId xmlns:a16="http://schemas.microsoft.com/office/drawing/2014/main" id="{80C03F32-BAAB-FD8A-9CAC-D2AD04C332E6}"/>
              </a:ext>
            </a:extLst>
          </p:cNvPr>
          <p:cNvSpPr txBox="1">
            <a:spLocks/>
          </p:cNvSpPr>
          <p:nvPr/>
        </p:nvSpPr>
        <p:spPr>
          <a:xfrm>
            <a:off x="378371" y="1545022"/>
            <a:ext cx="11183007" cy="431975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lgn="just">
              <a:buFont typeface="Arial" panose="020B0604020202020204" pitchFamily="34" charset="0"/>
              <a:buChar char="•"/>
            </a:pPr>
            <a:r>
              <a:rPr lang="en-US" b="1" dirty="0">
                <a:solidFill>
                  <a:srgbClr val="231F20"/>
                </a:solidFill>
                <a:effectLst/>
              </a:rPr>
              <a:t>Project management tools and techniques</a:t>
            </a:r>
            <a:r>
              <a:rPr lang="en-US" dirty="0">
                <a:solidFill>
                  <a:srgbClr val="231F20"/>
                </a:solidFill>
                <a:effectLst/>
              </a:rPr>
              <a:t> assist project managers and their teams in carrying out work in all 10 knowledge areas. </a:t>
            </a:r>
          </a:p>
          <a:p>
            <a:pPr marL="342900" indent="-342900" algn="just">
              <a:buFont typeface="Arial" panose="020B0604020202020204" pitchFamily="34" charset="0"/>
              <a:buChar char="•"/>
            </a:pPr>
            <a:r>
              <a:rPr lang="en-US" dirty="0">
                <a:solidFill>
                  <a:srgbClr val="231F20"/>
                </a:solidFill>
                <a:effectLst/>
              </a:rPr>
              <a:t>For example, some popular time-management tools and techniques include Gantt charts, project network diagrams, and critical path analysis. </a:t>
            </a:r>
          </a:p>
          <a:p>
            <a:pPr marL="342900" indent="-342900" algn="just">
              <a:buFont typeface="Arial" panose="020B0604020202020204" pitchFamily="34" charset="0"/>
              <a:buChar char="•"/>
            </a:pPr>
            <a:r>
              <a:rPr lang="en-US" dirty="0">
                <a:solidFill>
                  <a:srgbClr val="231F20"/>
                </a:solidFill>
                <a:effectLst/>
              </a:rPr>
              <a:t>Table 1-1 lists some commonly used tools and techniques by knowledge area.</a:t>
            </a:r>
            <a:endParaRPr lang="en-US" dirty="0"/>
          </a:p>
        </p:txBody>
      </p:sp>
    </p:spTree>
    <p:extLst>
      <p:ext uri="{BB962C8B-B14F-4D97-AF65-F5344CB8AC3E}">
        <p14:creationId xmlns:p14="http://schemas.microsoft.com/office/powerpoint/2010/main" val="1555467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ctr">
              <a:tabLst>
                <a:tab pos="3141345" algn="l"/>
              </a:tabLst>
            </a:pPr>
            <a:r>
              <a:rPr lang="en-US" b="1" dirty="0">
                <a:effectLst/>
              </a:rPr>
              <a:t>Project Management Tools &amp; Techniques</a:t>
            </a:r>
            <a:endParaRPr lang="en-US" b="1" dirty="0"/>
          </a:p>
        </p:txBody>
      </p:sp>
      <p:pic>
        <p:nvPicPr>
          <p:cNvPr id="5" name="Picture 4">
            <a:extLst>
              <a:ext uri="{FF2B5EF4-FFF2-40B4-BE49-F238E27FC236}">
                <a16:creationId xmlns:a16="http://schemas.microsoft.com/office/drawing/2014/main" id="{D4454687-482E-5AA6-5E94-ECC9926C8B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020" y="1367738"/>
            <a:ext cx="8699865" cy="4935587"/>
          </a:xfrm>
          <a:prstGeom prst="rect">
            <a:avLst/>
          </a:prstGeom>
        </p:spPr>
      </p:pic>
    </p:spTree>
    <p:extLst>
      <p:ext uri="{BB962C8B-B14F-4D97-AF65-F5344CB8AC3E}">
        <p14:creationId xmlns:p14="http://schemas.microsoft.com/office/powerpoint/2010/main" val="14609132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pPr algn="ctr">
              <a:tabLst>
                <a:tab pos="3141345" algn="l"/>
              </a:tabLst>
            </a:pPr>
            <a:r>
              <a:rPr lang="en-US" b="1" dirty="0">
                <a:effectLst/>
              </a:rPr>
              <a:t>Project Management Tools &amp; Techniques</a:t>
            </a:r>
            <a:endParaRPr lang="en-US" b="1" dirty="0"/>
          </a:p>
        </p:txBody>
      </p:sp>
      <p:pic>
        <p:nvPicPr>
          <p:cNvPr id="5" name="Picture 4">
            <a:extLst>
              <a:ext uri="{FF2B5EF4-FFF2-40B4-BE49-F238E27FC236}">
                <a16:creationId xmlns:a16="http://schemas.microsoft.com/office/drawing/2014/main" id="{EB856FC9-4970-6B61-0F91-D3BBA5CEEA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6983" y="1364566"/>
            <a:ext cx="7756824" cy="4857003"/>
          </a:xfrm>
          <a:prstGeom prst="rect">
            <a:avLst/>
          </a:prstGeom>
        </p:spPr>
      </p:pic>
    </p:spTree>
    <p:extLst>
      <p:ext uri="{BB962C8B-B14F-4D97-AF65-F5344CB8AC3E}">
        <p14:creationId xmlns:p14="http://schemas.microsoft.com/office/powerpoint/2010/main" val="1952689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b="1" dirty="0">
                <a:effectLst/>
              </a:rPr>
              <a:t>Project Management Tools &amp; Techniques</a:t>
            </a:r>
            <a:endParaRPr lang="en-US" b="1" dirty="0"/>
          </a:p>
        </p:txBody>
      </p:sp>
      <p:pic>
        <p:nvPicPr>
          <p:cNvPr id="8" name="Picture 7">
            <a:extLst>
              <a:ext uri="{FF2B5EF4-FFF2-40B4-BE49-F238E27FC236}">
                <a16:creationId xmlns:a16="http://schemas.microsoft.com/office/drawing/2014/main" id="{02679E5C-54ED-104C-E369-676B476BE7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2635" y="1442642"/>
            <a:ext cx="9122795" cy="4716420"/>
          </a:xfrm>
          <a:prstGeom prst="rect">
            <a:avLst/>
          </a:prstGeom>
        </p:spPr>
      </p:pic>
    </p:spTree>
    <p:extLst>
      <p:ext uri="{BB962C8B-B14F-4D97-AF65-F5344CB8AC3E}">
        <p14:creationId xmlns:p14="http://schemas.microsoft.com/office/powerpoint/2010/main" val="2316500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11193" y="1540472"/>
            <a:ext cx="10515600" cy="523767"/>
          </a:xfrm>
        </p:spPr>
        <p:txBody>
          <a:bodyPr>
            <a:noAutofit/>
          </a:bodyPr>
          <a:lstStyle/>
          <a:p>
            <a:pPr algn="just"/>
            <a:r>
              <a:rPr lang="en-US" sz="2400" b="1" dirty="0">
                <a:solidFill>
                  <a:srgbClr val="231F20"/>
                </a:solidFill>
                <a:effectLst/>
              </a:rPr>
              <a:t>How do you define the success or failure of a project?</a:t>
            </a:r>
            <a:endParaRPr lang="en-US" b="1" dirty="0"/>
          </a:p>
        </p:txBody>
      </p:sp>
      <p:sp>
        <p:nvSpPr>
          <p:cNvPr id="3" name="Title 2"/>
          <p:cNvSpPr>
            <a:spLocks noGrp="1"/>
          </p:cNvSpPr>
          <p:nvPr>
            <p:ph type="title"/>
          </p:nvPr>
        </p:nvSpPr>
        <p:spPr/>
        <p:txBody>
          <a:bodyPr>
            <a:normAutofit/>
          </a:bodyPr>
          <a:lstStyle/>
          <a:p>
            <a:pPr algn="ctr">
              <a:tabLst>
                <a:tab pos="3141345" algn="l"/>
              </a:tabLst>
            </a:pPr>
            <a:r>
              <a:rPr lang="en-US" b="1" dirty="0">
                <a:effectLst/>
              </a:rPr>
              <a:t>Project Success</a:t>
            </a:r>
            <a:endParaRPr lang="en-US" b="1" dirty="0"/>
          </a:p>
        </p:txBody>
      </p:sp>
      <p:sp>
        <p:nvSpPr>
          <p:cNvPr id="4" name="Text Placeholder 1">
            <a:extLst>
              <a:ext uri="{FF2B5EF4-FFF2-40B4-BE49-F238E27FC236}">
                <a16:creationId xmlns:a16="http://schemas.microsoft.com/office/drawing/2014/main" id="{80C03F32-BAAB-FD8A-9CAC-D2AD04C332E6}"/>
              </a:ext>
            </a:extLst>
          </p:cNvPr>
          <p:cNvSpPr txBox="1">
            <a:spLocks/>
          </p:cNvSpPr>
          <p:nvPr/>
        </p:nvSpPr>
        <p:spPr>
          <a:xfrm>
            <a:off x="711193" y="2448911"/>
            <a:ext cx="10515600" cy="131379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dirty="0">
                <a:solidFill>
                  <a:srgbClr val="231F20"/>
                </a:solidFill>
                <a:effectLst/>
              </a:rPr>
              <a:t>The list that follows outlines a few common criteria for measuring the success of a project, illustrating each with an example of upgrading 500 desktop computers within three months for $300,000:</a:t>
            </a:r>
            <a:endParaRPr lang="en-US" dirty="0"/>
          </a:p>
        </p:txBody>
      </p:sp>
    </p:spTree>
    <p:extLst>
      <p:ext uri="{BB962C8B-B14F-4D97-AF65-F5344CB8AC3E}">
        <p14:creationId xmlns:p14="http://schemas.microsoft.com/office/powerpoint/2010/main" val="1781025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tabLst>
                <a:tab pos="3141345" algn="l"/>
              </a:tabLst>
            </a:pPr>
            <a:r>
              <a:rPr lang="en-US" b="1" dirty="0">
                <a:effectLst/>
              </a:rPr>
              <a:t>Project Success</a:t>
            </a:r>
            <a:endParaRPr lang="en-US" b="1" dirty="0"/>
          </a:p>
        </p:txBody>
      </p:sp>
      <p:sp>
        <p:nvSpPr>
          <p:cNvPr id="4" name="Text Placeholder 1">
            <a:extLst>
              <a:ext uri="{FF2B5EF4-FFF2-40B4-BE49-F238E27FC236}">
                <a16:creationId xmlns:a16="http://schemas.microsoft.com/office/drawing/2014/main" id="{80C03F32-BAAB-FD8A-9CAC-D2AD04C332E6}"/>
              </a:ext>
            </a:extLst>
          </p:cNvPr>
          <p:cNvSpPr txBox="1">
            <a:spLocks/>
          </p:cNvSpPr>
          <p:nvPr/>
        </p:nvSpPr>
        <p:spPr>
          <a:xfrm>
            <a:off x="627110" y="1481959"/>
            <a:ext cx="10515600" cy="1947041"/>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457200" indent="-457200" algn="just">
              <a:buFont typeface="+mj-lt"/>
              <a:buAutoNum type="arabicPeriod"/>
            </a:pPr>
            <a:r>
              <a:rPr lang="en-US" i="1" dirty="0">
                <a:solidFill>
                  <a:srgbClr val="231F20"/>
                </a:solidFill>
                <a:effectLst/>
              </a:rPr>
              <a:t>The project met scope, time, and cost goals.</a:t>
            </a:r>
            <a:r>
              <a:rPr lang="en-US" dirty="0">
                <a:solidFill>
                  <a:srgbClr val="231F20"/>
                </a:solidFill>
                <a:effectLst/>
              </a:rPr>
              <a:t> </a:t>
            </a:r>
          </a:p>
          <a:p>
            <a:pPr algn="just"/>
            <a:r>
              <a:rPr lang="en-US" dirty="0">
                <a:solidFill>
                  <a:srgbClr val="231F20"/>
                </a:solidFill>
                <a:effectLst/>
              </a:rPr>
              <a:t>If all 500 computers were upgraded and met other scope requirements, the work was completed in three months or less, and the cost was $300,000 or less, you could consider the project successful. </a:t>
            </a:r>
          </a:p>
        </p:txBody>
      </p:sp>
    </p:spTree>
    <p:extLst>
      <p:ext uri="{BB962C8B-B14F-4D97-AF65-F5344CB8AC3E}">
        <p14:creationId xmlns:p14="http://schemas.microsoft.com/office/powerpoint/2010/main" val="67843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tabLst>
                <a:tab pos="3141345" algn="l"/>
              </a:tabLst>
            </a:pPr>
            <a:r>
              <a:rPr lang="en-US" b="1" dirty="0">
                <a:effectLst/>
              </a:rPr>
              <a:t>Project Success</a:t>
            </a:r>
            <a:endParaRPr lang="en-US" b="1" dirty="0"/>
          </a:p>
        </p:txBody>
      </p:sp>
      <p:sp>
        <p:nvSpPr>
          <p:cNvPr id="4" name="Text Placeholder 1">
            <a:extLst>
              <a:ext uri="{FF2B5EF4-FFF2-40B4-BE49-F238E27FC236}">
                <a16:creationId xmlns:a16="http://schemas.microsoft.com/office/drawing/2014/main" id="{80C03F32-BAAB-FD8A-9CAC-D2AD04C332E6}"/>
              </a:ext>
            </a:extLst>
          </p:cNvPr>
          <p:cNvSpPr txBox="1">
            <a:spLocks/>
          </p:cNvSpPr>
          <p:nvPr/>
        </p:nvSpPr>
        <p:spPr>
          <a:xfrm>
            <a:off x="564048" y="1324304"/>
            <a:ext cx="10515600" cy="487679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457200" indent="-457200">
              <a:buFont typeface="+mj-lt"/>
              <a:buAutoNum type="arabicPeriod" startAt="2"/>
            </a:pPr>
            <a:r>
              <a:rPr lang="en-US" i="1" dirty="0">
                <a:solidFill>
                  <a:srgbClr val="231F20"/>
                </a:solidFill>
                <a:effectLst/>
              </a:rPr>
              <a:t>The project satisfied the customer/sponsor.</a:t>
            </a:r>
            <a:r>
              <a:rPr lang="en-US" dirty="0">
                <a:solidFill>
                  <a:srgbClr val="231F20"/>
                </a:solidFill>
                <a:effectLst/>
              </a:rPr>
              <a:t> </a:t>
            </a:r>
          </a:p>
          <a:p>
            <a:pPr marL="342900" indent="-342900">
              <a:buFont typeface="Wingdings" panose="05000000000000000000" pitchFamily="2" charset="2"/>
              <a:buChar char="Ø"/>
            </a:pPr>
            <a:r>
              <a:rPr lang="en-US" dirty="0">
                <a:solidFill>
                  <a:srgbClr val="231F20"/>
                </a:solidFill>
                <a:effectLst/>
              </a:rPr>
              <a:t>Even if the project met initial scope, time, and cost goals, the users of the computers or their managers might not be satisfied. </a:t>
            </a:r>
            <a:endParaRPr lang="en-US" dirty="0">
              <a:solidFill>
                <a:srgbClr val="231F20"/>
              </a:solidFill>
            </a:endParaRPr>
          </a:p>
          <a:p>
            <a:pPr marL="342900" indent="-342900">
              <a:buFont typeface="Arial" panose="020B0604020202020204" pitchFamily="34" charset="0"/>
              <a:buChar char="•"/>
            </a:pPr>
            <a:r>
              <a:rPr lang="en-US" dirty="0">
                <a:solidFill>
                  <a:srgbClr val="231F20"/>
                </a:solidFill>
                <a:effectLst/>
              </a:rPr>
              <a:t>Perhaps the project manager or team members never returned calls or were rude. </a:t>
            </a:r>
          </a:p>
          <a:p>
            <a:pPr marL="342900" indent="-342900">
              <a:buFont typeface="Arial" panose="020B0604020202020204" pitchFamily="34" charset="0"/>
              <a:buChar char="•"/>
            </a:pPr>
            <a:r>
              <a:rPr lang="en-US" dirty="0">
                <a:solidFill>
                  <a:srgbClr val="231F20"/>
                </a:solidFill>
                <a:effectLst/>
              </a:rPr>
              <a:t>Perhaps users had their daily work disrupted during the upgrades or had to work extra hours due to the upgrades. </a:t>
            </a:r>
          </a:p>
          <a:p>
            <a:pPr marL="342900" indent="-342900">
              <a:buFont typeface="Arial" panose="020B0604020202020204" pitchFamily="34" charset="0"/>
              <a:buChar char="•"/>
            </a:pPr>
            <a:r>
              <a:rPr lang="en-US" dirty="0">
                <a:solidFill>
                  <a:srgbClr val="FF0000"/>
                </a:solidFill>
                <a:effectLst/>
              </a:rPr>
              <a:t>If the customers were not happy with important aspects of the project, it would be deemed a failure. </a:t>
            </a:r>
          </a:p>
          <a:p>
            <a:pPr marL="342900" indent="-342900">
              <a:buFont typeface="Arial" panose="020B0604020202020204" pitchFamily="34" charset="0"/>
              <a:buChar char="•"/>
            </a:pPr>
            <a:r>
              <a:rPr lang="en-US" dirty="0">
                <a:solidFill>
                  <a:srgbClr val="231F20"/>
                </a:solidFill>
                <a:effectLst/>
              </a:rPr>
              <a:t>Conversely, a project might not meet initial scope, time, and cost goals, but the customer could still be very satisfied. </a:t>
            </a:r>
          </a:p>
        </p:txBody>
      </p:sp>
    </p:spTree>
    <p:extLst>
      <p:ext uri="{BB962C8B-B14F-4D97-AF65-F5344CB8AC3E}">
        <p14:creationId xmlns:p14="http://schemas.microsoft.com/office/powerpoint/2010/main" val="3352668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pPr algn="ctr">
              <a:tabLst>
                <a:tab pos="3141345" algn="l"/>
              </a:tabLst>
            </a:pPr>
            <a:r>
              <a:rPr lang="en-US" b="1" dirty="0">
                <a:effectLst/>
              </a:rPr>
              <a:t>Project Success</a:t>
            </a:r>
            <a:endParaRPr lang="en-US" b="1" dirty="0"/>
          </a:p>
        </p:txBody>
      </p:sp>
      <p:sp>
        <p:nvSpPr>
          <p:cNvPr id="4" name="Text Placeholder 1">
            <a:extLst>
              <a:ext uri="{FF2B5EF4-FFF2-40B4-BE49-F238E27FC236}">
                <a16:creationId xmlns:a16="http://schemas.microsoft.com/office/drawing/2014/main" id="{80C03F32-BAAB-FD8A-9CAC-D2AD04C332E6}"/>
              </a:ext>
            </a:extLst>
          </p:cNvPr>
          <p:cNvSpPr txBox="1">
            <a:spLocks/>
          </p:cNvSpPr>
          <p:nvPr/>
        </p:nvSpPr>
        <p:spPr>
          <a:xfrm>
            <a:off x="564048" y="1324304"/>
            <a:ext cx="10515600" cy="4876799"/>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US" dirty="0">
                <a:solidFill>
                  <a:srgbClr val="231F20"/>
                </a:solidFill>
                <a:effectLst/>
              </a:rPr>
              <a:t>Perhaps the project team took longer and spent more money than planned, but they were very polite and helped the users and managers solve several work-related problems. </a:t>
            </a:r>
          </a:p>
          <a:p>
            <a:pPr marL="342900" indent="-342900">
              <a:buFont typeface="Arial" panose="020B0604020202020204" pitchFamily="34" charset="0"/>
              <a:buChar char="•"/>
            </a:pPr>
            <a:r>
              <a:rPr lang="en-US" dirty="0">
                <a:solidFill>
                  <a:srgbClr val="231F20"/>
                </a:solidFill>
                <a:effectLst/>
              </a:rPr>
              <a:t>Many organizations implement a customer satisfaction rating system to measure project success instead of tracking only scope, time, and cost performance.</a:t>
            </a:r>
            <a:endParaRPr lang="en-US" dirty="0"/>
          </a:p>
        </p:txBody>
      </p:sp>
    </p:spTree>
    <p:extLst>
      <p:ext uri="{BB962C8B-B14F-4D97-AF65-F5344CB8AC3E}">
        <p14:creationId xmlns:p14="http://schemas.microsoft.com/office/powerpoint/2010/main" val="1522423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711193" y="1540472"/>
            <a:ext cx="10515600" cy="4093073"/>
          </a:xfrm>
        </p:spPr>
        <p:txBody>
          <a:bodyPr>
            <a:noAutofit/>
          </a:bodyPr>
          <a:lstStyle/>
          <a:p>
            <a:pPr marL="457200" indent="-457200" algn="just">
              <a:buFont typeface="+mj-lt"/>
              <a:buAutoNum type="arabicPeriod" startAt="3"/>
            </a:pPr>
            <a:r>
              <a:rPr lang="en-US" b="1" i="1" dirty="0">
                <a:solidFill>
                  <a:schemeClr val="tx1"/>
                </a:solidFill>
              </a:rPr>
              <a:t>The results of the project met its main objective</a:t>
            </a:r>
            <a:r>
              <a:rPr lang="en-US" i="1" dirty="0">
                <a:solidFill>
                  <a:schemeClr val="tx1"/>
                </a:solidFill>
              </a:rPr>
              <a:t>, such as making or saving a certain amount of money, providing a good return on investment, or simply making the sponsors happy.</a:t>
            </a:r>
            <a:r>
              <a:rPr lang="en-US" dirty="0">
                <a:solidFill>
                  <a:schemeClr val="tx1"/>
                </a:solidFill>
              </a:rPr>
              <a:t> </a:t>
            </a:r>
          </a:p>
          <a:p>
            <a:pPr marL="342900" indent="-342900" algn="just">
              <a:buFont typeface="Arial" panose="020B0604020202020204" pitchFamily="34" charset="0"/>
              <a:buChar char="•"/>
            </a:pPr>
            <a:r>
              <a:rPr lang="en-US" dirty="0">
                <a:solidFill>
                  <a:schemeClr val="tx1"/>
                </a:solidFill>
              </a:rPr>
              <a:t>Even if the project cost more than estimated, it took longer to complete, and the project team was hard to work with, the project would be successful if users were happy with the upgraded computers, based on this criterion. </a:t>
            </a:r>
          </a:p>
          <a:p>
            <a:pPr marL="342900" indent="-342900" algn="just">
              <a:buFont typeface="Arial" panose="020B0604020202020204" pitchFamily="34" charset="0"/>
              <a:buChar char="•"/>
            </a:pPr>
            <a:r>
              <a:rPr lang="en-US" dirty="0">
                <a:solidFill>
                  <a:schemeClr val="tx1"/>
                </a:solidFill>
              </a:rPr>
              <a:t>As another example, suppose that the sponsor approved the upgrade project to provide a good return on investment by speeding up work and therefore generating more profits. If those goals were met, the sponsor would deem the project a success, regardless of other factors involved.</a:t>
            </a:r>
            <a:endParaRPr lang="en-US" b="1" dirty="0">
              <a:solidFill>
                <a:schemeClr val="tx1"/>
              </a:solidFill>
            </a:endParaRPr>
          </a:p>
        </p:txBody>
      </p:sp>
      <p:sp>
        <p:nvSpPr>
          <p:cNvPr id="3" name="Title 2"/>
          <p:cNvSpPr>
            <a:spLocks noGrp="1"/>
          </p:cNvSpPr>
          <p:nvPr>
            <p:ph type="title"/>
          </p:nvPr>
        </p:nvSpPr>
        <p:spPr/>
        <p:txBody>
          <a:bodyPr>
            <a:normAutofit/>
          </a:bodyPr>
          <a:lstStyle/>
          <a:p>
            <a:pPr algn="ctr">
              <a:tabLst>
                <a:tab pos="3141345" algn="l"/>
              </a:tabLst>
            </a:pPr>
            <a:r>
              <a:rPr lang="en-US" b="1" dirty="0">
                <a:effectLst/>
              </a:rPr>
              <a:t>Project Success</a:t>
            </a:r>
            <a:endParaRPr lang="en-US" b="1" dirty="0"/>
          </a:p>
        </p:txBody>
      </p:sp>
    </p:spTree>
    <p:extLst>
      <p:ext uri="{BB962C8B-B14F-4D97-AF65-F5344CB8AC3E}">
        <p14:creationId xmlns:p14="http://schemas.microsoft.com/office/powerpoint/2010/main" val="779079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606090" y="2076147"/>
            <a:ext cx="10515600" cy="5317528"/>
          </a:xfrm>
        </p:spPr>
        <p:txBody>
          <a:bodyPr>
            <a:noAutofit/>
          </a:bodyPr>
          <a:lstStyle/>
          <a:p>
            <a:pPr algn="just"/>
            <a:r>
              <a:rPr lang="en-US" dirty="0">
                <a:solidFill>
                  <a:schemeClr val="tx1"/>
                </a:solidFill>
              </a:rPr>
              <a:t>The factors that contribute most to the success of IT projects are listed in order of importance. </a:t>
            </a:r>
          </a:p>
          <a:p>
            <a:pPr marL="342900" indent="-342900" algn="just">
              <a:buFont typeface="Arial" panose="020B0604020202020204" pitchFamily="34" charset="0"/>
              <a:buChar char="•"/>
            </a:pPr>
            <a:r>
              <a:rPr lang="en-US" dirty="0">
                <a:solidFill>
                  <a:srgbClr val="FF0000"/>
                </a:solidFill>
              </a:rPr>
              <a:t>Executive support </a:t>
            </a:r>
            <a:r>
              <a:rPr lang="en-US" dirty="0">
                <a:solidFill>
                  <a:schemeClr val="tx1"/>
                </a:solidFill>
              </a:rPr>
              <a:t>is the most important factor.</a:t>
            </a:r>
          </a:p>
          <a:p>
            <a:pPr marL="342900" indent="-342900" algn="just">
              <a:buFont typeface="Arial" panose="020B0604020202020204" pitchFamily="34" charset="0"/>
              <a:buChar char="•"/>
            </a:pPr>
            <a:r>
              <a:rPr lang="en-US" dirty="0">
                <a:solidFill>
                  <a:schemeClr val="tx1"/>
                </a:solidFill>
              </a:rPr>
              <a:t>User involvement. </a:t>
            </a:r>
          </a:p>
          <a:p>
            <a:pPr marL="342900" indent="-342900" algn="just">
              <a:buFont typeface="Arial" panose="020B0604020202020204" pitchFamily="34" charset="0"/>
              <a:buChar char="•"/>
            </a:pPr>
            <a:r>
              <a:rPr lang="en-US" dirty="0">
                <a:solidFill>
                  <a:schemeClr val="tx1"/>
                </a:solidFill>
              </a:rPr>
              <a:t>Good scope management, such as having </a:t>
            </a:r>
            <a:r>
              <a:rPr lang="en-US" dirty="0">
                <a:solidFill>
                  <a:srgbClr val="FF0000"/>
                </a:solidFill>
              </a:rPr>
              <a:t>clear business objectives</a:t>
            </a:r>
            <a:r>
              <a:rPr lang="en-US" dirty="0">
                <a:solidFill>
                  <a:schemeClr val="tx1"/>
                </a:solidFill>
              </a:rPr>
              <a:t> and optimizing scope. </a:t>
            </a:r>
          </a:p>
          <a:p>
            <a:pPr marL="342900" indent="-342900" algn="just">
              <a:buFont typeface="Arial" panose="020B0604020202020204" pitchFamily="34" charset="0"/>
              <a:buChar char="•"/>
            </a:pPr>
            <a:r>
              <a:rPr lang="en-US" dirty="0">
                <a:solidFill>
                  <a:schemeClr val="tx1"/>
                </a:solidFill>
              </a:rPr>
              <a:t>Project management expertise continues to be a key success factor. </a:t>
            </a:r>
          </a:p>
          <a:p>
            <a:pPr marL="342900" indent="-342900" algn="just">
              <a:buFont typeface="Arial" panose="020B0604020202020204" pitchFamily="34" charset="0"/>
              <a:buChar char="•"/>
            </a:pPr>
            <a:r>
              <a:rPr lang="en-US" dirty="0">
                <a:solidFill>
                  <a:schemeClr val="tx1"/>
                </a:solidFill>
              </a:rPr>
              <a:t>experienced project managers, who can often help influence all of these factors to improve the probability of project success, </a:t>
            </a:r>
            <a:endParaRPr lang="en-US" b="1" dirty="0">
              <a:solidFill>
                <a:schemeClr val="tx1"/>
              </a:solidFill>
            </a:endParaRPr>
          </a:p>
        </p:txBody>
      </p:sp>
      <p:sp>
        <p:nvSpPr>
          <p:cNvPr id="3" name="Title 2"/>
          <p:cNvSpPr>
            <a:spLocks noGrp="1"/>
          </p:cNvSpPr>
          <p:nvPr>
            <p:ph type="title"/>
          </p:nvPr>
        </p:nvSpPr>
        <p:spPr/>
        <p:txBody>
          <a:bodyPr>
            <a:normAutofit/>
          </a:bodyPr>
          <a:lstStyle/>
          <a:p>
            <a:pPr algn="ctr">
              <a:tabLst>
                <a:tab pos="3141345" algn="l"/>
              </a:tabLst>
            </a:pPr>
            <a:r>
              <a:rPr lang="en-US" b="1" dirty="0">
                <a:effectLst/>
              </a:rPr>
              <a:t>What helps project to succeed?</a:t>
            </a:r>
            <a:endParaRPr lang="en-US" b="1" dirty="0"/>
          </a:p>
        </p:txBody>
      </p:sp>
      <p:sp>
        <p:nvSpPr>
          <p:cNvPr id="5" name="Text Placeholder 1">
            <a:extLst>
              <a:ext uri="{FF2B5EF4-FFF2-40B4-BE49-F238E27FC236}">
                <a16:creationId xmlns:a16="http://schemas.microsoft.com/office/drawing/2014/main" id="{3A3BC140-1CD5-4EDF-DC68-3C2D53824EBC}"/>
              </a:ext>
            </a:extLst>
          </p:cNvPr>
          <p:cNvSpPr txBox="1">
            <a:spLocks/>
          </p:cNvSpPr>
          <p:nvPr/>
        </p:nvSpPr>
        <p:spPr>
          <a:xfrm>
            <a:off x="606090" y="1540472"/>
            <a:ext cx="10515600" cy="58261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b="1" dirty="0">
                <a:solidFill>
                  <a:schemeClr val="tx1"/>
                </a:solidFill>
              </a:rPr>
              <a:t>Why do some IT projects succeed and others fail? </a:t>
            </a:r>
          </a:p>
        </p:txBody>
      </p:sp>
    </p:spTree>
    <p:extLst>
      <p:ext uri="{BB962C8B-B14F-4D97-AF65-F5344CB8AC3E}">
        <p14:creationId xmlns:p14="http://schemas.microsoft.com/office/powerpoint/2010/main" val="2668815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37317" y="1473201"/>
            <a:ext cx="10515600" cy="523766"/>
          </a:xfrm>
        </p:spPr>
        <p:txBody>
          <a:bodyPr>
            <a:normAutofit/>
          </a:bodyPr>
          <a:lstStyle/>
          <a:p>
            <a:r>
              <a:rPr lang="en-US" sz="2200" b="1" dirty="0">
                <a:solidFill>
                  <a:schemeClr val="tx1"/>
                </a:solidFill>
              </a:rPr>
              <a:t>What is Project Management?</a:t>
            </a:r>
          </a:p>
        </p:txBody>
      </p:sp>
      <p:sp>
        <p:nvSpPr>
          <p:cNvPr id="3" name="Title 2"/>
          <p:cNvSpPr>
            <a:spLocks noGrp="1"/>
          </p:cNvSpPr>
          <p:nvPr>
            <p:ph type="title"/>
          </p:nvPr>
        </p:nvSpPr>
        <p:spPr/>
        <p:txBody>
          <a:bodyPr/>
          <a:lstStyle/>
          <a:p>
            <a:pPr algn="ctr">
              <a:tabLst>
                <a:tab pos="3141345" algn="l"/>
              </a:tabLst>
            </a:pPr>
            <a:r>
              <a:rPr lang="en-US" dirty="0"/>
              <a:t>Project Management</a:t>
            </a:r>
            <a:endParaRPr lang="en-US" b="1" dirty="0"/>
          </a:p>
        </p:txBody>
      </p:sp>
      <p:sp>
        <p:nvSpPr>
          <p:cNvPr id="4" name="Text Placeholder 1">
            <a:extLst>
              <a:ext uri="{FF2B5EF4-FFF2-40B4-BE49-F238E27FC236}">
                <a16:creationId xmlns:a16="http://schemas.microsoft.com/office/drawing/2014/main" id="{DD417E09-325D-A870-FF47-C167018A1C48}"/>
              </a:ext>
            </a:extLst>
          </p:cNvPr>
          <p:cNvSpPr txBox="1">
            <a:spLocks/>
          </p:cNvSpPr>
          <p:nvPr/>
        </p:nvSpPr>
        <p:spPr>
          <a:xfrm>
            <a:off x="837317" y="1996967"/>
            <a:ext cx="10515600" cy="286406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dirty="0">
                <a:solidFill>
                  <a:schemeClr val="tx1"/>
                </a:solidFill>
              </a:rPr>
              <a:t>The application of </a:t>
            </a:r>
          </a:p>
          <a:p>
            <a:pPr marL="342900" indent="-342900" algn="just">
              <a:buFont typeface="Arial" panose="020B0604020202020204" pitchFamily="34" charset="0"/>
              <a:buChar char="•"/>
            </a:pPr>
            <a:r>
              <a:rPr lang="en-US" dirty="0">
                <a:solidFill>
                  <a:schemeClr val="tx1"/>
                </a:solidFill>
              </a:rPr>
              <a:t>process, </a:t>
            </a:r>
          </a:p>
          <a:p>
            <a:pPr marL="342900" indent="-342900" algn="just">
              <a:buFont typeface="Arial" panose="020B0604020202020204" pitchFamily="34" charset="0"/>
              <a:buChar char="•"/>
            </a:pPr>
            <a:r>
              <a:rPr lang="en-US" dirty="0">
                <a:solidFill>
                  <a:schemeClr val="tx1"/>
                </a:solidFill>
              </a:rPr>
              <a:t>methods, </a:t>
            </a:r>
          </a:p>
          <a:p>
            <a:pPr marL="342900" indent="-342900" algn="just">
              <a:buFont typeface="Arial" panose="020B0604020202020204" pitchFamily="34" charset="0"/>
              <a:buChar char="•"/>
            </a:pPr>
            <a:r>
              <a:rPr lang="en-US" dirty="0">
                <a:solidFill>
                  <a:schemeClr val="tx1"/>
                </a:solidFill>
              </a:rPr>
              <a:t>skills, knowledge and </a:t>
            </a:r>
          </a:p>
          <a:p>
            <a:pPr marL="342900" indent="-342900" algn="just">
              <a:buFont typeface="Arial" panose="020B0604020202020204" pitchFamily="34" charset="0"/>
              <a:buChar char="•"/>
            </a:pPr>
            <a:r>
              <a:rPr lang="en-US" dirty="0">
                <a:solidFill>
                  <a:schemeClr val="tx1"/>
                </a:solidFill>
              </a:rPr>
              <a:t>experience to achieve a specific project objectives criteria with agreed parameters.</a:t>
            </a:r>
          </a:p>
        </p:txBody>
      </p:sp>
    </p:spTree>
    <p:extLst>
      <p:ext uri="{BB962C8B-B14F-4D97-AF65-F5344CB8AC3E}">
        <p14:creationId xmlns:p14="http://schemas.microsoft.com/office/powerpoint/2010/main" val="22977585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b="1" dirty="0">
                <a:effectLst/>
              </a:rPr>
              <a:t>What helps project to succeed?</a:t>
            </a:r>
            <a:endParaRPr lang="en-US" b="1" dirty="0"/>
          </a:p>
        </p:txBody>
      </p:sp>
      <p:pic>
        <p:nvPicPr>
          <p:cNvPr id="8" name="Picture 7">
            <a:extLst>
              <a:ext uri="{FF2B5EF4-FFF2-40B4-BE49-F238E27FC236}">
                <a16:creationId xmlns:a16="http://schemas.microsoft.com/office/drawing/2014/main" id="{BADBA467-4522-1A71-4565-242B1DC6C9CC}"/>
              </a:ext>
            </a:extLst>
          </p:cNvPr>
          <p:cNvPicPr>
            <a:picLocks noChangeAspect="1"/>
          </p:cNvPicPr>
          <p:nvPr/>
        </p:nvPicPr>
        <p:blipFill rotWithShape="1">
          <a:blip r:embed="rId2">
            <a:extLst>
              <a:ext uri="{28A0092B-C50C-407E-A947-70E740481C1C}">
                <a14:useLocalDpi xmlns:a14="http://schemas.microsoft.com/office/drawing/2010/main" val="0"/>
              </a:ext>
            </a:extLst>
          </a:blip>
          <a:srcRect r="37699"/>
          <a:stretch/>
        </p:blipFill>
        <p:spPr>
          <a:xfrm>
            <a:off x="913302" y="1366869"/>
            <a:ext cx="7726202" cy="4963061"/>
          </a:xfrm>
          <a:prstGeom prst="rect">
            <a:avLst/>
          </a:prstGeom>
        </p:spPr>
      </p:pic>
    </p:spTree>
    <p:extLst>
      <p:ext uri="{BB962C8B-B14F-4D97-AF65-F5344CB8AC3E}">
        <p14:creationId xmlns:p14="http://schemas.microsoft.com/office/powerpoint/2010/main" val="1149820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837317" y="1473201"/>
            <a:ext cx="10515600" cy="523766"/>
          </a:xfrm>
        </p:spPr>
        <p:txBody>
          <a:bodyPr>
            <a:normAutofit/>
          </a:bodyPr>
          <a:lstStyle/>
          <a:p>
            <a:r>
              <a:rPr lang="en-US" sz="2200" b="1" dirty="0">
                <a:solidFill>
                  <a:schemeClr val="tx1"/>
                </a:solidFill>
              </a:rPr>
              <a:t>I.T Project Management?</a:t>
            </a:r>
          </a:p>
        </p:txBody>
      </p:sp>
      <p:sp>
        <p:nvSpPr>
          <p:cNvPr id="3" name="Title 2"/>
          <p:cNvSpPr>
            <a:spLocks noGrp="1"/>
          </p:cNvSpPr>
          <p:nvPr>
            <p:ph type="title"/>
          </p:nvPr>
        </p:nvSpPr>
        <p:spPr/>
        <p:txBody>
          <a:bodyPr/>
          <a:lstStyle/>
          <a:p>
            <a:pPr algn="ctr">
              <a:tabLst>
                <a:tab pos="3141345" algn="l"/>
              </a:tabLst>
            </a:pPr>
            <a:r>
              <a:rPr lang="en-US" dirty="0"/>
              <a:t>I.T Project Management</a:t>
            </a:r>
            <a:endParaRPr lang="en-US" b="1" dirty="0"/>
          </a:p>
        </p:txBody>
      </p:sp>
      <p:sp>
        <p:nvSpPr>
          <p:cNvPr id="4" name="Text Placeholder 1">
            <a:extLst>
              <a:ext uri="{FF2B5EF4-FFF2-40B4-BE49-F238E27FC236}">
                <a16:creationId xmlns:a16="http://schemas.microsoft.com/office/drawing/2014/main" id="{DD417E09-325D-A870-FF47-C167018A1C48}"/>
              </a:ext>
            </a:extLst>
          </p:cNvPr>
          <p:cNvSpPr txBox="1">
            <a:spLocks/>
          </p:cNvSpPr>
          <p:nvPr/>
        </p:nvSpPr>
        <p:spPr>
          <a:xfrm>
            <a:off x="837317" y="1996967"/>
            <a:ext cx="10515600" cy="205180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algn="just"/>
            <a:r>
              <a:rPr lang="en-US" dirty="0">
                <a:solidFill>
                  <a:schemeClr val="tx1"/>
                </a:solidFill>
              </a:rPr>
              <a:t>The process of managing, planning and developing information technology project.</a:t>
            </a:r>
          </a:p>
        </p:txBody>
      </p:sp>
    </p:spTree>
    <p:extLst>
      <p:ext uri="{BB962C8B-B14F-4D97-AF65-F5344CB8AC3E}">
        <p14:creationId xmlns:p14="http://schemas.microsoft.com/office/powerpoint/2010/main" val="53049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b="1" dirty="0"/>
              <a:t>Project Stakeholder</a:t>
            </a:r>
          </a:p>
        </p:txBody>
      </p:sp>
      <p:sp>
        <p:nvSpPr>
          <p:cNvPr id="5" name="Rectangle 2">
            <a:extLst>
              <a:ext uri="{FF2B5EF4-FFF2-40B4-BE49-F238E27FC236}">
                <a16:creationId xmlns:a16="http://schemas.microsoft.com/office/drawing/2014/main" id="{F9F3BABB-61FC-5B26-BB9A-9736B1AF35C3}"/>
              </a:ext>
            </a:extLst>
          </p:cNvPr>
          <p:cNvSpPr>
            <a:spLocks noGrp="1" noChangeArrowheads="1"/>
          </p:cNvSpPr>
          <p:nvPr>
            <p:ph type="body" idx="1"/>
          </p:nvPr>
        </p:nvSpPr>
        <p:spPr bwMode="auto">
          <a:xfrm>
            <a:off x="432669" y="1573971"/>
            <a:ext cx="10920248" cy="434990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b="1" dirty="0">
                <a:solidFill>
                  <a:srgbClr val="231F20"/>
                </a:solidFill>
                <a:effectLst/>
              </a:rPr>
              <a:t>Stakeholders</a:t>
            </a:r>
            <a:r>
              <a:rPr lang="en-US" dirty="0">
                <a:solidFill>
                  <a:srgbClr val="231F20"/>
                </a:solidFill>
                <a:effectLst/>
              </a:rPr>
              <a:t> are the people involved in or affected by project activities, and include the; </a:t>
            </a:r>
          </a:p>
          <a:p>
            <a:r>
              <a:rPr lang="en-US" dirty="0">
                <a:solidFill>
                  <a:srgbClr val="231F20"/>
                </a:solidFill>
                <a:effectLst/>
              </a:rPr>
              <a:t>project sponsor, </a:t>
            </a:r>
          </a:p>
          <a:p>
            <a:r>
              <a:rPr lang="en-US" dirty="0">
                <a:solidFill>
                  <a:srgbClr val="231F20"/>
                </a:solidFill>
                <a:effectLst/>
              </a:rPr>
              <a:t>project team, </a:t>
            </a:r>
          </a:p>
          <a:p>
            <a:r>
              <a:rPr lang="en-US" dirty="0">
                <a:solidFill>
                  <a:srgbClr val="231F20"/>
                </a:solidFill>
                <a:effectLst/>
              </a:rPr>
              <a:t>support staff, </a:t>
            </a:r>
          </a:p>
          <a:p>
            <a:r>
              <a:rPr lang="en-US" dirty="0">
                <a:solidFill>
                  <a:srgbClr val="231F20"/>
                </a:solidFill>
                <a:effectLst/>
              </a:rPr>
              <a:t>customers, </a:t>
            </a:r>
          </a:p>
          <a:p>
            <a:r>
              <a:rPr lang="en-US" dirty="0">
                <a:solidFill>
                  <a:srgbClr val="231F20"/>
                </a:solidFill>
                <a:effectLst/>
              </a:rPr>
              <a:t>users, </a:t>
            </a:r>
          </a:p>
          <a:p>
            <a:r>
              <a:rPr lang="en-US" dirty="0">
                <a:solidFill>
                  <a:srgbClr val="231F20"/>
                </a:solidFill>
                <a:effectLst/>
              </a:rPr>
              <a:t>suppliers, and even </a:t>
            </a:r>
          </a:p>
          <a:p>
            <a:r>
              <a:rPr lang="en-US" dirty="0">
                <a:solidFill>
                  <a:srgbClr val="231F20"/>
                </a:solidFill>
                <a:effectLst/>
              </a:rPr>
              <a:t>opponents of the project. </a:t>
            </a:r>
          </a:p>
          <a:p>
            <a:r>
              <a:rPr lang="en-US" dirty="0">
                <a:solidFill>
                  <a:srgbClr val="231F20"/>
                </a:solidFill>
                <a:effectLst/>
              </a:rPr>
              <a:t>These stakeholders often have very different needs and expectations. </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b="1" dirty="0"/>
              <a:t>Project Stakeholder</a:t>
            </a:r>
          </a:p>
        </p:txBody>
      </p:sp>
      <p:sp>
        <p:nvSpPr>
          <p:cNvPr id="5" name="Rectangle 2">
            <a:extLst>
              <a:ext uri="{FF2B5EF4-FFF2-40B4-BE49-F238E27FC236}">
                <a16:creationId xmlns:a16="http://schemas.microsoft.com/office/drawing/2014/main" id="{F9F3BABB-61FC-5B26-BB9A-9736B1AF35C3}"/>
              </a:ext>
            </a:extLst>
          </p:cNvPr>
          <p:cNvSpPr>
            <a:spLocks noGrp="1" noChangeArrowheads="1"/>
          </p:cNvSpPr>
          <p:nvPr>
            <p:ph type="body" idx="1"/>
          </p:nvPr>
        </p:nvSpPr>
        <p:spPr bwMode="auto">
          <a:xfrm>
            <a:off x="634993" y="1705378"/>
            <a:ext cx="10920248" cy="6647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dirty="0">
                <a:solidFill>
                  <a:srgbClr val="231F20"/>
                </a:solidFill>
                <a:effectLst/>
              </a:rPr>
              <a:t>A familiar example of a project is building a new house. There are several stakeholders in a home construction project.</a:t>
            </a:r>
            <a:endParaRPr kumimoji="0" lang="LID4096" altLang="LID4096"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90929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b="1" dirty="0"/>
              <a:t>Project Stakeholder</a:t>
            </a:r>
          </a:p>
        </p:txBody>
      </p:sp>
      <p:sp>
        <p:nvSpPr>
          <p:cNvPr id="5" name="Rectangle 2">
            <a:extLst>
              <a:ext uri="{FF2B5EF4-FFF2-40B4-BE49-F238E27FC236}">
                <a16:creationId xmlns:a16="http://schemas.microsoft.com/office/drawing/2014/main" id="{F9F3BABB-61FC-5B26-BB9A-9736B1AF35C3}"/>
              </a:ext>
            </a:extLst>
          </p:cNvPr>
          <p:cNvSpPr>
            <a:spLocks noGrp="1" noChangeArrowheads="1"/>
          </p:cNvSpPr>
          <p:nvPr>
            <p:ph type="body" idx="1"/>
          </p:nvPr>
        </p:nvSpPr>
        <p:spPr bwMode="auto">
          <a:xfrm>
            <a:off x="432669" y="1955533"/>
            <a:ext cx="10920248" cy="179023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dirty="0">
                <a:solidFill>
                  <a:srgbClr val="231F20"/>
                </a:solidFill>
                <a:effectLst/>
              </a:rPr>
              <a:t>The project sponsors would be the potential new homeowners who would be paying for the house. </a:t>
            </a:r>
          </a:p>
          <a:p>
            <a:r>
              <a:rPr lang="en-US" dirty="0">
                <a:solidFill>
                  <a:srgbClr val="231F20"/>
                </a:solidFill>
                <a:effectLst/>
              </a:rPr>
              <a:t>They could be on a very tight budget, so would expect the contractor to provide a realistic idea of what type of home they could afford given their budget constraints. </a:t>
            </a:r>
            <a:endParaRPr lang="en-US" dirty="0"/>
          </a:p>
        </p:txBody>
      </p:sp>
      <p:sp>
        <p:nvSpPr>
          <p:cNvPr id="2" name="Title 2">
            <a:extLst>
              <a:ext uri="{FF2B5EF4-FFF2-40B4-BE49-F238E27FC236}">
                <a16:creationId xmlns:a16="http://schemas.microsoft.com/office/drawing/2014/main" id="{DEFEED47-3C6B-732E-9697-4D51A7189F38}"/>
              </a:ext>
            </a:extLst>
          </p:cNvPr>
          <p:cNvSpPr txBox="1">
            <a:spLocks/>
          </p:cNvSpPr>
          <p:nvPr/>
        </p:nvSpPr>
        <p:spPr>
          <a:xfrm>
            <a:off x="332820" y="1178250"/>
            <a:ext cx="5311234" cy="7548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chemeClr val="bg1"/>
                </a:solidFill>
                <a:latin typeface="+mj-lt"/>
                <a:ea typeface="+mj-ea"/>
                <a:cs typeface="+mj-cs"/>
              </a:defRPr>
            </a:lvl1pPr>
          </a:lstStyle>
          <a:p>
            <a:pPr>
              <a:tabLst>
                <a:tab pos="3141345" algn="l"/>
              </a:tabLst>
            </a:pPr>
            <a:r>
              <a:rPr lang="en-US" sz="3200" b="1" dirty="0">
                <a:solidFill>
                  <a:srgbClr val="002060"/>
                </a:solidFill>
              </a:rPr>
              <a:t>Project Sponsor</a:t>
            </a:r>
          </a:p>
        </p:txBody>
      </p:sp>
    </p:spTree>
    <p:extLst>
      <p:ext uri="{BB962C8B-B14F-4D97-AF65-F5344CB8AC3E}">
        <p14:creationId xmlns:p14="http://schemas.microsoft.com/office/powerpoint/2010/main" val="3877769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b="1" dirty="0"/>
              <a:t>Project Stakeholder</a:t>
            </a:r>
          </a:p>
        </p:txBody>
      </p:sp>
      <p:sp>
        <p:nvSpPr>
          <p:cNvPr id="5" name="Rectangle 2">
            <a:extLst>
              <a:ext uri="{FF2B5EF4-FFF2-40B4-BE49-F238E27FC236}">
                <a16:creationId xmlns:a16="http://schemas.microsoft.com/office/drawing/2014/main" id="{F9F3BABB-61FC-5B26-BB9A-9736B1AF35C3}"/>
              </a:ext>
            </a:extLst>
          </p:cNvPr>
          <p:cNvSpPr>
            <a:spLocks noGrp="1" noChangeArrowheads="1"/>
          </p:cNvSpPr>
          <p:nvPr>
            <p:ph type="body" idx="1"/>
          </p:nvPr>
        </p:nvSpPr>
        <p:spPr bwMode="auto">
          <a:xfrm>
            <a:off x="432669" y="2068882"/>
            <a:ext cx="10920248" cy="350454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342900" indent="-342900">
              <a:buFont typeface="Arial" panose="020B0604020202020204" pitchFamily="34" charset="0"/>
              <a:buChar char="•"/>
            </a:pPr>
            <a:r>
              <a:rPr lang="en-US" dirty="0">
                <a:solidFill>
                  <a:srgbClr val="231F20"/>
                </a:solidFill>
                <a:effectLst/>
              </a:rPr>
              <a:t>They would also need a realistic idea of when they could move in.</a:t>
            </a:r>
          </a:p>
          <a:p>
            <a:pPr marL="342900" indent="-342900">
              <a:buFont typeface="Arial" panose="020B0604020202020204" pitchFamily="34" charset="0"/>
              <a:buChar char="•"/>
            </a:pPr>
            <a:r>
              <a:rPr lang="en-US" dirty="0">
                <a:solidFill>
                  <a:srgbClr val="231F20"/>
                </a:solidFill>
                <a:effectLst/>
              </a:rPr>
              <a:t>Regardless of budget, they would expect the contractor to provide accurate estimates for the building costs. </a:t>
            </a:r>
          </a:p>
          <a:p>
            <a:pPr marL="342900" indent="-342900">
              <a:buFont typeface="Arial" panose="020B0604020202020204" pitchFamily="34" charset="0"/>
              <a:buChar char="•"/>
            </a:pPr>
            <a:r>
              <a:rPr lang="en-US" dirty="0">
                <a:solidFill>
                  <a:srgbClr val="231F20"/>
                </a:solidFill>
                <a:effectLst/>
              </a:rPr>
              <a:t>The new homeowners would have to make important decisions to keep the costs of the house within their budget. </a:t>
            </a:r>
          </a:p>
          <a:p>
            <a:pPr marL="342900" indent="-342900">
              <a:buFont typeface="Arial" panose="020B0604020202020204" pitchFamily="34" charset="0"/>
              <a:buChar char="•"/>
            </a:pPr>
            <a:r>
              <a:rPr lang="en-US" dirty="0">
                <a:solidFill>
                  <a:srgbClr val="231F20"/>
                </a:solidFill>
                <a:effectLst/>
              </a:rPr>
              <a:t>Can they afford to finish the basement right away? If they can afford to finish the basement, will it affect the projected move-in date? </a:t>
            </a:r>
          </a:p>
          <a:p>
            <a:pPr marL="342900" indent="-342900">
              <a:buFont typeface="Arial" panose="020B0604020202020204" pitchFamily="34" charset="0"/>
              <a:buChar char="•"/>
            </a:pPr>
            <a:r>
              <a:rPr lang="en-US" dirty="0">
                <a:solidFill>
                  <a:srgbClr val="FF0000"/>
                </a:solidFill>
                <a:effectLst/>
              </a:rPr>
              <a:t>In this example, the project sponsors are also the customers and users of the product, which is the house. </a:t>
            </a:r>
            <a:endParaRPr lang="en-US" dirty="0">
              <a:solidFill>
                <a:srgbClr val="FF0000"/>
              </a:solidFill>
            </a:endParaRPr>
          </a:p>
        </p:txBody>
      </p:sp>
      <p:sp>
        <p:nvSpPr>
          <p:cNvPr id="2" name="Title 2">
            <a:extLst>
              <a:ext uri="{FF2B5EF4-FFF2-40B4-BE49-F238E27FC236}">
                <a16:creationId xmlns:a16="http://schemas.microsoft.com/office/drawing/2014/main" id="{DEFEED47-3C6B-732E-9697-4D51A7189F38}"/>
              </a:ext>
            </a:extLst>
          </p:cNvPr>
          <p:cNvSpPr txBox="1">
            <a:spLocks/>
          </p:cNvSpPr>
          <p:nvPr/>
        </p:nvSpPr>
        <p:spPr>
          <a:xfrm>
            <a:off x="332820" y="1178250"/>
            <a:ext cx="5311234" cy="7548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chemeClr val="bg1"/>
                </a:solidFill>
                <a:latin typeface="+mj-lt"/>
                <a:ea typeface="+mj-ea"/>
                <a:cs typeface="+mj-cs"/>
              </a:defRPr>
            </a:lvl1pPr>
          </a:lstStyle>
          <a:p>
            <a:pPr>
              <a:tabLst>
                <a:tab pos="3141345" algn="l"/>
              </a:tabLst>
            </a:pPr>
            <a:r>
              <a:rPr lang="en-US" sz="3200" b="1" dirty="0">
                <a:solidFill>
                  <a:srgbClr val="002060"/>
                </a:solidFill>
              </a:rPr>
              <a:t>Project Sponsor</a:t>
            </a:r>
          </a:p>
        </p:txBody>
      </p:sp>
    </p:spTree>
    <p:extLst>
      <p:ext uri="{BB962C8B-B14F-4D97-AF65-F5344CB8AC3E}">
        <p14:creationId xmlns:p14="http://schemas.microsoft.com/office/powerpoint/2010/main" val="1645117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tabLst>
                <a:tab pos="3141345" algn="l"/>
              </a:tabLst>
            </a:pPr>
            <a:r>
              <a:rPr lang="en-US" b="1" dirty="0"/>
              <a:t>Project Stakeholder</a:t>
            </a:r>
          </a:p>
        </p:txBody>
      </p:sp>
      <p:sp>
        <p:nvSpPr>
          <p:cNvPr id="5" name="Rectangle 2">
            <a:extLst>
              <a:ext uri="{FF2B5EF4-FFF2-40B4-BE49-F238E27FC236}">
                <a16:creationId xmlns:a16="http://schemas.microsoft.com/office/drawing/2014/main" id="{F9F3BABB-61FC-5B26-BB9A-9736B1AF35C3}"/>
              </a:ext>
            </a:extLst>
          </p:cNvPr>
          <p:cNvSpPr>
            <a:spLocks noGrp="1" noChangeArrowheads="1"/>
          </p:cNvSpPr>
          <p:nvPr>
            <p:ph type="body" idx="1"/>
          </p:nvPr>
        </p:nvSpPr>
        <p:spPr bwMode="auto">
          <a:xfrm>
            <a:off x="432669" y="2104926"/>
            <a:ext cx="10920248" cy="21226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dirty="0">
                <a:solidFill>
                  <a:srgbClr val="231F20"/>
                </a:solidFill>
                <a:effectLst/>
              </a:rPr>
              <a:t>The house may require financing by a bank or other financial institution like a credit union, which will secure a legal interest (lien) in the property and the finished home. </a:t>
            </a:r>
          </a:p>
          <a:p>
            <a:r>
              <a:rPr lang="en-US" dirty="0">
                <a:solidFill>
                  <a:srgbClr val="231F20"/>
                </a:solidFill>
                <a:effectLst/>
              </a:rPr>
              <a:t>This institution is an example of a legal stakeholder who must be informed of any changes to the plans or schedule because the project is part of a legal contract.</a:t>
            </a:r>
            <a:endParaRPr kumimoji="0" lang="LID4096" altLang="LID4096" b="0" i="0" u="none" strike="noStrike" cap="none" normalizeH="0" baseline="0" dirty="0">
              <a:ln>
                <a:noFill/>
              </a:ln>
              <a:solidFill>
                <a:schemeClr val="tx1"/>
              </a:solidFill>
              <a:effectLst/>
            </a:endParaRPr>
          </a:p>
        </p:txBody>
      </p:sp>
      <p:sp>
        <p:nvSpPr>
          <p:cNvPr id="2" name="Title 2">
            <a:extLst>
              <a:ext uri="{FF2B5EF4-FFF2-40B4-BE49-F238E27FC236}">
                <a16:creationId xmlns:a16="http://schemas.microsoft.com/office/drawing/2014/main" id="{6F267664-2BFB-4F35-95F8-E2AD97637836}"/>
              </a:ext>
            </a:extLst>
          </p:cNvPr>
          <p:cNvSpPr txBox="1">
            <a:spLocks/>
          </p:cNvSpPr>
          <p:nvPr/>
        </p:nvSpPr>
        <p:spPr>
          <a:xfrm>
            <a:off x="332820" y="1178250"/>
            <a:ext cx="5311234" cy="75483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000" kern="1200">
                <a:solidFill>
                  <a:schemeClr val="bg1"/>
                </a:solidFill>
                <a:latin typeface="+mj-lt"/>
                <a:ea typeface="+mj-ea"/>
                <a:cs typeface="+mj-cs"/>
              </a:defRPr>
            </a:lvl1pPr>
          </a:lstStyle>
          <a:p>
            <a:pPr>
              <a:tabLst>
                <a:tab pos="3141345" algn="l"/>
              </a:tabLst>
            </a:pPr>
            <a:r>
              <a:rPr lang="en-US" sz="3200" b="1" dirty="0">
                <a:solidFill>
                  <a:srgbClr val="002060"/>
                </a:solidFill>
              </a:rPr>
              <a:t>Legal stakeholder</a:t>
            </a:r>
          </a:p>
        </p:txBody>
      </p:sp>
    </p:spTree>
    <p:extLst>
      <p:ext uri="{BB962C8B-B14F-4D97-AF65-F5344CB8AC3E}">
        <p14:creationId xmlns:p14="http://schemas.microsoft.com/office/powerpoint/2010/main" val="2117336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3FBEF1"/>
      </a:accent1>
      <a:accent2>
        <a:srgbClr val="00820F"/>
      </a:accent2>
      <a:accent3>
        <a:srgbClr val="A5A5A5"/>
      </a:accent3>
      <a:accent4>
        <a:srgbClr val="FFF901"/>
      </a:accent4>
      <a:accent5>
        <a:srgbClr val="833C0B"/>
      </a:accent5>
      <a:accent6>
        <a:srgbClr val="6F3B55"/>
      </a:accent6>
      <a:hlink>
        <a:srgbClr val="0095B8"/>
      </a:hlink>
      <a:folHlink>
        <a:srgbClr val="00EAEA"/>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15380</TotalTime>
  <Words>1682</Words>
  <Application>Microsoft Office PowerPoint</Application>
  <PresentationFormat>Widescreen</PresentationFormat>
  <Paragraphs>132</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Century Gothic</vt:lpstr>
      <vt:lpstr>Wingdings</vt:lpstr>
      <vt:lpstr>Office Theme</vt:lpstr>
      <vt:lpstr>PowerPoint Presentation</vt:lpstr>
      <vt:lpstr>Objectives</vt:lpstr>
      <vt:lpstr>Project Management</vt:lpstr>
      <vt:lpstr>I.T Project Management</vt:lpstr>
      <vt:lpstr>Project Stakeholder</vt:lpstr>
      <vt:lpstr>Project Stakeholder</vt:lpstr>
      <vt:lpstr>Project Stakeholder</vt:lpstr>
      <vt:lpstr>Project Stakeholder</vt:lpstr>
      <vt:lpstr>Project Stakeholder</vt:lpstr>
      <vt:lpstr>Project Stakeholder</vt:lpstr>
      <vt:lpstr>Project Stakeholder</vt:lpstr>
      <vt:lpstr>Project Stakeholder</vt:lpstr>
      <vt:lpstr>Project Stakeholder</vt:lpstr>
      <vt:lpstr>Project Stakeholder</vt:lpstr>
      <vt:lpstr>Project Stakeholder</vt:lpstr>
      <vt:lpstr>Project Management Knowledge Areas</vt:lpstr>
      <vt:lpstr>Project Management Knowledge Areas</vt:lpstr>
      <vt:lpstr>Project Management Knowledge Areas</vt:lpstr>
      <vt:lpstr>Project Management Knowledge Areas</vt:lpstr>
      <vt:lpstr>Project Management Tools &amp; Techniques</vt:lpstr>
      <vt:lpstr>Project Management Tools &amp; Techniques</vt:lpstr>
      <vt:lpstr>Project Management Tools &amp; Techniques</vt:lpstr>
      <vt:lpstr>Project Management Tools &amp; Techniques</vt:lpstr>
      <vt:lpstr>Project Success</vt:lpstr>
      <vt:lpstr>Project Success</vt:lpstr>
      <vt:lpstr>Project Success</vt:lpstr>
      <vt:lpstr>Project Success</vt:lpstr>
      <vt:lpstr>Project Success</vt:lpstr>
      <vt:lpstr>What helps project to succeed?</vt:lpstr>
      <vt:lpstr>What helps project to succeed?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emmanuel appiah</dc:creator>
  <cp:lastModifiedBy>Kwabena Adu</cp:lastModifiedBy>
  <cp:revision>147</cp:revision>
  <dcterms:created xsi:type="dcterms:W3CDTF">2021-09-14T13:24:00Z</dcterms:created>
  <dcterms:modified xsi:type="dcterms:W3CDTF">2023-08-12T09:51:41Z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3EF413107C2E4FB9859664C7ADC4EEB8</vt:lpwstr>
  </property>
  <property fmtid="{D5CDD505-2E9C-101B-9397-08002B2CF9AE}" pid="3" name="KSOProductBuildVer">
    <vt:lpwstr>1033-11.2.0.11537</vt:lpwstr>
  </property>
</Properties>
</file>