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363" r:id="rId3"/>
    <p:sldId id="408" r:id="rId4"/>
    <p:sldId id="416" r:id="rId5"/>
    <p:sldId id="417" r:id="rId6"/>
    <p:sldId id="412" r:id="rId7"/>
    <p:sldId id="418" r:id="rId8"/>
    <p:sldId id="419" r:id="rId9"/>
    <p:sldId id="420" r:id="rId10"/>
    <p:sldId id="422" r:id="rId11"/>
    <p:sldId id="421" r:id="rId12"/>
    <p:sldId id="423" r:id="rId13"/>
    <p:sldId id="413" r:id="rId14"/>
    <p:sldId id="424" r:id="rId15"/>
    <p:sldId id="414" r:id="rId16"/>
    <p:sldId id="415" r:id="rId17"/>
    <p:sldId id="383" r:id="rId18"/>
    <p:sldId id="411" r:id="rId19"/>
    <p:sldId id="409" r:id="rId20"/>
    <p:sldId id="410" r:id="rId21"/>
    <p:sldId id="33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20F"/>
    <a:srgbClr val="650506"/>
    <a:srgbClr val="0A688E"/>
    <a:srgbClr val="E6E6E6"/>
    <a:srgbClr val="0E8CBE"/>
    <a:srgbClr val="3FBEF1"/>
    <a:srgbClr val="109C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9" autoAdjust="0"/>
    <p:restoredTop sz="89815" autoAdjust="0"/>
  </p:normalViewPr>
  <p:slideViewPr>
    <p:cSldViewPr snapToGrid="0">
      <p:cViewPr varScale="1">
        <p:scale>
          <a:sx n="98" d="100"/>
          <a:sy n="98" d="100"/>
        </p:scale>
        <p:origin x="7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05B927-EAF8-4B34-ABC9-E728A7487DB7}" type="datetimeFigureOut">
              <a:rPr lang="en-US" smtClean="0"/>
              <a:t>7/11/2024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CB13DF-3A32-47B1-A85A-B3C2E9023CD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2" name="Rectangle 21"/>
          <p:cNvSpPr/>
          <p:nvPr userDrawn="1"/>
        </p:nvSpPr>
        <p:spPr>
          <a:xfrm>
            <a:off x="-39753" y="-51683"/>
            <a:ext cx="12235732" cy="690968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7180729" y="269109"/>
            <a:ext cx="6320118" cy="6333565"/>
          </a:xfrm>
          <a:prstGeom prst="rect">
            <a:avLst/>
          </a:prstGeom>
          <a:blipFill dpi="0" rotWithShape="1">
            <a:blip r:embed="rId2">
              <a:alphaModFix amt="6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8CF8120-5D43-445C-81DE-BB63D27CD451}"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76395-65C6-40C6-B0F2-3F72B3156A66}" type="slidenum">
              <a:rPr lang="en-US" smtClean="0"/>
              <a:t>‹#›</a:t>
            </a:fld>
            <a:endParaRPr lang="en-US"/>
          </a:p>
        </p:txBody>
      </p:sp>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0890" y="483244"/>
            <a:ext cx="2684166" cy="68001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838200" y="6356350"/>
            <a:ext cx="2743200" cy="365125"/>
          </a:xfrm>
        </p:spPr>
        <p:txBody>
          <a:bodyPr/>
          <a:lstStyle/>
          <a:p>
            <a:fld id="{C8CF8120-5D43-445C-81DE-BB63D27CD451}" type="datetimeFigureOut">
              <a:rPr lang="en-US" smtClean="0"/>
              <a:t>7/11/2024</a:t>
            </a:fld>
            <a:endParaRPr lang="en-US"/>
          </a:p>
        </p:txBody>
      </p:sp>
      <p:sp>
        <p:nvSpPr>
          <p:cNvPr id="8" name="Footer Placeholder 7"/>
          <p:cNvSpPr>
            <a:spLocks noGrp="1"/>
          </p:cNvSpPr>
          <p:nvPr>
            <p:ph type="ftr" sz="quarter" idx="11"/>
          </p:nvPr>
        </p:nvSpPr>
        <p:spPr>
          <a:xfrm>
            <a:off x="4038600" y="6356350"/>
            <a:ext cx="4114800" cy="365125"/>
          </a:xfrm>
        </p:spPr>
        <p:txBody>
          <a:bodyPr/>
          <a:lstStyle/>
          <a:p>
            <a:endParaRPr lang="en-US"/>
          </a:p>
        </p:txBody>
      </p:sp>
      <p:sp>
        <p:nvSpPr>
          <p:cNvPr id="9" name="Slide Number Placeholder 8"/>
          <p:cNvSpPr>
            <a:spLocks noGrp="1"/>
          </p:cNvSpPr>
          <p:nvPr>
            <p:ph type="sldNum" sz="quarter" idx="12"/>
          </p:nvPr>
        </p:nvSpPr>
        <p:spPr>
          <a:xfrm>
            <a:off x="8610600" y="6356350"/>
            <a:ext cx="2743200" cy="365125"/>
          </a:xfrm>
        </p:spPr>
        <p:txBody>
          <a:bodyPr/>
          <a:lstStyle/>
          <a:p>
            <a:fld id="{C6A76395-65C6-40C6-B0F2-3F72B3156A66}" type="slidenum">
              <a:rPr lang="en-US" smtClean="0"/>
              <a:t>‹#›</a:t>
            </a:fld>
            <a:endParaRPr lang="en-US"/>
          </a:p>
        </p:txBody>
      </p:sp>
      <p:grpSp>
        <p:nvGrpSpPr>
          <p:cNvPr id="10" name="Group 9"/>
          <p:cNvGrpSpPr/>
          <p:nvPr userDrawn="1"/>
        </p:nvGrpSpPr>
        <p:grpSpPr>
          <a:xfrm>
            <a:off x="1505874" y="1478705"/>
            <a:ext cx="9144477" cy="77100"/>
            <a:chOff x="1457173" y="851529"/>
            <a:chExt cx="9144477" cy="77100"/>
          </a:xfrm>
        </p:grpSpPr>
        <p:sp>
          <p:nvSpPr>
            <p:cNvPr id="11" name="Google Shape;26;p4"/>
            <p:cNvSpPr/>
            <p:nvPr userDrawn="1"/>
          </p:nvSpPr>
          <p:spPr>
            <a:xfrm>
              <a:off x="7180456" y="851529"/>
              <a:ext cx="17103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p4"/>
            <p:cNvSpPr/>
            <p:nvPr userDrawn="1"/>
          </p:nvSpPr>
          <p:spPr>
            <a:xfrm>
              <a:off x="8891350" y="851529"/>
              <a:ext cx="1710300" cy="77100"/>
            </a:xfrm>
            <a:prstGeom prst="rect">
              <a:avLst/>
            </a:prstGeom>
            <a:solidFill>
              <a:srgbClr val="6505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p4"/>
            <p:cNvSpPr/>
            <p:nvPr userDrawn="1"/>
          </p:nvSpPr>
          <p:spPr>
            <a:xfrm>
              <a:off x="1457173" y="851529"/>
              <a:ext cx="17103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p4"/>
            <p:cNvSpPr/>
            <p:nvPr userDrawn="1"/>
          </p:nvSpPr>
          <p:spPr>
            <a:xfrm>
              <a:off x="3167598" y="851529"/>
              <a:ext cx="17103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Rectangle 14"/>
          <p:cNvSpPr/>
          <p:nvPr userDrawn="1"/>
        </p:nvSpPr>
        <p:spPr>
          <a:xfrm>
            <a:off x="-39753" y="6303003"/>
            <a:ext cx="12235732" cy="72401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userDrawn="1"/>
        </p:nvGrpSpPr>
        <p:grpSpPr>
          <a:xfrm>
            <a:off x="679568" y="6365200"/>
            <a:ext cx="10820163" cy="487908"/>
            <a:chOff x="528814" y="6238068"/>
            <a:chExt cx="10820163" cy="487908"/>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814" y="6238068"/>
              <a:ext cx="1925885" cy="487908"/>
            </a:xfrm>
            <a:prstGeom prst="rect">
              <a:avLst/>
            </a:prstGeom>
          </p:spPr>
        </p:pic>
        <p:cxnSp>
          <p:nvCxnSpPr>
            <p:cNvPr id="18" name="Straight Connector 17"/>
            <p:cNvCxnSpPr/>
            <p:nvPr userDrawn="1"/>
          </p:nvCxnSpPr>
          <p:spPr>
            <a:xfrm>
              <a:off x="901337" y="6598143"/>
              <a:ext cx="103719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userDrawn="1"/>
          </p:nvGrpSpPr>
          <p:grpSpPr>
            <a:xfrm>
              <a:off x="7802880" y="6286832"/>
              <a:ext cx="3546097" cy="230832"/>
              <a:chOff x="7802880" y="6286832"/>
              <a:chExt cx="3546097" cy="230832"/>
            </a:xfrm>
          </p:grpSpPr>
          <p:sp>
            <p:nvSpPr>
              <p:cNvPr id="20" name="TextBox 19"/>
              <p:cNvSpPr txBox="1"/>
              <p:nvPr userDrawn="1"/>
            </p:nvSpPr>
            <p:spPr>
              <a:xfrm>
                <a:off x="7802880" y="6286832"/>
                <a:ext cx="3546097" cy="230832"/>
              </a:xfrm>
              <a:prstGeom prst="rect">
                <a:avLst/>
              </a:prstGeom>
              <a:noFill/>
            </p:spPr>
            <p:txBody>
              <a:bodyPr wrap="square" rtlCol="0">
                <a:spAutoFit/>
              </a:bodyPr>
              <a:lstStyle/>
              <a:p>
                <a:pPr algn="r"/>
                <a:r>
                  <a:rPr lang="en-US" sz="900" dirty="0">
                    <a:solidFill>
                      <a:schemeClr val="bg1"/>
                    </a:solidFill>
                    <a:latin typeface="+mj-lt"/>
                  </a:rPr>
                  <a:t>KNOWLEDGE             INTEGRITY            IMPACT</a:t>
                </a:r>
              </a:p>
            </p:txBody>
          </p:sp>
          <p:sp>
            <p:nvSpPr>
              <p:cNvPr id="21" name="Rectangle 20"/>
              <p:cNvSpPr/>
              <p:nvPr userDrawn="1"/>
            </p:nvSpPr>
            <p:spPr>
              <a:xfrm>
                <a:off x="8609870"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9748239"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10668414"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TextBox 24"/>
          <p:cNvSpPr txBox="1"/>
          <p:nvPr userDrawn="1"/>
        </p:nvSpPr>
        <p:spPr>
          <a:xfrm>
            <a:off x="5378631" y="1165756"/>
            <a:ext cx="1398494" cy="2215991"/>
          </a:xfrm>
          <a:prstGeom prst="rect">
            <a:avLst/>
          </a:prstGeom>
          <a:noFill/>
        </p:spPr>
        <p:txBody>
          <a:bodyPr wrap="square" rtlCol="0">
            <a:spAutoFit/>
          </a:bodyPr>
          <a:lstStyle/>
          <a:p>
            <a:pPr algn="ctr"/>
            <a:r>
              <a:rPr lang="en-US" sz="13800" b="1" dirty="0">
                <a:solidFill>
                  <a:schemeClr val="accent1">
                    <a:lumMod val="50000"/>
                  </a:schemeClr>
                </a:solidFill>
              </a:rPr>
              <a:t>“</a:t>
            </a:r>
            <a:endParaRPr lang="en-US" sz="23900" b="1" dirty="0">
              <a:solidFill>
                <a:schemeClr val="accent1">
                  <a:lumMod val="50000"/>
                </a:schemeClr>
              </a:solidFill>
            </a:endParaRPr>
          </a:p>
        </p:txBody>
      </p:sp>
      <p:sp>
        <p:nvSpPr>
          <p:cNvPr id="26" name="TextBox 25"/>
          <p:cNvSpPr txBox="1"/>
          <p:nvPr userDrawn="1"/>
        </p:nvSpPr>
        <p:spPr>
          <a:xfrm>
            <a:off x="5378631" y="4469044"/>
            <a:ext cx="1398494" cy="2215991"/>
          </a:xfrm>
          <a:prstGeom prst="rect">
            <a:avLst/>
          </a:prstGeom>
          <a:noFill/>
        </p:spPr>
        <p:txBody>
          <a:bodyPr wrap="square" rtlCol="0">
            <a:spAutoFit/>
          </a:bodyPr>
          <a:lstStyle/>
          <a:p>
            <a:pPr algn="ctr"/>
            <a:r>
              <a:rPr lang="en-US" sz="13800" b="1" dirty="0">
                <a:solidFill>
                  <a:schemeClr val="accent1">
                    <a:lumMod val="50000"/>
                  </a:schemeClr>
                </a:solidFill>
              </a:rPr>
              <a:t>“</a:t>
            </a:r>
            <a:endParaRPr lang="en-US" sz="23900" b="1" dirty="0">
              <a:solidFill>
                <a:schemeClr val="accent1">
                  <a:lumMod val="50000"/>
                </a:scheme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ertical Title and Text">
    <p:spTree>
      <p:nvGrpSpPr>
        <p:cNvPr id="1" name=""/>
        <p:cNvGrpSpPr/>
        <p:nvPr/>
      </p:nvGrpSpPr>
      <p:grpSpPr>
        <a:xfrm>
          <a:off x="0" y="0"/>
          <a:ext cx="0" cy="0"/>
          <a:chOff x="0" y="0"/>
          <a:chExt cx="0" cy="0"/>
        </a:xfrm>
      </p:grpSpPr>
      <p:sp>
        <p:nvSpPr>
          <p:cNvPr id="7" name="Content Placeholder 2"/>
          <p:cNvSpPr>
            <a:spLocks noGrp="1"/>
          </p:cNvSpPr>
          <p:nvPr>
            <p:ph sz="half" idx="1"/>
          </p:nvPr>
        </p:nvSpPr>
        <p:spPr>
          <a:xfrm>
            <a:off x="715954" y="3378881"/>
            <a:ext cx="5181600" cy="3174409"/>
          </a:xfrm>
        </p:spPr>
        <p:txBody>
          <a:bodyPr/>
          <a:lstStyle>
            <a:lvl1pPr marL="0" indent="0">
              <a:buNone/>
              <a:defRPr/>
            </a:lvl1pPr>
          </a:lstStyle>
          <a:p>
            <a:pPr lvl="0"/>
            <a:endParaRPr lang="en-US" dirty="0"/>
          </a:p>
        </p:txBody>
      </p:sp>
      <p:sp>
        <p:nvSpPr>
          <p:cNvPr id="9" name="Content Placeholder 2"/>
          <p:cNvSpPr>
            <a:spLocks noGrp="1"/>
          </p:cNvSpPr>
          <p:nvPr>
            <p:ph sz="half" idx="13"/>
          </p:nvPr>
        </p:nvSpPr>
        <p:spPr>
          <a:xfrm>
            <a:off x="6319710" y="3378881"/>
            <a:ext cx="5181600" cy="3174409"/>
          </a:xfrm>
        </p:spPr>
        <p:txBody>
          <a:bodyPr/>
          <a:lstStyle>
            <a:lvl1pPr marL="0" indent="0">
              <a:buNone/>
              <a:defRPr/>
            </a:lvl1pPr>
          </a:lstStyle>
          <a:p>
            <a:pPr lvl="0"/>
            <a:endParaRPr lang="en-US" dirty="0"/>
          </a:p>
        </p:txBody>
      </p:sp>
      <p:grpSp>
        <p:nvGrpSpPr>
          <p:cNvPr id="14" name="Group 13"/>
          <p:cNvGrpSpPr/>
          <p:nvPr userDrawn="1"/>
        </p:nvGrpSpPr>
        <p:grpSpPr>
          <a:xfrm>
            <a:off x="0" y="6704366"/>
            <a:ext cx="12195979" cy="153634"/>
            <a:chOff x="0" y="6701970"/>
            <a:chExt cx="12918820" cy="153590"/>
          </a:xfrm>
        </p:grpSpPr>
        <p:sp>
          <p:nvSpPr>
            <p:cNvPr id="15" name="Rectangle 14"/>
            <p:cNvSpPr/>
            <p:nvPr userDrawn="1"/>
          </p:nvSpPr>
          <p:spPr>
            <a:xfrm>
              <a:off x="0" y="6701970"/>
              <a:ext cx="1897258" cy="153590"/>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1897257" y="6701970"/>
              <a:ext cx="7535243" cy="153590"/>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9432500" y="6701970"/>
              <a:ext cx="1413164" cy="1535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10845664" y="6701970"/>
              <a:ext cx="2073156" cy="1535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Pictur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8050" y="5979818"/>
            <a:ext cx="722152" cy="722152"/>
          </a:xfrm>
          <a:prstGeom prst="rect">
            <a:avLst/>
          </a:prstGeom>
          <a:blipFill>
            <a:blip r:embed="rId3">
              <a:alphaModFix amt="0"/>
            </a:blip>
            <a:stretch>
              <a:fillRect/>
            </a:stretch>
          </a:blip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Vertical Title and Text">
    <p:spTree>
      <p:nvGrpSpPr>
        <p:cNvPr id="1" name=""/>
        <p:cNvGrpSpPr/>
        <p:nvPr/>
      </p:nvGrpSpPr>
      <p:grpSpPr>
        <a:xfrm>
          <a:off x="0" y="0"/>
          <a:ext cx="0" cy="0"/>
          <a:chOff x="0" y="0"/>
          <a:chExt cx="0" cy="0"/>
        </a:xfrm>
      </p:grpSpPr>
      <p:sp>
        <p:nvSpPr>
          <p:cNvPr id="2" name="Rectangle 1"/>
          <p:cNvSpPr/>
          <p:nvPr userDrawn="1"/>
        </p:nvSpPr>
        <p:spPr>
          <a:xfrm>
            <a:off x="0" y="0"/>
            <a:ext cx="12192000" cy="670197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userDrawn="1"/>
        </p:nvGrpSpPr>
        <p:grpSpPr>
          <a:xfrm>
            <a:off x="0" y="6704366"/>
            <a:ext cx="12195979" cy="153634"/>
            <a:chOff x="0" y="6701970"/>
            <a:chExt cx="12918820" cy="153590"/>
          </a:xfrm>
        </p:grpSpPr>
        <p:sp>
          <p:nvSpPr>
            <p:cNvPr id="15" name="Rectangle 14"/>
            <p:cNvSpPr/>
            <p:nvPr userDrawn="1"/>
          </p:nvSpPr>
          <p:spPr>
            <a:xfrm>
              <a:off x="0" y="6701970"/>
              <a:ext cx="1897258" cy="153590"/>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1897257" y="6701970"/>
              <a:ext cx="7535243" cy="153590"/>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9432500" y="6701970"/>
              <a:ext cx="1413164" cy="1535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10845664" y="6701970"/>
              <a:ext cx="2073156" cy="1535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Pictur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8050" y="5979818"/>
            <a:ext cx="722152" cy="722152"/>
          </a:xfrm>
          <a:prstGeom prst="rect">
            <a:avLst/>
          </a:prstGeom>
          <a:blipFill>
            <a:blip r:embed="rId3">
              <a:alphaModFix amt="0"/>
            </a:blip>
            <a:stretch>
              <a:fillRect/>
            </a:stretch>
          </a:blipFill>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Vertical Title and Text">
    <p:spTree>
      <p:nvGrpSpPr>
        <p:cNvPr id="1" name=""/>
        <p:cNvGrpSpPr/>
        <p:nvPr/>
      </p:nvGrpSpPr>
      <p:grpSpPr>
        <a:xfrm>
          <a:off x="0" y="0"/>
          <a:ext cx="0" cy="0"/>
          <a:chOff x="0" y="0"/>
          <a:chExt cx="0" cy="0"/>
        </a:xfrm>
      </p:grpSpPr>
      <p:sp>
        <p:nvSpPr>
          <p:cNvPr id="7" name="Rectangle 6"/>
          <p:cNvSpPr/>
          <p:nvPr userDrawn="1"/>
        </p:nvSpPr>
        <p:spPr>
          <a:xfrm>
            <a:off x="0" y="-56710"/>
            <a:ext cx="12192000" cy="6748131"/>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75000"/>
                </a:schemeClr>
              </a:solidFill>
            </a:endParaRPr>
          </a:p>
        </p:txBody>
      </p:sp>
      <p:sp>
        <p:nvSpPr>
          <p:cNvPr id="8" name="Google Shape;356;p34"/>
          <p:cNvSpPr txBox="1"/>
          <p:nvPr userDrawn="1"/>
        </p:nvSpPr>
        <p:spPr>
          <a:xfrm>
            <a:off x="1135765" y="2427304"/>
            <a:ext cx="5561100" cy="11598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1500" dirty="0">
                <a:solidFill>
                  <a:schemeClr val="bg1"/>
                </a:solidFill>
              </a:rPr>
              <a:t>Thanks!</a:t>
            </a:r>
          </a:p>
        </p:txBody>
      </p:sp>
      <p:sp>
        <p:nvSpPr>
          <p:cNvPr id="9" name="Google Shape;357;p34"/>
          <p:cNvSpPr txBox="1"/>
          <p:nvPr userDrawn="1"/>
        </p:nvSpPr>
        <p:spPr>
          <a:xfrm>
            <a:off x="1135765" y="3455423"/>
            <a:ext cx="5561100" cy="7848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US" sz="4800" b="1">
                <a:solidFill>
                  <a:schemeClr val="lt1"/>
                </a:solidFill>
              </a:rPr>
              <a:t>Any questions?</a:t>
            </a:r>
          </a:p>
        </p:txBody>
      </p:sp>
      <p:grpSp>
        <p:nvGrpSpPr>
          <p:cNvPr id="10" name="Group 9"/>
          <p:cNvGrpSpPr/>
          <p:nvPr userDrawn="1"/>
        </p:nvGrpSpPr>
        <p:grpSpPr>
          <a:xfrm>
            <a:off x="0" y="6704366"/>
            <a:ext cx="12195979" cy="153634"/>
            <a:chOff x="0" y="6701970"/>
            <a:chExt cx="12918820" cy="153590"/>
          </a:xfrm>
        </p:grpSpPr>
        <p:sp>
          <p:nvSpPr>
            <p:cNvPr id="11" name="Rectangle 10"/>
            <p:cNvSpPr/>
            <p:nvPr userDrawn="1"/>
          </p:nvSpPr>
          <p:spPr>
            <a:xfrm>
              <a:off x="0" y="6701970"/>
              <a:ext cx="1897258" cy="153590"/>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1897257" y="6701970"/>
              <a:ext cx="7535243" cy="153590"/>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9432500" y="6701970"/>
              <a:ext cx="1413164" cy="1535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10845664" y="6701970"/>
              <a:ext cx="2073156" cy="1535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userDrawn="1"/>
        </p:nvSpPr>
        <p:spPr>
          <a:xfrm>
            <a:off x="7180729" y="269109"/>
            <a:ext cx="6320118" cy="6333565"/>
          </a:xfrm>
          <a:prstGeom prst="rect">
            <a:avLst/>
          </a:prstGeom>
          <a:blipFill dpi="0" rotWithShape="1">
            <a:blip r:embed="rId2">
              <a:alphaModFix amt="6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77230" y="1392751"/>
            <a:ext cx="5641606" cy="4734065"/>
          </a:xfrm>
        </p:spPr>
        <p:txBody>
          <a:bodyPr/>
          <a:lstStyle>
            <a:lvl1pPr marL="0" indent="0">
              <a:buNone/>
              <a:defRPr/>
            </a:lvl1pPr>
          </a:lstStyle>
          <a:p>
            <a:pPr lvl="0"/>
            <a:endParaRPr lang="en-US" dirty="0"/>
          </a:p>
        </p:txBody>
      </p:sp>
      <p:sp>
        <p:nvSpPr>
          <p:cNvPr id="4" name="Date Placeholder 3"/>
          <p:cNvSpPr>
            <a:spLocks noGrp="1"/>
          </p:cNvSpPr>
          <p:nvPr>
            <p:ph type="dt" sz="half" idx="10"/>
          </p:nvPr>
        </p:nvSpPr>
        <p:spPr/>
        <p:txBody>
          <a:bodyPr/>
          <a:lstStyle/>
          <a:p>
            <a:fld id="{C8CF8120-5D43-445C-81DE-BB63D27CD451}" type="datetimeFigureOut">
              <a:rPr lang="en-US" smtClean="0"/>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A76395-65C6-40C6-B0F2-3F72B3156A66}" type="slidenum">
              <a:rPr lang="en-US" smtClean="0"/>
              <a:t>‹#›</a:t>
            </a:fld>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03756" y="4335371"/>
            <a:ext cx="3159890" cy="3159890"/>
          </a:xfrm>
          <a:prstGeom prst="rect">
            <a:avLst/>
          </a:prstGeom>
          <a:blipFill>
            <a:blip r:embed="rId3">
              <a:alphaModFix amt="0"/>
            </a:blip>
            <a:stretch>
              <a:fillRect/>
            </a:stretch>
          </a:blipFill>
        </p:spPr>
      </p:pic>
      <p:sp>
        <p:nvSpPr>
          <p:cNvPr id="12" name="Content Placeholder 3"/>
          <p:cNvSpPr>
            <a:spLocks noGrp="1"/>
          </p:cNvSpPr>
          <p:nvPr>
            <p:ph sz="half" idx="2" hasCustomPrompt="1"/>
          </p:nvPr>
        </p:nvSpPr>
        <p:spPr>
          <a:xfrm>
            <a:off x="6540660" y="1775478"/>
            <a:ext cx="5181600" cy="4351338"/>
          </a:xfrm>
        </p:spPr>
        <p:txBody>
          <a:bodyPr/>
          <a:lstStyle>
            <a:lvl1pPr>
              <a:defRPr sz="2800" b="1" baseline="0"/>
            </a:lvl1pPr>
            <a:lvl2pPr marL="457200" marR="0" indent="0" algn="l" defTabSz="914400" rtl="0" eaLnBrk="1" fontAlgn="auto" latinLnBrk="0" hangingPunct="1">
              <a:lnSpc>
                <a:spcPct val="90000"/>
              </a:lnSpc>
              <a:spcBef>
                <a:spcPts val="500"/>
              </a:spcBef>
              <a:spcAft>
                <a:spcPts val="0"/>
              </a:spcAft>
              <a:buClrTx/>
              <a:buSzTx/>
              <a:buFont typeface="Arial" panose="020B0604020202020204" pitchFamily="34" charset="0"/>
              <a:buNone/>
              <a:defRPr/>
            </a:lvl2pPr>
          </a:lstStyle>
          <a:p>
            <a:pPr lvl="0"/>
            <a:r>
              <a:rPr lang="en-US" dirty="0"/>
              <a:t>Table of Contents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en-US" dirty="0"/>
              <a:t>Topic 1</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en-US" dirty="0"/>
              <a:t>Topic 2</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en-US" dirty="0"/>
              <a:t>Topic 3</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en-US" dirty="0"/>
              <a:t>Topic 4</a:t>
            </a:r>
          </a:p>
          <a:p>
            <a:pPr lvl="1"/>
            <a:endParaRPr lang="en-US" dirty="0"/>
          </a:p>
        </p:txBody>
      </p:sp>
      <p:grpSp>
        <p:nvGrpSpPr>
          <p:cNvPr id="16" name="Group 15"/>
          <p:cNvGrpSpPr/>
          <p:nvPr userDrawn="1"/>
        </p:nvGrpSpPr>
        <p:grpSpPr>
          <a:xfrm>
            <a:off x="-39753" y="-51682"/>
            <a:ext cx="12235732" cy="1203364"/>
            <a:chOff x="-39753" y="-51682"/>
            <a:chExt cx="12235732" cy="1203364"/>
          </a:xfrm>
        </p:grpSpPr>
        <p:sp>
          <p:nvSpPr>
            <p:cNvPr id="9" name="Rectangle 8"/>
            <p:cNvSpPr/>
            <p:nvPr userDrawn="1"/>
          </p:nvSpPr>
          <p:spPr>
            <a:xfrm>
              <a:off x="-39753" y="-51682"/>
              <a:ext cx="12235732" cy="120336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77229" y="221358"/>
              <a:ext cx="2684166" cy="680012"/>
            </a:xfrm>
            <a:prstGeom prst="rect">
              <a:avLst/>
            </a:prstGeom>
          </p:spPr>
        </p:pic>
        <p:sp>
          <p:nvSpPr>
            <p:cNvPr id="13" name="TextBox 12"/>
            <p:cNvSpPr txBox="1"/>
            <p:nvPr userDrawn="1"/>
          </p:nvSpPr>
          <p:spPr>
            <a:xfrm>
              <a:off x="7802880" y="411500"/>
              <a:ext cx="3546097" cy="230832"/>
            </a:xfrm>
            <a:prstGeom prst="rect">
              <a:avLst/>
            </a:prstGeom>
            <a:noFill/>
          </p:spPr>
          <p:txBody>
            <a:bodyPr wrap="square" rtlCol="0">
              <a:spAutoFit/>
            </a:bodyPr>
            <a:lstStyle/>
            <a:p>
              <a:pPr algn="r"/>
              <a:r>
                <a:rPr lang="en-US" sz="900" dirty="0">
                  <a:solidFill>
                    <a:schemeClr val="bg1"/>
                  </a:solidFill>
                  <a:latin typeface="+mj-lt"/>
                </a:rPr>
                <a:t>KNOWLEDGE             INTEGRITY            IMPACT</a:t>
              </a:r>
            </a:p>
          </p:txBody>
        </p:sp>
        <p:cxnSp>
          <p:nvCxnSpPr>
            <p:cNvPr id="7" name="Straight Connector 6"/>
            <p:cNvCxnSpPr/>
            <p:nvPr userDrawn="1"/>
          </p:nvCxnSpPr>
          <p:spPr>
            <a:xfrm>
              <a:off x="901337" y="722811"/>
              <a:ext cx="103719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8609870" y="470310"/>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9748239" y="470310"/>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0668414" y="470310"/>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1850" y="1687595"/>
            <a:ext cx="10515600" cy="440205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Rectangle 7"/>
          <p:cNvSpPr/>
          <p:nvPr userDrawn="1"/>
        </p:nvSpPr>
        <p:spPr>
          <a:xfrm>
            <a:off x="-39753" y="6303003"/>
            <a:ext cx="12235732" cy="72401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userDrawn="1"/>
        </p:nvGrpSpPr>
        <p:grpSpPr>
          <a:xfrm>
            <a:off x="679568" y="6365200"/>
            <a:ext cx="10820163" cy="487908"/>
            <a:chOff x="528814" y="6238068"/>
            <a:chExt cx="10820163" cy="487908"/>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814" y="6238068"/>
              <a:ext cx="1925885" cy="487908"/>
            </a:xfrm>
            <a:prstGeom prst="rect">
              <a:avLst/>
            </a:prstGeom>
          </p:spPr>
        </p:pic>
        <p:cxnSp>
          <p:nvCxnSpPr>
            <p:cNvPr id="11" name="Straight Connector 10"/>
            <p:cNvCxnSpPr/>
            <p:nvPr userDrawn="1"/>
          </p:nvCxnSpPr>
          <p:spPr>
            <a:xfrm>
              <a:off x="901337" y="6598143"/>
              <a:ext cx="103719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a:xfrm>
              <a:off x="7802880" y="6286832"/>
              <a:ext cx="3546097" cy="230832"/>
              <a:chOff x="7802880" y="6286832"/>
              <a:chExt cx="3546097" cy="230832"/>
            </a:xfrm>
          </p:grpSpPr>
          <p:sp>
            <p:nvSpPr>
              <p:cNvPr id="10" name="TextBox 9"/>
              <p:cNvSpPr txBox="1"/>
              <p:nvPr userDrawn="1"/>
            </p:nvSpPr>
            <p:spPr>
              <a:xfrm>
                <a:off x="7802880" y="6286832"/>
                <a:ext cx="3546097" cy="230832"/>
              </a:xfrm>
              <a:prstGeom prst="rect">
                <a:avLst/>
              </a:prstGeom>
              <a:noFill/>
            </p:spPr>
            <p:txBody>
              <a:bodyPr wrap="square" rtlCol="0">
                <a:spAutoFit/>
              </a:bodyPr>
              <a:lstStyle/>
              <a:p>
                <a:pPr algn="r"/>
                <a:r>
                  <a:rPr lang="en-US" sz="900" dirty="0">
                    <a:solidFill>
                      <a:schemeClr val="bg1"/>
                    </a:solidFill>
                    <a:latin typeface="+mj-lt"/>
                  </a:rPr>
                  <a:t>KNOWLEDGE             INTEGRITY            IMPACT</a:t>
                </a:r>
              </a:p>
            </p:txBody>
          </p:sp>
          <p:sp>
            <p:nvSpPr>
              <p:cNvPr id="12" name="Rectangle 11"/>
              <p:cNvSpPr/>
              <p:nvPr userDrawn="1"/>
            </p:nvSpPr>
            <p:spPr>
              <a:xfrm>
                <a:off x="8609870"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9748239"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10668414"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userDrawn="1"/>
        </p:nvGrpSpPr>
        <p:grpSpPr>
          <a:xfrm>
            <a:off x="0" y="149580"/>
            <a:ext cx="12414000" cy="77361"/>
            <a:chOff x="0" y="149580"/>
            <a:chExt cx="12414000" cy="77361"/>
          </a:xfrm>
        </p:grpSpPr>
        <p:sp>
          <p:nvSpPr>
            <p:cNvPr id="20" name="Rectangle 19"/>
            <p:cNvSpPr/>
            <p:nvPr userDrawn="1"/>
          </p:nvSpPr>
          <p:spPr>
            <a:xfrm>
              <a:off x="0" y="149580"/>
              <a:ext cx="4076822" cy="773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4166144" y="149580"/>
              <a:ext cx="4076822" cy="773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8337178" y="149580"/>
              <a:ext cx="4076822" cy="773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p:cNvSpPr/>
          <p:nvPr userDrawn="1"/>
        </p:nvSpPr>
        <p:spPr>
          <a:xfrm>
            <a:off x="-39753" y="270922"/>
            <a:ext cx="12235732" cy="105659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7317" y="400967"/>
            <a:ext cx="10515600" cy="754833"/>
          </a:xfrm>
        </p:spPr>
        <p:txBody>
          <a:bodyPr anchor="b">
            <a:normAutofit/>
          </a:bodyPr>
          <a:lstStyle>
            <a:lvl1pPr>
              <a:defRPr sz="4000">
                <a:solidFill>
                  <a:schemeClr val="bg1"/>
                </a:solidFill>
              </a:defRPr>
            </a:lvl1pPr>
          </a:lstStyle>
          <a:p>
            <a:r>
              <a:rPr lang="en-US" dirty="0"/>
              <a:t>CLICK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566272"/>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8CF8120-5D43-445C-81DE-BB63D27CD451}" type="datetimeFigureOut">
              <a:rPr lang="en-US" smtClean="0"/>
              <a:t>7/11/2024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A76395-65C6-40C6-B0F2-3F72B3156A66}" type="slidenum">
              <a:rPr lang="en-US" smtClean="0"/>
              <a:t>‹#›</a:t>
            </a:fld>
            <a:endParaRPr lang="en-US"/>
          </a:p>
        </p:txBody>
      </p:sp>
      <p:sp>
        <p:nvSpPr>
          <p:cNvPr id="10" name="Rectangle 9"/>
          <p:cNvSpPr/>
          <p:nvPr userDrawn="1"/>
        </p:nvSpPr>
        <p:spPr>
          <a:xfrm>
            <a:off x="0" y="149580"/>
            <a:ext cx="1897258" cy="77361"/>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897258" y="149580"/>
            <a:ext cx="6345708" cy="77361"/>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8242966" y="149580"/>
            <a:ext cx="1874112" cy="7736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userDrawn="1">
            <p:ph type="title" hasCustomPrompt="1"/>
          </p:nvPr>
        </p:nvSpPr>
        <p:spPr>
          <a:xfrm>
            <a:off x="837317" y="-1696937"/>
            <a:ext cx="10515600" cy="2852737"/>
          </a:xfrm>
        </p:spPr>
        <p:txBody>
          <a:bodyPr anchor="b">
            <a:normAutofit/>
          </a:bodyPr>
          <a:lstStyle>
            <a:lvl1pPr>
              <a:defRPr sz="4000" b="1">
                <a:solidFill>
                  <a:srgbClr val="0A688E"/>
                </a:solidFill>
              </a:defRPr>
            </a:lvl1pPr>
          </a:lstStyle>
          <a:p>
            <a:r>
              <a:rPr lang="en-US" dirty="0"/>
              <a:t>CLICK TO ADD TITLE</a:t>
            </a:r>
          </a:p>
        </p:txBody>
      </p:sp>
      <p:sp>
        <p:nvSpPr>
          <p:cNvPr id="16" name="Rectangle 15"/>
          <p:cNvSpPr/>
          <p:nvPr userDrawn="1"/>
        </p:nvSpPr>
        <p:spPr>
          <a:xfrm>
            <a:off x="-39753" y="6303003"/>
            <a:ext cx="12235732" cy="72401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userDrawn="1"/>
        </p:nvGrpSpPr>
        <p:grpSpPr>
          <a:xfrm>
            <a:off x="679568" y="6365200"/>
            <a:ext cx="10820163" cy="487908"/>
            <a:chOff x="528814" y="6238068"/>
            <a:chExt cx="10820163" cy="487908"/>
          </a:xfrm>
        </p:grpSpPr>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814" y="6238068"/>
              <a:ext cx="1925885" cy="487908"/>
            </a:xfrm>
            <a:prstGeom prst="rect">
              <a:avLst/>
            </a:prstGeom>
          </p:spPr>
        </p:pic>
        <p:cxnSp>
          <p:nvCxnSpPr>
            <p:cNvPr id="19" name="Straight Connector 18"/>
            <p:cNvCxnSpPr/>
            <p:nvPr userDrawn="1"/>
          </p:nvCxnSpPr>
          <p:spPr>
            <a:xfrm>
              <a:off x="901337" y="6598143"/>
              <a:ext cx="103719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7802880" y="6286832"/>
              <a:ext cx="3546097" cy="230832"/>
              <a:chOff x="7802880" y="6286832"/>
              <a:chExt cx="3546097" cy="230832"/>
            </a:xfrm>
          </p:grpSpPr>
          <p:sp>
            <p:nvSpPr>
              <p:cNvPr id="21" name="TextBox 20"/>
              <p:cNvSpPr txBox="1"/>
              <p:nvPr userDrawn="1"/>
            </p:nvSpPr>
            <p:spPr>
              <a:xfrm>
                <a:off x="7802880" y="6286832"/>
                <a:ext cx="3546097" cy="230832"/>
              </a:xfrm>
              <a:prstGeom prst="rect">
                <a:avLst/>
              </a:prstGeom>
              <a:noFill/>
            </p:spPr>
            <p:txBody>
              <a:bodyPr wrap="square" rtlCol="0">
                <a:spAutoFit/>
              </a:bodyPr>
              <a:lstStyle/>
              <a:p>
                <a:pPr algn="r"/>
                <a:r>
                  <a:rPr lang="en-US" sz="900" dirty="0">
                    <a:solidFill>
                      <a:schemeClr val="bg1"/>
                    </a:solidFill>
                    <a:latin typeface="+mj-lt"/>
                  </a:rPr>
                  <a:t>KNOWLEDGE             INTEGRITY            IMPACT</a:t>
                </a:r>
              </a:p>
            </p:txBody>
          </p:sp>
          <p:sp>
            <p:nvSpPr>
              <p:cNvPr id="22" name="Rectangle 21"/>
              <p:cNvSpPr/>
              <p:nvPr userDrawn="1"/>
            </p:nvSpPr>
            <p:spPr>
              <a:xfrm>
                <a:off x="8609870"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9748239"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10668414"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Content Placeholder 2"/>
          <p:cNvSpPr>
            <a:spLocks noGrp="1"/>
          </p:cNvSpPr>
          <p:nvPr userDrawn="1">
            <p:ph sz="half" idx="13"/>
          </p:nvPr>
        </p:nvSpPr>
        <p:spPr>
          <a:xfrm>
            <a:off x="6441956" y="1566272"/>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Rectangle 25"/>
          <p:cNvSpPr/>
          <p:nvPr userDrawn="1"/>
        </p:nvSpPr>
        <p:spPr>
          <a:xfrm>
            <a:off x="10117078" y="149580"/>
            <a:ext cx="2073156" cy="7736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C8CF8120-5D43-445C-81DE-BB63D27CD451}" type="datetimeFigureOut">
              <a:rPr lang="en-US" smtClean="0"/>
              <a:t>7/11/2024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A76395-65C6-40C6-B0F2-3F72B3156A66}" type="slidenum">
              <a:rPr lang="en-US" smtClean="0"/>
              <a:t>‹#›</a:t>
            </a:fld>
            <a:endParaRPr lang="en-US"/>
          </a:p>
        </p:txBody>
      </p:sp>
      <p:grpSp>
        <p:nvGrpSpPr>
          <p:cNvPr id="23" name="Group 22"/>
          <p:cNvGrpSpPr/>
          <p:nvPr userDrawn="1"/>
        </p:nvGrpSpPr>
        <p:grpSpPr>
          <a:xfrm>
            <a:off x="1505874" y="802630"/>
            <a:ext cx="9144477" cy="77100"/>
            <a:chOff x="1457173" y="851529"/>
            <a:chExt cx="9144477" cy="77100"/>
          </a:xfrm>
        </p:grpSpPr>
        <p:sp>
          <p:nvSpPr>
            <p:cNvPr id="10" name="Google Shape;26;p4"/>
            <p:cNvSpPr/>
            <p:nvPr userDrawn="1"/>
          </p:nvSpPr>
          <p:spPr>
            <a:xfrm>
              <a:off x="7180456" y="851529"/>
              <a:ext cx="17103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p4"/>
            <p:cNvSpPr/>
            <p:nvPr userDrawn="1"/>
          </p:nvSpPr>
          <p:spPr>
            <a:xfrm>
              <a:off x="8891350" y="851529"/>
              <a:ext cx="1710300" cy="77100"/>
            </a:xfrm>
            <a:prstGeom prst="rect">
              <a:avLst/>
            </a:prstGeom>
            <a:solidFill>
              <a:srgbClr val="6505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p4"/>
            <p:cNvSpPr/>
            <p:nvPr userDrawn="1"/>
          </p:nvSpPr>
          <p:spPr>
            <a:xfrm>
              <a:off x="1457173" y="851529"/>
              <a:ext cx="17103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p4"/>
            <p:cNvSpPr/>
            <p:nvPr userDrawn="1"/>
          </p:nvSpPr>
          <p:spPr>
            <a:xfrm>
              <a:off x="3167598" y="851529"/>
              <a:ext cx="17103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Rectangle 13"/>
          <p:cNvSpPr/>
          <p:nvPr userDrawn="1"/>
        </p:nvSpPr>
        <p:spPr>
          <a:xfrm>
            <a:off x="-1" y="6303003"/>
            <a:ext cx="12195979" cy="55499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userDrawn="1"/>
        </p:nvGrpSpPr>
        <p:grpSpPr>
          <a:xfrm>
            <a:off x="679568" y="6365200"/>
            <a:ext cx="10820163" cy="487908"/>
            <a:chOff x="528814" y="6238068"/>
            <a:chExt cx="10820163" cy="487908"/>
          </a:xfrm>
        </p:grpSpPr>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814" y="6238068"/>
              <a:ext cx="1925885" cy="487908"/>
            </a:xfrm>
            <a:prstGeom prst="rect">
              <a:avLst/>
            </a:prstGeom>
          </p:spPr>
        </p:pic>
        <p:cxnSp>
          <p:nvCxnSpPr>
            <p:cNvPr id="17" name="Straight Connector 16"/>
            <p:cNvCxnSpPr/>
            <p:nvPr userDrawn="1"/>
          </p:nvCxnSpPr>
          <p:spPr>
            <a:xfrm>
              <a:off x="901337" y="6598143"/>
              <a:ext cx="103719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userDrawn="1"/>
          </p:nvGrpSpPr>
          <p:grpSpPr>
            <a:xfrm>
              <a:off x="7802880" y="6286832"/>
              <a:ext cx="3546097" cy="230832"/>
              <a:chOff x="7802880" y="6286832"/>
              <a:chExt cx="3546097" cy="230832"/>
            </a:xfrm>
          </p:grpSpPr>
          <p:sp>
            <p:nvSpPr>
              <p:cNvPr id="19" name="TextBox 18"/>
              <p:cNvSpPr txBox="1"/>
              <p:nvPr userDrawn="1"/>
            </p:nvSpPr>
            <p:spPr>
              <a:xfrm>
                <a:off x="7802880" y="6286832"/>
                <a:ext cx="3546097" cy="230832"/>
              </a:xfrm>
              <a:prstGeom prst="rect">
                <a:avLst/>
              </a:prstGeom>
              <a:noFill/>
            </p:spPr>
            <p:txBody>
              <a:bodyPr wrap="square" rtlCol="0">
                <a:spAutoFit/>
              </a:bodyPr>
              <a:lstStyle/>
              <a:p>
                <a:pPr algn="r"/>
                <a:r>
                  <a:rPr lang="en-US" sz="900" dirty="0">
                    <a:solidFill>
                      <a:schemeClr val="bg1"/>
                    </a:solidFill>
                    <a:latin typeface="+mj-lt"/>
                  </a:rPr>
                  <a:t>KNOWLEDGE             INTEGRITY            IMPACT</a:t>
                </a:r>
              </a:p>
            </p:txBody>
          </p:sp>
          <p:sp>
            <p:nvSpPr>
              <p:cNvPr id="20" name="Rectangle 19"/>
              <p:cNvSpPr/>
              <p:nvPr userDrawn="1"/>
            </p:nvSpPr>
            <p:spPr>
              <a:xfrm>
                <a:off x="8609870"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9748239"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10668414"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4" name="Pictur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66177" y="-2847804"/>
            <a:ext cx="4423402" cy="4423402"/>
          </a:xfrm>
          <a:prstGeom prst="rect">
            <a:avLst/>
          </a:prstGeom>
          <a:blipFill>
            <a:blip r:embed="rId4">
              <a:alphaModFix amt="0"/>
            </a:blip>
            <a:stretch>
              <a:fillRect/>
            </a:stretch>
          </a:blipFill>
        </p:spPr>
      </p:pic>
      <p:sp>
        <p:nvSpPr>
          <p:cNvPr id="25" name="Rectangle 24"/>
          <p:cNvSpPr/>
          <p:nvPr userDrawn="1"/>
        </p:nvSpPr>
        <p:spPr>
          <a:xfrm>
            <a:off x="0" y="-2537827"/>
            <a:ext cx="12195978" cy="2537827"/>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6" name="Rectangle 5"/>
          <p:cNvSpPr/>
          <p:nvPr userDrawn="1"/>
        </p:nvSpPr>
        <p:spPr>
          <a:xfrm>
            <a:off x="0" y="6701970"/>
            <a:ext cx="1897258" cy="153590"/>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1897258" y="6701970"/>
            <a:ext cx="6345708" cy="153590"/>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8242966" y="6701970"/>
            <a:ext cx="1874112" cy="1535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10117078" y="6701970"/>
            <a:ext cx="2073156" cy="1535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10518045" y="0"/>
            <a:ext cx="1672189" cy="6858000"/>
          </a:xfrm>
        </p:spPr>
        <p:txBody>
          <a:bodyPr/>
          <a:lstStyle>
            <a:lvl1pPr marL="0" indent="0">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endParaRPr lang="en-US" dirty="0"/>
          </a:p>
        </p:txBody>
      </p:sp>
      <p:sp>
        <p:nvSpPr>
          <p:cNvPr id="11" name="Title 1"/>
          <p:cNvSpPr>
            <a:spLocks noGrp="1"/>
          </p:cNvSpPr>
          <p:nvPr>
            <p:ph type="title"/>
          </p:nvPr>
        </p:nvSpPr>
        <p:spPr>
          <a:xfrm>
            <a:off x="410748" y="673352"/>
            <a:ext cx="9794348" cy="779930"/>
          </a:xfrm>
        </p:spPr>
        <p:txBody>
          <a:bodyPr anchor="b">
            <a:normAutofit/>
          </a:bodyPr>
          <a:lstStyle>
            <a:lvl1pPr>
              <a:defRPr sz="3600" b="1">
                <a:solidFill>
                  <a:srgbClr val="0A688E"/>
                </a:solidFill>
              </a:defRPr>
            </a:lvl1pPr>
          </a:lstStyle>
          <a:p>
            <a:r>
              <a:rPr lang="en-US" dirty="0"/>
              <a:t>Click to edit Master title style</a:t>
            </a:r>
          </a:p>
        </p:txBody>
      </p:sp>
      <p:sp>
        <p:nvSpPr>
          <p:cNvPr id="12" name="Text Placeholder 3"/>
          <p:cNvSpPr>
            <a:spLocks noGrp="1"/>
          </p:cNvSpPr>
          <p:nvPr>
            <p:ph type="body" sz="half" idx="2"/>
          </p:nvPr>
        </p:nvSpPr>
        <p:spPr>
          <a:xfrm>
            <a:off x="410748" y="1662545"/>
            <a:ext cx="9794348" cy="4611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8050" y="5979818"/>
            <a:ext cx="722152" cy="722152"/>
          </a:xfrm>
          <a:prstGeom prst="rect">
            <a:avLst/>
          </a:prstGeom>
          <a:blipFill>
            <a:blip r:embed="rId3">
              <a:alphaModFix amt="0"/>
            </a:blip>
            <a:stretch>
              <a:fillRect/>
            </a:stretch>
          </a:blip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Rectangle 4"/>
          <p:cNvSpPr/>
          <p:nvPr userDrawn="1"/>
        </p:nvSpPr>
        <p:spPr>
          <a:xfrm>
            <a:off x="0" y="6701970"/>
            <a:ext cx="1897258" cy="153590"/>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1897257" y="6701970"/>
            <a:ext cx="7535243" cy="153590"/>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9432500" y="6701970"/>
            <a:ext cx="1413164" cy="1535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10845664" y="6701970"/>
            <a:ext cx="2073156" cy="1535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p:cNvSpPr>
            <a:spLocks noGrp="1"/>
          </p:cNvSpPr>
          <p:nvPr>
            <p:ph sz="half" idx="13"/>
          </p:nvPr>
        </p:nvSpPr>
        <p:spPr>
          <a:xfrm>
            <a:off x="0" y="0"/>
            <a:ext cx="12192000" cy="6701970"/>
          </a:xfrm>
        </p:spPr>
        <p:txBody>
          <a:bodyPr/>
          <a:lstStyle>
            <a:lvl1pPr marL="0" indent="0">
              <a:buNone/>
              <a:defRPr/>
            </a:lvl1pPr>
          </a:lstStyle>
          <a:p>
            <a:pPr lvl="0"/>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9" name="Rectangle 8"/>
          <p:cNvSpPr/>
          <p:nvPr userDrawn="1"/>
        </p:nvSpPr>
        <p:spPr>
          <a:xfrm>
            <a:off x="0" y="6701970"/>
            <a:ext cx="1897258" cy="153590"/>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1897257" y="6701970"/>
            <a:ext cx="7535243" cy="153590"/>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9432500" y="6701970"/>
            <a:ext cx="1413164" cy="1535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10845664" y="6701970"/>
            <a:ext cx="2073156" cy="1535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2"/>
          <p:cNvSpPr>
            <a:spLocks noGrp="1"/>
          </p:cNvSpPr>
          <p:nvPr>
            <p:ph type="pic" idx="1"/>
          </p:nvPr>
        </p:nvSpPr>
        <p:spPr>
          <a:xfrm>
            <a:off x="6038952" y="0"/>
            <a:ext cx="6153048" cy="67019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7" name="Text Placeholder 3"/>
          <p:cNvSpPr>
            <a:spLocks noGrp="1"/>
          </p:cNvSpPr>
          <p:nvPr>
            <p:ph type="body" sz="half" idx="2"/>
          </p:nvPr>
        </p:nvSpPr>
        <p:spPr>
          <a:xfrm>
            <a:off x="839788" y="1445190"/>
            <a:ext cx="4472344"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userDrawn="1"/>
        </p:nvSpPr>
        <p:spPr>
          <a:xfrm>
            <a:off x="-1" y="-1"/>
            <a:ext cx="12195979" cy="5111931"/>
          </a:xfrm>
          <a:prstGeom prst="rect">
            <a:avLst/>
          </a:prstGeom>
          <a:solidFill>
            <a:srgbClr val="0E8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userDrawn="1"/>
        </p:nvGrpSpPr>
        <p:grpSpPr>
          <a:xfrm>
            <a:off x="0" y="4958297"/>
            <a:ext cx="12195979" cy="153634"/>
            <a:chOff x="0" y="6701970"/>
            <a:chExt cx="12918820" cy="153590"/>
          </a:xfrm>
        </p:grpSpPr>
        <p:sp>
          <p:nvSpPr>
            <p:cNvPr id="9" name="Rectangle 8"/>
            <p:cNvSpPr/>
            <p:nvPr userDrawn="1"/>
          </p:nvSpPr>
          <p:spPr>
            <a:xfrm>
              <a:off x="0" y="6701970"/>
              <a:ext cx="1897258" cy="153590"/>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1897257" y="6701970"/>
              <a:ext cx="7535243" cy="153590"/>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9432500" y="6701970"/>
              <a:ext cx="1413164" cy="1535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10845664" y="6701970"/>
              <a:ext cx="2073156" cy="1535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63564" y="5569074"/>
            <a:ext cx="856176" cy="856176"/>
          </a:xfrm>
          <a:prstGeom prst="rect">
            <a:avLst/>
          </a:prstGeom>
          <a:blipFill>
            <a:blip r:embed="rId3">
              <a:alphaModFix amt="0"/>
            </a:blip>
            <a:stretch>
              <a:fillRect/>
            </a:stretch>
          </a:blip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CF8120-5D43-445C-81DE-BB63D27CD451}" type="datetimeFigureOut">
              <a:rPr lang="en-US" smtClean="0"/>
              <a:t>7/11/2024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A76395-65C6-40C6-B0F2-3F72B3156A66}" type="slidenum">
              <a:rPr lang="en-US" smtClean="0"/>
              <a:t>‹#›</a:t>
            </a:fld>
            <a:endParaRPr lang="en-US"/>
          </a:p>
        </p:txBody>
      </p:sp>
      <p:sp>
        <p:nvSpPr>
          <p:cNvPr id="7" name="Rectangle 6"/>
          <p:cNvSpPr/>
          <p:nvPr userDrawn="1"/>
        </p:nvSpPr>
        <p:spPr>
          <a:xfrm>
            <a:off x="-39753" y="-51683"/>
            <a:ext cx="12235732" cy="690968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40890" y="483244"/>
            <a:ext cx="2684166" cy="680012"/>
          </a:xfrm>
          <a:prstGeom prst="rect">
            <a:avLst/>
          </a:prstGeom>
        </p:spPr>
      </p:pic>
      <p:sp>
        <p:nvSpPr>
          <p:cNvPr id="11" name="Rectangle 10"/>
          <p:cNvSpPr/>
          <p:nvPr userDrawn="1"/>
        </p:nvSpPr>
        <p:spPr>
          <a:xfrm>
            <a:off x="7180729" y="269109"/>
            <a:ext cx="6320118" cy="6333565"/>
          </a:xfrm>
          <a:prstGeom prst="rect">
            <a:avLst/>
          </a:prstGeom>
          <a:blipFill dpi="0" rotWithShape="1">
            <a:blip r:embed="rId16">
              <a:alphaModFix amt="6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0890" y="2534472"/>
            <a:ext cx="7500395" cy="1446550"/>
          </a:xfrm>
          <a:prstGeom prst="rect">
            <a:avLst/>
          </a:prstGeom>
          <a:noFill/>
        </p:spPr>
        <p:txBody>
          <a:bodyPr wrap="square" rtlCol="0">
            <a:spAutoFit/>
          </a:bodyPr>
          <a:lstStyle/>
          <a:p>
            <a:r>
              <a:rPr lang="en-US" sz="4400" b="1" dirty="0">
                <a:solidFill>
                  <a:schemeClr val="bg1"/>
                </a:solidFill>
              </a:rPr>
              <a:t>IT PROJECT MANAGEMENT</a:t>
            </a:r>
          </a:p>
          <a:p>
            <a:r>
              <a:rPr lang="en-US" sz="4400" b="1" dirty="0">
                <a:solidFill>
                  <a:srgbClr val="FF0000"/>
                </a:solidFill>
              </a:rPr>
              <a:t>Lecture 3</a:t>
            </a:r>
          </a:p>
        </p:txBody>
      </p:sp>
      <p:sp>
        <p:nvSpPr>
          <p:cNvPr id="5" name="TextBox 4"/>
          <p:cNvSpPr txBox="1"/>
          <p:nvPr/>
        </p:nvSpPr>
        <p:spPr>
          <a:xfrm>
            <a:off x="320740" y="4262942"/>
            <a:ext cx="7620545" cy="523220"/>
          </a:xfrm>
          <a:prstGeom prst="rect">
            <a:avLst/>
          </a:prstGeom>
          <a:noFill/>
        </p:spPr>
        <p:txBody>
          <a:bodyPr wrap="square" rtlCol="0">
            <a:spAutoFit/>
          </a:bodyPr>
          <a:lstStyle/>
          <a:p>
            <a:r>
              <a:rPr lang="en-US" sz="2800" b="0" dirty="0">
                <a:solidFill>
                  <a:schemeClr val="bg1"/>
                </a:solidFill>
              </a:rPr>
              <a:t> Project Portfolio Management</a:t>
            </a:r>
          </a:p>
        </p:txBody>
      </p:sp>
      <p:sp>
        <p:nvSpPr>
          <p:cNvPr id="6" name="TextBox 5"/>
          <p:cNvSpPr txBox="1"/>
          <p:nvPr/>
        </p:nvSpPr>
        <p:spPr>
          <a:xfrm>
            <a:off x="440890" y="6114523"/>
            <a:ext cx="7500395" cy="246221"/>
          </a:xfrm>
          <a:prstGeom prst="rect">
            <a:avLst/>
          </a:prstGeom>
          <a:noFill/>
        </p:spPr>
        <p:txBody>
          <a:bodyPr wrap="square" rtlCol="0">
            <a:spAutoFit/>
          </a:bodyPr>
          <a:lstStyle/>
          <a:p>
            <a:r>
              <a:rPr lang="en-US" sz="1000" b="0" dirty="0">
                <a:solidFill>
                  <a:schemeClr val="bg1"/>
                </a:solidFill>
              </a:rPr>
              <a:t>2022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dirty="0"/>
              <a:t>Project Portfolio  Management</a:t>
            </a:r>
            <a:endParaRPr lang="en-US" b="1" dirty="0"/>
          </a:p>
        </p:txBody>
      </p:sp>
      <p:sp>
        <p:nvSpPr>
          <p:cNvPr id="4" name="Text Placeholder 1">
            <a:extLst>
              <a:ext uri="{FF2B5EF4-FFF2-40B4-BE49-F238E27FC236}">
                <a16:creationId xmlns:a16="http://schemas.microsoft.com/office/drawing/2014/main" id="{DD417E09-325D-A870-FF47-C167018A1C48}"/>
              </a:ext>
            </a:extLst>
          </p:cNvPr>
          <p:cNvSpPr txBox="1">
            <a:spLocks/>
          </p:cNvSpPr>
          <p:nvPr/>
        </p:nvSpPr>
        <p:spPr>
          <a:xfrm>
            <a:off x="603854" y="1539767"/>
            <a:ext cx="10515600" cy="448308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n-US" dirty="0">
                <a:solidFill>
                  <a:srgbClr val="231F20"/>
                </a:solidFill>
                <a:effectLst/>
              </a:rPr>
              <a:t>Sections of the portfolio are then broken down to improve the management of projects in each sector. </a:t>
            </a:r>
          </a:p>
          <a:p>
            <a:pPr marL="342900" indent="-342900" algn="just">
              <a:buFont typeface="Arial" panose="020B0604020202020204" pitchFamily="34" charset="0"/>
              <a:buChar char="•"/>
            </a:pPr>
            <a:r>
              <a:rPr lang="en-US" dirty="0">
                <a:solidFill>
                  <a:srgbClr val="231F20"/>
                </a:solidFill>
                <a:effectLst/>
              </a:rPr>
              <a:t>For example, a company might have the main portfolio categories such as materials, IT, and human resources (HR)—and divide each of those categories further to address its unique concerns. </a:t>
            </a:r>
          </a:p>
          <a:p>
            <a:pPr marL="342900" indent="-342900" algn="just">
              <a:buFont typeface="Arial" panose="020B0604020202020204" pitchFamily="34" charset="0"/>
              <a:buChar char="•"/>
            </a:pPr>
            <a:r>
              <a:rPr lang="en-US" dirty="0">
                <a:solidFill>
                  <a:srgbClr val="231F20"/>
                </a:solidFill>
                <a:effectLst/>
              </a:rPr>
              <a:t>The IT projects shows how it could be categorized in more detail to assist in their management. </a:t>
            </a:r>
          </a:p>
          <a:p>
            <a:pPr marL="800100" lvl="1" indent="-342900" algn="just">
              <a:buFont typeface="Arial" panose="020B0604020202020204" pitchFamily="34" charset="0"/>
              <a:buChar char="•"/>
            </a:pPr>
            <a:r>
              <a:rPr lang="en-US" dirty="0">
                <a:solidFill>
                  <a:srgbClr val="231F20"/>
                </a:solidFill>
                <a:effectLst/>
              </a:rPr>
              <a:t>In this example, there are three basic IT project portfolio categories: </a:t>
            </a:r>
          </a:p>
          <a:p>
            <a:pPr marL="800100" lvl="1" indent="-342900" algn="just">
              <a:buFont typeface="Arial" panose="020B0604020202020204" pitchFamily="34" charset="0"/>
              <a:buChar char="•"/>
            </a:pPr>
            <a:r>
              <a:rPr lang="en-US" dirty="0">
                <a:solidFill>
                  <a:srgbClr val="231F20"/>
                </a:solidFill>
                <a:effectLst/>
              </a:rPr>
              <a:t>Venture, </a:t>
            </a:r>
          </a:p>
          <a:p>
            <a:pPr marL="800100" lvl="1" indent="-342900" algn="just">
              <a:buFont typeface="Arial" panose="020B0604020202020204" pitchFamily="34" charset="0"/>
              <a:buChar char="•"/>
            </a:pPr>
            <a:r>
              <a:rPr lang="en-US" dirty="0">
                <a:solidFill>
                  <a:srgbClr val="231F20"/>
                </a:solidFill>
                <a:effectLst/>
              </a:rPr>
              <a:t>Growth, and </a:t>
            </a:r>
          </a:p>
          <a:p>
            <a:pPr marL="800100" lvl="1" indent="-342900" algn="just">
              <a:buFont typeface="Arial" panose="020B0604020202020204" pitchFamily="34" charset="0"/>
              <a:buChar char="•"/>
            </a:pPr>
            <a:r>
              <a:rPr lang="en-US" dirty="0">
                <a:solidFill>
                  <a:srgbClr val="231F20"/>
                </a:solidFill>
                <a:effectLst/>
              </a:rPr>
              <a:t>Core</a:t>
            </a:r>
            <a:endParaRPr lang="en-US" dirty="0">
              <a:solidFill>
                <a:schemeClr val="tx1"/>
              </a:solidFill>
            </a:endParaRPr>
          </a:p>
        </p:txBody>
      </p:sp>
    </p:spTree>
    <p:extLst>
      <p:ext uri="{BB962C8B-B14F-4D97-AF65-F5344CB8AC3E}">
        <p14:creationId xmlns:p14="http://schemas.microsoft.com/office/powerpoint/2010/main" val="54425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dirty="0"/>
              <a:t>Project Portfolio Management</a:t>
            </a:r>
            <a:endParaRPr lang="en-US" b="1" dirty="0"/>
          </a:p>
        </p:txBody>
      </p:sp>
      <p:sp>
        <p:nvSpPr>
          <p:cNvPr id="4" name="Text Placeholder 1">
            <a:extLst>
              <a:ext uri="{FF2B5EF4-FFF2-40B4-BE49-F238E27FC236}">
                <a16:creationId xmlns:a16="http://schemas.microsoft.com/office/drawing/2014/main" id="{DD417E09-325D-A870-FF47-C167018A1C48}"/>
              </a:ext>
            </a:extLst>
          </p:cNvPr>
          <p:cNvSpPr txBox="1">
            <a:spLocks/>
          </p:cNvSpPr>
          <p:nvPr/>
        </p:nvSpPr>
        <p:spPr>
          <a:xfrm>
            <a:off x="603854" y="1539767"/>
            <a:ext cx="10515600" cy="376180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b="1" i="1" dirty="0">
                <a:solidFill>
                  <a:srgbClr val="FF0000"/>
                </a:solidFill>
                <a:effectLst/>
              </a:rPr>
              <a:t>Venture</a:t>
            </a:r>
            <a:r>
              <a:rPr lang="en-US" b="1" dirty="0">
                <a:solidFill>
                  <a:srgbClr val="FF0000"/>
                </a:solidFill>
                <a:effectLst/>
              </a:rPr>
              <a:t>: </a:t>
            </a:r>
            <a:r>
              <a:rPr lang="en-US" dirty="0">
                <a:solidFill>
                  <a:srgbClr val="231F20"/>
                </a:solidFill>
                <a:effectLst/>
              </a:rPr>
              <a:t>Projects in this category help transform the business. This project could help transform the business by developing closer partnerships with customers and suppliers. </a:t>
            </a:r>
            <a:endParaRPr lang="en-US" dirty="0"/>
          </a:p>
          <a:p>
            <a:pPr algn="just"/>
            <a:r>
              <a:rPr lang="en-US" b="1" i="1" dirty="0">
                <a:solidFill>
                  <a:srgbClr val="FF0000"/>
                </a:solidFill>
                <a:effectLst/>
              </a:rPr>
              <a:t>Growth</a:t>
            </a:r>
            <a:r>
              <a:rPr lang="en-US" b="1" dirty="0">
                <a:solidFill>
                  <a:srgbClr val="FF0000"/>
                </a:solidFill>
                <a:effectLst/>
              </a:rPr>
              <a:t>: </a:t>
            </a:r>
            <a:r>
              <a:rPr lang="en-US" dirty="0">
                <a:solidFill>
                  <a:srgbClr val="231F20"/>
                </a:solidFill>
                <a:effectLst/>
              </a:rPr>
              <a:t>Projects in this category would help the company increase its revenues. This capability could help the company grow its business in those countries. </a:t>
            </a:r>
            <a:endParaRPr lang="en-US" dirty="0"/>
          </a:p>
          <a:p>
            <a:pPr algn="just"/>
            <a:r>
              <a:rPr lang="en-US" b="1" i="1" dirty="0">
                <a:solidFill>
                  <a:srgbClr val="FF0000"/>
                </a:solidFill>
                <a:effectLst/>
              </a:rPr>
              <a:t>Core</a:t>
            </a:r>
            <a:r>
              <a:rPr lang="en-US" b="1" dirty="0">
                <a:solidFill>
                  <a:srgbClr val="FF0000"/>
                </a:solidFill>
                <a:effectLst/>
              </a:rPr>
              <a:t>: </a:t>
            </a:r>
            <a:r>
              <a:rPr lang="en-US" dirty="0">
                <a:solidFill>
                  <a:srgbClr val="231F20"/>
                </a:solidFill>
                <a:effectLst/>
              </a:rPr>
              <a:t>Projects in this category must be accomplished to run the business. For example, an IT project to provide computers for new employees.</a:t>
            </a:r>
            <a:endParaRPr lang="en-US" dirty="0">
              <a:solidFill>
                <a:schemeClr val="tx1"/>
              </a:solidFill>
            </a:endParaRPr>
          </a:p>
        </p:txBody>
      </p:sp>
    </p:spTree>
    <p:extLst>
      <p:ext uri="{BB962C8B-B14F-4D97-AF65-F5344CB8AC3E}">
        <p14:creationId xmlns:p14="http://schemas.microsoft.com/office/powerpoint/2010/main" val="2822784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tabLst>
                <a:tab pos="3141345" algn="l"/>
              </a:tabLst>
            </a:pPr>
            <a:r>
              <a:rPr lang="en-US" dirty="0"/>
              <a:t>Project Portfolio Management Capabilities</a:t>
            </a:r>
            <a:endParaRPr lang="en-US" b="1" dirty="0"/>
          </a:p>
        </p:txBody>
      </p:sp>
      <p:pic>
        <p:nvPicPr>
          <p:cNvPr id="5" name="Picture 4">
            <a:extLst>
              <a:ext uri="{FF2B5EF4-FFF2-40B4-BE49-F238E27FC236}">
                <a16:creationId xmlns:a16="http://schemas.microsoft.com/office/drawing/2014/main" id="{4BF7DEC1-D30C-136C-06A5-08AE859435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4389" y="1514560"/>
            <a:ext cx="6881456" cy="4587638"/>
          </a:xfrm>
          <a:prstGeom prst="rect">
            <a:avLst/>
          </a:prstGeom>
        </p:spPr>
      </p:pic>
    </p:spTree>
    <p:extLst>
      <p:ext uri="{BB962C8B-B14F-4D97-AF65-F5344CB8AC3E}">
        <p14:creationId xmlns:p14="http://schemas.microsoft.com/office/powerpoint/2010/main" val="1630040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7316" y="400967"/>
            <a:ext cx="10986821" cy="754833"/>
          </a:xfrm>
        </p:spPr>
        <p:txBody>
          <a:bodyPr>
            <a:noAutofit/>
          </a:bodyPr>
          <a:lstStyle/>
          <a:p>
            <a:pPr algn="ctr">
              <a:tabLst>
                <a:tab pos="3141345" algn="l"/>
              </a:tabLst>
            </a:pPr>
            <a:r>
              <a:rPr lang="en-US" sz="3600" dirty="0">
                <a:effectLst/>
              </a:rPr>
              <a:t>Importance of People Skills and Leadership Skills</a:t>
            </a:r>
            <a:endParaRPr lang="en-US" sz="3600" dirty="0"/>
          </a:p>
        </p:txBody>
      </p:sp>
      <p:sp>
        <p:nvSpPr>
          <p:cNvPr id="4" name="Text Placeholder 1">
            <a:extLst>
              <a:ext uri="{FF2B5EF4-FFF2-40B4-BE49-F238E27FC236}">
                <a16:creationId xmlns:a16="http://schemas.microsoft.com/office/drawing/2014/main" id="{DD417E09-325D-A870-FF47-C167018A1C48}"/>
              </a:ext>
            </a:extLst>
          </p:cNvPr>
          <p:cNvSpPr txBox="1">
            <a:spLocks/>
          </p:cNvSpPr>
          <p:nvPr/>
        </p:nvSpPr>
        <p:spPr>
          <a:xfrm>
            <a:off x="572658" y="1695410"/>
            <a:ext cx="10515600" cy="130328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dirty="0">
                <a:solidFill>
                  <a:srgbClr val="231F20"/>
                </a:solidFill>
                <a:effectLst/>
              </a:rPr>
              <a:t>Project management experts from various industries were asked to identify the 10 most important skills and competencies for effective project managers. </a:t>
            </a:r>
            <a:endParaRPr lang="en-US" dirty="0">
              <a:solidFill>
                <a:schemeClr val="tx1"/>
              </a:solidFill>
            </a:endParaRPr>
          </a:p>
        </p:txBody>
      </p:sp>
    </p:spTree>
    <p:extLst>
      <p:ext uri="{BB962C8B-B14F-4D97-AF65-F5344CB8AC3E}">
        <p14:creationId xmlns:p14="http://schemas.microsoft.com/office/powerpoint/2010/main" val="4142989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7316" y="400967"/>
            <a:ext cx="10986821" cy="754833"/>
          </a:xfrm>
        </p:spPr>
        <p:txBody>
          <a:bodyPr>
            <a:noAutofit/>
          </a:bodyPr>
          <a:lstStyle/>
          <a:p>
            <a:pPr algn="ctr">
              <a:tabLst>
                <a:tab pos="3141345" algn="l"/>
              </a:tabLst>
            </a:pPr>
            <a:r>
              <a:rPr lang="en-US" dirty="0">
                <a:effectLst/>
              </a:rPr>
              <a:t>Skills for Project Managers</a:t>
            </a:r>
            <a:endParaRPr lang="en-US" dirty="0"/>
          </a:p>
        </p:txBody>
      </p:sp>
      <p:sp>
        <p:nvSpPr>
          <p:cNvPr id="4" name="Text Placeholder 1">
            <a:extLst>
              <a:ext uri="{FF2B5EF4-FFF2-40B4-BE49-F238E27FC236}">
                <a16:creationId xmlns:a16="http://schemas.microsoft.com/office/drawing/2014/main" id="{DD417E09-325D-A870-FF47-C167018A1C48}"/>
              </a:ext>
            </a:extLst>
          </p:cNvPr>
          <p:cNvSpPr txBox="1">
            <a:spLocks/>
          </p:cNvSpPr>
          <p:nvPr/>
        </p:nvSpPr>
        <p:spPr>
          <a:xfrm>
            <a:off x="572658" y="1695411"/>
            <a:ext cx="10515600" cy="94078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solidFill>
                  <a:srgbClr val="231F20"/>
                </a:solidFill>
                <a:effectLst/>
              </a:rPr>
              <a:t>Project managers need to have a wide variety of skills and be able to decide which skills are more important in different situations.</a:t>
            </a:r>
            <a:endParaRPr lang="en-US" dirty="0">
              <a:solidFill>
                <a:schemeClr val="tx1"/>
              </a:solidFill>
            </a:endParaRPr>
          </a:p>
        </p:txBody>
      </p:sp>
      <p:sp>
        <p:nvSpPr>
          <p:cNvPr id="2" name="Text Placeholder 1">
            <a:extLst>
              <a:ext uri="{FF2B5EF4-FFF2-40B4-BE49-F238E27FC236}">
                <a16:creationId xmlns:a16="http://schemas.microsoft.com/office/drawing/2014/main" id="{3BA91C13-8A23-41B6-4C66-BAF7305DCB0E}"/>
              </a:ext>
            </a:extLst>
          </p:cNvPr>
          <p:cNvSpPr txBox="1">
            <a:spLocks/>
          </p:cNvSpPr>
          <p:nvPr/>
        </p:nvSpPr>
        <p:spPr>
          <a:xfrm>
            <a:off x="572658" y="2750470"/>
            <a:ext cx="10515600" cy="25191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US" dirty="0">
                <a:solidFill>
                  <a:srgbClr val="231F20"/>
                </a:solidFill>
                <a:effectLst/>
              </a:rPr>
              <a:t>The Project Management Body of Knowledge </a:t>
            </a:r>
            <a:endParaRPr lang="en-US" dirty="0"/>
          </a:p>
          <a:p>
            <a:pPr marL="342900" indent="-342900">
              <a:buFont typeface="Arial" panose="020B0604020202020204" pitchFamily="34" charset="0"/>
              <a:buChar char="•"/>
            </a:pPr>
            <a:r>
              <a:rPr lang="en-US" dirty="0">
                <a:solidFill>
                  <a:srgbClr val="231F20"/>
                </a:solidFill>
                <a:effectLst/>
              </a:rPr>
              <a:t>Application area knowledge, standards, and regulations</a:t>
            </a:r>
          </a:p>
          <a:p>
            <a:pPr marL="342900" indent="-342900">
              <a:buFont typeface="Arial" panose="020B0604020202020204" pitchFamily="34" charset="0"/>
              <a:buChar char="•"/>
            </a:pPr>
            <a:r>
              <a:rPr lang="en-US" dirty="0">
                <a:solidFill>
                  <a:srgbClr val="231F20"/>
                </a:solidFill>
                <a:effectLst/>
              </a:rPr>
              <a:t>Project environment knowledge </a:t>
            </a:r>
            <a:endParaRPr lang="en-US" dirty="0"/>
          </a:p>
          <a:p>
            <a:pPr marL="342900" indent="-342900">
              <a:buFont typeface="Arial" panose="020B0604020202020204" pitchFamily="34" charset="0"/>
              <a:buChar char="•"/>
            </a:pPr>
            <a:r>
              <a:rPr lang="en-US" dirty="0">
                <a:solidFill>
                  <a:srgbClr val="231F20"/>
                </a:solidFill>
                <a:effectLst/>
              </a:rPr>
              <a:t>General management knowledge and skills </a:t>
            </a:r>
            <a:endParaRPr lang="en-US" dirty="0"/>
          </a:p>
          <a:p>
            <a:pPr marL="342900" indent="-342900">
              <a:buFont typeface="Arial" panose="020B0604020202020204" pitchFamily="34" charset="0"/>
              <a:buChar char="•"/>
            </a:pPr>
            <a:r>
              <a:rPr lang="en-US" dirty="0">
                <a:solidFill>
                  <a:srgbClr val="231F20"/>
                </a:solidFill>
                <a:effectLst/>
              </a:rPr>
              <a:t>Soft skills or human relations skills</a:t>
            </a:r>
            <a:endParaRPr lang="en-US" dirty="0">
              <a:solidFill>
                <a:schemeClr val="tx1"/>
              </a:solidFill>
            </a:endParaRPr>
          </a:p>
        </p:txBody>
      </p:sp>
    </p:spTree>
    <p:extLst>
      <p:ext uri="{BB962C8B-B14F-4D97-AF65-F5344CB8AC3E}">
        <p14:creationId xmlns:p14="http://schemas.microsoft.com/office/powerpoint/2010/main" val="121600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7317" y="400967"/>
            <a:ext cx="10855330" cy="754833"/>
          </a:xfrm>
        </p:spPr>
        <p:txBody>
          <a:bodyPr>
            <a:normAutofit fontScale="90000"/>
          </a:bodyPr>
          <a:lstStyle/>
          <a:p>
            <a:pPr algn="ctr">
              <a:tabLst>
                <a:tab pos="3141345" algn="l"/>
              </a:tabLst>
            </a:pPr>
            <a:r>
              <a:rPr lang="en-US" sz="4000" dirty="0">
                <a:effectLst/>
              </a:rPr>
              <a:t>Importance of People Skills and Leadership Skills</a:t>
            </a:r>
            <a:endParaRPr lang="en-US" b="1" dirty="0"/>
          </a:p>
        </p:txBody>
      </p:sp>
      <p:pic>
        <p:nvPicPr>
          <p:cNvPr id="6" name="Picture 5">
            <a:extLst>
              <a:ext uri="{FF2B5EF4-FFF2-40B4-BE49-F238E27FC236}">
                <a16:creationId xmlns:a16="http://schemas.microsoft.com/office/drawing/2014/main" id="{92EC6299-967D-BCF1-E161-31D1215B8C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997" y="1702676"/>
            <a:ext cx="10165920" cy="4162096"/>
          </a:xfrm>
          <a:prstGeom prst="rect">
            <a:avLst/>
          </a:prstGeom>
        </p:spPr>
      </p:pic>
    </p:spTree>
    <p:extLst>
      <p:ext uri="{BB962C8B-B14F-4D97-AF65-F5344CB8AC3E}">
        <p14:creationId xmlns:p14="http://schemas.microsoft.com/office/powerpoint/2010/main" val="2087962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37317" y="1473201"/>
            <a:ext cx="10515600" cy="754832"/>
          </a:xfrm>
        </p:spPr>
        <p:txBody>
          <a:bodyPr>
            <a:normAutofit/>
          </a:bodyPr>
          <a:lstStyle/>
          <a:p>
            <a:r>
              <a:rPr lang="en-US" dirty="0">
                <a:solidFill>
                  <a:srgbClr val="231F20"/>
                </a:solidFill>
                <a:effectLst/>
              </a:rPr>
              <a:t>Respondents were also asked what </a:t>
            </a:r>
            <a:r>
              <a:rPr lang="en-US" b="1" dirty="0">
                <a:solidFill>
                  <a:srgbClr val="231F20"/>
                </a:solidFill>
                <a:effectLst/>
              </a:rPr>
              <a:t>skills </a:t>
            </a:r>
            <a:r>
              <a:rPr lang="en-US" dirty="0">
                <a:solidFill>
                  <a:srgbClr val="231F20"/>
                </a:solidFill>
                <a:effectLst/>
              </a:rPr>
              <a:t>and </a:t>
            </a:r>
            <a:r>
              <a:rPr lang="en-US" b="1" dirty="0">
                <a:solidFill>
                  <a:srgbClr val="231F20"/>
                </a:solidFill>
                <a:effectLst/>
              </a:rPr>
              <a:t>competencies</a:t>
            </a:r>
            <a:r>
              <a:rPr lang="en-US" dirty="0">
                <a:solidFill>
                  <a:srgbClr val="231F20"/>
                </a:solidFill>
                <a:effectLst/>
              </a:rPr>
              <a:t> were most important in various project situations: </a:t>
            </a:r>
            <a:endParaRPr lang="en-US" dirty="0"/>
          </a:p>
        </p:txBody>
      </p:sp>
      <p:sp>
        <p:nvSpPr>
          <p:cNvPr id="3" name="Title 2"/>
          <p:cNvSpPr>
            <a:spLocks noGrp="1"/>
          </p:cNvSpPr>
          <p:nvPr>
            <p:ph type="title"/>
          </p:nvPr>
        </p:nvSpPr>
        <p:spPr>
          <a:xfrm>
            <a:off x="837316" y="400967"/>
            <a:ext cx="10986821" cy="754833"/>
          </a:xfrm>
        </p:spPr>
        <p:txBody>
          <a:bodyPr>
            <a:noAutofit/>
          </a:bodyPr>
          <a:lstStyle/>
          <a:p>
            <a:pPr algn="ctr">
              <a:tabLst>
                <a:tab pos="3141345" algn="l"/>
              </a:tabLst>
            </a:pPr>
            <a:r>
              <a:rPr lang="en-US" sz="3600" dirty="0">
                <a:effectLst/>
              </a:rPr>
              <a:t>Importance of People Skills and Leadership Skills</a:t>
            </a:r>
            <a:endParaRPr lang="en-US" sz="3600" b="1" dirty="0"/>
          </a:p>
        </p:txBody>
      </p:sp>
      <p:sp>
        <p:nvSpPr>
          <p:cNvPr id="4" name="Text Placeholder 1">
            <a:extLst>
              <a:ext uri="{FF2B5EF4-FFF2-40B4-BE49-F238E27FC236}">
                <a16:creationId xmlns:a16="http://schemas.microsoft.com/office/drawing/2014/main" id="{DD417E09-325D-A870-FF47-C167018A1C48}"/>
              </a:ext>
            </a:extLst>
          </p:cNvPr>
          <p:cNvSpPr txBox="1">
            <a:spLocks/>
          </p:cNvSpPr>
          <p:nvPr/>
        </p:nvSpPr>
        <p:spPr>
          <a:xfrm>
            <a:off x="637619" y="2459423"/>
            <a:ext cx="10515600" cy="340535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n-US" b="1" i="1" dirty="0">
                <a:solidFill>
                  <a:srgbClr val="231F20"/>
                </a:solidFill>
                <a:effectLst/>
              </a:rPr>
              <a:t>Large projects</a:t>
            </a:r>
            <a:r>
              <a:rPr lang="en-US" b="1" dirty="0">
                <a:solidFill>
                  <a:srgbClr val="231F20"/>
                </a:solidFill>
                <a:effectLst/>
              </a:rPr>
              <a:t>: </a:t>
            </a:r>
            <a:r>
              <a:rPr lang="en-US" dirty="0">
                <a:solidFill>
                  <a:srgbClr val="231F20"/>
                </a:solidFill>
                <a:effectLst/>
              </a:rPr>
              <a:t>Leadership, relevant experience, planning, people skills, verbal communication, and team-building skills were most important. </a:t>
            </a:r>
            <a:endParaRPr lang="en-US" dirty="0"/>
          </a:p>
          <a:p>
            <a:pPr marL="342900" indent="-342900" algn="just">
              <a:buFont typeface="Arial" panose="020B0604020202020204" pitchFamily="34" charset="0"/>
              <a:buChar char="•"/>
            </a:pPr>
            <a:r>
              <a:rPr lang="en-US" b="1" i="1" dirty="0">
                <a:solidFill>
                  <a:srgbClr val="231F20"/>
                </a:solidFill>
                <a:effectLst/>
              </a:rPr>
              <a:t>High-uncertainty projects</a:t>
            </a:r>
            <a:r>
              <a:rPr lang="en-US" b="1" dirty="0">
                <a:solidFill>
                  <a:srgbClr val="231F20"/>
                </a:solidFill>
                <a:effectLst/>
              </a:rPr>
              <a:t>: </a:t>
            </a:r>
            <a:r>
              <a:rPr lang="en-US" dirty="0">
                <a:solidFill>
                  <a:srgbClr val="231F20"/>
                </a:solidFill>
                <a:effectLst/>
              </a:rPr>
              <a:t>Risk management, expectation management, leadership, people skills, and planning skills were most important. </a:t>
            </a:r>
            <a:endParaRPr lang="en-US" dirty="0"/>
          </a:p>
          <a:p>
            <a:pPr marL="342900" indent="-342900" algn="just">
              <a:buFont typeface="Arial" panose="020B0604020202020204" pitchFamily="34" charset="0"/>
              <a:buChar char="•"/>
            </a:pPr>
            <a:r>
              <a:rPr lang="en-US" b="1" i="1" dirty="0">
                <a:solidFill>
                  <a:srgbClr val="231F20"/>
                </a:solidFill>
                <a:effectLst/>
              </a:rPr>
              <a:t>Innovative projects</a:t>
            </a:r>
            <a:r>
              <a:rPr lang="en-US" b="1" dirty="0">
                <a:solidFill>
                  <a:srgbClr val="231F20"/>
                </a:solidFill>
                <a:effectLst/>
              </a:rPr>
              <a:t>: </a:t>
            </a:r>
            <a:r>
              <a:rPr lang="en-US" dirty="0">
                <a:solidFill>
                  <a:srgbClr val="231F20"/>
                </a:solidFill>
                <a:effectLst/>
              </a:rPr>
              <a:t>Leadership, people skills, vision- and goal-setting, self-confidence, expectations management, and listening skills were most important.</a:t>
            </a:r>
            <a:endParaRPr lang="en-US" dirty="0">
              <a:solidFill>
                <a:schemeClr val="tx1"/>
              </a:solidFill>
            </a:endParaRPr>
          </a:p>
        </p:txBody>
      </p:sp>
    </p:spTree>
    <p:extLst>
      <p:ext uri="{BB962C8B-B14F-4D97-AF65-F5344CB8AC3E}">
        <p14:creationId xmlns:p14="http://schemas.microsoft.com/office/powerpoint/2010/main" val="2226507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dirty="0"/>
              <a:t>Ethics Project Management</a:t>
            </a:r>
            <a:endParaRPr lang="en-US" b="1" dirty="0"/>
          </a:p>
        </p:txBody>
      </p:sp>
      <p:sp>
        <p:nvSpPr>
          <p:cNvPr id="4" name="Text Placeholder 1">
            <a:extLst>
              <a:ext uri="{FF2B5EF4-FFF2-40B4-BE49-F238E27FC236}">
                <a16:creationId xmlns:a16="http://schemas.microsoft.com/office/drawing/2014/main" id="{DD417E09-325D-A870-FF47-C167018A1C48}"/>
              </a:ext>
            </a:extLst>
          </p:cNvPr>
          <p:cNvSpPr txBox="1">
            <a:spLocks/>
          </p:cNvSpPr>
          <p:nvPr/>
        </p:nvSpPr>
        <p:spPr>
          <a:xfrm>
            <a:off x="616600" y="1631732"/>
            <a:ext cx="10515600" cy="359453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n-US" b="1" dirty="0">
                <a:solidFill>
                  <a:srgbClr val="231F20"/>
                </a:solidFill>
                <a:effectLst/>
              </a:rPr>
              <a:t>Ethics</a:t>
            </a:r>
            <a:r>
              <a:rPr lang="en-US" dirty="0">
                <a:solidFill>
                  <a:srgbClr val="231F20"/>
                </a:solidFill>
                <a:effectLst/>
              </a:rPr>
              <a:t>, loosely defined, is a set of principles that guides decision making based on personal values of what is considered right and wrong. </a:t>
            </a:r>
          </a:p>
          <a:p>
            <a:pPr marL="342900" indent="-342900" algn="just">
              <a:buFont typeface="Arial" panose="020B0604020202020204" pitchFamily="34" charset="0"/>
              <a:buChar char="•"/>
            </a:pPr>
            <a:r>
              <a:rPr lang="en-US" dirty="0">
                <a:solidFill>
                  <a:srgbClr val="231F20"/>
                </a:solidFill>
                <a:effectLst/>
              </a:rPr>
              <a:t>Making ethical decisions is an important part of project managers’ personal and professional lives because it generates trust and respect with other people. </a:t>
            </a:r>
          </a:p>
        </p:txBody>
      </p:sp>
    </p:spTree>
    <p:extLst>
      <p:ext uri="{BB962C8B-B14F-4D97-AF65-F5344CB8AC3E}">
        <p14:creationId xmlns:p14="http://schemas.microsoft.com/office/powerpoint/2010/main" val="53049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dirty="0"/>
              <a:t>Ethics Project Management</a:t>
            </a:r>
            <a:endParaRPr lang="en-US" b="1" dirty="0"/>
          </a:p>
        </p:txBody>
      </p:sp>
      <p:sp>
        <p:nvSpPr>
          <p:cNvPr id="4" name="Text Placeholder 1">
            <a:extLst>
              <a:ext uri="{FF2B5EF4-FFF2-40B4-BE49-F238E27FC236}">
                <a16:creationId xmlns:a16="http://schemas.microsoft.com/office/drawing/2014/main" id="{DD417E09-325D-A870-FF47-C167018A1C48}"/>
              </a:ext>
            </a:extLst>
          </p:cNvPr>
          <p:cNvSpPr txBox="1">
            <a:spLocks/>
          </p:cNvSpPr>
          <p:nvPr/>
        </p:nvSpPr>
        <p:spPr>
          <a:xfrm>
            <a:off x="658641" y="1524002"/>
            <a:ext cx="10515600" cy="359453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solidFill>
                  <a:srgbClr val="231F20"/>
                </a:solidFill>
                <a:effectLst/>
              </a:rPr>
              <a:t>Project managers often face ethical dilemmas. </a:t>
            </a:r>
          </a:p>
          <a:p>
            <a:pPr marL="342900" indent="-342900">
              <a:buFont typeface="Arial" panose="020B0604020202020204" pitchFamily="34" charset="0"/>
              <a:buChar char="•"/>
            </a:pPr>
            <a:r>
              <a:rPr lang="en-US" dirty="0">
                <a:solidFill>
                  <a:srgbClr val="231F20"/>
                </a:solidFill>
                <a:effectLst/>
              </a:rPr>
              <a:t>If project managers can make more money by taking bribes, should they? No! </a:t>
            </a:r>
          </a:p>
          <a:p>
            <a:pPr marL="342900" indent="-342900">
              <a:buFont typeface="Arial" panose="020B0604020202020204" pitchFamily="34" charset="0"/>
              <a:buChar char="•"/>
            </a:pPr>
            <a:r>
              <a:rPr lang="en-US" dirty="0">
                <a:solidFill>
                  <a:srgbClr val="231F20"/>
                </a:solidFill>
                <a:effectLst/>
              </a:rPr>
              <a:t>Should project managers accept subpar work to meet a deadline? No! </a:t>
            </a:r>
          </a:p>
          <a:p>
            <a:r>
              <a:rPr lang="en-US" dirty="0">
                <a:solidFill>
                  <a:srgbClr val="231F20"/>
                </a:solidFill>
                <a:effectLst/>
              </a:rPr>
              <a:t>Ethics guide us in making these types of decisions.</a:t>
            </a:r>
            <a:endParaRPr lang="en-US" dirty="0">
              <a:solidFill>
                <a:schemeClr val="tx1"/>
              </a:solidFill>
            </a:endParaRPr>
          </a:p>
        </p:txBody>
      </p:sp>
    </p:spTree>
    <p:extLst>
      <p:ext uri="{BB962C8B-B14F-4D97-AF65-F5344CB8AC3E}">
        <p14:creationId xmlns:p14="http://schemas.microsoft.com/office/powerpoint/2010/main" val="189451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dirty="0"/>
              <a:t>Ethics Project Management</a:t>
            </a:r>
            <a:endParaRPr lang="en-US" b="1" dirty="0"/>
          </a:p>
        </p:txBody>
      </p:sp>
      <p:sp>
        <p:nvSpPr>
          <p:cNvPr id="4" name="Text Placeholder 1">
            <a:extLst>
              <a:ext uri="{FF2B5EF4-FFF2-40B4-BE49-F238E27FC236}">
                <a16:creationId xmlns:a16="http://schemas.microsoft.com/office/drawing/2014/main" id="{DD417E09-325D-A870-FF47-C167018A1C48}"/>
              </a:ext>
            </a:extLst>
          </p:cNvPr>
          <p:cNvSpPr txBox="1">
            <a:spLocks/>
          </p:cNvSpPr>
          <p:nvPr/>
        </p:nvSpPr>
        <p:spPr>
          <a:xfrm>
            <a:off x="700682" y="1671146"/>
            <a:ext cx="10515600" cy="405699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n-US" dirty="0">
                <a:solidFill>
                  <a:srgbClr val="231F20"/>
                </a:solidFill>
                <a:effectLst/>
              </a:rPr>
              <a:t>PMI approved a Code of Ethics and Professional Conduct that took effect in January 2007. </a:t>
            </a:r>
          </a:p>
          <a:p>
            <a:pPr marL="342900" indent="-342900" algn="just">
              <a:buFont typeface="Arial" panose="020B0604020202020204" pitchFamily="34" charset="0"/>
              <a:buChar char="•"/>
            </a:pPr>
            <a:r>
              <a:rPr lang="en-US" dirty="0">
                <a:solidFill>
                  <a:srgbClr val="231F20"/>
                </a:solidFill>
                <a:effectLst/>
              </a:rPr>
              <a:t>It is vital for project management practitioners to conduct their work in an ethical manner. </a:t>
            </a:r>
          </a:p>
          <a:p>
            <a:pPr marL="342900" indent="-342900" algn="just">
              <a:buFont typeface="Arial" panose="020B0604020202020204" pitchFamily="34" charset="0"/>
              <a:buChar char="•"/>
            </a:pPr>
            <a:r>
              <a:rPr lang="en-US" dirty="0">
                <a:solidFill>
                  <a:srgbClr val="231F20"/>
                </a:solidFill>
                <a:effectLst/>
              </a:rPr>
              <a:t>Even if you are not affiliated with PMI, these guidelines can help you conduct your work in an ethical manner, which helps the profession earn the confidence of the public, employers, employees, and all project stakeholders. </a:t>
            </a:r>
          </a:p>
          <a:p>
            <a:pPr marL="342900" indent="-342900" algn="just">
              <a:buFont typeface="Arial" panose="020B0604020202020204" pitchFamily="34" charset="0"/>
              <a:buChar char="•"/>
            </a:pPr>
            <a:r>
              <a:rPr lang="en-US" dirty="0">
                <a:solidFill>
                  <a:srgbClr val="231F20"/>
                </a:solidFill>
                <a:effectLst/>
              </a:rPr>
              <a:t>The PMI Code of Ethics and Professional Conduct includes short chapters addressing vision and applicability, responsibility, respect, fairness, and honesty</a:t>
            </a:r>
            <a:endParaRPr lang="en-US" dirty="0">
              <a:solidFill>
                <a:schemeClr val="tx1"/>
              </a:solidFill>
            </a:endParaRPr>
          </a:p>
        </p:txBody>
      </p:sp>
    </p:spTree>
    <p:extLst>
      <p:ext uri="{BB962C8B-B14F-4D97-AF65-F5344CB8AC3E}">
        <p14:creationId xmlns:p14="http://schemas.microsoft.com/office/powerpoint/2010/main" val="2006960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dirty="0"/>
              <a:t>Objectives</a:t>
            </a:r>
            <a:endParaRPr lang="en-US" b="1" dirty="0"/>
          </a:p>
        </p:txBody>
      </p:sp>
      <p:sp>
        <p:nvSpPr>
          <p:cNvPr id="4" name="Text Placeholder 1">
            <a:extLst>
              <a:ext uri="{FF2B5EF4-FFF2-40B4-BE49-F238E27FC236}">
                <a16:creationId xmlns:a16="http://schemas.microsoft.com/office/drawing/2014/main" id="{DD417E09-325D-A870-FF47-C167018A1C48}"/>
              </a:ext>
            </a:extLst>
          </p:cNvPr>
          <p:cNvSpPr txBox="1">
            <a:spLocks/>
          </p:cNvSpPr>
          <p:nvPr/>
        </p:nvSpPr>
        <p:spPr>
          <a:xfrm>
            <a:off x="837317" y="1517168"/>
            <a:ext cx="10515600" cy="408852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457200" marR="0" indent="-457200">
              <a:lnSpc>
                <a:spcPct val="107000"/>
              </a:lnSpc>
              <a:spcBef>
                <a:spcPts val="0"/>
              </a:spcBef>
              <a:spcAft>
                <a:spcPts val="800"/>
              </a:spcAft>
              <a:buFont typeface="Arial" panose="020B0604020202020204" pitchFamily="34" charset="0"/>
              <a:buChar char="•"/>
            </a:pPr>
            <a:r>
              <a:rPr lang="en-US" sz="2800" dirty="0">
                <a:solidFill>
                  <a:schemeClr val="tx1"/>
                </a:solidFill>
                <a:effectLst/>
                <a:ea typeface="Calibri" panose="020F0502020204030204" pitchFamily="34" charset="0"/>
                <a:cs typeface="Times New Roman" panose="02020603050405020304" pitchFamily="18" charset="0"/>
              </a:rPr>
              <a:t>Project Portfolio Management</a:t>
            </a:r>
          </a:p>
          <a:p>
            <a:pPr marL="457200" marR="0" indent="-457200">
              <a:lnSpc>
                <a:spcPct val="107000"/>
              </a:lnSpc>
              <a:spcBef>
                <a:spcPts val="0"/>
              </a:spcBef>
              <a:spcAft>
                <a:spcPts val="800"/>
              </a:spcAft>
              <a:buFont typeface="Arial" panose="020B0604020202020204" pitchFamily="34" charset="0"/>
              <a:buChar char="•"/>
            </a:pPr>
            <a:r>
              <a:rPr lang="en-US" sz="2800" dirty="0">
                <a:solidFill>
                  <a:schemeClr val="tx1"/>
                </a:solidFill>
                <a:effectLst/>
                <a:ea typeface="Calibri" panose="020F0502020204030204" pitchFamily="34" charset="0"/>
                <a:cs typeface="Times New Roman" panose="02020603050405020304" pitchFamily="18" charset="0"/>
              </a:rPr>
              <a:t>Importance of people skills and leadership</a:t>
            </a:r>
          </a:p>
          <a:p>
            <a:pPr marL="457200" marR="0" indent="-457200">
              <a:lnSpc>
                <a:spcPct val="107000"/>
              </a:lnSpc>
              <a:spcBef>
                <a:spcPts val="0"/>
              </a:spcBef>
              <a:spcAft>
                <a:spcPts val="800"/>
              </a:spcAft>
              <a:buFont typeface="Arial" panose="020B0604020202020204" pitchFamily="34" charset="0"/>
              <a:buChar char="•"/>
            </a:pPr>
            <a:r>
              <a:rPr lang="en-US" sz="2800" dirty="0">
                <a:solidFill>
                  <a:schemeClr val="tx1"/>
                </a:solidFill>
                <a:effectLst/>
                <a:ea typeface="Calibri" panose="020F0502020204030204" pitchFamily="34" charset="0"/>
                <a:cs typeface="Calibri" panose="020F0502020204030204" pitchFamily="34" charset="0"/>
              </a:rPr>
              <a:t>Ethics in Project Management</a:t>
            </a:r>
            <a:endParaRPr lang="en-US" sz="2800" dirty="0">
              <a:solidFill>
                <a:schemeClr val="tx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2737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b="1" dirty="0"/>
              <a:t>Ethics in Project Management</a:t>
            </a:r>
          </a:p>
        </p:txBody>
      </p:sp>
      <p:sp>
        <p:nvSpPr>
          <p:cNvPr id="5" name="Rectangle 2">
            <a:extLst>
              <a:ext uri="{FF2B5EF4-FFF2-40B4-BE49-F238E27FC236}">
                <a16:creationId xmlns:a16="http://schemas.microsoft.com/office/drawing/2014/main" id="{F9F3BABB-61FC-5B26-BB9A-9736B1AF35C3}"/>
              </a:ext>
            </a:extLst>
          </p:cNvPr>
          <p:cNvSpPr>
            <a:spLocks noGrp="1" noChangeArrowheads="1"/>
          </p:cNvSpPr>
          <p:nvPr>
            <p:ph type="body" idx="1"/>
          </p:nvPr>
        </p:nvSpPr>
        <p:spPr bwMode="auto">
          <a:xfrm>
            <a:off x="432669" y="1684215"/>
            <a:ext cx="11118200" cy="4297587"/>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buFont typeface="+mj-lt"/>
              <a:buAutoNum type="arabicPeriod"/>
            </a:pPr>
            <a:r>
              <a:rPr lang="en-US" dirty="0">
                <a:solidFill>
                  <a:srgbClr val="231F20"/>
                </a:solidFill>
                <a:effectLst/>
              </a:rPr>
              <a:t>We make decisions and take actions based on the best interests of society, public safety, and the environment. </a:t>
            </a:r>
            <a:endParaRPr lang="en-US" dirty="0"/>
          </a:p>
          <a:p>
            <a:pPr marL="457200" indent="-457200">
              <a:buFont typeface="+mj-lt"/>
              <a:buAutoNum type="arabicPeriod"/>
            </a:pPr>
            <a:r>
              <a:rPr lang="en-US" dirty="0">
                <a:solidFill>
                  <a:srgbClr val="231F20"/>
                </a:solidFill>
                <a:effectLst/>
              </a:rPr>
              <a:t>We accept only those assignments that are consistent with our background, experience, skills, and qualifications. </a:t>
            </a:r>
            <a:endParaRPr lang="en-US" dirty="0"/>
          </a:p>
          <a:p>
            <a:pPr marL="457200" indent="-457200">
              <a:buFont typeface="+mj-lt"/>
              <a:buAutoNum type="arabicPeriod"/>
            </a:pPr>
            <a:r>
              <a:rPr lang="en-US" dirty="0">
                <a:solidFill>
                  <a:srgbClr val="231F20"/>
                </a:solidFill>
                <a:effectLst/>
              </a:rPr>
              <a:t>We fulfill the commitments that we undertake—we do what we say we will do. </a:t>
            </a:r>
            <a:endParaRPr lang="en-US" dirty="0"/>
          </a:p>
          <a:p>
            <a:pPr marL="457200" indent="-457200">
              <a:buFont typeface="+mj-lt"/>
              <a:buAutoNum type="arabicPeriod"/>
            </a:pPr>
            <a:r>
              <a:rPr lang="en-US" dirty="0">
                <a:solidFill>
                  <a:srgbClr val="231F20"/>
                </a:solidFill>
                <a:effectLst/>
              </a:rPr>
              <a:t>We inform ourselves about the norms and customs of others and avoid engaging in behaviors they might consider disrespectful. </a:t>
            </a:r>
            <a:endParaRPr lang="en-US" dirty="0"/>
          </a:p>
          <a:p>
            <a:pPr marL="457200" indent="-457200">
              <a:buFont typeface="+mj-lt"/>
              <a:buAutoNum type="arabicPeriod"/>
            </a:pPr>
            <a:r>
              <a:rPr lang="en-US" dirty="0">
                <a:solidFill>
                  <a:srgbClr val="231F20"/>
                </a:solidFill>
                <a:effectLst/>
              </a:rPr>
              <a:t>We listen to others’ points of view, seeking to understand them. </a:t>
            </a:r>
            <a:endParaRPr lang="en-US" dirty="0"/>
          </a:p>
          <a:p>
            <a:pPr marL="457200" indent="-457200">
              <a:buFont typeface="+mj-lt"/>
              <a:buAutoNum type="arabicPeriod"/>
            </a:pPr>
            <a:r>
              <a:rPr lang="en-US" dirty="0">
                <a:solidFill>
                  <a:srgbClr val="231F20"/>
                </a:solidFill>
                <a:effectLst/>
              </a:rPr>
              <a:t>We approach directly those persons with whom we have a conflict or disagreement. </a:t>
            </a:r>
            <a:endParaRPr lang="en-US" dirty="0"/>
          </a:p>
        </p:txBody>
      </p:sp>
    </p:spTree>
    <p:extLst>
      <p:ext uri="{BB962C8B-B14F-4D97-AF65-F5344CB8AC3E}">
        <p14:creationId xmlns:p14="http://schemas.microsoft.com/office/powerpoint/2010/main" val="52134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b="1" dirty="0"/>
              <a:t>Ethics in Project Management</a:t>
            </a:r>
          </a:p>
        </p:txBody>
      </p:sp>
      <p:sp>
        <p:nvSpPr>
          <p:cNvPr id="5" name="Rectangle 2">
            <a:extLst>
              <a:ext uri="{FF2B5EF4-FFF2-40B4-BE49-F238E27FC236}">
                <a16:creationId xmlns:a16="http://schemas.microsoft.com/office/drawing/2014/main" id="{F9F3BABB-61FC-5B26-BB9A-9736B1AF35C3}"/>
              </a:ext>
            </a:extLst>
          </p:cNvPr>
          <p:cNvSpPr>
            <a:spLocks noGrp="1" noChangeArrowheads="1"/>
          </p:cNvSpPr>
          <p:nvPr>
            <p:ph type="body" idx="1"/>
          </p:nvPr>
        </p:nvSpPr>
        <p:spPr bwMode="auto">
          <a:xfrm>
            <a:off x="634993" y="1782511"/>
            <a:ext cx="10920248" cy="2839752"/>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buFont typeface="+mj-lt"/>
              <a:buAutoNum type="arabicPeriod" startAt="7"/>
            </a:pPr>
            <a:r>
              <a:rPr lang="en-US" dirty="0">
                <a:solidFill>
                  <a:srgbClr val="231F20"/>
                </a:solidFill>
                <a:effectLst/>
              </a:rPr>
              <a:t>We demonstrate transparency in our decision-making process. </a:t>
            </a:r>
            <a:endParaRPr lang="en-US" dirty="0"/>
          </a:p>
          <a:p>
            <a:pPr marL="457200" indent="-457200">
              <a:buFont typeface="+mj-lt"/>
              <a:buAutoNum type="arabicPeriod" startAt="7"/>
            </a:pPr>
            <a:r>
              <a:rPr lang="en-US" dirty="0">
                <a:solidFill>
                  <a:srgbClr val="231F20"/>
                </a:solidFill>
                <a:effectLst/>
              </a:rPr>
              <a:t>We constantly reexamine our impartiality and objectivity, taking corrective action as appropriate. </a:t>
            </a:r>
            <a:endParaRPr lang="en-US" dirty="0"/>
          </a:p>
          <a:p>
            <a:pPr marL="457200" indent="-457200">
              <a:buFont typeface="+mj-lt"/>
              <a:buAutoNum type="arabicPeriod" startAt="7"/>
            </a:pPr>
            <a:r>
              <a:rPr lang="en-US" dirty="0">
                <a:solidFill>
                  <a:srgbClr val="231F20"/>
                </a:solidFill>
                <a:effectLst/>
              </a:rPr>
              <a:t>We proactively and fully disclose any real or potential conflicts of interest to appropriate stakeholders. </a:t>
            </a:r>
            <a:endParaRPr lang="en-US" dirty="0"/>
          </a:p>
          <a:p>
            <a:pPr marL="457200" indent="-457200">
              <a:buFont typeface="+mj-lt"/>
              <a:buAutoNum type="arabicPeriod" startAt="7"/>
            </a:pPr>
            <a:r>
              <a:rPr lang="en-US" dirty="0">
                <a:solidFill>
                  <a:srgbClr val="231F20"/>
                </a:solidFill>
                <a:effectLst/>
              </a:rPr>
              <a:t>We earnestly seek to understand the truth. </a:t>
            </a:r>
            <a:endParaRPr lang="en-US" dirty="0"/>
          </a:p>
          <a:p>
            <a:pPr marL="457200" indent="-457200">
              <a:buFont typeface="+mj-lt"/>
              <a:buAutoNum type="arabicPeriod" startAt="7"/>
            </a:pPr>
            <a:r>
              <a:rPr lang="en-US" dirty="0">
                <a:solidFill>
                  <a:srgbClr val="231F20"/>
                </a:solidFill>
                <a:effectLst/>
              </a:rPr>
              <a:t>We are truthful in our communications and in our </a:t>
            </a:r>
            <a:r>
              <a:rPr lang="en-US">
                <a:solidFill>
                  <a:srgbClr val="231F20"/>
                </a:solidFill>
                <a:effectLst/>
              </a:rPr>
              <a:t>conduct.”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dirty="0"/>
              <a:t>Project Portfolio Management</a:t>
            </a:r>
            <a:endParaRPr lang="en-US" b="1" dirty="0"/>
          </a:p>
        </p:txBody>
      </p:sp>
      <p:sp>
        <p:nvSpPr>
          <p:cNvPr id="4" name="Text Placeholder 1">
            <a:extLst>
              <a:ext uri="{FF2B5EF4-FFF2-40B4-BE49-F238E27FC236}">
                <a16:creationId xmlns:a16="http://schemas.microsoft.com/office/drawing/2014/main" id="{DD417E09-325D-A870-FF47-C167018A1C48}"/>
              </a:ext>
            </a:extLst>
          </p:cNvPr>
          <p:cNvSpPr txBox="1">
            <a:spLocks/>
          </p:cNvSpPr>
          <p:nvPr/>
        </p:nvSpPr>
        <p:spPr>
          <a:xfrm>
            <a:off x="837317" y="1792686"/>
            <a:ext cx="10515600" cy="286406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n-US" dirty="0">
                <a:solidFill>
                  <a:srgbClr val="231F20"/>
                </a:solidFill>
                <a:effectLst/>
              </a:rPr>
              <a:t>In many organizations, project managers also support an emerging business strategy of </a:t>
            </a:r>
            <a:r>
              <a:rPr lang="en-US" b="1" dirty="0">
                <a:solidFill>
                  <a:srgbClr val="231F20"/>
                </a:solidFill>
                <a:effectLst/>
              </a:rPr>
              <a:t>project portfolio management </a:t>
            </a:r>
            <a:r>
              <a:rPr lang="en-US" dirty="0">
                <a:solidFill>
                  <a:srgbClr val="231F20"/>
                </a:solidFill>
                <a:effectLst/>
              </a:rPr>
              <a:t>or</a:t>
            </a:r>
            <a:r>
              <a:rPr lang="en-US" b="1" dirty="0">
                <a:solidFill>
                  <a:srgbClr val="231F20"/>
                </a:solidFill>
                <a:effectLst/>
              </a:rPr>
              <a:t> portfolio management</a:t>
            </a:r>
            <a:r>
              <a:rPr lang="en-US" dirty="0">
                <a:solidFill>
                  <a:srgbClr val="231F20"/>
                </a:solidFill>
                <a:effectLst/>
              </a:rPr>
              <a:t>, </a:t>
            </a:r>
          </a:p>
          <a:p>
            <a:pPr marL="342900" indent="-342900" algn="just">
              <a:buFont typeface="Arial" panose="020B0604020202020204" pitchFamily="34" charset="0"/>
              <a:buChar char="•"/>
            </a:pPr>
            <a:endParaRPr lang="en-US" dirty="0">
              <a:solidFill>
                <a:srgbClr val="231F20"/>
              </a:solidFill>
              <a:effectLst/>
            </a:endParaRPr>
          </a:p>
          <a:p>
            <a:pPr marL="342900" indent="-342900" algn="just">
              <a:buFont typeface="Arial" panose="020B0604020202020204" pitchFamily="34" charset="0"/>
              <a:buChar char="•"/>
            </a:pPr>
            <a:r>
              <a:rPr lang="en-US" dirty="0">
                <a:solidFill>
                  <a:srgbClr val="231F20"/>
                </a:solidFill>
                <a:effectLst/>
              </a:rPr>
              <a:t>Organizations group and manage projects and programs as a portfolio of investments that contribute to the entire enterprise’s success. </a:t>
            </a:r>
          </a:p>
        </p:txBody>
      </p:sp>
    </p:spTree>
    <p:extLst>
      <p:ext uri="{BB962C8B-B14F-4D97-AF65-F5344CB8AC3E}">
        <p14:creationId xmlns:p14="http://schemas.microsoft.com/office/powerpoint/2010/main" val="2297758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dirty="0"/>
              <a:t>Project Portfolio Management</a:t>
            </a:r>
            <a:endParaRPr lang="en-US" b="1" dirty="0"/>
          </a:p>
        </p:txBody>
      </p:sp>
      <p:sp>
        <p:nvSpPr>
          <p:cNvPr id="4" name="Text Placeholder 1">
            <a:extLst>
              <a:ext uri="{FF2B5EF4-FFF2-40B4-BE49-F238E27FC236}">
                <a16:creationId xmlns:a16="http://schemas.microsoft.com/office/drawing/2014/main" id="{DD417E09-325D-A870-FF47-C167018A1C48}"/>
              </a:ext>
            </a:extLst>
          </p:cNvPr>
          <p:cNvSpPr txBox="1">
            <a:spLocks/>
          </p:cNvSpPr>
          <p:nvPr/>
        </p:nvSpPr>
        <p:spPr>
          <a:xfrm>
            <a:off x="740041" y="1685682"/>
            <a:ext cx="10515600" cy="414118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n-US" dirty="0">
                <a:solidFill>
                  <a:srgbClr val="231F20"/>
                </a:solidFill>
                <a:effectLst/>
              </a:rPr>
              <a:t>Portfolio managers help their organizations make wise investment decisions by helping to select and analyze projects from a strategic perspective. </a:t>
            </a:r>
          </a:p>
          <a:p>
            <a:pPr marL="342900" indent="-342900" algn="just">
              <a:buFont typeface="Arial" panose="020B0604020202020204" pitchFamily="34" charset="0"/>
              <a:buChar char="•"/>
            </a:pPr>
            <a:endParaRPr lang="en-US" dirty="0">
              <a:solidFill>
                <a:srgbClr val="231F20"/>
              </a:solidFill>
              <a:effectLst/>
            </a:endParaRPr>
          </a:p>
          <a:p>
            <a:pPr marL="342900" indent="-342900" algn="just">
              <a:buFont typeface="Arial" panose="020B0604020202020204" pitchFamily="34" charset="0"/>
              <a:buChar char="•"/>
            </a:pPr>
            <a:r>
              <a:rPr lang="en-US" dirty="0">
                <a:solidFill>
                  <a:srgbClr val="231F20"/>
                </a:solidFill>
                <a:effectLst/>
              </a:rPr>
              <a:t>Portfolio managers may or may not have previous experience as project or program managers. </a:t>
            </a:r>
          </a:p>
          <a:p>
            <a:pPr marL="342900" indent="-342900" algn="just">
              <a:buFont typeface="Arial" panose="020B0604020202020204" pitchFamily="34" charset="0"/>
              <a:buChar char="•"/>
            </a:pPr>
            <a:endParaRPr lang="en-US" dirty="0">
              <a:solidFill>
                <a:srgbClr val="231F20"/>
              </a:solidFill>
              <a:effectLst/>
            </a:endParaRPr>
          </a:p>
          <a:p>
            <a:pPr marL="342900" indent="-342900" algn="just">
              <a:buFont typeface="Arial" panose="020B0604020202020204" pitchFamily="34" charset="0"/>
              <a:buChar char="•"/>
            </a:pPr>
            <a:r>
              <a:rPr lang="en-US" dirty="0">
                <a:solidFill>
                  <a:srgbClr val="231F20"/>
                </a:solidFill>
                <a:effectLst/>
              </a:rPr>
              <a:t>It is most important that they have strong financial and analytical skills and understand how projects and programs can contribute to meeting strategic goals.</a:t>
            </a:r>
            <a:endParaRPr lang="en-US" dirty="0">
              <a:solidFill>
                <a:schemeClr val="tx1"/>
              </a:solidFill>
            </a:endParaRPr>
          </a:p>
        </p:txBody>
      </p:sp>
    </p:spTree>
    <p:extLst>
      <p:ext uri="{BB962C8B-B14F-4D97-AF65-F5344CB8AC3E}">
        <p14:creationId xmlns:p14="http://schemas.microsoft.com/office/powerpoint/2010/main" val="3098433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ctr">
              <a:tabLst>
                <a:tab pos="3141345" algn="l"/>
              </a:tabLst>
            </a:pPr>
            <a:r>
              <a:rPr lang="en-US" sz="2800" dirty="0"/>
              <a:t>Project management compared Project Portfolio Management</a:t>
            </a:r>
            <a:endParaRPr lang="en-US" sz="2800" b="1" dirty="0"/>
          </a:p>
        </p:txBody>
      </p:sp>
      <p:pic>
        <p:nvPicPr>
          <p:cNvPr id="5" name="Picture 4">
            <a:extLst>
              <a:ext uri="{FF2B5EF4-FFF2-40B4-BE49-F238E27FC236}">
                <a16:creationId xmlns:a16="http://schemas.microsoft.com/office/drawing/2014/main" id="{E4647CE8-F04C-BECB-9B41-58A74871D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383" y="1361224"/>
            <a:ext cx="6270800" cy="4727219"/>
          </a:xfrm>
          <a:prstGeom prst="rect">
            <a:avLst/>
          </a:prstGeom>
        </p:spPr>
      </p:pic>
      <p:sp>
        <p:nvSpPr>
          <p:cNvPr id="6" name="TextBox 5">
            <a:extLst>
              <a:ext uri="{FF2B5EF4-FFF2-40B4-BE49-F238E27FC236}">
                <a16:creationId xmlns:a16="http://schemas.microsoft.com/office/drawing/2014/main" id="{F1DA76EA-B443-76C8-6D4E-A928BE7A2B41}"/>
              </a:ext>
            </a:extLst>
          </p:cNvPr>
          <p:cNvSpPr txBox="1"/>
          <p:nvPr/>
        </p:nvSpPr>
        <p:spPr>
          <a:xfrm>
            <a:off x="116733" y="1750977"/>
            <a:ext cx="2848857" cy="1200329"/>
          </a:xfrm>
          <a:prstGeom prst="rect">
            <a:avLst/>
          </a:prstGeom>
          <a:noFill/>
        </p:spPr>
        <p:txBody>
          <a:bodyPr wrap="none" rtlCol="0">
            <a:spAutoFit/>
          </a:bodyPr>
          <a:lstStyle/>
          <a:p>
            <a:r>
              <a:rPr lang="en-US" dirty="0"/>
              <a:t>Long-term goals</a:t>
            </a:r>
          </a:p>
          <a:p>
            <a:endParaRPr lang="en-US" dirty="0"/>
          </a:p>
          <a:p>
            <a:r>
              <a:rPr lang="en-US" dirty="0"/>
              <a:t>Individual project often </a:t>
            </a:r>
          </a:p>
          <a:p>
            <a:r>
              <a:rPr lang="en-US" dirty="0"/>
              <a:t>Address strategic goal</a:t>
            </a:r>
            <a:endParaRPr lang="LID4096" dirty="0"/>
          </a:p>
        </p:txBody>
      </p:sp>
      <p:sp>
        <p:nvSpPr>
          <p:cNvPr id="7" name="TextBox 6">
            <a:extLst>
              <a:ext uri="{FF2B5EF4-FFF2-40B4-BE49-F238E27FC236}">
                <a16:creationId xmlns:a16="http://schemas.microsoft.com/office/drawing/2014/main" id="{2C8DE091-BB84-95EE-F63B-E8CC73F4079F}"/>
              </a:ext>
            </a:extLst>
          </p:cNvPr>
          <p:cNvSpPr txBox="1"/>
          <p:nvPr/>
        </p:nvSpPr>
        <p:spPr>
          <a:xfrm>
            <a:off x="9043183" y="4611115"/>
            <a:ext cx="3135795" cy="1477328"/>
          </a:xfrm>
          <a:prstGeom prst="rect">
            <a:avLst/>
          </a:prstGeom>
          <a:noFill/>
        </p:spPr>
        <p:txBody>
          <a:bodyPr wrap="none" rtlCol="0">
            <a:spAutoFit/>
          </a:bodyPr>
          <a:lstStyle/>
          <a:p>
            <a:pPr marL="285750" indent="-285750">
              <a:buFont typeface="Arial" panose="020B0604020202020204" pitchFamily="34" charset="0"/>
              <a:buChar char="•"/>
            </a:pPr>
            <a:r>
              <a:rPr lang="en-US" dirty="0"/>
              <a:t>Generally more specific</a:t>
            </a:r>
          </a:p>
          <a:p>
            <a:pPr marL="285750" indent="-285750">
              <a:buFont typeface="Arial" panose="020B0604020202020204" pitchFamily="34" charset="0"/>
              <a:buChar char="•"/>
            </a:pPr>
            <a:r>
              <a:rPr lang="en-US" dirty="0"/>
              <a:t>Short-term goal </a:t>
            </a:r>
          </a:p>
          <a:p>
            <a:endParaRPr lang="en-US" dirty="0"/>
          </a:p>
          <a:p>
            <a:r>
              <a:rPr lang="en-US" dirty="0"/>
              <a:t>Individual project often </a:t>
            </a:r>
          </a:p>
          <a:p>
            <a:r>
              <a:rPr lang="en-US" dirty="0"/>
              <a:t>Address Tactical goal</a:t>
            </a:r>
            <a:endParaRPr lang="LID4096" dirty="0"/>
          </a:p>
        </p:txBody>
      </p:sp>
    </p:spTree>
    <p:extLst>
      <p:ext uri="{BB962C8B-B14F-4D97-AF65-F5344CB8AC3E}">
        <p14:creationId xmlns:p14="http://schemas.microsoft.com/office/powerpoint/2010/main" val="3617645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dirty="0"/>
              <a:t>Project Portfolio Management</a:t>
            </a:r>
            <a:endParaRPr lang="en-US" b="1" dirty="0"/>
          </a:p>
        </p:txBody>
      </p:sp>
      <p:sp>
        <p:nvSpPr>
          <p:cNvPr id="4" name="Text Placeholder 1">
            <a:extLst>
              <a:ext uri="{FF2B5EF4-FFF2-40B4-BE49-F238E27FC236}">
                <a16:creationId xmlns:a16="http://schemas.microsoft.com/office/drawing/2014/main" id="{DD417E09-325D-A870-FF47-C167018A1C48}"/>
              </a:ext>
            </a:extLst>
          </p:cNvPr>
          <p:cNvSpPr txBox="1">
            <a:spLocks/>
          </p:cNvSpPr>
          <p:nvPr/>
        </p:nvSpPr>
        <p:spPr>
          <a:xfrm>
            <a:off x="613582" y="1675954"/>
            <a:ext cx="10515600" cy="376180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dirty="0">
                <a:solidFill>
                  <a:srgbClr val="231F20"/>
                </a:solidFill>
                <a:effectLst/>
              </a:rPr>
              <a:t>Project management addresses questions like </a:t>
            </a:r>
          </a:p>
          <a:p>
            <a:pPr marL="342900" indent="-342900" algn="just">
              <a:buFont typeface="Arial" panose="020B0604020202020204" pitchFamily="34" charset="0"/>
              <a:buChar char="•"/>
            </a:pPr>
            <a:r>
              <a:rPr lang="en-US" dirty="0">
                <a:solidFill>
                  <a:srgbClr val="231F20"/>
                </a:solidFill>
                <a:effectLst/>
              </a:rPr>
              <a:t>“Are we carrying out projects well?”, </a:t>
            </a:r>
          </a:p>
          <a:p>
            <a:pPr marL="342900" indent="-342900" algn="just">
              <a:buFont typeface="Arial" panose="020B0604020202020204" pitchFamily="34" charset="0"/>
              <a:buChar char="•"/>
            </a:pPr>
            <a:r>
              <a:rPr lang="en-US" dirty="0">
                <a:solidFill>
                  <a:srgbClr val="231F20"/>
                </a:solidFill>
                <a:effectLst/>
              </a:rPr>
              <a:t>“Are projects on time and on budget?”, and </a:t>
            </a:r>
          </a:p>
          <a:p>
            <a:pPr marL="342900" indent="-342900" algn="just">
              <a:buFont typeface="Arial" panose="020B0604020202020204" pitchFamily="34" charset="0"/>
              <a:buChar char="•"/>
            </a:pPr>
            <a:r>
              <a:rPr lang="en-US" dirty="0">
                <a:solidFill>
                  <a:srgbClr val="231F20"/>
                </a:solidFill>
                <a:effectLst/>
              </a:rPr>
              <a:t>“Do project stakeholders know what they should be doing?” </a:t>
            </a:r>
            <a:endParaRPr lang="en-US" dirty="0"/>
          </a:p>
        </p:txBody>
      </p:sp>
    </p:spTree>
    <p:extLst>
      <p:ext uri="{BB962C8B-B14F-4D97-AF65-F5344CB8AC3E}">
        <p14:creationId xmlns:p14="http://schemas.microsoft.com/office/powerpoint/2010/main" val="100510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dirty="0"/>
              <a:t>Project Portfolio Management</a:t>
            </a:r>
            <a:endParaRPr lang="en-US" b="1" dirty="0"/>
          </a:p>
        </p:txBody>
      </p:sp>
      <p:sp>
        <p:nvSpPr>
          <p:cNvPr id="4" name="Text Placeholder 1">
            <a:extLst>
              <a:ext uri="{FF2B5EF4-FFF2-40B4-BE49-F238E27FC236}">
                <a16:creationId xmlns:a16="http://schemas.microsoft.com/office/drawing/2014/main" id="{DD417E09-325D-A870-FF47-C167018A1C48}"/>
              </a:ext>
            </a:extLst>
          </p:cNvPr>
          <p:cNvSpPr txBox="1">
            <a:spLocks/>
          </p:cNvSpPr>
          <p:nvPr/>
        </p:nvSpPr>
        <p:spPr>
          <a:xfrm>
            <a:off x="603854" y="1539767"/>
            <a:ext cx="10515600" cy="376180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dirty="0">
                <a:solidFill>
                  <a:srgbClr val="231F20"/>
                </a:solidFill>
                <a:effectLst/>
              </a:rPr>
              <a:t>Portfolio management addresses questions like </a:t>
            </a:r>
          </a:p>
          <a:p>
            <a:pPr algn="just"/>
            <a:r>
              <a:rPr lang="en-US" dirty="0">
                <a:solidFill>
                  <a:srgbClr val="231F20"/>
                </a:solidFill>
                <a:effectLst/>
              </a:rPr>
              <a:t>“Are we working on the right projects?”, </a:t>
            </a:r>
          </a:p>
          <a:p>
            <a:pPr algn="just"/>
            <a:r>
              <a:rPr lang="en-US" dirty="0">
                <a:solidFill>
                  <a:srgbClr val="231F20"/>
                </a:solidFill>
                <a:effectLst/>
              </a:rPr>
              <a:t>“Are we investing in the right areas?”, and </a:t>
            </a:r>
          </a:p>
          <a:p>
            <a:pPr algn="just"/>
            <a:r>
              <a:rPr lang="en-US" dirty="0">
                <a:solidFill>
                  <a:srgbClr val="231F20"/>
                </a:solidFill>
                <a:effectLst/>
              </a:rPr>
              <a:t>“Do we have the right resources to be competitive?”</a:t>
            </a:r>
            <a:endParaRPr lang="en-US" dirty="0">
              <a:solidFill>
                <a:schemeClr val="tx1"/>
              </a:solidFill>
            </a:endParaRPr>
          </a:p>
        </p:txBody>
      </p:sp>
    </p:spTree>
    <p:extLst>
      <p:ext uri="{BB962C8B-B14F-4D97-AF65-F5344CB8AC3E}">
        <p14:creationId xmlns:p14="http://schemas.microsoft.com/office/powerpoint/2010/main" val="3913453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dirty="0"/>
              <a:t>Project Portfolio Management</a:t>
            </a:r>
            <a:endParaRPr lang="en-US" b="1" dirty="0"/>
          </a:p>
        </p:txBody>
      </p:sp>
      <p:sp>
        <p:nvSpPr>
          <p:cNvPr id="4" name="Text Placeholder 1">
            <a:extLst>
              <a:ext uri="{FF2B5EF4-FFF2-40B4-BE49-F238E27FC236}">
                <a16:creationId xmlns:a16="http://schemas.microsoft.com/office/drawing/2014/main" id="{DD417E09-325D-A870-FF47-C167018A1C48}"/>
              </a:ext>
            </a:extLst>
          </p:cNvPr>
          <p:cNvSpPr txBox="1">
            <a:spLocks/>
          </p:cNvSpPr>
          <p:nvPr/>
        </p:nvSpPr>
        <p:spPr>
          <a:xfrm>
            <a:off x="603854" y="1539767"/>
            <a:ext cx="10515600" cy="376180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lnSpc>
                <a:spcPct val="150000"/>
              </a:lnSpc>
            </a:pPr>
            <a:r>
              <a:rPr lang="en-US" dirty="0">
                <a:solidFill>
                  <a:srgbClr val="FF0000"/>
                </a:solidFill>
                <a:effectLst/>
              </a:rPr>
              <a:t>Pacific Edge Software’s product manager, Eric Burke, </a:t>
            </a:r>
            <a:r>
              <a:rPr lang="en-US" dirty="0">
                <a:solidFill>
                  <a:srgbClr val="231F20"/>
                </a:solidFill>
                <a:effectLst/>
              </a:rPr>
              <a:t>defines project portfolio management as </a:t>
            </a:r>
            <a:r>
              <a:rPr lang="en-US" dirty="0">
                <a:solidFill>
                  <a:srgbClr val="00820F"/>
                </a:solidFill>
                <a:effectLst/>
              </a:rPr>
              <a:t>“the continuous process of selecting and managing the optimum set of project initiatives that deliver maximum business value.”</a:t>
            </a:r>
            <a:endParaRPr lang="en-US" dirty="0">
              <a:solidFill>
                <a:srgbClr val="00820F"/>
              </a:solidFill>
            </a:endParaRPr>
          </a:p>
        </p:txBody>
      </p:sp>
    </p:spTree>
    <p:extLst>
      <p:ext uri="{BB962C8B-B14F-4D97-AF65-F5344CB8AC3E}">
        <p14:creationId xmlns:p14="http://schemas.microsoft.com/office/powerpoint/2010/main" val="175877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dirty="0"/>
              <a:t>Project Portfolio  Management</a:t>
            </a:r>
            <a:endParaRPr lang="en-US" b="1" dirty="0"/>
          </a:p>
        </p:txBody>
      </p:sp>
      <p:sp>
        <p:nvSpPr>
          <p:cNvPr id="4" name="Text Placeholder 1">
            <a:extLst>
              <a:ext uri="{FF2B5EF4-FFF2-40B4-BE49-F238E27FC236}">
                <a16:creationId xmlns:a16="http://schemas.microsoft.com/office/drawing/2014/main" id="{DD417E09-325D-A870-FF47-C167018A1C48}"/>
              </a:ext>
            </a:extLst>
          </p:cNvPr>
          <p:cNvSpPr txBox="1">
            <a:spLocks/>
          </p:cNvSpPr>
          <p:nvPr/>
        </p:nvSpPr>
        <p:spPr>
          <a:xfrm>
            <a:off x="506578" y="1306304"/>
            <a:ext cx="10515600" cy="56140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dirty="0">
                <a:solidFill>
                  <a:srgbClr val="231F20"/>
                </a:solidFill>
                <a:effectLst/>
              </a:rPr>
              <a:t>Project portfolio management is not an easy task</a:t>
            </a:r>
            <a:endParaRPr lang="en-US" dirty="0"/>
          </a:p>
        </p:txBody>
      </p:sp>
      <p:pic>
        <p:nvPicPr>
          <p:cNvPr id="5" name="Picture 4">
            <a:extLst>
              <a:ext uri="{FF2B5EF4-FFF2-40B4-BE49-F238E27FC236}">
                <a16:creationId xmlns:a16="http://schemas.microsoft.com/office/drawing/2014/main" id="{B00EF0A8-9B1F-44F5-CB1E-F03C1C38B5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6811" y="2074789"/>
            <a:ext cx="7137402" cy="3487928"/>
          </a:xfrm>
          <a:prstGeom prst="rect">
            <a:avLst/>
          </a:prstGeom>
        </p:spPr>
      </p:pic>
      <p:sp>
        <p:nvSpPr>
          <p:cNvPr id="6" name="Text Placeholder 1">
            <a:extLst>
              <a:ext uri="{FF2B5EF4-FFF2-40B4-BE49-F238E27FC236}">
                <a16:creationId xmlns:a16="http://schemas.microsoft.com/office/drawing/2014/main" id="{3527E745-5FE9-6603-B534-43DE93073B04}"/>
              </a:ext>
            </a:extLst>
          </p:cNvPr>
          <p:cNvSpPr txBox="1">
            <a:spLocks/>
          </p:cNvSpPr>
          <p:nvPr/>
        </p:nvSpPr>
        <p:spPr>
          <a:xfrm>
            <a:off x="194791" y="2018214"/>
            <a:ext cx="4659311" cy="305962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dirty="0">
                <a:solidFill>
                  <a:srgbClr val="231F20"/>
                </a:solidFill>
                <a:effectLst/>
              </a:rPr>
              <a:t>In this project portfolio management there is one large portfolio in the entire organization. </a:t>
            </a:r>
          </a:p>
          <a:p>
            <a:pPr algn="just"/>
            <a:r>
              <a:rPr lang="en-US" dirty="0">
                <a:solidFill>
                  <a:srgbClr val="231F20"/>
                </a:solidFill>
                <a:effectLst/>
              </a:rPr>
              <a:t>This allows top management to view and manage all projects at an enterprise level. </a:t>
            </a:r>
            <a:endParaRPr lang="en-US" dirty="0"/>
          </a:p>
        </p:txBody>
      </p:sp>
    </p:spTree>
    <p:extLst>
      <p:ext uri="{BB962C8B-B14F-4D97-AF65-F5344CB8AC3E}">
        <p14:creationId xmlns:p14="http://schemas.microsoft.com/office/powerpoint/2010/main" val="3938111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3FBEF1"/>
      </a:accent1>
      <a:accent2>
        <a:srgbClr val="00820F"/>
      </a:accent2>
      <a:accent3>
        <a:srgbClr val="A5A5A5"/>
      </a:accent3>
      <a:accent4>
        <a:srgbClr val="FFF901"/>
      </a:accent4>
      <a:accent5>
        <a:srgbClr val="833C0B"/>
      </a:accent5>
      <a:accent6>
        <a:srgbClr val="6F3B55"/>
      </a:accent6>
      <a:hlink>
        <a:srgbClr val="0095B8"/>
      </a:hlink>
      <a:folHlink>
        <a:srgbClr val="00EAEA"/>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18948</TotalTime>
  <Words>1048</Words>
  <Application>Microsoft Office PowerPoint</Application>
  <PresentationFormat>Widescreen</PresentationFormat>
  <Paragraphs>98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Century Gothic</vt:lpstr>
      <vt:lpstr>Office Theme</vt:lpstr>
      <vt:lpstr>PowerPoint Presentation</vt:lpstr>
      <vt:lpstr>Objectives</vt:lpstr>
      <vt:lpstr>Project Portfolio Management</vt:lpstr>
      <vt:lpstr>Project Portfolio Management</vt:lpstr>
      <vt:lpstr>Project management compared Project Portfolio Management</vt:lpstr>
      <vt:lpstr>Project Portfolio Management</vt:lpstr>
      <vt:lpstr>Project Portfolio Management</vt:lpstr>
      <vt:lpstr>Project Portfolio Management</vt:lpstr>
      <vt:lpstr>Project Portfolio  Management</vt:lpstr>
      <vt:lpstr>Project Portfolio  Management</vt:lpstr>
      <vt:lpstr>Project Portfolio Management</vt:lpstr>
      <vt:lpstr>Project Portfolio Management Capabilities</vt:lpstr>
      <vt:lpstr>Importance of People Skills and Leadership Skills</vt:lpstr>
      <vt:lpstr>Skills for Project Managers</vt:lpstr>
      <vt:lpstr>Importance of People Skills and Leadership Skills</vt:lpstr>
      <vt:lpstr>Importance of People Skills and Leadership Skills</vt:lpstr>
      <vt:lpstr>Ethics Project Management</vt:lpstr>
      <vt:lpstr>Ethics Project Management</vt:lpstr>
      <vt:lpstr>Ethics Project Management</vt:lpstr>
      <vt:lpstr>Ethics in Project Management</vt:lpstr>
      <vt:lpstr>Ethics in Project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emmanuel appiah</dc:creator>
  <cp:lastModifiedBy>Kwabena Adu</cp:lastModifiedBy>
  <cp:revision>158</cp:revision>
  <dcterms:created xsi:type="dcterms:W3CDTF">2021-09-14T13:24:00Z</dcterms:created>
  <dcterms:modified xsi:type="dcterms:W3CDTF">2024-07-13T12:24:55Z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3EF413107C2E4FB9859664C7ADC4EEB8</vt:lpwstr>
  </property>
  <property fmtid="{D5CDD505-2E9C-101B-9397-08002B2CF9AE}" pid="3" name="KSOProductBuildVer">
    <vt:lpwstr>1033-11.2.0.11537</vt:lpwstr>
  </property>
</Properties>
</file>