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363" r:id="rId3"/>
    <p:sldId id="433" r:id="rId4"/>
    <p:sldId id="434" r:id="rId5"/>
    <p:sldId id="435" r:id="rId6"/>
    <p:sldId id="436" r:id="rId7"/>
    <p:sldId id="437" r:id="rId8"/>
    <p:sldId id="438" r:id="rId9"/>
    <p:sldId id="439" r:id="rId10"/>
    <p:sldId id="425" r:id="rId11"/>
    <p:sldId id="427" r:id="rId12"/>
    <p:sldId id="428" r:id="rId13"/>
    <p:sldId id="426" r:id="rId14"/>
    <p:sldId id="429" r:id="rId15"/>
    <p:sldId id="430" r:id="rId16"/>
    <p:sldId id="431" r:id="rId17"/>
    <p:sldId id="432" r:id="rId18"/>
    <p:sldId id="423" r:id="rId19"/>
    <p:sldId id="440" r:id="rId20"/>
    <p:sldId id="422" r:id="rId21"/>
    <p:sldId id="417" r:id="rId22"/>
    <p:sldId id="420" r:id="rId23"/>
    <p:sldId id="421" r:id="rId24"/>
    <p:sldId id="419" r:id="rId25"/>
    <p:sldId id="418" r:id="rId26"/>
    <p:sldId id="408" r:id="rId27"/>
    <p:sldId id="410" r:id="rId28"/>
    <p:sldId id="409" r:id="rId29"/>
    <p:sldId id="411" r:id="rId30"/>
    <p:sldId id="412" r:id="rId31"/>
    <p:sldId id="413" r:id="rId32"/>
    <p:sldId id="416" r:id="rId33"/>
    <p:sldId id="385" r:id="rId34"/>
    <p:sldId id="441" r:id="rId35"/>
    <p:sldId id="442" r:id="rId36"/>
    <p:sldId id="331" r:id="rId37"/>
    <p:sldId id="415" r:id="rId38"/>
    <p:sldId id="38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0F"/>
    <a:srgbClr val="650506"/>
    <a:srgbClr val="0A688E"/>
    <a:srgbClr val="E6E6E6"/>
    <a:srgbClr val="0E8CBE"/>
    <a:srgbClr val="3FBEF1"/>
    <a:srgbClr val="109C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815" autoAdjust="0"/>
  </p:normalViewPr>
  <p:slideViewPr>
    <p:cSldViewPr snapToGrid="0">
      <p:cViewPr varScale="1">
        <p:scale>
          <a:sx n="73" d="100"/>
          <a:sy n="73" d="100"/>
        </p:scale>
        <p:origin x="1027" y="43"/>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05B927-EAF8-4B34-ABC9-E728A7487DB7}" type="datetimeFigureOut">
              <a:rPr lang="en-US" smtClean="0"/>
              <a:t>8/8/2024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CB13DF-3A32-47B1-A85A-B3C2E9023CD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2" name="Rectangle 21"/>
          <p:cNvSpPr/>
          <p:nvPr userDrawn="1"/>
        </p:nvSpPr>
        <p:spPr>
          <a:xfrm>
            <a:off x="-39753" y="-51683"/>
            <a:ext cx="12235732" cy="690968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180729" y="269109"/>
            <a:ext cx="6320118" cy="6333565"/>
          </a:xfrm>
          <a:prstGeom prst="rect">
            <a:avLst/>
          </a:prstGeom>
          <a:blipFill dpi="0" rotWithShape="1">
            <a:blip r:embed="rId2">
              <a:alphaModFix amt="6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8CF8120-5D43-445C-81DE-BB63D27CD451}"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76395-65C6-40C6-B0F2-3F72B3156A66}" type="slidenum">
              <a:rPr lang="en-US" smtClean="0"/>
              <a:t>‹#›</a:t>
            </a:fld>
            <a:endParaRPr lang="en-US"/>
          </a:p>
        </p:txBody>
      </p:sp>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0890" y="483244"/>
            <a:ext cx="2684166" cy="68001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838200" y="6356350"/>
            <a:ext cx="2743200" cy="365125"/>
          </a:xfrm>
        </p:spPr>
        <p:txBody>
          <a:bodyPr/>
          <a:lstStyle/>
          <a:p>
            <a:fld id="{C8CF8120-5D43-445C-81DE-BB63D27CD451}" type="datetimeFigureOut">
              <a:rPr lang="en-US" smtClean="0"/>
              <a:t>8/8/2024</a:t>
            </a:fld>
            <a:endParaRPr lang="en-US"/>
          </a:p>
        </p:txBody>
      </p:sp>
      <p:sp>
        <p:nvSpPr>
          <p:cNvPr id="8" name="Footer Placeholder 7"/>
          <p:cNvSpPr>
            <a:spLocks noGrp="1"/>
          </p:cNvSpPr>
          <p:nvPr>
            <p:ph type="ftr" sz="quarter" idx="11"/>
          </p:nvPr>
        </p:nvSpPr>
        <p:spPr>
          <a:xfrm>
            <a:off x="4038600" y="6356350"/>
            <a:ext cx="4114800" cy="365125"/>
          </a:xfrm>
        </p:spPr>
        <p:txBody>
          <a:bodyPr/>
          <a:lstStyle/>
          <a:p>
            <a:endParaRPr lang="en-US"/>
          </a:p>
        </p:txBody>
      </p:sp>
      <p:sp>
        <p:nvSpPr>
          <p:cNvPr id="9" name="Slide Number Placeholder 8"/>
          <p:cNvSpPr>
            <a:spLocks noGrp="1"/>
          </p:cNvSpPr>
          <p:nvPr>
            <p:ph type="sldNum" sz="quarter" idx="12"/>
          </p:nvPr>
        </p:nvSpPr>
        <p:spPr>
          <a:xfrm>
            <a:off x="8610600" y="6356350"/>
            <a:ext cx="2743200" cy="365125"/>
          </a:xfrm>
        </p:spPr>
        <p:txBody>
          <a:bodyPr/>
          <a:lstStyle/>
          <a:p>
            <a:fld id="{C6A76395-65C6-40C6-B0F2-3F72B3156A66}" type="slidenum">
              <a:rPr lang="en-US" smtClean="0"/>
              <a:t>‹#›</a:t>
            </a:fld>
            <a:endParaRPr lang="en-US"/>
          </a:p>
        </p:txBody>
      </p:sp>
      <p:grpSp>
        <p:nvGrpSpPr>
          <p:cNvPr id="10" name="Group 9"/>
          <p:cNvGrpSpPr/>
          <p:nvPr userDrawn="1"/>
        </p:nvGrpSpPr>
        <p:grpSpPr>
          <a:xfrm>
            <a:off x="1505874" y="1478705"/>
            <a:ext cx="9144477" cy="77100"/>
            <a:chOff x="1457173" y="851529"/>
            <a:chExt cx="9144477" cy="77100"/>
          </a:xfrm>
        </p:grpSpPr>
        <p:sp>
          <p:nvSpPr>
            <p:cNvPr id="11" name="Google Shape;26;p4"/>
            <p:cNvSpPr/>
            <p:nvPr userDrawn="1"/>
          </p:nvSpPr>
          <p:spPr>
            <a:xfrm>
              <a:off x="7180456" y="851529"/>
              <a:ext cx="17103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p4"/>
            <p:cNvSpPr/>
            <p:nvPr userDrawn="1"/>
          </p:nvSpPr>
          <p:spPr>
            <a:xfrm>
              <a:off x="8891350" y="851529"/>
              <a:ext cx="1710300" cy="77100"/>
            </a:xfrm>
            <a:prstGeom prst="rect">
              <a:avLst/>
            </a:prstGeom>
            <a:solidFill>
              <a:srgbClr val="6505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p4"/>
            <p:cNvSpPr/>
            <p:nvPr userDrawn="1"/>
          </p:nvSpPr>
          <p:spPr>
            <a:xfrm>
              <a:off x="1457173" y="851529"/>
              <a:ext cx="17103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p4"/>
            <p:cNvSpPr/>
            <p:nvPr userDrawn="1"/>
          </p:nvSpPr>
          <p:spPr>
            <a:xfrm>
              <a:off x="3167598" y="851529"/>
              <a:ext cx="17103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Rectangle 14"/>
          <p:cNvSpPr/>
          <p:nvPr userDrawn="1"/>
        </p:nvSpPr>
        <p:spPr>
          <a:xfrm>
            <a:off x="-39753" y="6303003"/>
            <a:ext cx="12235732" cy="72401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userDrawn="1"/>
        </p:nvGrpSpPr>
        <p:grpSpPr>
          <a:xfrm>
            <a:off x="679568" y="6365200"/>
            <a:ext cx="10820163" cy="487908"/>
            <a:chOff x="528814" y="6238068"/>
            <a:chExt cx="10820163" cy="487908"/>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814" y="6238068"/>
              <a:ext cx="1925885" cy="487908"/>
            </a:xfrm>
            <a:prstGeom prst="rect">
              <a:avLst/>
            </a:prstGeom>
          </p:spPr>
        </p:pic>
        <p:cxnSp>
          <p:nvCxnSpPr>
            <p:cNvPr id="18" name="Straight Connector 17"/>
            <p:cNvCxnSpPr/>
            <p:nvPr userDrawn="1"/>
          </p:nvCxnSpPr>
          <p:spPr>
            <a:xfrm>
              <a:off x="901337" y="6598143"/>
              <a:ext cx="10371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userDrawn="1"/>
          </p:nvGrpSpPr>
          <p:grpSpPr>
            <a:xfrm>
              <a:off x="7802880" y="6286832"/>
              <a:ext cx="3546097" cy="230832"/>
              <a:chOff x="7802880" y="6286832"/>
              <a:chExt cx="3546097" cy="230832"/>
            </a:xfrm>
          </p:grpSpPr>
          <p:sp>
            <p:nvSpPr>
              <p:cNvPr id="20" name="TextBox 19"/>
              <p:cNvSpPr txBox="1"/>
              <p:nvPr userDrawn="1"/>
            </p:nvSpPr>
            <p:spPr>
              <a:xfrm>
                <a:off x="7802880" y="6286832"/>
                <a:ext cx="3546097" cy="230832"/>
              </a:xfrm>
              <a:prstGeom prst="rect">
                <a:avLst/>
              </a:prstGeom>
              <a:noFill/>
            </p:spPr>
            <p:txBody>
              <a:bodyPr wrap="square" rtlCol="0">
                <a:spAutoFit/>
              </a:bodyPr>
              <a:lstStyle/>
              <a:p>
                <a:pPr algn="r"/>
                <a:r>
                  <a:rPr lang="en-US" sz="900" dirty="0">
                    <a:solidFill>
                      <a:schemeClr val="bg1"/>
                    </a:solidFill>
                    <a:latin typeface="+mj-lt"/>
                  </a:rPr>
                  <a:t>KNOWLEDGE             INTEGRITY            IMPACT</a:t>
                </a:r>
              </a:p>
            </p:txBody>
          </p:sp>
          <p:sp>
            <p:nvSpPr>
              <p:cNvPr id="21" name="Rectangle 20"/>
              <p:cNvSpPr/>
              <p:nvPr userDrawn="1"/>
            </p:nvSpPr>
            <p:spPr>
              <a:xfrm>
                <a:off x="8609870"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9748239"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10668414"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TextBox 24"/>
          <p:cNvSpPr txBox="1"/>
          <p:nvPr userDrawn="1"/>
        </p:nvSpPr>
        <p:spPr>
          <a:xfrm>
            <a:off x="5378631" y="1165756"/>
            <a:ext cx="1398494" cy="2215991"/>
          </a:xfrm>
          <a:prstGeom prst="rect">
            <a:avLst/>
          </a:prstGeom>
          <a:noFill/>
        </p:spPr>
        <p:txBody>
          <a:bodyPr wrap="square" rtlCol="0">
            <a:spAutoFit/>
          </a:bodyPr>
          <a:lstStyle/>
          <a:p>
            <a:pPr algn="ctr"/>
            <a:r>
              <a:rPr lang="en-US" sz="13800" b="1" dirty="0">
                <a:solidFill>
                  <a:schemeClr val="accent1">
                    <a:lumMod val="50000"/>
                  </a:schemeClr>
                </a:solidFill>
              </a:rPr>
              <a:t>“</a:t>
            </a:r>
            <a:endParaRPr lang="en-US" sz="23900" b="1" dirty="0">
              <a:solidFill>
                <a:schemeClr val="accent1">
                  <a:lumMod val="50000"/>
                </a:schemeClr>
              </a:solidFill>
            </a:endParaRPr>
          </a:p>
        </p:txBody>
      </p:sp>
      <p:sp>
        <p:nvSpPr>
          <p:cNvPr id="26" name="TextBox 25"/>
          <p:cNvSpPr txBox="1"/>
          <p:nvPr userDrawn="1"/>
        </p:nvSpPr>
        <p:spPr>
          <a:xfrm>
            <a:off x="5378631" y="4469044"/>
            <a:ext cx="1398494" cy="2215991"/>
          </a:xfrm>
          <a:prstGeom prst="rect">
            <a:avLst/>
          </a:prstGeom>
          <a:noFill/>
        </p:spPr>
        <p:txBody>
          <a:bodyPr wrap="square" rtlCol="0">
            <a:spAutoFit/>
          </a:bodyPr>
          <a:lstStyle/>
          <a:p>
            <a:pPr algn="ctr"/>
            <a:r>
              <a:rPr lang="en-US" sz="13800" b="1" dirty="0">
                <a:solidFill>
                  <a:schemeClr val="accent1">
                    <a:lumMod val="50000"/>
                  </a:schemeClr>
                </a:solidFill>
              </a:rPr>
              <a:t>“</a:t>
            </a:r>
            <a:endParaRPr lang="en-US" sz="23900" b="1" dirty="0">
              <a:solidFill>
                <a:schemeClr val="accent1">
                  <a:lumMod val="5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ertical Title and Text">
    <p:spTree>
      <p:nvGrpSpPr>
        <p:cNvPr id="1" name=""/>
        <p:cNvGrpSpPr/>
        <p:nvPr/>
      </p:nvGrpSpPr>
      <p:grpSpPr>
        <a:xfrm>
          <a:off x="0" y="0"/>
          <a:ext cx="0" cy="0"/>
          <a:chOff x="0" y="0"/>
          <a:chExt cx="0" cy="0"/>
        </a:xfrm>
      </p:grpSpPr>
      <p:sp>
        <p:nvSpPr>
          <p:cNvPr id="7" name="Content Placeholder 2"/>
          <p:cNvSpPr>
            <a:spLocks noGrp="1"/>
          </p:cNvSpPr>
          <p:nvPr>
            <p:ph sz="half" idx="1"/>
          </p:nvPr>
        </p:nvSpPr>
        <p:spPr>
          <a:xfrm>
            <a:off x="715954" y="3378881"/>
            <a:ext cx="5181600" cy="3174409"/>
          </a:xfrm>
        </p:spPr>
        <p:txBody>
          <a:bodyPr/>
          <a:lstStyle>
            <a:lvl1pPr marL="0" indent="0">
              <a:buNone/>
              <a:defRPr/>
            </a:lvl1pPr>
          </a:lstStyle>
          <a:p>
            <a:pPr lvl="0"/>
            <a:endParaRPr lang="en-US" dirty="0"/>
          </a:p>
        </p:txBody>
      </p:sp>
      <p:sp>
        <p:nvSpPr>
          <p:cNvPr id="9" name="Content Placeholder 2"/>
          <p:cNvSpPr>
            <a:spLocks noGrp="1"/>
          </p:cNvSpPr>
          <p:nvPr>
            <p:ph sz="half" idx="13"/>
          </p:nvPr>
        </p:nvSpPr>
        <p:spPr>
          <a:xfrm>
            <a:off x="6319710" y="3378881"/>
            <a:ext cx="5181600" cy="3174409"/>
          </a:xfrm>
        </p:spPr>
        <p:txBody>
          <a:bodyPr/>
          <a:lstStyle>
            <a:lvl1pPr marL="0" indent="0">
              <a:buNone/>
              <a:defRPr/>
            </a:lvl1pPr>
          </a:lstStyle>
          <a:p>
            <a:pPr lvl="0"/>
            <a:endParaRPr lang="en-US" dirty="0"/>
          </a:p>
        </p:txBody>
      </p:sp>
      <p:grpSp>
        <p:nvGrpSpPr>
          <p:cNvPr id="14" name="Group 13"/>
          <p:cNvGrpSpPr/>
          <p:nvPr userDrawn="1"/>
        </p:nvGrpSpPr>
        <p:grpSpPr>
          <a:xfrm>
            <a:off x="0" y="6704366"/>
            <a:ext cx="12195979" cy="153634"/>
            <a:chOff x="0" y="6701970"/>
            <a:chExt cx="12918820" cy="153590"/>
          </a:xfrm>
        </p:grpSpPr>
        <p:sp>
          <p:nvSpPr>
            <p:cNvPr id="15" name="Rectangle 14"/>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8050" y="5979818"/>
            <a:ext cx="722152" cy="722152"/>
          </a:xfrm>
          <a:prstGeom prst="rect">
            <a:avLst/>
          </a:prstGeom>
          <a:blipFill>
            <a:blip r:embed="rId3">
              <a:alphaModFix amt="0"/>
            </a:blip>
            <a:stretch>
              <a:fillRect/>
            </a:stretch>
          </a:blip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Vertical Title and Text">
    <p:spTree>
      <p:nvGrpSpPr>
        <p:cNvPr id="1" name=""/>
        <p:cNvGrpSpPr/>
        <p:nvPr/>
      </p:nvGrpSpPr>
      <p:grpSpPr>
        <a:xfrm>
          <a:off x="0" y="0"/>
          <a:ext cx="0" cy="0"/>
          <a:chOff x="0" y="0"/>
          <a:chExt cx="0" cy="0"/>
        </a:xfrm>
      </p:grpSpPr>
      <p:sp>
        <p:nvSpPr>
          <p:cNvPr id="2" name="Rectangle 1"/>
          <p:cNvSpPr/>
          <p:nvPr userDrawn="1"/>
        </p:nvSpPr>
        <p:spPr>
          <a:xfrm>
            <a:off x="0" y="0"/>
            <a:ext cx="12192000" cy="67019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userDrawn="1"/>
        </p:nvGrpSpPr>
        <p:grpSpPr>
          <a:xfrm>
            <a:off x="0" y="6704366"/>
            <a:ext cx="12195979" cy="153634"/>
            <a:chOff x="0" y="6701970"/>
            <a:chExt cx="12918820" cy="153590"/>
          </a:xfrm>
        </p:grpSpPr>
        <p:sp>
          <p:nvSpPr>
            <p:cNvPr id="15" name="Rectangle 14"/>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8050" y="5979818"/>
            <a:ext cx="722152" cy="722152"/>
          </a:xfrm>
          <a:prstGeom prst="rect">
            <a:avLst/>
          </a:prstGeom>
          <a:blipFill>
            <a:blip r:embed="rId3">
              <a:alphaModFix amt="0"/>
            </a:blip>
            <a:stretch>
              <a:fillRect/>
            </a:stretch>
          </a:blipFill>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Vertical Title and Text">
    <p:spTree>
      <p:nvGrpSpPr>
        <p:cNvPr id="1" name=""/>
        <p:cNvGrpSpPr/>
        <p:nvPr/>
      </p:nvGrpSpPr>
      <p:grpSpPr>
        <a:xfrm>
          <a:off x="0" y="0"/>
          <a:ext cx="0" cy="0"/>
          <a:chOff x="0" y="0"/>
          <a:chExt cx="0" cy="0"/>
        </a:xfrm>
      </p:grpSpPr>
      <p:sp>
        <p:nvSpPr>
          <p:cNvPr id="7" name="Rectangle 6"/>
          <p:cNvSpPr/>
          <p:nvPr userDrawn="1"/>
        </p:nvSpPr>
        <p:spPr>
          <a:xfrm>
            <a:off x="0" y="-56710"/>
            <a:ext cx="12192000" cy="6748131"/>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75000"/>
                </a:schemeClr>
              </a:solidFill>
            </a:endParaRPr>
          </a:p>
        </p:txBody>
      </p:sp>
      <p:sp>
        <p:nvSpPr>
          <p:cNvPr id="8" name="Google Shape;356;p34"/>
          <p:cNvSpPr txBox="1"/>
          <p:nvPr userDrawn="1"/>
        </p:nvSpPr>
        <p:spPr>
          <a:xfrm>
            <a:off x="1135765" y="2427304"/>
            <a:ext cx="5561100" cy="11598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1500" dirty="0">
                <a:solidFill>
                  <a:schemeClr val="bg1"/>
                </a:solidFill>
              </a:rPr>
              <a:t>Thanks!</a:t>
            </a:r>
          </a:p>
        </p:txBody>
      </p:sp>
      <p:sp>
        <p:nvSpPr>
          <p:cNvPr id="9" name="Google Shape;357;p34"/>
          <p:cNvSpPr txBox="1"/>
          <p:nvPr userDrawn="1"/>
        </p:nvSpPr>
        <p:spPr>
          <a:xfrm>
            <a:off x="1135765" y="3455423"/>
            <a:ext cx="5561100" cy="7848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US" sz="4800" b="1">
                <a:solidFill>
                  <a:schemeClr val="lt1"/>
                </a:solidFill>
              </a:rPr>
              <a:t>Any questions?</a:t>
            </a:r>
          </a:p>
        </p:txBody>
      </p:sp>
      <p:grpSp>
        <p:nvGrpSpPr>
          <p:cNvPr id="10" name="Group 9"/>
          <p:cNvGrpSpPr/>
          <p:nvPr userDrawn="1"/>
        </p:nvGrpSpPr>
        <p:grpSpPr>
          <a:xfrm>
            <a:off x="0" y="6704366"/>
            <a:ext cx="12195979" cy="153634"/>
            <a:chOff x="0" y="6701970"/>
            <a:chExt cx="12918820" cy="153590"/>
          </a:xfrm>
        </p:grpSpPr>
        <p:sp>
          <p:nvSpPr>
            <p:cNvPr id="11" name="Rectangle 10"/>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userDrawn="1"/>
        </p:nvSpPr>
        <p:spPr>
          <a:xfrm>
            <a:off x="7180729" y="269109"/>
            <a:ext cx="6320118" cy="6333565"/>
          </a:xfrm>
          <a:prstGeom prst="rect">
            <a:avLst/>
          </a:prstGeom>
          <a:blipFill dpi="0" rotWithShape="1">
            <a:blip r:embed="rId2">
              <a:alphaModFix amt="6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77230" y="1392751"/>
            <a:ext cx="5641606" cy="4734065"/>
          </a:xfrm>
        </p:spPr>
        <p:txBody>
          <a:bodyPr/>
          <a:lstStyle>
            <a:lvl1pPr marL="0" indent="0">
              <a:buNone/>
              <a:defRPr/>
            </a:lvl1pPr>
          </a:lstStyle>
          <a:p>
            <a:pPr lvl="0"/>
            <a:endParaRPr lang="en-US" dirty="0"/>
          </a:p>
        </p:txBody>
      </p:sp>
      <p:sp>
        <p:nvSpPr>
          <p:cNvPr id="4" name="Date Placeholder 3"/>
          <p:cNvSpPr>
            <a:spLocks noGrp="1"/>
          </p:cNvSpPr>
          <p:nvPr>
            <p:ph type="dt" sz="half" idx="10"/>
          </p:nvPr>
        </p:nvSpPr>
        <p:spPr/>
        <p:txBody>
          <a:bodyPr/>
          <a:lstStyle/>
          <a:p>
            <a:fld id="{C8CF8120-5D43-445C-81DE-BB63D27CD451}" type="datetimeFigureOut">
              <a:rPr lang="en-US" smtClean="0"/>
              <a:t>8/8/2024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A76395-65C6-40C6-B0F2-3F72B3156A66}" type="slidenum">
              <a:rPr lang="en-US" smtClean="0"/>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03756" y="4335371"/>
            <a:ext cx="3159890" cy="3159890"/>
          </a:xfrm>
          <a:prstGeom prst="rect">
            <a:avLst/>
          </a:prstGeom>
          <a:blipFill>
            <a:blip r:embed="rId3">
              <a:alphaModFix amt="0"/>
            </a:blip>
            <a:stretch>
              <a:fillRect/>
            </a:stretch>
          </a:blipFill>
        </p:spPr>
      </p:pic>
      <p:sp>
        <p:nvSpPr>
          <p:cNvPr id="12" name="Content Placeholder 3"/>
          <p:cNvSpPr>
            <a:spLocks noGrp="1"/>
          </p:cNvSpPr>
          <p:nvPr>
            <p:ph sz="half" idx="2" hasCustomPrompt="1"/>
          </p:nvPr>
        </p:nvSpPr>
        <p:spPr>
          <a:xfrm>
            <a:off x="6540660" y="1775478"/>
            <a:ext cx="5181600" cy="4351338"/>
          </a:xfrm>
        </p:spPr>
        <p:txBody>
          <a:bodyPr/>
          <a:lstStyle>
            <a:lvl1pPr>
              <a:defRPr sz="2800" b="1" baseline="0"/>
            </a:lvl1pPr>
            <a:lvl2pPr marL="457200" marR="0" indent="0" algn="l" defTabSz="914400" rtl="0" eaLnBrk="1" fontAlgn="auto" latinLnBrk="0" hangingPunct="1">
              <a:lnSpc>
                <a:spcPct val="90000"/>
              </a:lnSpc>
              <a:spcBef>
                <a:spcPts val="500"/>
              </a:spcBef>
              <a:spcAft>
                <a:spcPts val="0"/>
              </a:spcAft>
              <a:buClrTx/>
              <a:buSzTx/>
              <a:buFont typeface="Arial" panose="020B0604020202020204" pitchFamily="34" charset="0"/>
              <a:buNone/>
              <a:defRPr/>
            </a:lvl2pPr>
          </a:lstStyle>
          <a:p>
            <a:pPr lvl="0"/>
            <a:r>
              <a:rPr lang="en-US" dirty="0"/>
              <a:t>Table of Contents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en-US" dirty="0"/>
              <a:t>Topic 1</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en-US" dirty="0"/>
              <a:t>Topic 2</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en-US" dirty="0"/>
              <a:t>Topic 3</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en-US" dirty="0"/>
              <a:t>Topic 4</a:t>
            </a:r>
          </a:p>
          <a:p>
            <a:pPr lvl="1"/>
            <a:endParaRPr lang="en-US" dirty="0"/>
          </a:p>
        </p:txBody>
      </p:sp>
      <p:grpSp>
        <p:nvGrpSpPr>
          <p:cNvPr id="16" name="Group 15"/>
          <p:cNvGrpSpPr/>
          <p:nvPr userDrawn="1"/>
        </p:nvGrpSpPr>
        <p:grpSpPr>
          <a:xfrm>
            <a:off x="-39753" y="-51682"/>
            <a:ext cx="12235732" cy="1203364"/>
            <a:chOff x="-39753" y="-51682"/>
            <a:chExt cx="12235732" cy="1203364"/>
          </a:xfrm>
        </p:grpSpPr>
        <p:sp>
          <p:nvSpPr>
            <p:cNvPr id="9" name="Rectangle 8"/>
            <p:cNvSpPr/>
            <p:nvPr userDrawn="1"/>
          </p:nvSpPr>
          <p:spPr>
            <a:xfrm>
              <a:off x="-39753" y="-51682"/>
              <a:ext cx="12235732" cy="120336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77229" y="221358"/>
              <a:ext cx="2684166" cy="680012"/>
            </a:xfrm>
            <a:prstGeom prst="rect">
              <a:avLst/>
            </a:prstGeom>
          </p:spPr>
        </p:pic>
        <p:sp>
          <p:nvSpPr>
            <p:cNvPr id="13" name="TextBox 12"/>
            <p:cNvSpPr txBox="1"/>
            <p:nvPr userDrawn="1"/>
          </p:nvSpPr>
          <p:spPr>
            <a:xfrm>
              <a:off x="7802880" y="411500"/>
              <a:ext cx="3546097" cy="230832"/>
            </a:xfrm>
            <a:prstGeom prst="rect">
              <a:avLst/>
            </a:prstGeom>
            <a:noFill/>
          </p:spPr>
          <p:txBody>
            <a:bodyPr wrap="square" rtlCol="0">
              <a:spAutoFit/>
            </a:bodyPr>
            <a:lstStyle/>
            <a:p>
              <a:pPr algn="r"/>
              <a:r>
                <a:rPr lang="en-US" sz="900" dirty="0">
                  <a:solidFill>
                    <a:schemeClr val="bg1"/>
                  </a:solidFill>
                  <a:latin typeface="+mj-lt"/>
                </a:rPr>
                <a:t>KNOWLEDGE             INTEGRITY            IMPACT</a:t>
              </a:r>
            </a:p>
          </p:txBody>
        </p:sp>
        <p:cxnSp>
          <p:nvCxnSpPr>
            <p:cNvPr id="7" name="Straight Connector 6"/>
            <p:cNvCxnSpPr/>
            <p:nvPr userDrawn="1"/>
          </p:nvCxnSpPr>
          <p:spPr>
            <a:xfrm>
              <a:off x="901337" y="722811"/>
              <a:ext cx="10371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8609870" y="470310"/>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9748239" y="470310"/>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0668414" y="470310"/>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0" y="1687595"/>
            <a:ext cx="10515600" cy="440205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Rectangle 7"/>
          <p:cNvSpPr/>
          <p:nvPr userDrawn="1"/>
        </p:nvSpPr>
        <p:spPr>
          <a:xfrm>
            <a:off x="-39753" y="6303003"/>
            <a:ext cx="12235732" cy="72401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userDrawn="1"/>
        </p:nvGrpSpPr>
        <p:grpSpPr>
          <a:xfrm>
            <a:off x="679568" y="6365200"/>
            <a:ext cx="10820163" cy="487908"/>
            <a:chOff x="528814" y="6238068"/>
            <a:chExt cx="10820163" cy="487908"/>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814" y="6238068"/>
              <a:ext cx="1925885" cy="487908"/>
            </a:xfrm>
            <a:prstGeom prst="rect">
              <a:avLst/>
            </a:prstGeom>
          </p:spPr>
        </p:pic>
        <p:cxnSp>
          <p:nvCxnSpPr>
            <p:cNvPr id="11" name="Straight Connector 10"/>
            <p:cNvCxnSpPr/>
            <p:nvPr userDrawn="1"/>
          </p:nvCxnSpPr>
          <p:spPr>
            <a:xfrm>
              <a:off x="901337" y="6598143"/>
              <a:ext cx="10371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a:xfrm>
              <a:off x="7802880" y="6286832"/>
              <a:ext cx="3546097" cy="230832"/>
              <a:chOff x="7802880" y="6286832"/>
              <a:chExt cx="3546097" cy="230832"/>
            </a:xfrm>
          </p:grpSpPr>
          <p:sp>
            <p:nvSpPr>
              <p:cNvPr id="10" name="TextBox 9"/>
              <p:cNvSpPr txBox="1"/>
              <p:nvPr userDrawn="1"/>
            </p:nvSpPr>
            <p:spPr>
              <a:xfrm>
                <a:off x="7802880" y="6286832"/>
                <a:ext cx="3546097" cy="230832"/>
              </a:xfrm>
              <a:prstGeom prst="rect">
                <a:avLst/>
              </a:prstGeom>
              <a:noFill/>
            </p:spPr>
            <p:txBody>
              <a:bodyPr wrap="square" rtlCol="0">
                <a:spAutoFit/>
              </a:bodyPr>
              <a:lstStyle/>
              <a:p>
                <a:pPr algn="r"/>
                <a:r>
                  <a:rPr lang="en-US" sz="900" dirty="0">
                    <a:solidFill>
                      <a:schemeClr val="bg1"/>
                    </a:solidFill>
                    <a:latin typeface="+mj-lt"/>
                  </a:rPr>
                  <a:t>KNOWLEDGE             INTEGRITY            IMPACT</a:t>
                </a:r>
              </a:p>
            </p:txBody>
          </p:sp>
          <p:sp>
            <p:nvSpPr>
              <p:cNvPr id="12" name="Rectangle 11"/>
              <p:cNvSpPr/>
              <p:nvPr userDrawn="1"/>
            </p:nvSpPr>
            <p:spPr>
              <a:xfrm>
                <a:off x="8609870"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9748239"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10668414"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userDrawn="1"/>
        </p:nvGrpSpPr>
        <p:grpSpPr>
          <a:xfrm>
            <a:off x="0" y="149580"/>
            <a:ext cx="12414000" cy="77361"/>
            <a:chOff x="0" y="149580"/>
            <a:chExt cx="12414000" cy="77361"/>
          </a:xfrm>
        </p:grpSpPr>
        <p:sp>
          <p:nvSpPr>
            <p:cNvPr id="20" name="Rectangle 19"/>
            <p:cNvSpPr/>
            <p:nvPr userDrawn="1"/>
          </p:nvSpPr>
          <p:spPr>
            <a:xfrm>
              <a:off x="0" y="149580"/>
              <a:ext cx="4076822" cy="773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4166144" y="149580"/>
              <a:ext cx="4076822" cy="773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8337178" y="149580"/>
              <a:ext cx="4076822" cy="773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p:cNvSpPr/>
          <p:nvPr userDrawn="1"/>
        </p:nvSpPr>
        <p:spPr>
          <a:xfrm>
            <a:off x="-39753" y="270922"/>
            <a:ext cx="12235732" cy="105659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7317" y="400967"/>
            <a:ext cx="10515600" cy="754833"/>
          </a:xfrm>
        </p:spPr>
        <p:txBody>
          <a:bodyPr anchor="b">
            <a:normAutofit/>
          </a:bodyPr>
          <a:lstStyle>
            <a:lvl1pPr>
              <a:defRPr sz="4000">
                <a:solidFill>
                  <a:schemeClr val="bg1"/>
                </a:solidFill>
              </a:defRPr>
            </a:lvl1pPr>
          </a:lstStyle>
          <a:p>
            <a:r>
              <a:rPr lang="en-US" dirty="0"/>
              <a:t>CLICK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566272"/>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8CF8120-5D43-445C-81DE-BB63D27CD451}"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76395-65C6-40C6-B0F2-3F72B3156A66}" type="slidenum">
              <a:rPr lang="en-US" smtClean="0"/>
              <a:t>‹#›</a:t>
            </a:fld>
            <a:endParaRPr lang="en-US"/>
          </a:p>
        </p:txBody>
      </p:sp>
      <p:sp>
        <p:nvSpPr>
          <p:cNvPr id="10" name="Rectangle 9"/>
          <p:cNvSpPr/>
          <p:nvPr userDrawn="1"/>
        </p:nvSpPr>
        <p:spPr>
          <a:xfrm>
            <a:off x="0" y="149580"/>
            <a:ext cx="1897258" cy="77361"/>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897258" y="149580"/>
            <a:ext cx="6345708" cy="77361"/>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242966" y="149580"/>
            <a:ext cx="1874112" cy="7736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userDrawn="1">
            <p:ph type="title" hasCustomPrompt="1"/>
          </p:nvPr>
        </p:nvSpPr>
        <p:spPr>
          <a:xfrm>
            <a:off x="837317" y="-1696937"/>
            <a:ext cx="10515600" cy="2852737"/>
          </a:xfrm>
        </p:spPr>
        <p:txBody>
          <a:bodyPr anchor="b">
            <a:normAutofit/>
          </a:bodyPr>
          <a:lstStyle>
            <a:lvl1pPr>
              <a:defRPr sz="4000" b="1">
                <a:solidFill>
                  <a:srgbClr val="0A688E"/>
                </a:solidFill>
              </a:defRPr>
            </a:lvl1pPr>
          </a:lstStyle>
          <a:p>
            <a:r>
              <a:rPr lang="en-US" dirty="0"/>
              <a:t>CLICK TO ADD TITLE</a:t>
            </a:r>
          </a:p>
        </p:txBody>
      </p:sp>
      <p:sp>
        <p:nvSpPr>
          <p:cNvPr id="16" name="Rectangle 15"/>
          <p:cNvSpPr/>
          <p:nvPr userDrawn="1"/>
        </p:nvSpPr>
        <p:spPr>
          <a:xfrm>
            <a:off x="-39753" y="6303003"/>
            <a:ext cx="12235732" cy="72401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userDrawn="1"/>
        </p:nvGrpSpPr>
        <p:grpSpPr>
          <a:xfrm>
            <a:off x="679568" y="6365200"/>
            <a:ext cx="10820163" cy="487908"/>
            <a:chOff x="528814" y="6238068"/>
            <a:chExt cx="10820163" cy="487908"/>
          </a:xfrm>
        </p:grpSpPr>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814" y="6238068"/>
              <a:ext cx="1925885" cy="487908"/>
            </a:xfrm>
            <a:prstGeom prst="rect">
              <a:avLst/>
            </a:prstGeom>
          </p:spPr>
        </p:pic>
        <p:cxnSp>
          <p:nvCxnSpPr>
            <p:cNvPr id="19" name="Straight Connector 18"/>
            <p:cNvCxnSpPr/>
            <p:nvPr userDrawn="1"/>
          </p:nvCxnSpPr>
          <p:spPr>
            <a:xfrm>
              <a:off x="901337" y="6598143"/>
              <a:ext cx="10371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7802880" y="6286832"/>
              <a:ext cx="3546097" cy="230832"/>
              <a:chOff x="7802880" y="6286832"/>
              <a:chExt cx="3546097" cy="230832"/>
            </a:xfrm>
          </p:grpSpPr>
          <p:sp>
            <p:nvSpPr>
              <p:cNvPr id="21" name="TextBox 20"/>
              <p:cNvSpPr txBox="1"/>
              <p:nvPr userDrawn="1"/>
            </p:nvSpPr>
            <p:spPr>
              <a:xfrm>
                <a:off x="7802880" y="6286832"/>
                <a:ext cx="3546097" cy="230832"/>
              </a:xfrm>
              <a:prstGeom prst="rect">
                <a:avLst/>
              </a:prstGeom>
              <a:noFill/>
            </p:spPr>
            <p:txBody>
              <a:bodyPr wrap="square" rtlCol="0">
                <a:spAutoFit/>
              </a:bodyPr>
              <a:lstStyle/>
              <a:p>
                <a:pPr algn="r"/>
                <a:r>
                  <a:rPr lang="en-US" sz="900" dirty="0">
                    <a:solidFill>
                      <a:schemeClr val="bg1"/>
                    </a:solidFill>
                    <a:latin typeface="+mj-lt"/>
                  </a:rPr>
                  <a:t>KNOWLEDGE             INTEGRITY            IMPACT</a:t>
                </a:r>
              </a:p>
            </p:txBody>
          </p:sp>
          <p:sp>
            <p:nvSpPr>
              <p:cNvPr id="22" name="Rectangle 21"/>
              <p:cNvSpPr/>
              <p:nvPr userDrawn="1"/>
            </p:nvSpPr>
            <p:spPr>
              <a:xfrm>
                <a:off x="8609870"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9748239"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0668414"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Content Placeholder 2"/>
          <p:cNvSpPr>
            <a:spLocks noGrp="1"/>
          </p:cNvSpPr>
          <p:nvPr userDrawn="1">
            <p:ph sz="half" idx="13"/>
          </p:nvPr>
        </p:nvSpPr>
        <p:spPr>
          <a:xfrm>
            <a:off x="6441956" y="1566272"/>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Rectangle 25"/>
          <p:cNvSpPr/>
          <p:nvPr userDrawn="1"/>
        </p:nvSpPr>
        <p:spPr>
          <a:xfrm>
            <a:off x="10117078" y="149580"/>
            <a:ext cx="2073156" cy="7736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C8CF8120-5D43-445C-81DE-BB63D27CD451}" type="datetimeFigureOut">
              <a:rPr lang="en-US" smtClean="0"/>
              <a:t>8/8/2024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A76395-65C6-40C6-B0F2-3F72B3156A66}" type="slidenum">
              <a:rPr lang="en-US" smtClean="0"/>
              <a:t>‹#›</a:t>
            </a:fld>
            <a:endParaRPr lang="en-US"/>
          </a:p>
        </p:txBody>
      </p:sp>
      <p:grpSp>
        <p:nvGrpSpPr>
          <p:cNvPr id="23" name="Group 22"/>
          <p:cNvGrpSpPr/>
          <p:nvPr userDrawn="1"/>
        </p:nvGrpSpPr>
        <p:grpSpPr>
          <a:xfrm>
            <a:off x="1505874" y="802630"/>
            <a:ext cx="9144477" cy="77100"/>
            <a:chOff x="1457173" y="851529"/>
            <a:chExt cx="9144477" cy="77100"/>
          </a:xfrm>
        </p:grpSpPr>
        <p:sp>
          <p:nvSpPr>
            <p:cNvPr id="10" name="Google Shape;26;p4"/>
            <p:cNvSpPr/>
            <p:nvPr userDrawn="1"/>
          </p:nvSpPr>
          <p:spPr>
            <a:xfrm>
              <a:off x="7180456" y="851529"/>
              <a:ext cx="17103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p4"/>
            <p:cNvSpPr/>
            <p:nvPr userDrawn="1"/>
          </p:nvSpPr>
          <p:spPr>
            <a:xfrm>
              <a:off x="8891350" y="851529"/>
              <a:ext cx="1710300" cy="77100"/>
            </a:xfrm>
            <a:prstGeom prst="rect">
              <a:avLst/>
            </a:prstGeom>
            <a:solidFill>
              <a:srgbClr val="6505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p4"/>
            <p:cNvSpPr/>
            <p:nvPr userDrawn="1"/>
          </p:nvSpPr>
          <p:spPr>
            <a:xfrm>
              <a:off x="1457173" y="851529"/>
              <a:ext cx="17103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p4"/>
            <p:cNvSpPr/>
            <p:nvPr userDrawn="1"/>
          </p:nvSpPr>
          <p:spPr>
            <a:xfrm>
              <a:off x="3167598" y="851529"/>
              <a:ext cx="17103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Rectangle 13"/>
          <p:cNvSpPr/>
          <p:nvPr userDrawn="1"/>
        </p:nvSpPr>
        <p:spPr>
          <a:xfrm>
            <a:off x="-1" y="6303003"/>
            <a:ext cx="12195979" cy="55499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userDrawn="1"/>
        </p:nvGrpSpPr>
        <p:grpSpPr>
          <a:xfrm>
            <a:off x="679568" y="6365200"/>
            <a:ext cx="10820163" cy="487908"/>
            <a:chOff x="528814" y="6238068"/>
            <a:chExt cx="10820163" cy="487908"/>
          </a:xfrm>
        </p:grpSpPr>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814" y="6238068"/>
              <a:ext cx="1925885" cy="487908"/>
            </a:xfrm>
            <a:prstGeom prst="rect">
              <a:avLst/>
            </a:prstGeom>
          </p:spPr>
        </p:pic>
        <p:cxnSp>
          <p:nvCxnSpPr>
            <p:cNvPr id="17" name="Straight Connector 16"/>
            <p:cNvCxnSpPr/>
            <p:nvPr userDrawn="1"/>
          </p:nvCxnSpPr>
          <p:spPr>
            <a:xfrm>
              <a:off x="901337" y="6598143"/>
              <a:ext cx="10371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userDrawn="1"/>
          </p:nvGrpSpPr>
          <p:grpSpPr>
            <a:xfrm>
              <a:off x="7802880" y="6286832"/>
              <a:ext cx="3546097" cy="230832"/>
              <a:chOff x="7802880" y="6286832"/>
              <a:chExt cx="3546097" cy="230832"/>
            </a:xfrm>
          </p:grpSpPr>
          <p:sp>
            <p:nvSpPr>
              <p:cNvPr id="19" name="TextBox 18"/>
              <p:cNvSpPr txBox="1"/>
              <p:nvPr userDrawn="1"/>
            </p:nvSpPr>
            <p:spPr>
              <a:xfrm>
                <a:off x="7802880" y="6286832"/>
                <a:ext cx="3546097" cy="230832"/>
              </a:xfrm>
              <a:prstGeom prst="rect">
                <a:avLst/>
              </a:prstGeom>
              <a:noFill/>
            </p:spPr>
            <p:txBody>
              <a:bodyPr wrap="square" rtlCol="0">
                <a:spAutoFit/>
              </a:bodyPr>
              <a:lstStyle/>
              <a:p>
                <a:pPr algn="r"/>
                <a:r>
                  <a:rPr lang="en-US" sz="900" dirty="0">
                    <a:solidFill>
                      <a:schemeClr val="bg1"/>
                    </a:solidFill>
                    <a:latin typeface="+mj-lt"/>
                  </a:rPr>
                  <a:t>KNOWLEDGE             INTEGRITY            IMPACT</a:t>
                </a:r>
              </a:p>
            </p:txBody>
          </p:sp>
          <p:sp>
            <p:nvSpPr>
              <p:cNvPr id="20" name="Rectangle 19"/>
              <p:cNvSpPr/>
              <p:nvPr userDrawn="1"/>
            </p:nvSpPr>
            <p:spPr>
              <a:xfrm>
                <a:off x="8609870"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9748239"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10668414"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6177" y="-2847804"/>
            <a:ext cx="4423402" cy="4423402"/>
          </a:xfrm>
          <a:prstGeom prst="rect">
            <a:avLst/>
          </a:prstGeom>
          <a:blipFill>
            <a:blip r:embed="rId4">
              <a:alphaModFix amt="0"/>
            </a:blip>
            <a:stretch>
              <a:fillRect/>
            </a:stretch>
          </a:blipFill>
        </p:spPr>
      </p:pic>
      <p:sp>
        <p:nvSpPr>
          <p:cNvPr id="25" name="Rectangle 24"/>
          <p:cNvSpPr/>
          <p:nvPr userDrawn="1"/>
        </p:nvSpPr>
        <p:spPr>
          <a:xfrm>
            <a:off x="0" y="-2537827"/>
            <a:ext cx="12195978" cy="2537827"/>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6" name="Rectangle 5"/>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897258" y="6701970"/>
            <a:ext cx="6345708"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8242966" y="6701970"/>
            <a:ext cx="1874112"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0117078"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10518045" y="0"/>
            <a:ext cx="1672189" cy="6858000"/>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endParaRPr lang="en-US" dirty="0"/>
          </a:p>
        </p:txBody>
      </p:sp>
      <p:sp>
        <p:nvSpPr>
          <p:cNvPr id="11" name="Title 1"/>
          <p:cNvSpPr>
            <a:spLocks noGrp="1"/>
          </p:cNvSpPr>
          <p:nvPr>
            <p:ph type="title"/>
          </p:nvPr>
        </p:nvSpPr>
        <p:spPr>
          <a:xfrm>
            <a:off x="410748" y="673352"/>
            <a:ext cx="9794348" cy="779930"/>
          </a:xfrm>
        </p:spPr>
        <p:txBody>
          <a:bodyPr anchor="b">
            <a:normAutofit/>
          </a:bodyPr>
          <a:lstStyle>
            <a:lvl1pPr>
              <a:defRPr sz="3600" b="1">
                <a:solidFill>
                  <a:srgbClr val="0A688E"/>
                </a:solidFill>
              </a:defRPr>
            </a:lvl1pPr>
          </a:lstStyle>
          <a:p>
            <a:r>
              <a:rPr lang="en-US" dirty="0"/>
              <a:t>Click to edit Master title style</a:t>
            </a:r>
          </a:p>
        </p:txBody>
      </p:sp>
      <p:sp>
        <p:nvSpPr>
          <p:cNvPr id="12" name="Text Placeholder 3"/>
          <p:cNvSpPr>
            <a:spLocks noGrp="1"/>
          </p:cNvSpPr>
          <p:nvPr>
            <p:ph type="body" sz="half" idx="2"/>
          </p:nvPr>
        </p:nvSpPr>
        <p:spPr>
          <a:xfrm>
            <a:off x="410748" y="1662545"/>
            <a:ext cx="9794348" cy="4611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8050" y="5979818"/>
            <a:ext cx="722152" cy="722152"/>
          </a:xfrm>
          <a:prstGeom prst="rect">
            <a:avLst/>
          </a:prstGeom>
          <a:blipFill>
            <a:blip r:embed="rId3">
              <a:alphaModFix amt="0"/>
            </a:blip>
            <a:stretch>
              <a:fillRect/>
            </a:stretch>
          </a:blip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p:cNvSpPr>
            <a:spLocks noGrp="1"/>
          </p:cNvSpPr>
          <p:nvPr>
            <p:ph sz="half" idx="13"/>
          </p:nvPr>
        </p:nvSpPr>
        <p:spPr>
          <a:xfrm>
            <a:off x="0" y="0"/>
            <a:ext cx="12192000" cy="6701970"/>
          </a:xfrm>
        </p:spPr>
        <p:txBody>
          <a:bodyPr/>
          <a:lstStyle>
            <a:lvl1pPr marL="0" indent="0">
              <a:buNone/>
              <a:defRPr/>
            </a:lvl1pPr>
          </a:lstStyle>
          <a:p>
            <a:pPr lvl="0"/>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9" name="Rectangle 8"/>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
          </p:nvPr>
        </p:nvSpPr>
        <p:spPr>
          <a:xfrm>
            <a:off x="6038952" y="0"/>
            <a:ext cx="6153048" cy="67019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7" name="Text Placeholder 3"/>
          <p:cNvSpPr>
            <a:spLocks noGrp="1"/>
          </p:cNvSpPr>
          <p:nvPr>
            <p:ph type="body" sz="half" idx="2"/>
          </p:nvPr>
        </p:nvSpPr>
        <p:spPr>
          <a:xfrm>
            <a:off x="839788" y="1445190"/>
            <a:ext cx="447234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1" y="-1"/>
            <a:ext cx="12195979" cy="5111931"/>
          </a:xfrm>
          <a:prstGeom prst="rect">
            <a:avLst/>
          </a:prstGeom>
          <a:solidFill>
            <a:srgbClr val="0E8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0" y="4958297"/>
            <a:ext cx="12195979" cy="153634"/>
            <a:chOff x="0" y="6701970"/>
            <a:chExt cx="12918820" cy="153590"/>
          </a:xfrm>
        </p:grpSpPr>
        <p:sp>
          <p:nvSpPr>
            <p:cNvPr id="9" name="Rectangle 8"/>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63564" y="5569074"/>
            <a:ext cx="856176" cy="856176"/>
          </a:xfrm>
          <a:prstGeom prst="rect">
            <a:avLst/>
          </a:prstGeom>
          <a:blipFill>
            <a:blip r:embed="rId3">
              <a:alphaModFix amt="0"/>
            </a:blip>
            <a:stretch>
              <a:fillRect/>
            </a:stretch>
          </a:blip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CF8120-5D43-445C-81DE-BB63D27CD451}" type="datetimeFigureOut">
              <a:rPr lang="en-US" smtClean="0"/>
              <a:t>8/8/2024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A76395-65C6-40C6-B0F2-3F72B3156A66}" type="slidenum">
              <a:rPr lang="en-US" smtClean="0"/>
              <a:t>‹#›</a:t>
            </a:fld>
            <a:endParaRPr lang="en-US"/>
          </a:p>
        </p:txBody>
      </p:sp>
      <p:sp>
        <p:nvSpPr>
          <p:cNvPr id="7" name="Rectangle 6"/>
          <p:cNvSpPr/>
          <p:nvPr userDrawn="1"/>
        </p:nvSpPr>
        <p:spPr>
          <a:xfrm>
            <a:off x="-39753" y="-51683"/>
            <a:ext cx="12235732" cy="690968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40890" y="483244"/>
            <a:ext cx="2684166" cy="680012"/>
          </a:xfrm>
          <a:prstGeom prst="rect">
            <a:avLst/>
          </a:prstGeom>
        </p:spPr>
      </p:pic>
      <p:sp>
        <p:nvSpPr>
          <p:cNvPr id="11" name="Rectangle 10"/>
          <p:cNvSpPr/>
          <p:nvPr userDrawn="1"/>
        </p:nvSpPr>
        <p:spPr>
          <a:xfrm>
            <a:off x="7180729" y="269109"/>
            <a:ext cx="6320118" cy="6333565"/>
          </a:xfrm>
          <a:prstGeom prst="rect">
            <a:avLst/>
          </a:prstGeom>
          <a:blipFill dpi="0" rotWithShape="1">
            <a:blip r:embed="rId16">
              <a:alphaModFix amt="6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0890" y="2534472"/>
            <a:ext cx="7500395" cy="2000548"/>
          </a:xfrm>
          <a:prstGeom prst="rect">
            <a:avLst/>
          </a:prstGeom>
          <a:noFill/>
        </p:spPr>
        <p:txBody>
          <a:bodyPr wrap="square" rtlCol="0">
            <a:spAutoFit/>
          </a:bodyPr>
          <a:lstStyle/>
          <a:p>
            <a:r>
              <a:rPr lang="en-US" sz="4400" b="1" dirty="0">
                <a:solidFill>
                  <a:schemeClr val="bg1"/>
                </a:solidFill>
              </a:rPr>
              <a:t>IT PROJECT MANAGEMENT</a:t>
            </a:r>
          </a:p>
          <a:p>
            <a:endParaRPr lang="en-US" sz="4400" b="1" dirty="0">
              <a:solidFill>
                <a:schemeClr val="bg1"/>
              </a:solidFill>
            </a:endParaRPr>
          </a:p>
          <a:p>
            <a:r>
              <a:rPr lang="en-US" sz="3600" b="1" dirty="0">
                <a:solidFill>
                  <a:srgbClr val="FFC000"/>
                </a:solidFill>
              </a:rPr>
              <a:t>Project Integration Management</a:t>
            </a:r>
          </a:p>
        </p:txBody>
      </p:sp>
      <p:sp>
        <p:nvSpPr>
          <p:cNvPr id="5" name="TextBox 4"/>
          <p:cNvSpPr txBox="1"/>
          <p:nvPr/>
        </p:nvSpPr>
        <p:spPr>
          <a:xfrm>
            <a:off x="320740" y="3429000"/>
            <a:ext cx="7620545" cy="523220"/>
          </a:xfrm>
          <a:prstGeom prst="rect">
            <a:avLst/>
          </a:prstGeom>
          <a:noFill/>
        </p:spPr>
        <p:txBody>
          <a:bodyPr wrap="square" rtlCol="0">
            <a:spAutoFit/>
          </a:bodyPr>
          <a:lstStyle/>
          <a:p>
            <a:r>
              <a:rPr lang="en-US" sz="2800" b="0" dirty="0">
                <a:solidFill>
                  <a:schemeClr val="bg1"/>
                </a:solidFill>
              </a:rPr>
              <a:t> </a:t>
            </a:r>
          </a:p>
        </p:txBody>
      </p:sp>
      <p:sp>
        <p:nvSpPr>
          <p:cNvPr id="6" name="TextBox 5"/>
          <p:cNvSpPr txBox="1"/>
          <p:nvPr/>
        </p:nvSpPr>
        <p:spPr>
          <a:xfrm>
            <a:off x="440890" y="6114523"/>
            <a:ext cx="7500395" cy="261610"/>
          </a:xfrm>
          <a:prstGeom prst="rect">
            <a:avLst/>
          </a:prstGeom>
          <a:noFill/>
        </p:spPr>
        <p:txBody>
          <a:bodyPr wrap="square" rtlCol="0">
            <a:spAutoFit/>
          </a:bodyPr>
          <a:lstStyle/>
          <a:p>
            <a:r>
              <a:rPr lang="en-US" sz="1100" b="0" dirty="0">
                <a:solidFill>
                  <a:schemeClr val="bg1"/>
                </a:solidFill>
              </a:rPr>
              <a:t>2023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Strategic Planning and Project Selection</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470495" y="1666555"/>
            <a:ext cx="10515600" cy="332747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dirty="0">
                <a:solidFill>
                  <a:srgbClr val="231F20"/>
                </a:solidFill>
                <a:effectLst/>
              </a:rPr>
              <a:t>This is where leaders take strategic plan of the organization to determine what types of projects will provide the most value. </a:t>
            </a:r>
          </a:p>
          <a:p>
            <a:pPr marL="342900" indent="-342900" algn="just">
              <a:buFont typeface="Arial" panose="020B0604020202020204" pitchFamily="34" charset="0"/>
              <a:buChar char="•"/>
            </a:pPr>
            <a:r>
              <a:rPr lang="en-US" dirty="0">
                <a:solidFill>
                  <a:srgbClr val="231F20"/>
                </a:solidFill>
                <a:effectLst/>
              </a:rPr>
              <a:t>Top management is usually responsible for these types of business decisions.</a:t>
            </a:r>
          </a:p>
          <a:p>
            <a:pPr marL="342900" indent="-342900" algn="just">
              <a:buFont typeface="Arial" panose="020B0604020202020204" pitchFamily="34" charset="0"/>
              <a:buChar char="•"/>
            </a:pPr>
            <a:r>
              <a:rPr lang="en-US" dirty="0">
                <a:solidFill>
                  <a:srgbClr val="231F20"/>
                </a:solidFill>
                <a:effectLst/>
              </a:rPr>
              <a:t>Successful organizations include project managers to provide valuable insight into the project selection process.</a:t>
            </a:r>
            <a:endParaRPr lang="en-US" dirty="0">
              <a:solidFill>
                <a:schemeClr val="tx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7274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Strategic Planning and Project Selection</a:t>
            </a:r>
            <a:endParaRPr lang="en-US" b="1" dirty="0"/>
          </a:p>
        </p:txBody>
      </p:sp>
      <p:sp>
        <p:nvSpPr>
          <p:cNvPr id="2" name="Text Placeholder 1">
            <a:extLst>
              <a:ext uri="{FF2B5EF4-FFF2-40B4-BE49-F238E27FC236}">
                <a16:creationId xmlns:a16="http://schemas.microsoft.com/office/drawing/2014/main" id="{4C2B9F82-DE97-097D-B761-1EC419ABBA9F}"/>
              </a:ext>
            </a:extLst>
          </p:cNvPr>
          <p:cNvSpPr txBox="1">
            <a:spLocks/>
          </p:cNvSpPr>
          <p:nvPr/>
        </p:nvSpPr>
        <p:spPr>
          <a:xfrm>
            <a:off x="560928" y="1458895"/>
            <a:ext cx="10515600" cy="394021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R="0" algn="just">
              <a:lnSpc>
                <a:spcPct val="107000"/>
              </a:lnSpc>
              <a:spcBef>
                <a:spcPts val="0"/>
              </a:spcBef>
              <a:spcAft>
                <a:spcPts val="800"/>
              </a:spcAft>
            </a:pPr>
            <a:r>
              <a:rPr lang="en-US" sz="2800" dirty="0">
                <a:solidFill>
                  <a:schemeClr val="tx1"/>
                </a:solidFill>
                <a:ea typeface="Calibri" panose="020F0502020204030204" pitchFamily="34" charset="0"/>
                <a:cs typeface="Times New Roman" panose="02020603050405020304" pitchFamily="18" charset="0"/>
              </a:rPr>
              <a:t>Strategic Planning</a:t>
            </a:r>
          </a:p>
          <a:p>
            <a:pPr marL="342900" indent="-342900" algn="just">
              <a:buFont typeface="Arial" panose="020B0604020202020204" pitchFamily="34" charset="0"/>
              <a:buChar char="•"/>
            </a:pPr>
            <a:r>
              <a:rPr lang="en-US" b="1" dirty="0">
                <a:solidFill>
                  <a:srgbClr val="231F20"/>
                </a:solidFill>
                <a:effectLst/>
              </a:rPr>
              <a:t>Strategic planning</a:t>
            </a:r>
            <a:r>
              <a:rPr lang="en-US" dirty="0">
                <a:solidFill>
                  <a:srgbClr val="231F20"/>
                </a:solidFill>
                <a:effectLst/>
              </a:rPr>
              <a:t> involves determining long-term objectives by analyzing the strengths and weaknesses of an organization, studying opportunities and threats in the business environment, predicting future trends, and projecting the need for new products and services. </a:t>
            </a:r>
          </a:p>
        </p:txBody>
      </p:sp>
      <p:sp>
        <p:nvSpPr>
          <p:cNvPr id="5" name="Text Placeholder 1">
            <a:extLst>
              <a:ext uri="{FF2B5EF4-FFF2-40B4-BE49-F238E27FC236}">
                <a16:creationId xmlns:a16="http://schemas.microsoft.com/office/drawing/2014/main" id="{82704023-EE45-3B2C-A275-CEAC395A66AF}"/>
              </a:ext>
            </a:extLst>
          </p:cNvPr>
          <p:cNvSpPr txBox="1">
            <a:spLocks/>
          </p:cNvSpPr>
          <p:nvPr/>
        </p:nvSpPr>
        <p:spPr>
          <a:xfrm>
            <a:off x="560928" y="4309635"/>
            <a:ext cx="10515600" cy="139256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dirty="0">
                <a:solidFill>
                  <a:srgbClr val="231F20"/>
                </a:solidFill>
                <a:effectLst/>
              </a:rPr>
              <a:t>Strategic planning provides important information to help organizations identify and then select potential projects.</a:t>
            </a:r>
            <a:endParaRPr lang="en-US" dirty="0">
              <a:solidFill>
                <a:schemeClr val="tx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531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Strategic Planning and Project Selection</a:t>
            </a:r>
            <a:endParaRPr lang="en-US" b="1" dirty="0"/>
          </a:p>
        </p:txBody>
      </p:sp>
      <p:sp>
        <p:nvSpPr>
          <p:cNvPr id="2" name="Text Placeholder 1">
            <a:extLst>
              <a:ext uri="{FF2B5EF4-FFF2-40B4-BE49-F238E27FC236}">
                <a16:creationId xmlns:a16="http://schemas.microsoft.com/office/drawing/2014/main" id="{4C2B9F82-DE97-097D-B761-1EC419ABBA9F}"/>
              </a:ext>
            </a:extLst>
          </p:cNvPr>
          <p:cNvSpPr txBox="1">
            <a:spLocks/>
          </p:cNvSpPr>
          <p:nvPr/>
        </p:nvSpPr>
        <p:spPr>
          <a:xfrm>
            <a:off x="560928" y="1458895"/>
            <a:ext cx="10515600" cy="394021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dirty="0">
                <a:solidFill>
                  <a:srgbClr val="231F20"/>
                </a:solidFill>
                <a:effectLst/>
              </a:rPr>
              <a:t>Many people are familiar with </a:t>
            </a:r>
            <a:r>
              <a:rPr lang="en-US" b="1" dirty="0">
                <a:solidFill>
                  <a:srgbClr val="231F20"/>
                </a:solidFill>
                <a:effectLst/>
              </a:rPr>
              <a:t>SWOT analysis</a:t>
            </a:r>
            <a:r>
              <a:rPr lang="en-US" dirty="0">
                <a:solidFill>
                  <a:srgbClr val="231F20"/>
                </a:solidFill>
                <a:effectLst/>
              </a:rPr>
              <a:t>—analyzing </a:t>
            </a:r>
          </a:p>
          <a:p>
            <a:pPr marL="800100" lvl="1" indent="-342900" algn="just">
              <a:buFont typeface="Arial" panose="020B0604020202020204" pitchFamily="34" charset="0"/>
              <a:buChar char="•"/>
            </a:pPr>
            <a:r>
              <a:rPr lang="en-US" b="1" dirty="0">
                <a:solidFill>
                  <a:srgbClr val="231F20"/>
                </a:solidFill>
                <a:effectLst/>
              </a:rPr>
              <a:t>S</a:t>
            </a:r>
            <a:r>
              <a:rPr lang="en-US" dirty="0">
                <a:solidFill>
                  <a:srgbClr val="231F20"/>
                </a:solidFill>
                <a:effectLst/>
              </a:rPr>
              <a:t>trengths, </a:t>
            </a:r>
          </a:p>
          <a:p>
            <a:pPr marL="800100" lvl="1" indent="-342900" algn="just">
              <a:buFont typeface="Arial" panose="020B0604020202020204" pitchFamily="34" charset="0"/>
              <a:buChar char="•"/>
            </a:pPr>
            <a:r>
              <a:rPr lang="en-US" b="1" dirty="0">
                <a:solidFill>
                  <a:srgbClr val="231F20"/>
                </a:solidFill>
                <a:effectLst/>
              </a:rPr>
              <a:t>W</a:t>
            </a:r>
            <a:r>
              <a:rPr lang="en-US" dirty="0">
                <a:solidFill>
                  <a:srgbClr val="231F20"/>
                </a:solidFill>
                <a:effectLst/>
              </a:rPr>
              <a:t>eaknesses, </a:t>
            </a:r>
          </a:p>
          <a:p>
            <a:pPr marL="800100" lvl="1" indent="-342900" algn="just">
              <a:buFont typeface="Arial" panose="020B0604020202020204" pitchFamily="34" charset="0"/>
              <a:buChar char="•"/>
            </a:pPr>
            <a:r>
              <a:rPr lang="en-US" b="1" dirty="0">
                <a:solidFill>
                  <a:srgbClr val="231F20"/>
                </a:solidFill>
                <a:effectLst/>
              </a:rPr>
              <a:t>O</a:t>
            </a:r>
            <a:r>
              <a:rPr lang="en-US" dirty="0">
                <a:solidFill>
                  <a:srgbClr val="231F20"/>
                </a:solidFill>
                <a:effectLst/>
              </a:rPr>
              <a:t>pportunities, and </a:t>
            </a:r>
          </a:p>
          <a:p>
            <a:pPr marL="800100" lvl="1" indent="-342900" algn="just">
              <a:buFont typeface="Arial" panose="020B0604020202020204" pitchFamily="34" charset="0"/>
              <a:buChar char="•"/>
            </a:pPr>
            <a:r>
              <a:rPr lang="en-US" b="1" dirty="0">
                <a:solidFill>
                  <a:srgbClr val="231F20"/>
                </a:solidFill>
                <a:effectLst/>
              </a:rPr>
              <a:t>T</a:t>
            </a:r>
            <a:r>
              <a:rPr lang="en-US" dirty="0">
                <a:solidFill>
                  <a:srgbClr val="231F20"/>
                </a:solidFill>
                <a:effectLst/>
              </a:rPr>
              <a:t>hreats</a:t>
            </a:r>
          </a:p>
          <a:p>
            <a:pPr marL="342900" indent="-342900" algn="just">
              <a:buFont typeface="Arial" panose="020B0604020202020204" pitchFamily="34" charset="0"/>
              <a:buChar char="•"/>
            </a:pPr>
            <a:r>
              <a:rPr lang="en-US" dirty="0">
                <a:solidFill>
                  <a:srgbClr val="231F20"/>
                </a:solidFill>
                <a:effectLst/>
              </a:rPr>
              <a:t>SWOT analysis is one tool used in strategic planning. </a:t>
            </a:r>
          </a:p>
          <a:p>
            <a:pPr marL="342900" indent="-342900" algn="just">
              <a:buFont typeface="Arial" panose="020B0604020202020204" pitchFamily="34" charset="0"/>
              <a:buChar char="•"/>
            </a:pPr>
            <a:r>
              <a:rPr lang="en-US" b="1" dirty="0">
                <a:solidFill>
                  <a:srgbClr val="FF0000"/>
                </a:solidFill>
                <a:effectLst/>
              </a:rPr>
              <a:t>For example, </a:t>
            </a:r>
            <a:r>
              <a:rPr lang="en-US" dirty="0">
                <a:solidFill>
                  <a:srgbClr val="231F20"/>
                </a:solidFill>
                <a:effectLst/>
              </a:rPr>
              <a:t>a group of four people who want to start a new business in the film industry could perform a SWOT analysis to help identify potential projects. </a:t>
            </a:r>
          </a:p>
        </p:txBody>
      </p:sp>
    </p:spTree>
    <p:extLst>
      <p:ext uri="{BB962C8B-B14F-4D97-AF65-F5344CB8AC3E}">
        <p14:creationId xmlns:p14="http://schemas.microsoft.com/office/powerpoint/2010/main" val="577567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Strategic Planning and Project Selection</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721703" y="1395248"/>
            <a:ext cx="10515600" cy="64456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solidFill>
                  <a:srgbClr val="231F20"/>
                </a:solidFill>
                <a:effectLst/>
              </a:rPr>
              <a:t>They might determine the following based on a SWOT analysis: </a:t>
            </a:r>
            <a:endParaRPr lang="en-US" dirty="0"/>
          </a:p>
        </p:txBody>
      </p:sp>
      <p:sp>
        <p:nvSpPr>
          <p:cNvPr id="2" name="Text Placeholder 1">
            <a:extLst>
              <a:ext uri="{FF2B5EF4-FFF2-40B4-BE49-F238E27FC236}">
                <a16:creationId xmlns:a16="http://schemas.microsoft.com/office/drawing/2014/main" id="{9BB9E34E-41E3-328A-D1A7-BA714DCAFF26}"/>
              </a:ext>
            </a:extLst>
          </p:cNvPr>
          <p:cNvSpPr txBox="1">
            <a:spLocks/>
          </p:cNvSpPr>
          <p:nvPr/>
        </p:nvSpPr>
        <p:spPr>
          <a:xfrm>
            <a:off x="721703" y="2279263"/>
            <a:ext cx="10515600" cy="326742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b="1" dirty="0">
                <a:solidFill>
                  <a:srgbClr val="231F20"/>
                </a:solidFill>
                <a:effectLst/>
              </a:rPr>
              <a:t>Strengths: </a:t>
            </a:r>
            <a:endParaRPr lang="en-US" b="1" dirty="0"/>
          </a:p>
          <a:p>
            <a:pPr marL="285750" indent="-285750">
              <a:buFont typeface="Arial" panose="020B0604020202020204" pitchFamily="34" charset="0"/>
              <a:buChar char="•"/>
            </a:pPr>
            <a:r>
              <a:rPr lang="en-US" dirty="0">
                <a:solidFill>
                  <a:srgbClr val="231F20"/>
                </a:solidFill>
                <a:effectLst/>
              </a:rPr>
              <a:t>As experienced professionals, we have numerous contacts in the film industry. </a:t>
            </a:r>
            <a:endParaRPr lang="en-US" dirty="0"/>
          </a:p>
          <a:p>
            <a:pPr marL="285750" indent="-285750">
              <a:buFont typeface="Arial" panose="020B0604020202020204" pitchFamily="34" charset="0"/>
              <a:buChar char="•"/>
            </a:pPr>
            <a:r>
              <a:rPr lang="en-US" dirty="0">
                <a:solidFill>
                  <a:srgbClr val="231F20"/>
                </a:solidFill>
                <a:effectLst/>
              </a:rPr>
              <a:t>Two of us have strong sales and interpersonal skills. </a:t>
            </a:r>
            <a:endParaRPr lang="en-US" dirty="0"/>
          </a:p>
          <a:p>
            <a:pPr marL="285750" indent="-285750">
              <a:buFont typeface="Arial" panose="020B0604020202020204" pitchFamily="34" charset="0"/>
              <a:buChar char="•"/>
            </a:pPr>
            <a:r>
              <a:rPr lang="en-US" dirty="0">
                <a:solidFill>
                  <a:srgbClr val="231F20"/>
                </a:solidFill>
                <a:effectLst/>
              </a:rPr>
              <a:t>Two of us have strong technical skills and are familiar with several filmmaking software tools. </a:t>
            </a:r>
          </a:p>
          <a:p>
            <a:pPr marL="285750" indent="-285750">
              <a:buFont typeface="Arial" panose="020B0604020202020204" pitchFamily="34" charset="0"/>
              <a:buChar char="•"/>
            </a:pPr>
            <a:r>
              <a:rPr lang="en-US" dirty="0">
                <a:solidFill>
                  <a:srgbClr val="231F20"/>
                </a:solidFill>
                <a:effectLst/>
              </a:rPr>
              <a:t> We all have impressive samples of completed projects.</a:t>
            </a:r>
            <a:endParaRPr lang="en-US" dirty="0"/>
          </a:p>
        </p:txBody>
      </p:sp>
    </p:spTree>
    <p:extLst>
      <p:ext uri="{BB962C8B-B14F-4D97-AF65-F5344CB8AC3E}">
        <p14:creationId xmlns:p14="http://schemas.microsoft.com/office/powerpoint/2010/main" val="2922184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Strategic Planning and Project Selection</a:t>
            </a:r>
            <a:endParaRPr lang="en-US" b="1" dirty="0"/>
          </a:p>
        </p:txBody>
      </p:sp>
      <p:sp>
        <p:nvSpPr>
          <p:cNvPr id="2" name="Text Placeholder 1">
            <a:extLst>
              <a:ext uri="{FF2B5EF4-FFF2-40B4-BE49-F238E27FC236}">
                <a16:creationId xmlns:a16="http://schemas.microsoft.com/office/drawing/2014/main" id="{9BB9E34E-41E3-328A-D1A7-BA714DCAFF26}"/>
              </a:ext>
            </a:extLst>
          </p:cNvPr>
          <p:cNvSpPr txBox="1">
            <a:spLocks/>
          </p:cNvSpPr>
          <p:nvPr/>
        </p:nvSpPr>
        <p:spPr>
          <a:xfrm>
            <a:off x="711655" y="1795286"/>
            <a:ext cx="10515600" cy="326742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b="1" dirty="0">
                <a:solidFill>
                  <a:srgbClr val="231F20"/>
                </a:solidFill>
                <a:effectLst/>
              </a:rPr>
              <a:t>Weaknesses: </a:t>
            </a:r>
            <a:endParaRPr lang="en-US" b="1" dirty="0"/>
          </a:p>
          <a:p>
            <a:pPr marL="342900" indent="-342900" algn="just">
              <a:buFont typeface="Arial" panose="020B0604020202020204" pitchFamily="34" charset="0"/>
              <a:buChar char="•"/>
            </a:pPr>
            <a:r>
              <a:rPr lang="en-US" dirty="0">
                <a:solidFill>
                  <a:srgbClr val="231F20"/>
                </a:solidFill>
                <a:effectLst/>
              </a:rPr>
              <a:t>None of us have accounting or financial experience. </a:t>
            </a:r>
            <a:endParaRPr lang="en-US" dirty="0"/>
          </a:p>
          <a:p>
            <a:pPr marL="342900" indent="-342900" algn="just">
              <a:buFont typeface="Arial" panose="020B0604020202020204" pitchFamily="34" charset="0"/>
              <a:buChar char="•"/>
            </a:pPr>
            <a:r>
              <a:rPr lang="en-US" dirty="0">
                <a:solidFill>
                  <a:srgbClr val="231F20"/>
                </a:solidFill>
                <a:effectLst/>
              </a:rPr>
              <a:t>We have no clear marketing strategy for products and services. </a:t>
            </a:r>
            <a:endParaRPr lang="en-US" dirty="0"/>
          </a:p>
          <a:p>
            <a:pPr marL="342900" indent="-342900" algn="just">
              <a:buFont typeface="Arial" panose="020B0604020202020204" pitchFamily="34" charset="0"/>
              <a:buChar char="•"/>
            </a:pPr>
            <a:r>
              <a:rPr lang="en-US" dirty="0">
                <a:solidFill>
                  <a:srgbClr val="231F20"/>
                </a:solidFill>
                <a:effectLst/>
              </a:rPr>
              <a:t>We have little money to invest in new projects. </a:t>
            </a:r>
            <a:endParaRPr lang="en-US" dirty="0"/>
          </a:p>
          <a:p>
            <a:pPr marL="342900" indent="-342900" algn="just">
              <a:buFont typeface="Arial" panose="020B0604020202020204" pitchFamily="34" charset="0"/>
              <a:buChar char="•"/>
            </a:pPr>
            <a:r>
              <a:rPr lang="en-US" dirty="0">
                <a:solidFill>
                  <a:srgbClr val="231F20"/>
                </a:solidFill>
                <a:effectLst/>
              </a:rPr>
              <a:t>We have no company Web site and limited use of technology to run the business.</a:t>
            </a:r>
            <a:endParaRPr lang="en-US" dirty="0"/>
          </a:p>
        </p:txBody>
      </p:sp>
    </p:spTree>
    <p:extLst>
      <p:ext uri="{BB962C8B-B14F-4D97-AF65-F5344CB8AC3E}">
        <p14:creationId xmlns:p14="http://schemas.microsoft.com/office/powerpoint/2010/main" val="2521341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Strategic Planning and Project Selection</a:t>
            </a:r>
            <a:endParaRPr lang="en-US" b="1" dirty="0"/>
          </a:p>
        </p:txBody>
      </p:sp>
      <p:sp>
        <p:nvSpPr>
          <p:cNvPr id="2" name="Text Placeholder 1">
            <a:extLst>
              <a:ext uri="{FF2B5EF4-FFF2-40B4-BE49-F238E27FC236}">
                <a16:creationId xmlns:a16="http://schemas.microsoft.com/office/drawing/2014/main" id="{9BB9E34E-41E3-328A-D1A7-BA714DCAFF26}"/>
              </a:ext>
            </a:extLst>
          </p:cNvPr>
          <p:cNvSpPr txBox="1">
            <a:spLocks/>
          </p:cNvSpPr>
          <p:nvPr/>
        </p:nvSpPr>
        <p:spPr>
          <a:xfrm>
            <a:off x="661413" y="1555782"/>
            <a:ext cx="10515600" cy="326742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b="1" dirty="0">
                <a:solidFill>
                  <a:srgbClr val="231F20"/>
                </a:solidFill>
                <a:effectLst/>
              </a:rPr>
              <a:t>Opportunities: </a:t>
            </a:r>
            <a:endParaRPr lang="en-US" b="1" dirty="0"/>
          </a:p>
          <a:p>
            <a:pPr marL="342900" indent="-342900" algn="just">
              <a:buFont typeface="Arial" panose="020B0604020202020204" pitchFamily="34" charset="0"/>
              <a:buChar char="•"/>
            </a:pPr>
            <a:r>
              <a:rPr lang="en-US" dirty="0">
                <a:solidFill>
                  <a:srgbClr val="231F20"/>
                </a:solidFill>
                <a:effectLst/>
              </a:rPr>
              <a:t>A potential client has mentioned a large project she would like us to bid on. </a:t>
            </a:r>
            <a:endParaRPr lang="en-US" dirty="0"/>
          </a:p>
          <a:p>
            <a:pPr marL="342900" indent="-342900" algn="just">
              <a:buFont typeface="Arial" panose="020B0604020202020204" pitchFamily="34" charset="0"/>
              <a:buChar char="•"/>
            </a:pPr>
            <a:r>
              <a:rPr lang="en-US" dirty="0">
                <a:solidFill>
                  <a:srgbClr val="231F20"/>
                </a:solidFill>
                <a:effectLst/>
              </a:rPr>
              <a:t>The film industry continues to grow. </a:t>
            </a:r>
            <a:endParaRPr lang="en-US" dirty="0"/>
          </a:p>
          <a:p>
            <a:pPr marL="342900" indent="-342900" algn="just">
              <a:buFont typeface="Arial" panose="020B0604020202020204" pitchFamily="34" charset="0"/>
              <a:buChar char="•"/>
            </a:pPr>
            <a:r>
              <a:rPr lang="en-US" dirty="0">
                <a:solidFill>
                  <a:srgbClr val="231F20"/>
                </a:solidFill>
                <a:effectLst/>
              </a:rPr>
              <a:t>There are two major conferences this year where we could promote our company</a:t>
            </a:r>
            <a:endParaRPr lang="en-US" dirty="0"/>
          </a:p>
        </p:txBody>
      </p:sp>
    </p:spTree>
    <p:extLst>
      <p:ext uri="{BB962C8B-B14F-4D97-AF65-F5344CB8AC3E}">
        <p14:creationId xmlns:p14="http://schemas.microsoft.com/office/powerpoint/2010/main" val="3061369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Strategic Planning and Project Selection</a:t>
            </a:r>
            <a:endParaRPr lang="en-US" b="1" dirty="0"/>
          </a:p>
        </p:txBody>
      </p:sp>
      <p:sp>
        <p:nvSpPr>
          <p:cNvPr id="2" name="Text Placeholder 1">
            <a:extLst>
              <a:ext uri="{FF2B5EF4-FFF2-40B4-BE49-F238E27FC236}">
                <a16:creationId xmlns:a16="http://schemas.microsoft.com/office/drawing/2014/main" id="{9BB9E34E-41E3-328A-D1A7-BA714DCAFF26}"/>
              </a:ext>
            </a:extLst>
          </p:cNvPr>
          <p:cNvSpPr txBox="1">
            <a:spLocks/>
          </p:cNvSpPr>
          <p:nvPr/>
        </p:nvSpPr>
        <p:spPr>
          <a:xfrm>
            <a:off x="741800" y="1646217"/>
            <a:ext cx="10515600" cy="326742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b="1" dirty="0">
                <a:solidFill>
                  <a:srgbClr val="231F20"/>
                </a:solidFill>
                <a:effectLst/>
              </a:rPr>
              <a:t>Threats: </a:t>
            </a:r>
            <a:endParaRPr lang="en-US" b="1" dirty="0"/>
          </a:p>
          <a:p>
            <a:pPr marL="342900" indent="-342900" algn="just">
              <a:buFont typeface="Arial" panose="020B0604020202020204" pitchFamily="34" charset="0"/>
              <a:buChar char="•"/>
            </a:pPr>
            <a:r>
              <a:rPr lang="en-US" dirty="0">
                <a:solidFill>
                  <a:srgbClr val="231F20"/>
                </a:solidFill>
                <a:effectLst/>
              </a:rPr>
              <a:t>Other individuals or companies can provide the services we can. </a:t>
            </a:r>
            <a:endParaRPr lang="en-US" dirty="0"/>
          </a:p>
          <a:p>
            <a:pPr marL="342900" indent="-342900" algn="just">
              <a:buFont typeface="Arial" panose="020B0604020202020204" pitchFamily="34" charset="0"/>
              <a:buChar char="•"/>
            </a:pPr>
            <a:r>
              <a:rPr lang="en-US" dirty="0">
                <a:solidFill>
                  <a:srgbClr val="231F20"/>
                </a:solidFill>
                <a:effectLst/>
              </a:rPr>
              <a:t>Customers might prefer working with more established individuals and organizations. </a:t>
            </a:r>
            <a:endParaRPr lang="en-US" dirty="0"/>
          </a:p>
          <a:p>
            <a:pPr marL="342900" indent="-342900" algn="just">
              <a:buFont typeface="Arial" panose="020B0604020202020204" pitchFamily="34" charset="0"/>
              <a:buChar char="•"/>
            </a:pPr>
            <a:r>
              <a:rPr lang="en-US" dirty="0">
                <a:solidFill>
                  <a:srgbClr val="231F20"/>
                </a:solidFill>
                <a:effectLst/>
              </a:rPr>
              <a:t>There is high risk in the film business.</a:t>
            </a:r>
            <a:endParaRPr lang="en-US" dirty="0"/>
          </a:p>
        </p:txBody>
      </p:sp>
    </p:spTree>
    <p:extLst>
      <p:ext uri="{BB962C8B-B14F-4D97-AF65-F5344CB8AC3E}">
        <p14:creationId xmlns:p14="http://schemas.microsoft.com/office/powerpoint/2010/main" val="2196212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Strategic Planning and Project Selection</a:t>
            </a:r>
            <a:endParaRPr lang="en-US" b="1" dirty="0"/>
          </a:p>
        </p:txBody>
      </p:sp>
      <p:sp>
        <p:nvSpPr>
          <p:cNvPr id="2" name="Text Placeholder 1">
            <a:extLst>
              <a:ext uri="{FF2B5EF4-FFF2-40B4-BE49-F238E27FC236}">
                <a16:creationId xmlns:a16="http://schemas.microsoft.com/office/drawing/2014/main" id="{9BB9E34E-41E3-328A-D1A7-BA714DCAFF26}"/>
              </a:ext>
            </a:extLst>
          </p:cNvPr>
          <p:cNvSpPr txBox="1">
            <a:spLocks/>
          </p:cNvSpPr>
          <p:nvPr/>
        </p:nvSpPr>
        <p:spPr>
          <a:xfrm>
            <a:off x="837317" y="4972223"/>
            <a:ext cx="10515600" cy="77794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solidFill>
                  <a:srgbClr val="231F20"/>
                </a:solidFill>
                <a:effectLst/>
              </a:rPr>
              <a:t>Figure 1. Mind map of a SWOT analysis to help identify potential projects</a:t>
            </a:r>
            <a:endParaRPr lang="en-US" dirty="0"/>
          </a:p>
        </p:txBody>
      </p:sp>
      <p:pic>
        <p:nvPicPr>
          <p:cNvPr id="5" name="Picture 4">
            <a:extLst>
              <a:ext uri="{FF2B5EF4-FFF2-40B4-BE49-F238E27FC236}">
                <a16:creationId xmlns:a16="http://schemas.microsoft.com/office/drawing/2014/main" id="{78E1DFEC-C387-7D2F-823C-6C14518DC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98" y="1647929"/>
            <a:ext cx="11534403" cy="3215473"/>
          </a:xfrm>
          <a:prstGeom prst="rect">
            <a:avLst/>
          </a:prstGeom>
        </p:spPr>
      </p:pic>
    </p:spTree>
    <p:extLst>
      <p:ext uri="{BB962C8B-B14F-4D97-AF65-F5344CB8AC3E}">
        <p14:creationId xmlns:p14="http://schemas.microsoft.com/office/powerpoint/2010/main" val="1744080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Methods for Selecting Projects</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344947" y="1606263"/>
            <a:ext cx="10515600" cy="305617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dirty="0">
                <a:solidFill>
                  <a:srgbClr val="231F20"/>
                </a:solidFill>
                <a:effectLst/>
              </a:rPr>
              <a:t>Organizations identify many potential projects as part of their strategic planning processes, and they need to narrow down the list of potential projects to the ones that will be of most benefit. </a:t>
            </a:r>
          </a:p>
          <a:p>
            <a:pPr marL="342900" indent="-342900" algn="just">
              <a:buFont typeface="Arial" panose="020B0604020202020204" pitchFamily="34" charset="0"/>
              <a:buChar char="•"/>
            </a:pPr>
            <a:endParaRPr lang="en-US" dirty="0">
              <a:solidFill>
                <a:srgbClr val="231F20"/>
              </a:solidFill>
              <a:effectLst/>
            </a:endParaRPr>
          </a:p>
          <a:p>
            <a:pPr marL="342900" indent="-342900" algn="just">
              <a:buFont typeface="Arial" panose="020B0604020202020204" pitchFamily="34" charset="0"/>
              <a:buChar char="•"/>
            </a:pPr>
            <a:r>
              <a:rPr lang="en-US" dirty="0">
                <a:solidFill>
                  <a:srgbClr val="231F20"/>
                </a:solidFill>
                <a:effectLst/>
              </a:rPr>
              <a:t>They often rely on experienced project managers to help them make project selection decisions. </a:t>
            </a:r>
          </a:p>
          <a:p>
            <a:pPr marL="342900" indent="-342900" algn="just">
              <a:buFont typeface="Arial" panose="020B0604020202020204" pitchFamily="34" charset="0"/>
              <a:buChar char="•"/>
            </a:pPr>
            <a:endParaRPr lang="en-US" dirty="0">
              <a:solidFill>
                <a:srgbClr val="231F20"/>
              </a:solidFill>
              <a:effectLst/>
            </a:endParaRPr>
          </a:p>
          <a:p>
            <a:pPr marL="342900" indent="-342900" algn="just">
              <a:buFont typeface="Arial" panose="020B0604020202020204" pitchFamily="34" charset="0"/>
              <a:buChar char="•"/>
            </a:pPr>
            <a:r>
              <a:rPr lang="en-US" dirty="0">
                <a:solidFill>
                  <a:srgbClr val="231F20"/>
                </a:solidFill>
                <a:effectLst/>
              </a:rPr>
              <a:t>Selecting projects </a:t>
            </a:r>
            <a:r>
              <a:rPr lang="en-US" dirty="0">
                <a:solidFill>
                  <a:srgbClr val="231F20"/>
                </a:solidFill>
              </a:rPr>
              <a:t>involves </a:t>
            </a:r>
            <a:r>
              <a:rPr lang="en-US" dirty="0">
                <a:solidFill>
                  <a:srgbClr val="231F20"/>
                </a:solidFill>
                <a:effectLst/>
              </a:rPr>
              <a:t>many methods. </a:t>
            </a:r>
          </a:p>
        </p:txBody>
      </p:sp>
    </p:spTree>
    <p:extLst>
      <p:ext uri="{BB962C8B-B14F-4D97-AF65-F5344CB8AC3E}">
        <p14:creationId xmlns:p14="http://schemas.microsoft.com/office/powerpoint/2010/main" val="91774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Methods for Selecting Projects</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445430" y="1395248"/>
            <a:ext cx="10515600" cy="4764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b="1" dirty="0">
                <a:solidFill>
                  <a:srgbClr val="231F20"/>
                </a:solidFill>
                <a:effectLst/>
              </a:rPr>
              <a:t>Five common techniques are: </a:t>
            </a:r>
            <a:endParaRPr lang="en-US" b="1" dirty="0"/>
          </a:p>
          <a:p>
            <a:pPr algn="just"/>
            <a:r>
              <a:rPr lang="en-US" dirty="0">
                <a:solidFill>
                  <a:srgbClr val="231F20"/>
                </a:solidFill>
                <a:effectLst/>
              </a:rPr>
              <a:t>Focusing on broad organizational needs </a:t>
            </a:r>
            <a:endParaRPr lang="en-US" dirty="0"/>
          </a:p>
          <a:p>
            <a:pPr algn="just"/>
            <a:r>
              <a:rPr lang="en-US" dirty="0">
                <a:solidFill>
                  <a:srgbClr val="231F20"/>
                </a:solidFill>
                <a:effectLst/>
              </a:rPr>
              <a:t>Categorizing IT projects </a:t>
            </a:r>
            <a:endParaRPr lang="en-US" dirty="0"/>
          </a:p>
          <a:p>
            <a:pPr algn="just"/>
            <a:r>
              <a:rPr lang="en-US" dirty="0">
                <a:solidFill>
                  <a:srgbClr val="231F20"/>
                </a:solidFill>
                <a:effectLst/>
              </a:rPr>
              <a:t>Performing net present value or other financial analyses </a:t>
            </a:r>
            <a:endParaRPr lang="en-US" dirty="0"/>
          </a:p>
          <a:p>
            <a:pPr algn="just"/>
            <a:r>
              <a:rPr lang="en-US" dirty="0">
                <a:solidFill>
                  <a:srgbClr val="231F20"/>
                </a:solidFill>
                <a:effectLst/>
              </a:rPr>
              <a:t>Using a weighted scoring model </a:t>
            </a:r>
            <a:endParaRPr lang="en-US" dirty="0"/>
          </a:p>
          <a:p>
            <a:pPr algn="just"/>
            <a:r>
              <a:rPr lang="en-US" dirty="0">
                <a:solidFill>
                  <a:srgbClr val="231F20"/>
                </a:solidFill>
                <a:effectLst/>
              </a:rPr>
              <a:t>Implementing a balanced scorecard</a:t>
            </a:r>
            <a:endParaRPr lang="en-US" dirty="0">
              <a:solidFill>
                <a:schemeClr val="tx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1343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E1009DAD-C615-921E-C5DD-C91194FFB581}"/>
              </a:ext>
            </a:extLst>
          </p:cNvPr>
          <p:cNvSpPr/>
          <p:nvPr/>
        </p:nvSpPr>
        <p:spPr>
          <a:xfrm>
            <a:off x="964642" y="4979641"/>
            <a:ext cx="5546690" cy="668956"/>
          </a:xfrm>
          <a:prstGeom prst="roundRect">
            <a:avLst/>
          </a:prstGeom>
          <a:solidFill>
            <a:schemeClr val="accent6">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 name="Title 2"/>
          <p:cNvSpPr>
            <a:spLocks noGrp="1"/>
          </p:cNvSpPr>
          <p:nvPr>
            <p:ph type="title"/>
          </p:nvPr>
        </p:nvSpPr>
        <p:spPr>
          <a:xfrm>
            <a:off x="837317" y="400967"/>
            <a:ext cx="9612969" cy="754833"/>
          </a:xfrm>
        </p:spPr>
        <p:txBody>
          <a:bodyPr/>
          <a:lstStyle/>
          <a:p>
            <a:pPr algn="ctr">
              <a:tabLst>
                <a:tab pos="3141345" algn="l"/>
              </a:tabLst>
            </a:pPr>
            <a:r>
              <a:rPr lang="en-US" dirty="0"/>
              <a:t>Objectives</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721703" y="1395248"/>
            <a:ext cx="10515600" cy="408852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457200" marR="0" indent="-457200">
              <a:lnSpc>
                <a:spcPct val="107000"/>
              </a:lnSpc>
              <a:spcBef>
                <a:spcPts val="0"/>
              </a:spcBef>
              <a:spcAft>
                <a:spcPts val="800"/>
              </a:spcAft>
              <a:buFont typeface="Arial" panose="020B0604020202020204" pitchFamily="34" charset="0"/>
              <a:buChar char="•"/>
            </a:pPr>
            <a:r>
              <a:rPr lang="en-US" sz="2800" dirty="0">
                <a:solidFill>
                  <a:schemeClr val="tx1"/>
                </a:solidFill>
                <a:effectLst/>
                <a:ea typeface="Calibri" panose="020F0502020204030204" pitchFamily="34" charset="0"/>
                <a:cs typeface="Times New Roman" panose="02020603050405020304" pitchFamily="18" charset="0"/>
              </a:rPr>
              <a:t>Project Integration Management</a:t>
            </a:r>
          </a:p>
          <a:p>
            <a:pPr marL="457200" marR="0" indent="-457200">
              <a:lnSpc>
                <a:spcPct val="107000"/>
              </a:lnSpc>
              <a:spcBef>
                <a:spcPts val="0"/>
              </a:spcBef>
              <a:spcAft>
                <a:spcPts val="800"/>
              </a:spcAft>
              <a:buFont typeface="Arial" panose="020B0604020202020204" pitchFamily="34" charset="0"/>
              <a:buChar char="•"/>
            </a:pPr>
            <a:r>
              <a:rPr lang="en-US" sz="2800" dirty="0">
                <a:solidFill>
                  <a:schemeClr val="tx1"/>
                </a:solidFill>
                <a:ea typeface="Calibri" panose="020F0502020204030204" pitchFamily="34" charset="0"/>
                <a:cs typeface="Times New Roman" panose="02020603050405020304" pitchFamily="18" charset="0"/>
              </a:rPr>
              <a:t>Strategic Planning and Project Selection</a:t>
            </a:r>
          </a:p>
          <a:p>
            <a:pPr marL="914400" lvl="1" indent="-457200">
              <a:lnSpc>
                <a:spcPct val="107000"/>
              </a:lnSpc>
              <a:spcBef>
                <a:spcPts val="0"/>
              </a:spcBef>
              <a:spcAft>
                <a:spcPts val="800"/>
              </a:spcAft>
              <a:buFont typeface="Arial" panose="020B0604020202020204" pitchFamily="34" charset="0"/>
              <a:buChar char="•"/>
            </a:pPr>
            <a:r>
              <a:rPr lang="en-US" sz="2400" dirty="0">
                <a:solidFill>
                  <a:schemeClr val="tx1"/>
                </a:solidFill>
                <a:effectLst/>
                <a:ea typeface="Calibri" panose="020F0502020204030204" pitchFamily="34" charset="0"/>
                <a:cs typeface="Times New Roman" panose="02020603050405020304" pitchFamily="18" charset="0"/>
              </a:rPr>
              <a:t>Strategic Planning</a:t>
            </a:r>
          </a:p>
          <a:p>
            <a:pPr marL="914400" lvl="1" indent="-457200">
              <a:lnSpc>
                <a:spcPct val="107000"/>
              </a:lnSpc>
              <a:spcBef>
                <a:spcPts val="0"/>
              </a:spcBef>
              <a:spcAft>
                <a:spcPts val="800"/>
              </a:spcAft>
              <a:buFont typeface="Arial" panose="020B0604020202020204" pitchFamily="34" charset="0"/>
              <a:buChar char="•"/>
            </a:pPr>
            <a:r>
              <a:rPr lang="en-US" sz="2400" dirty="0">
                <a:solidFill>
                  <a:schemeClr val="tx1"/>
                </a:solidFill>
                <a:ea typeface="Calibri" panose="020F0502020204030204" pitchFamily="34" charset="0"/>
                <a:cs typeface="Times New Roman" panose="02020603050405020304" pitchFamily="18" charset="0"/>
              </a:rPr>
              <a:t>Identifying Potential Projects</a:t>
            </a:r>
            <a:endParaRPr lang="en-US" sz="2400" dirty="0">
              <a:solidFill>
                <a:schemeClr val="tx1"/>
              </a:solidFill>
              <a:effectLst/>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buFont typeface="Arial" panose="020B0604020202020204" pitchFamily="34" charset="0"/>
              <a:buChar char="•"/>
            </a:pPr>
            <a:r>
              <a:rPr lang="en-US" sz="2800" dirty="0">
                <a:solidFill>
                  <a:schemeClr val="tx1"/>
                </a:solidFill>
                <a:effectLst/>
                <a:ea typeface="Calibri" panose="020F0502020204030204" pitchFamily="34" charset="0"/>
                <a:cs typeface="Times New Roman" panose="02020603050405020304" pitchFamily="18" charset="0"/>
              </a:rPr>
              <a:t>Methods for selecting projects</a:t>
            </a:r>
          </a:p>
          <a:p>
            <a:pPr marL="914400" lvl="1" indent="-457200">
              <a:lnSpc>
                <a:spcPct val="107000"/>
              </a:lnSpc>
              <a:spcBef>
                <a:spcPts val="0"/>
              </a:spcBef>
              <a:spcAft>
                <a:spcPts val="800"/>
              </a:spcAft>
              <a:buFont typeface="Arial" panose="020B0604020202020204" pitchFamily="34" charset="0"/>
              <a:buChar char="•"/>
            </a:pPr>
            <a:r>
              <a:rPr lang="en-US" sz="2400" dirty="0">
                <a:solidFill>
                  <a:schemeClr val="tx1"/>
                </a:solidFill>
                <a:effectLst/>
                <a:ea typeface="Calibri" panose="020F0502020204030204" pitchFamily="34" charset="0"/>
                <a:cs typeface="Times New Roman" panose="02020603050405020304" pitchFamily="18" charset="0"/>
              </a:rPr>
              <a:t>Focusing on broad organizational needs</a:t>
            </a:r>
          </a:p>
          <a:p>
            <a:pPr marL="914400" lvl="1" indent="-457200">
              <a:lnSpc>
                <a:spcPct val="107000"/>
              </a:lnSpc>
              <a:spcBef>
                <a:spcPts val="0"/>
              </a:spcBef>
              <a:spcAft>
                <a:spcPts val="800"/>
              </a:spcAft>
              <a:buFont typeface="Arial" panose="020B0604020202020204" pitchFamily="34" charset="0"/>
              <a:buChar char="•"/>
            </a:pPr>
            <a:r>
              <a:rPr lang="en-US" sz="2400" dirty="0">
                <a:solidFill>
                  <a:schemeClr val="tx1"/>
                </a:solidFill>
                <a:ea typeface="Calibri" panose="020F0502020204030204" pitchFamily="34" charset="0"/>
                <a:cs typeface="Times New Roman" panose="02020603050405020304" pitchFamily="18" charset="0"/>
              </a:rPr>
              <a:t>Categorizing IT projects</a:t>
            </a:r>
          </a:p>
          <a:p>
            <a:pPr marL="914400" lvl="1" indent="-457200">
              <a:lnSpc>
                <a:spcPct val="107000"/>
              </a:lnSpc>
              <a:spcBef>
                <a:spcPts val="0"/>
              </a:spcBef>
              <a:spcAft>
                <a:spcPts val="800"/>
              </a:spcAft>
              <a:buFont typeface="Arial" panose="020B0604020202020204" pitchFamily="34" charset="0"/>
              <a:buChar char="•"/>
            </a:pPr>
            <a:r>
              <a:rPr lang="en-US" sz="2400" dirty="0">
                <a:solidFill>
                  <a:schemeClr val="tx1"/>
                </a:solidFill>
                <a:effectLst/>
                <a:ea typeface="Calibri" panose="020F0502020204030204" pitchFamily="34" charset="0"/>
                <a:cs typeface="Times New Roman" panose="02020603050405020304" pitchFamily="18" charset="0"/>
              </a:rPr>
              <a:t>Perform</a:t>
            </a:r>
            <a:r>
              <a:rPr lang="en-US" sz="2400" dirty="0">
                <a:solidFill>
                  <a:schemeClr val="tx1"/>
                </a:solidFill>
                <a:ea typeface="Calibri" panose="020F0502020204030204" pitchFamily="34" charset="0"/>
                <a:cs typeface="Times New Roman" panose="02020603050405020304" pitchFamily="18" charset="0"/>
              </a:rPr>
              <a:t>ing financial analyses</a:t>
            </a:r>
            <a:endParaRPr lang="en-US" sz="2400" dirty="0">
              <a:solidFill>
                <a:schemeClr val="tx1"/>
              </a:solidFill>
              <a:effectLst/>
              <a:ea typeface="Calibri" panose="020F0502020204030204" pitchFamily="34" charset="0"/>
              <a:cs typeface="Times New Roman" panose="02020603050405020304" pitchFamily="18" charset="0"/>
            </a:endParaRPr>
          </a:p>
        </p:txBody>
      </p:sp>
      <p:sp>
        <p:nvSpPr>
          <p:cNvPr id="2" name="Arrow: Chevron 1">
            <a:extLst>
              <a:ext uri="{FF2B5EF4-FFF2-40B4-BE49-F238E27FC236}">
                <a16:creationId xmlns:a16="http://schemas.microsoft.com/office/drawing/2014/main" id="{5FA3EFBB-17E0-C227-408C-87B2BDD4BA7E}"/>
              </a:ext>
            </a:extLst>
          </p:cNvPr>
          <p:cNvSpPr/>
          <p:nvPr/>
        </p:nvSpPr>
        <p:spPr>
          <a:xfrm rot="10800000">
            <a:off x="6635185" y="4989632"/>
            <a:ext cx="667515" cy="66895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5" name="Arrow: Chevron 4">
            <a:extLst>
              <a:ext uri="{FF2B5EF4-FFF2-40B4-BE49-F238E27FC236}">
                <a16:creationId xmlns:a16="http://schemas.microsoft.com/office/drawing/2014/main" id="{C0C2DF01-8332-9EC5-5767-9165B1AE1FD8}"/>
              </a:ext>
            </a:extLst>
          </p:cNvPr>
          <p:cNvSpPr/>
          <p:nvPr/>
        </p:nvSpPr>
        <p:spPr>
          <a:xfrm rot="10800000">
            <a:off x="7097410" y="4989630"/>
            <a:ext cx="667515" cy="66895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solidFill>
                <a:schemeClr val="tx1"/>
              </a:solidFill>
            </a:endParaRPr>
          </a:p>
        </p:txBody>
      </p:sp>
      <p:sp>
        <p:nvSpPr>
          <p:cNvPr id="6" name="Arrow: Chevron 5">
            <a:extLst>
              <a:ext uri="{FF2B5EF4-FFF2-40B4-BE49-F238E27FC236}">
                <a16:creationId xmlns:a16="http://schemas.microsoft.com/office/drawing/2014/main" id="{9E8F7733-A39B-A30B-94D8-A310992A5C65}"/>
              </a:ext>
            </a:extLst>
          </p:cNvPr>
          <p:cNvSpPr/>
          <p:nvPr/>
        </p:nvSpPr>
        <p:spPr>
          <a:xfrm rot="10800000">
            <a:off x="7559635" y="4989631"/>
            <a:ext cx="667515" cy="66895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solidFill>
                <a:schemeClr val="tx1"/>
              </a:solidFill>
            </a:endParaRPr>
          </a:p>
        </p:txBody>
      </p:sp>
      <p:sp>
        <p:nvSpPr>
          <p:cNvPr id="7" name="Arrow: Chevron 6">
            <a:extLst>
              <a:ext uri="{FF2B5EF4-FFF2-40B4-BE49-F238E27FC236}">
                <a16:creationId xmlns:a16="http://schemas.microsoft.com/office/drawing/2014/main" id="{71702D09-FB9E-DAE1-53D6-0C8BFF2761C9}"/>
              </a:ext>
            </a:extLst>
          </p:cNvPr>
          <p:cNvSpPr/>
          <p:nvPr/>
        </p:nvSpPr>
        <p:spPr>
          <a:xfrm rot="10800000">
            <a:off x="8021859" y="4989630"/>
            <a:ext cx="667515" cy="66895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Tree>
    <p:extLst>
      <p:ext uri="{BB962C8B-B14F-4D97-AF65-F5344CB8AC3E}">
        <p14:creationId xmlns:p14="http://schemas.microsoft.com/office/powerpoint/2010/main" val="95273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5" grpId="0" animBg="1"/>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b="1" dirty="0"/>
              <a:t>Focusing on Broad Organization Needs</a:t>
            </a:r>
          </a:p>
        </p:txBody>
      </p:sp>
      <p:sp>
        <p:nvSpPr>
          <p:cNvPr id="2" name="Text Placeholder 1">
            <a:extLst>
              <a:ext uri="{FF2B5EF4-FFF2-40B4-BE49-F238E27FC236}">
                <a16:creationId xmlns:a16="http://schemas.microsoft.com/office/drawing/2014/main" id="{C61E6C4F-33F0-BFC2-C7C8-FF9D96CA35E9}"/>
              </a:ext>
            </a:extLst>
          </p:cNvPr>
          <p:cNvSpPr txBox="1">
            <a:spLocks/>
          </p:cNvSpPr>
          <p:nvPr/>
        </p:nvSpPr>
        <p:spPr>
          <a:xfrm>
            <a:off x="535866" y="1316336"/>
            <a:ext cx="10515600" cy="47126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b="1" u="sng" dirty="0">
                <a:solidFill>
                  <a:srgbClr val="231F20"/>
                </a:solidFill>
                <a:effectLst/>
              </a:rPr>
              <a:t>Organizational needs</a:t>
            </a:r>
          </a:p>
          <a:p>
            <a:pPr marL="342900" indent="-342900">
              <a:buFont typeface="Arial" panose="020B0604020202020204" pitchFamily="34" charset="0"/>
              <a:buChar char="•"/>
            </a:pPr>
            <a:r>
              <a:rPr lang="en-US" dirty="0">
                <a:solidFill>
                  <a:srgbClr val="231F20"/>
                </a:solidFill>
                <a:effectLst/>
              </a:rPr>
              <a:t>This is to determine whether they first meet three important criteria: </a:t>
            </a:r>
            <a:r>
              <a:rPr lang="en-US" b="1" i="1" dirty="0">
                <a:solidFill>
                  <a:srgbClr val="231F20"/>
                </a:solidFill>
                <a:effectLst/>
              </a:rPr>
              <a:t>need</a:t>
            </a:r>
            <a:r>
              <a:rPr lang="en-US" b="1" dirty="0">
                <a:solidFill>
                  <a:srgbClr val="231F20"/>
                </a:solidFill>
                <a:effectLst/>
              </a:rPr>
              <a:t>, </a:t>
            </a:r>
            <a:r>
              <a:rPr lang="en-US" b="1" i="1" dirty="0">
                <a:solidFill>
                  <a:srgbClr val="231F20"/>
                </a:solidFill>
                <a:effectLst/>
              </a:rPr>
              <a:t>funding</a:t>
            </a:r>
            <a:r>
              <a:rPr lang="en-US" b="1" dirty="0">
                <a:solidFill>
                  <a:srgbClr val="231F20"/>
                </a:solidFill>
                <a:effectLst/>
              </a:rPr>
              <a:t>, and </a:t>
            </a:r>
            <a:r>
              <a:rPr lang="en-US" b="1" i="1" dirty="0">
                <a:solidFill>
                  <a:srgbClr val="231F20"/>
                </a:solidFill>
                <a:effectLst/>
              </a:rPr>
              <a:t>will</a:t>
            </a:r>
            <a:r>
              <a:rPr lang="en-US" b="1" dirty="0">
                <a:solidFill>
                  <a:srgbClr val="231F20"/>
                </a:solidFill>
                <a:effectLst/>
              </a:rPr>
              <a:t>. </a:t>
            </a:r>
          </a:p>
          <a:p>
            <a:pPr marL="342900" indent="-342900">
              <a:buFont typeface="Arial" panose="020B0604020202020204" pitchFamily="34" charset="0"/>
              <a:buChar char="•"/>
            </a:pPr>
            <a:r>
              <a:rPr lang="en-US" dirty="0">
                <a:solidFill>
                  <a:srgbClr val="231F20"/>
                </a:solidFill>
                <a:effectLst/>
              </a:rPr>
              <a:t>Do people in the organization agree that the project needs to be done? </a:t>
            </a:r>
          </a:p>
          <a:p>
            <a:pPr marL="342900" indent="-342900">
              <a:buFont typeface="Arial" panose="020B0604020202020204" pitchFamily="34" charset="0"/>
              <a:buChar char="•"/>
            </a:pPr>
            <a:r>
              <a:rPr lang="en-US" dirty="0">
                <a:solidFill>
                  <a:srgbClr val="231F20"/>
                </a:solidFill>
                <a:effectLst/>
              </a:rPr>
              <a:t>Does the organization have the desire and capacity to provide adequate funds to perform the project? </a:t>
            </a:r>
          </a:p>
          <a:p>
            <a:pPr marL="342900" indent="-342900">
              <a:buFont typeface="Arial" panose="020B0604020202020204" pitchFamily="34" charset="0"/>
              <a:buChar char="•"/>
            </a:pPr>
            <a:r>
              <a:rPr lang="en-US" dirty="0">
                <a:solidFill>
                  <a:srgbClr val="231F20"/>
                </a:solidFill>
                <a:effectLst/>
              </a:rPr>
              <a:t>Is there a strong will to make the project succeed? </a:t>
            </a:r>
          </a:p>
          <a:p>
            <a:pPr marL="342900" indent="-342900">
              <a:buFont typeface="Arial" panose="020B0604020202020204" pitchFamily="34" charset="0"/>
              <a:buChar char="•"/>
            </a:pPr>
            <a:r>
              <a:rPr lang="en-US" dirty="0">
                <a:solidFill>
                  <a:srgbClr val="231F20"/>
                </a:solidFill>
                <a:effectLst/>
              </a:rPr>
              <a:t>For example, many visionary CEOs can describe a broad need to improve certain aspects of their organizations, such as communications. </a:t>
            </a:r>
            <a:endParaRPr lang="en-US" dirty="0">
              <a:solidFill>
                <a:schemeClr val="tx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3086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Categorizing IT Project</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445430" y="1395248"/>
            <a:ext cx="10515600" cy="47643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lnSpc>
                <a:spcPct val="150000"/>
              </a:lnSpc>
              <a:buFont typeface="Arial" panose="020B0604020202020204" pitchFamily="34" charset="0"/>
              <a:buChar char="•"/>
            </a:pPr>
            <a:r>
              <a:rPr lang="en-US" dirty="0">
                <a:solidFill>
                  <a:srgbClr val="231F20"/>
                </a:solidFill>
                <a:effectLst/>
              </a:rPr>
              <a:t>Another method for selecting projects is based on various categorizations, such as the </a:t>
            </a:r>
          </a:p>
          <a:p>
            <a:pPr marL="800100" lvl="1" indent="-342900" algn="just">
              <a:lnSpc>
                <a:spcPct val="150000"/>
              </a:lnSpc>
              <a:buFont typeface="Wingdings" panose="05000000000000000000" pitchFamily="2" charset="2"/>
              <a:buChar char="q"/>
            </a:pPr>
            <a:r>
              <a:rPr lang="en-US" dirty="0">
                <a:solidFill>
                  <a:srgbClr val="231F20"/>
                </a:solidFill>
                <a:effectLst/>
              </a:rPr>
              <a:t>project’s impetus, </a:t>
            </a:r>
          </a:p>
          <a:p>
            <a:pPr marL="800100" lvl="1" indent="-342900" algn="just">
              <a:lnSpc>
                <a:spcPct val="150000"/>
              </a:lnSpc>
              <a:buFont typeface="Wingdings" panose="05000000000000000000" pitchFamily="2" charset="2"/>
              <a:buChar char="q"/>
            </a:pPr>
            <a:r>
              <a:rPr lang="en-US" dirty="0">
                <a:solidFill>
                  <a:srgbClr val="231F20"/>
                </a:solidFill>
                <a:effectLst/>
              </a:rPr>
              <a:t>time window, and </a:t>
            </a:r>
          </a:p>
          <a:p>
            <a:pPr marL="800100" lvl="1" indent="-342900" algn="just">
              <a:lnSpc>
                <a:spcPct val="150000"/>
              </a:lnSpc>
              <a:buFont typeface="Wingdings" panose="05000000000000000000" pitchFamily="2" charset="2"/>
              <a:buChar char="q"/>
            </a:pPr>
            <a:r>
              <a:rPr lang="en-US" dirty="0">
                <a:solidFill>
                  <a:srgbClr val="231F20"/>
                </a:solidFill>
                <a:effectLst/>
              </a:rPr>
              <a:t>general priority. </a:t>
            </a:r>
          </a:p>
          <a:p>
            <a:pPr marL="342900" indent="-342900" algn="just">
              <a:lnSpc>
                <a:spcPct val="150000"/>
              </a:lnSpc>
              <a:buFont typeface="Arial" panose="020B0604020202020204" pitchFamily="34" charset="0"/>
              <a:buChar char="•"/>
            </a:pPr>
            <a:r>
              <a:rPr lang="en-US" dirty="0">
                <a:solidFill>
                  <a:srgbClr val="231F20"/>
                </a:solidFill>
                <a:effectLst/>
              </a:rPr>
              <a:t>The impetus for a project is often to respond to a </a:t>
            </a:r>
            <a:r>
              <a:rPr lang="en-US" b="1" dirty="0">
                <a:solidFill>
                  <a:srgbClr val="231F20"/>
                </a:solidFill>
                <a:effectLst/>
              </a:rPr>
              <a:t>problem</a:t>
            </a:r>
            <a:r>
              <a:rPr lang="en-US" dirty="0">
                <a:solidFill>
                  <a:srgbClr val="231F20"/>
                </a:solidFill>
                <a:effectLst/>
              </a:rPr>
              <a:t>, an </a:t>
            </a:r>
            <a:r>
              <a:rPr lang="en-US" b="1" dirty="0">
                <a:solidFill>
                  <a:srgbClr val="231F20"/>
                </a:solidFill>
                <a:effectLst/>
              </a:rPr>
              <a:t>opportunity</a:t>
            </a:r>
            <a:r>
              <a:rPr lang="en-US" dirty="0">
                <a:solidFill>
                  <a:srgbClr val="231F20"/>
                </a:solidFill>
                <a:effectLst/>
              </a:rPr>
              <a:t>, or a </a:t>
            </a:r>
            <a:r>
              <a:rPr lang="en-US" b="1" dirty="0">
                <a:solidFill>
                  <a:srgbClr val="231F20"/>
                </a:solidFill>
                <a:effectLst/>
              </a:rPr>
              <a:t>directive</a:t>
            </a:r>
            <a:r>
              <a:rPr lang="en-US" dirty="0">
                <a:solidFill>
                  <a:srgbClr val="231F20"/>
                </a:solidFill>
                <a:effectLst/>
              </a:rPr>
              <a:t>.</a:t>
            </a:r>
            <a:endParaRPr lang="en-US" dirty="0">
              <a:solidFill>
                <a:schemeClr val="tx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7682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Categorizing IT Project</a:t>
            </a:r>
            <a:endParaRPr lang="en-US" b="1" dirty="0"/>
          </a:p>
        </p:txBody>
      </p:sp>
      <p:sp>
        <p:nvSpPr>
          <p:cNvPr id="2" name="Text Placeholder 1">
            <a:extLst>
              <a:ext uri="{FF2B5EF4-FFF2-40B4-BE49-F238E27FC236}">
                <a16:creationId xmlns:a16="http://schemas.microsoft.com/office/drawing/2014/main" id="{C61E6C4F-33F0-BFC2-C7C8-FF9D96CA35E9}"/>
              </a:ext>
            </a:extLst>
          </p:cNvPr>
          <p:cNvSpPr txBox="1">
            <a:spLocks/>
          </p:cNvSpPr>
          <p:nvPr/>
        </p:nvSpPr>
        <p:spPr>
          <a:xfrm>
            <a:off x="606204" y="1517303"/>
            <a:ext cx="10515600" cy="390880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b="1" dirty="0">
                <a:solidFill>
                  <a:srgbClr val="231F20"/>
                </a:solidFill>
                <a:effectLst/>
              </a:rPr>
              <a:t>Problems</a:t>
            </a:r>
            <a:r>
              <a:rPr lang="en-US" dirty="0">
                <a:solidFill>
                  <a:srgbClr val="231F20"/>
                </a:solidFill>
                <a:effectLst/>
              </a:rPr>
              <a:t> are undesirable situations that prevent an organization from achieving its goals. </a:t>
            </a:r>
          </a:p>
          <a:p>
            <a:pPr marL="342900" indent="-342900" algn="just">
              <a:buFont typeface="Arial" panose="020B0604020202020204" pitchFamily="34" charset="0"/>
              <a:buChar char="•"/>
            </a:pPr>
            <a:r>
              <a:rPr lang="en-US" dirty="0">
                <a:solidFill>
                  <a:srgbClr val="231F20"/>
                </a:solidFill>
                <a:effectLst/>
              </a:rPr>
              <a:t>These problems can be current or anticipated. </a:t>
            </a:r>
          </a:p>
          <a:p>
            <a:pPr marL="342900" indent="-342900" algn="just">
              <a:buFont typeface="Arial" panose="020B0604020202020204" pitchFamily="34" charset="0"/>
              <a:buChar char="•"/>
            </a:pPr>
            <a:r>
              <a:rPr lang="en-US" dirty="0">
                <a:solidFill>
                  <a:srgbClr val="231F20"/>
                </a:solidFill>
                <a:effectLst/>
              </a:rPr>
              <a:t>For example, users of an information system may be having trouble logging on to the system or getting  information in a timely manner because the system has reached its capacity. </a:t>
            </a:r>
          </a:p>
          <a:p>
            <a:pPr marL="342900" indent="-342900" algn="just">
              <a:buFont typeface="Arial" panose="020B0604020202020204" pitchFamily="34" charset="0"/>
              <a:buChar char="•"/>
            </a:pPr>
            <a:r>
              <a:rPr lang="en-US" dirty="0">
                <a:solidFill>
                  <a:srgbClr val="231F20"/>
                </a:solidFill>
                <a:effectLst/>
              </a:rPr>
              <a:t>In response, the company could initiate a project to enhance the current system by adding more access lines or upgrading the hardware with a faster processor, more memory, or more storage space</a:t>
            </a:r>
            <a:endParaRPr lang="en-US" dirty="0">
              <a:solidFill>
                <a:schemeClr val="tx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309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Categorizing IT Project</a:t>
            </a:r>
            <a:endParaRPr lang="en-US" b="1" dirty="0"/>
          </a:p>
        </p:txBody>
      </p:sp>
      <p:sp>
        <p:nvSpPr>
          <p:cNvPr id="2" name="Text Placeholder 1">
            <a:extLst>
              <a:ext uri="{FF2B5EF4-FFF2-40B4-BE49-F238E27FC236}">
                <a16:creationId xmlns:a16="http://schemas.microsoft.com/office/drawing/2014/main" id="{C61E6C4F-33F0-BFC2-C7C8-FF9D96CA35E9}"/>
              </a:ext>
            </a:extLst>
          </p:cNvPr>
          <p:cNvSpPr txBox="1">
            <a:spLocks/>
          </p:cNvSpPr>
          <p:nvPr/>
        </p:nvSpPr>
        <p:spPr>
          <a:xfrm>
            <a:off x="606204" y="1517303"/>
            <a:ext cx="10515600" cy="389875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b="1" dirty="0">
                <a:solidFill>
                  <a:srgbClr val="231F20"/>
                </a:solidFill>
                <a:effectLst/>
              </a:rPr>
              <a:t>Opportunities</a:t>
            </a:r>
            <a:r>
              <a:rPr lang="en-US" dirty="0">
                <a:solidFill>
                  <a:srgbClr val="231F20"/>
                </a:solidFill>
                <a:effectLst/>
              </a:rPr>
              <a:t> are chances to improve the organization. </a:t>
            </a:r>
          </a:p>
          <a:p>
            <a:pPr marL="342900" indent="-342900" algn="just">
              <a:buFont typeface="Arial" panose="020B0604020202020204" pitchFamily="34" charset="0"/>
              <a:buChar char="•"/>
            </a:pPr>
            <a:r>
              <a:rPr lang="en-US" b="1" dirty="0">
                <a:solidFill>
                  <a:srgbClr val="FF0000"/>
                </a:solidFill>
                <a:effectLst/>
              </a:rPr>
              <a:t>For example, </a:t>
            </a:r>
            <a:r>
              <a:rPr lang="en-US" dirty="0">
                <a:solidFill>
                  <a:srgbClr val="231F20"/>
                </a:solidFill>
                <a:effectLst/>
              </a:rPr>
              <a:t>creating a new product that can make or break the entire company. </a:t>
            </a:r>
          </a:p>
          <a:p>
            <a:pPr marL="342900" indent="-342900" algn="just">
              <a:buFont typeface="Arial" panose="020B0604020202020204" pitchFamily="34" charset="0"/>
              <a:buChar char="•"/>
            </a:pPr>
            <a:endParaRPr lang="en-US" b="1" dirty="0">
              <a:solidFill>
                <a:srgbClr val="231F20"/>
              </a:solidFill>
            </a:endParaRPr>
          </a:p>
          <a:p>
            <a:pPr marL="342900" indent="-342900" algn="just">
              <a:buFont typeface="Arial" panose="020B0604020202020204" pitchFamily="34" charset="0"/>
              <a:buChar char="•"/>
            </a:pPr>
            <a:r>
              <a:rPr lang="en-US" b="1" dirty="0">
                <a:solidFill>
                  <a:srgbClr val="231F20"/>
                </a:solidFill>
                <a:effectLst/>
              </a:rPr>
              <a:t>Directives</a:t>
            </a:r>
            <a:r>
              <a:rPr lang="en-US" dirty="0">
                <a:solidFill>
                  <a:srgbClr val="231F20"/>
                </a:solidFill>
                <a:effectLst/>
              </a:rPr>
              <a:t> are new requirements imposed by management, government, or some external influence. </a:t>
            </a:r>
          </a:p>
          <a:p>
            <a:pPr marL="342900" indent="-342900" algn="just">
              <a:buFont typeface="Arial" panose="020B0604020202020204" pitchFamily="34" charset="0"/>
              <a:buChar char="•"/>
            </a:pPr>
            <a:r>
              <a:rPr lang="en-US" b="1" dirty="0">
                <a:solidFill>
                  <a:srgbClr val="FF0000"/>
                </a:solidFill>
                <a:effectLst/>
              </a:rPr>
              <a:t>For example, </a:t>
            </a:r>
            <a:r>
              <a:rPr lang="en-US" dirty="0">
                <a:solidFill>
                  <a:srgbClr val="231F20"/>
                </a:solidFill>
                <a:effectLst/>
              </a:rPr>
              <a:t>many projects that involve medical technologies must meet rigorous government requirements.</a:t>
            </a:r>
            <a:endParaRPr lang="en-US" dirty="0">
              <a:solidFill>
                <a:schemeClr val="tx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851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Categorizing IT Project</a:t>
            </a:r>
            <a:endParaRPr lang="en-US" b="1" dirty="0"/>
          </a:p>
        </p:txBody>
      </p:sp>
      <p:sp>
        <p:nvSpPr>
          <p:cNvPr id="2" name="Text Placeholder 1">
            <a:extLst>
              <a:ext uri="{FF2B5EF4-FFF2-40B4-BE49-F238E27FC236}">
                <a16:creationId xmlns:a16="http://schemas.microsoft.com/office/drawing/2014/main" id="{C61E6C4F-33F0-BFC2-C7C8-FF9D96CA35E9}"/>
              </a:ext>
            </a:extLst>
          </p:cNvPr>
          <p:cNvSpPr txBox="1">
            <a:spLocks/>
          </p:cNvSpPr>
          <p:nvPr/>
        </p:nvSpPr>
        <p:spPr>
          <a:xfrm>
            <a:off x="405238" y="1825286"/>
            <a:ext cx="10515600" cy="377164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b="1" u="sng" dirty="0">
                <a:solidFill>
                  <a:srgbClr val="231F20"/>
                </a:solidFill>
                <a:effectLst/>
              </a:rPr>
              <a:t>Time window</a:t>
            </a:r>
          </a:p>
          <a:p>
            <a:pPr marL="342900" indent="-342900">
              <a:buFont typeface="Arial" panose="020B0604020202020204" pitchFamily="34" charset="0"/>
              <a:buChar char="•"/>
            </a:pPr>
            <a:r>
              <a:rPr lang="en-US" dirty="0">
                <a:solidFill>
                  <a:srgbClr val="231F20"/>
                </a:solidFill>
                <a:effectLst/>
              </a:rPr>
              <a:t>Another categorization for IT projects is based on timing</a:t>
            </a:r>
          </a:p>
          <a:p>
            <a:pPr marL="342900" indent="-342900" algn="just">
              <a:buFont typeface="Arial" panose="020B0604020202020204" pitchFamily="34" charset="0"/>
              <a:buChar char="•"/>
            </a:pPr>
            <a:r>
              <a:rPr lang="en-US" dirty="0">
                <a:solidFill>
                  <a:srgbClr val="231F20"/>
                </a:solidFill>
                <a:effectLst/>
              </a:rPr>
              <a:t>How long will it take to complete a project and what is the deadline for completing it? </a:t>
            </a:r>
          </a:p>
          <a:p>
            <a:pPr marL="342900" indent="-342900" algn="just">
              <a:buFont typeface="Arial" panose="020B0604020202020204" pitchFamily="34" charset="0"/>
              <a:buChar char="•"/>
            </a:pPr>
            <a:r>
              <a:rPr lang="en-US" b="1" dirty="0">
                <a:solidFill>
                  <a:srgbClr val="FF0000"/>
                </a:solidFill>
                <a:effectLst/>
              </a:rPr>
              <a:t>For example, </a:t>
            </a:r>
            <a:r>
              <a:rPr lang="en-US" dirty="0">
                <a:solidFill>
                  <a:srgbClr val="231F20"/>
                </a:solidFill>
                <a:effectLst/>
              </a:rPr>
              <a:t>some potential projects must be finished within a specific time window; otherwise, they are no longer valid projects.</a:t>
            </a:r>
          </a:p>
          <a:p>
            <a:pPr marL="342900" indent="-342900" algn="just">
              <a:buFont typeface="Arial" panose="020B0604020202020204" pitchFamily="34" charset="0"/>
              <a:buChar char="•"/>
            </a:pPr>
            <a:r>
              <a:rPr lang="en-US" dirty="0">
                <a:solidFill>
                  <a:srgbClr val="231F20"/>
                </a:solidFill>
                <a:effectLst/>
              </a:rPr>
              <a:t>Some projects can be completed very quickly—within a few weeks, days, or even minutes. </a:t>
            </a:r>
            <a:endParaRPr lang="en-US" dirty="0">
              <a:solidFill>
                <a:schemeClr val="tx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1979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Categorizing IT Project</a:t>
            </a:r>
            <a:endParaRPr lang="en-US" b="1" dirty="0"/>
          </a:p>
        </p:txBody>
      </p:sp>
      <p:sp>
        <p:nvSpPr>
          <p:cNvPr id="2" name="Text Placeholder 1">
            <a:extLst>
              <a:ext uri="{FF2B5EF4-FFF2-40B4-BE49-F238E27FC236}">
                <a16:creationId xmlns:a16="http://schemas.microsoft.com/office/drawing/2014/main" id="{C61E6C4F-33F0-BFC2-C7C8-FF9D96CA35E9}"/>
              </a:ext>
            </a:extLst>
          </p:cNvPr>
          <p:cNvSpPr txBox="1">
            <a:spLocks/>
          </p:cNvSpPr>
          <p:nvPr/>
        </p:nvSpPr>
        <p:spPr>
          <a:xfrm>
            <a:off x="576059" y="1523835"/>
            <a:ext cx="10515600" cy="439464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b="1" u="sng" dirty="0">
                <a:solidFill>
                  <a:schemeClr val="tx1"/>
                </a:solidFill>
                <a:effectLst/>
              </a:rPr>
              <a:t>General Priority</a:t>
            </a:r>
          </a:p>
          <a:p>
            <a:pPr marL="342900" indent="-342900" algn="just">
              <a:buFont typeface="Arial" panose="020B0604020202020204" pitchFamily="34" charset="0"/>
              <a:buChar char="•"/>
            </a:pPr>
            <a:r>
              <a:rPr lang="en-US" dirty="0">
                <a:solidFill>
                  <a:srgbClr val="231F20"/>
                </a:solidFill>
                <a:effectLst/>
              </a:rPr>
              <a:t>Organizations can also categorize IT projects as having high, medium, or low priority based on the current business environment. </a:t>
            </a:r>
          </a:p>
          <a:p>
            <a:pPr marL="342900" indent="-342900" algn="just">
              <a:buFont typeface="Arial" panose="020B0604020202020204" pitchFamily="34" charset="0"/>
              <a:buChar char="•"/>
            </a:pPr>
            <a:r>
              <a:rPr lang="en-US" b="1" dirty="0">
                <a:solidFill>
                  <a:srgbClr val="FF0000"/>
                </a:solidFill>
                <a:effectLst/>
              </a:rPr>
              <a:t>For example, </a:t>
            </a:r>
            <a:r>
              <a:rPr lang="en-US" dirty="0">
                <a:solidFill>
                  <a:srgbClr val="231F20"/>
                </a:solidFill>
                <a:effectLst/>
              </a:rPr>
              <a:t>if it is crucial to cut operating costs quickly, projects that have the most potential to do so would be given a high priority. </a:t>
            </a:r>
          </a:p>
          <a:p>
            <a:pPr marL="342900" indent="-342900" algn="just">
              <a:buFont typeface="Arial" panose="020B0604020202020204" pitchFamily="34" charset="0"/>
              <a:buChar char="•"/>
            </a:pPr>
            <a:r>
              <a:rPr lang="en-US" dirty="0">
                <a:solidFill>
                  <a:srgbClr val="231F20"/>
                </a:solidFill>
                <a:effectLst/>
              </a:rPr>
              <a:t>An organization should always complete high-priority projects first, even if a low- or medium-priority project could be finished in less time.</a:t>
            </a:r>
          </a:p>
          <a:p>
            <a:pPr marL="342900" indent="-342900" algn="just">
              <a:buFont typeface="Arial" panose="020B0604020202020204" pitchFamily="34" charset="0"/>
              <a:buChar char="•"/>
            </a:pPr>
            <a:r>
              <a:rPr lang="en-US" dirty="0">
                <a:solidFill>
                  <a:srgbClr val="231F20"/>
                </a:solidFill>
                <a:effectLst/>
              </a:rPr>
              <a:t>Usually an organization has many more potential IT projects than it can undertake at one time, so it is crucial to work on the most important projects first.</a:t>
            </a:r>
            <a:endParaRPr lang="en-US" dirty="0">
              <a:solidFill>
                <a:schemeClr val="tx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024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Performing Financial Analyses</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724936" y="1592609"/>
            <a:ext cx="10515600" cy="383107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dirty="0">
                <a:solidFill>
                  <a:srgbClr val="231F20"/>
                </a:solidFill>
                <a:effectLst/>
              </a:rPr>
              <a:t>Financial considerations are an important aspect of the project selection process, whether economic times are tough or the economy is growing. </a:t>
            </a:r>
          </a:p>
          <a:p>
            <a:pPr algn="just"/>
            <a:endParaRPr lang="en-US" dirty="0">
              <a:solidFill>
                <a:srgbClr val="231F20"/>
              </a:solidFill>
              <a:effectLst/>
            </a:endParaRPr>
          </a:p>
          <a:p>
            <a:pPr algn="just"/>
            <a:r>
              <a:rPr lang="en-US" dirty="0">
                <a:solidFill>
                  <a:srgbClr val="231F20"/>
                </a:solidFill>
                <a:effectLst/>
              </a:rPr>
              <a:t>Many organizations require an approved business case before pursuing projects, and financial projections are a critical component of the business case. </a:t>
            </a:r>
            <a:endParaRPr lang="en-US" dirty="0"/>
          </a:p>
        </p:txBody>
      </p:sp>
    </p:spTree>
    <p:extLst>
      <p:ext uri="{BB962C8B-B14F-4D97-AF65-F5344CB8AC3E}">
        <p14:creationId xmlns:p14="http://schemas.microsoft.com/office/powerpoint/2010/main" val="229775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Performing Financial Analyses</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837317" y="1994312"/>
            <a:ext cx="10515600" cy="370044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solidFill>
                  <a:srgbClr val="231F20"/>
                </a:solidFill>
                <a:effectLst/>
              </a:rPr>
              <a:t>Three primary methods for projecting the financial value of projects include;</a:t>
            </a:r>
          </a:p>
          <a:p>
            <a:pPr marL="342900" indent="-342900">
              <a:buFont typeface="Arial" panose="020B0604020202020204" pitchFamily="34" charset="0"/>
              <a:buChar char="•"/>
            </a:pPr>
            <a:r>
              <a:rPr lang="en-US" dirty="0">
                <a:solidFill>
                  <a:srgbClr val="231F20"/>
                </a:solidFill>
                <a:effectLst/>
              </a:rPr>
              <a:t>net present value </a:t>
            </a:r>
            <a:r>
              <a:rPr lang="en-US" b="1" dirty="0">
                <a:solidFill>
                  <a:srgbClr val="231F20"/>
                </a:solidFill>
                <a:effectLst/>
              </a:rPr>
              <a:t>(NPV) </a:t>
            </a:r>
            <a:r>
              <a:rPr lang="en-US" dirty="0">
                <a:solidFill>
                  <a:srgbClr val="231F20"/>
                </a:solidFill>
                <a:effectLst/>
              </a:rPr>
              <a:t>analysis, </a:t>
            </a:r>
          </a:p>
          <a:p>
            <a:pPr marL="342900" indent="-342900">
              <a:buFont typeface="Arial" panose="020B0604020202020204" pitchFamily="34" charset="0"/>
              <a:buChar char="•"/>
            </a:pPr>
            <a:r>
              <a:rPr lang="en-US" dirty="0">
                <a:solidFill>
                  <a:srgbClr val="231F20"/>
                </a:solidFill>
                <a:effectLst/>
              </a:rPr>
              <a:t>return on investment </a:t>
            </a:r>
            <a:r>
              <a:rPr lang="en-US" b="1" dirty="0">
                <a:solidFill>
                  <a:srgbClr val="231F20"/>
                </a:solidFill>
                <a:effectLst/>
              </a:rPr>
              <a:t>(ROI)</a:t>
            </a:r>
            <a:r>
              <a:rPr lang="en-US" dirty="0">
                <a:solidFill>
                  <a:srgbClr val="231F20"/>
                </a:solidFill>
                <a:effectLst/>
              </a:rPr>
              <a:t>, and </a:t>
            </a:r>
          </a:p>
          <a:p>
            <a:pPr marL="342900" indent="-342900">
              <a:buFont typeface="Arial" panose="020B0604020202020204" pitchFamily="34" charset="0"/>
              <a:buChar char="•"/>
            </a:pPr>
            <a:r>
              <a:rPr lang="en-US" dirty="0">
                <a:solidFill>
                  <a:srgbClr val="231F20"/>
                </a:solidFill>
                <a:effectLst/>
              </a:rPr>
              <a:t>payback analysis. </a:t>
            </a:r>
          </a:p>
          <a:p>
            <a:endParaRPr lang="en-US" dirty="0">
              <a:solidFill>
                <a:srgbClr val="231F20"/>
              </a:solidFill>
              <a:effectLst/>
            </a:endParaRPr>
          </a:p>
        </p:txBody>
      </p:sp>
    </p:spTree>
    <p:extLst>
      <p:ext uri="{BB962C8B-B14F-4D97-AF65-F5344CB8AC3E}">
        <p14:creationId xmlns:p14="http://schemas.microsoft.com/office/powerpoint/2010/main" val="221265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37317" y="1473201"/>
            <a:ext cx="10515600" cy="523766"/>
          </a:xfrm>
        </p:spPr>
        <p:txBody>
          <a:bodyPr>
            <a:normAutofit/>
          </a:bodyPr>
          <a:lstStyle/>
          <a:p>
            <a:r>
              <a:rPr lang="en-US" b="1" dirty="0">
                <a:solidFill>
                  <a:srgbClr val="231F20"/>
                </a:solidFill>
                <a:effectLst/>
                <a:latin typeface="HelveticaLTStd-Bold"/>
              </a:rPr>
              <a:t>Net Present Value Analysis</a:t>
            </a:r>
            <a:endParaRPr lang="en-US" dirty="0"/>
          </a:p>
        </p:txBody>
      </p:sp>
      <p:sp>
        <p:nvSpPr>
          <p:cNvPr id="3" name="Title 2"/>
          <p:cNvSpPr>
            <a:spLocks noGrp="1"/>
          </p:cNvSpPr>
          <p:nvPr>
            <p:ph type="title"/>
          </p:nvPr>
        </p:nvSpPr>
        <p:spPr/>
        <p:txBody>
          <a:bodyPr/>
          <a:lstStyle/>
          <a:p>
            <a:pPr algn="ctr">
              <a:tabLst>
                <a:tab pos="3141345" algn="l"/>
              </a:tabLst>
            </a:pPr>
            <a:r>
              <a:rPr lang="en-US" dirty="0"/>
              <a:t>Performing Financial Analyses</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696640" y="1996967"/>
            <a:ext cx="10515600" cy="33878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b="1" dirty="0">
                <a:solidFill>
                  <a:srgbClr val="231F20"/>
                </a:solidFill>
                <a:effectLst/>
              </a:rPr>
              <a:t>Time value of money </a:t>
            </a:r>
            <a:r>
              <a:rPr lang="en-US" b="1" dirty="0">
                <a:solidFill>
                  <a:srgbClr val="231F20"/>
                </a:solidFill>
              </a:rPr>
              <a:t>principle: </a:t>
            </a:r>
            <a:r>
              <a:rPr lang="en-US" dirty="0">
                <a:solidFill>
                  <a:srgbClr val="231F20"/>
                </a:solidFill>
                <a:effectLst/>
              </a:rPr>
              <a:t>Most people know that a dollar earned today is worth more than a dollar earned five years from now.</a:t>
            </a:r>
          </a:p>
          <a:p>
            <a:pPr marL="342900" indent="-342900" algn="just">
              <a:buFont typeface="Arial" panose="020B0604020202020204" pitchFamily="34" charset="0"/>
              <a:buChar char="•"/>
            </a:pPr>
            <a:endParaRPr lang="en-US" dirty="0">
              <a:solidFill>
                <a:srgbClr val="231F20"/>
              </a:solidFill>
            </a:endParaRPr>
          </a:p>
          <a:p>
            <a:pPr marL="342900" indent="-342900" algn="just">
              <a:buFont typeface="Arial" panose="020B0604020202020204" pitchFamily="34" charset="0"/>
              <a:buChar char="•"/>
            </a:pPr>
            <a:r>
              <a:rPr lang="en-US" dirty="0">
                <a:solidFill>
                  <a:srgbClr val="231F20"/>
                </a:solidFill>
                <a:effectLst/>
              </a:rPr>
              <a:t>Many projects have financial implications that extend into the future. </a:t>
            </a:r>
          </a:p>
          <a:p>
            <a:pPr marL="342900" indent="-342900" algn="just">
              <a:buFont typeface="Arial" panose="020B0604020202020204" pitchFamily="34" charset="0"/>
              <a:buChar char="•"/>
            </a:pPr>
            <a:r>
              <a:rPr lang="en-US" dirty="0">
                <a:solidFill>
                  <a:srgbClr val="231F20"/>
                </a:solidFill>
                <a:effectLst/>
              </a:rPr>
              <a:t>In order to evaluate potential projects equally, you need to consider their </a:t>
            </a:r>
            <a:r>
              <a:rPr lang="en-US" b="1" dirty="0">
                <a:solidFill>
                  <a:srgbClr val="231F20"/>
                </a:solidFill>
                <a:effectLst/>
              </a:rPr>
              <a:t>net present value</a:t>
            </a:r>
            <a:r>
              <a:rPr lang="en-US" dirty="0">
                <a:solidFill>
                  <a:srgbClr val="231F20"/>
                </a:solidFill>
                <a:effectLst/>
              </a:rPr>
              <a:t>. </a:t>
            </a:r>
            <a:endParaRPr lang="en-US" dirty="0"/>
          </a:p>
        </p:txBody>
      </p:sp>
    </p:spTree>
    <p:extLst>
      <p:ext uri="{BB962C8B-B14F-4D97-AF65-F5344CB8AC3E}">
        <p14:creationId xmlns:p14="http://schemas.microsoft.com/office/powerpoint/2010/main" val="978402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37317" y="1473201"/>
            <a:ext cx="10515600" cy="523766"/>
          </a:xfrm>
        </p:spPr>
        <p:txBody>
          <a:bodyPr>
            <a:normAutofit/>
          </a:bodyPr>
          <a:lstStyle/>
          <a:p>
            <a:r>
              <a:rPr lang="en-US" b="1" dirty="0">
                <a:solidFill>
                  <a:srgbClr val="231F20"/>
                </a:solidFill>
                <a:effectLst/>
                <a:latin typeface="HelveticaLTStd-Bold"/>
              </a:rPr>
              <a:t>Net Present Value Analysis</a:t>
            </a:r>
            <a:endParaRPr lang="en-US" dirty="0"/>
          </a:p>
        </p:txBody>
      </p:sp>
      <p:sp>
        <p:nvSpPr>
          <p:cNvPr id="3" name="Title 2"/>
          <p:cNvSpPr>
            <a:spLocks noGrp="1"/>
          </p:cNvSpPr>
          <p:nvPr>
            <p:ph type="title"/>
          </p:nvPr>
        </p:nvSpPr>
        <p:spPr/>
        <p:txBody>
          <a:bodyPr/>
          <a:lstStyle/>
          <a:p>
            <a:pPr algn="ctr">
              <a:tabLst>
                <a:tab pos="3141345" algn="l"/>
              </a:tabLst>
            </a:pPr>
            <a:r>
              <a:rPr lang="en-US" dirty="0"/>
              <a:t>Performing Financial Analyses</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616253" y="1996968"/>
            <a:ext cx="10515600" cy="158024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b="1" dirty="0">
                <a:solidFill>
                  <a:srgbClr val="231F20"/>
                </a:solidFill>
                <a:effectLst/>
              </a:rPr>
              <a:t>Net present value (NPV) analysis</a:t>
            </a:r>
            <a:r>
              <a:rPr lang="en-US" dirty="0">
                <a:solidFill>
                  <a:srgbClr val="231F20"/>
                </a:solidFill>
                <a:effectLst/>
              </a:rPr>
              <a:t> is a method of calculating the expected net monetary gain or loss from a project by calculating the value of all expected future </a:t>
            </a:r>
            <a:r>
              <a:rPr lang="en-US" b="1" dirty="0">
                <a:solidFill>
                  <a:srgbClr val="231F20"/>
                </a:solidFill>
                <a:effectLst/>
              </a:rPr>
              <a:t>cash inflows </a:t>
            </a:r>
            <a:r>
              <a:rPr lang="en-US" dirty="0">
                <a:solidFill>
                  <a:srgbClr val="231F20"/>
                </a:solidFill>
                <a:effectLst/>
              </a:rPr>
              <a:t>and </a:t>
            </a:r>
            <a:r>
              <a:rPr lang="en-US" b="1" dirty="0">
                <a:solidFill>
                  <a:srgbClr val="231F20"/>
                </a:solidFill>
                <a:effectLst/>
              </a:rPr>
              <a:t>outflows</a:t>
            </a:r>
            <a:r>
              <a:rPr lang="en-US" dirty="0">
                <a:solidFill>
                  <a:srgbClr val="231F20"/>
                </a:solidFill>
                <a:effectLst/>
              </a:rPr>
              <a:t> at the present time. </a:t>
            </a:r>
            <a:endParaRPr lang="en-US" dirty="0">
              <a:solidFill>
                <a:schemeClr val="tx1"/>
              </a:solidFill>
            </a:endParaRPr>
          </a:p>
        </p:txBody>
      </p:sp>
    </p:spTree>
    <p:extLst>
      <p:ext uri="{BB962C8B-B14F-4D97-AF65-F5344CB8AC3E}">
        <p14:creationId xmlns:p14="http://schemas.microsoft.com/office/powerpoint/2010/main" val="298849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Project Integration Management</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329817" y="1545973"/>
            <a:ext cx="10515600" cy="408852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b="1" dirty="0">
                <a:solidFill>
                  <a:srgbClr val="231F20"/>
                </a:solidFill>
                <a:effectLst/>
              </a:rPr>
              <a:t>Project integration management</a:t>
            </a:r>
            <a:r>
              <a:rPr lang="en-US" dirty="0">
                <a:solidFill>
                  <a:srgbClr val="231F20"/>
                </a:solidFill>
                <a:effectLst/>
              </a:rPr>
              <a:t> involves coordinating all of the other project management knowledge areas throughout a project’s life cycle. </a:t>
            </a:r>
          </a:p>
          <a:p>
            <a:pPr marL="342900" indent="-342900" algn="just">
              <a:buFont typeface="Arial" panose="020B0604020202020204" pitchFamily="34" charset="0"/>
              <a:buChar char="•"/>
            </a:pPr>
            <a:endParaRPr lang="en-US" dirty="0">
              <a:solidFill>
                <a:srgbClr val="231F20"/>
              </a:solidFill>
            </a:endParaRPr>
          </a:p>
          <a:p>
            <a:pPr marL="342900" indent="-342900" algn="just">
              <a:buFont typeface="Arial" panose="020B0604020202020204" pitchFamily="34" charset="0"/>
              <a:buChar char="•"/>
            </a:pPr>
            <a:r>
              <a:rPr lang="en-US" dirty="0">
                <a:solidFill>
                  <a:srgbClr val="231F20"/>
                </a:solidFill>
                <a:effectLst/>
              </a:rPr>
              <a:t>This integration ensures that all the elements of a project come together at the right times to complete a project successfully. </a:t>
            </a:r>
            <a:endParaRPr lang="en-US" dirty="0">
              <a:solidFill>
                <a:schemeClr val="tx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649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37317" y="1473201"/>
            <a:ext cx="10515600" cy="523766"/>
          </a:xfrm>
        </p:spPr>
        <p:txBody>
          <a:bodyPr>
            <a:normAutofit/>
          </a:bodyPr>
          <a:lstStyle/>
          <a:p>
            <a:r>
              <a:rPr lang="en-US" b="1" dirty="0">
                <a:solidFill>
                  <a:srgbClr val="231F20"/>
                </a:solidFill>
                <a:effectLst/>
                <a:latin typeface="HelveticaLTStd-Bold"/>
              </a:rPr>
              <a:t>Net Present Value Analysis</a:t>
            </a:r>
            <a:endParaRPr lang="en-US" dirty="0"/>
          </a:p>
        </p:txBody>
      </p:sp>
      <p:sp>
        <p:nvSpPr>
          <p:cNvPr id="3" name="Title 2"/>
          <p:cNvSpPr>
            <a:spLocks noGrp="1"/>
          </p:cNvSpPr>
          <p:nvPr>
            <p:ph type="title"/>
          </p:nvPr>
        </p:nvSpPr>
        <p:spPr/>
        <p:txBody>
          <a:bodyPr/>
          <a:lstStyle/>
          <a:p>
            <a:pPr algn="ctr">
              <a:tabLst>
                <a:tab pos="3141345" algn="l"/>
              </a:tabLst>
            </a:pPr>
            <a:r>
              <a:rPr lang="en-US" dirty="0"/>
              <a:t>Net Present Value Analysis</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616253" y="1984263"/>
            <a:ext cx="10515600" cy="380358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dirty="0">
                <a:solidFill>
                  <a:srgbClr val="231F20"/>
                </a:solidFill>
                <a:effectLst/>
              </a:rPr>
              <a:t>An organization should consider only projects with a positive NPV if financial value is a key criterion for project selection. </a:t>
            </a:r>
          </a:p>
          <a:p>
            <a:pPr marL="342900" indent="-342900" algn="just">
              <a:buFont typeface="Arial" panose="020B0604020202020204" pitchFamily="34" charset="0"/>
              <a:buChar char="•"/>
            </a:pPr>
            <a:r>
              <a:rPr lang="en-US" dirty="0">
                <a:solidFill>
                  <a:srgbClr val="231F20"/>
                </a:solidFill>
                <a:effectLst/>
              </a:rPr>
              <a:t>A positive NPV means that the return from a project exceeds the </a:t>
            </a:r>
            <a:r>
              <a:rPr lang="en-US" b="1" dirty="0">
                <a:solidFill>
                  <a:srgbClr val="231F20"/>
                </a:solidFill>
                <a:effectLst/>
              </a:rPr>
              <a:t>cost of capital</a:t>
            </a:r>
            <a:r>
              <a:rPr lang="en-US" dirty="0">
                <a:solidFill>
                  <a:srgbClr val="231F20"/>
                </a:solidFill>
                <a:effectLst/>
              </a:rPr>
              <a:t>—the return available from investing the capital elsewhere. </a:t>
            </a:r>
          </a:p>
          <a:p>
            <a:pPr marL="342900" indent="-342900" algn="just">
              <a:buFont typeface="Arial" panose="020B0604020202020204" pitchFamily="34" charset="0"/>
              <a:buChar char="•"/>
            </a:pPr>
            <a:r>
              <a:rPr lang="en-US" dirty="0">
                <a:solidFill>
                  <a:srgbClr val="231F20"/>
                </a:solidFill>
                <a:effectLst/>
              </a:rPr>
              <a:t>In other words, the cost of capital is the rate of return that could have been earned by putting the same money into a different investment with equal risk. </a:t>
            </a:r>
          </a:p>
          <a:p>
            <a:pPr marL="342900" indent="-342900" algn="just">
              <a:buFont typeface="Arial" panose="020B0604020202020204" pitchFamily="34" charset="0"/>
              <a:buChar char="•"/>
            </a:pPr>
            <a:r>
              <a:rPr lang="en-US" dirty="0">
                <a:solidFill>
                  <a:srgbClr val="231F20"/>
                </a:solidFill>
                <a:effectLst/>
              </a:rPr>
              <a:t>Projects with higher NPVs are preferred to projects with lower NPVs, if all other factors are equal.</a:t>
            </a:r>
            <a:endParaRPr lang="en-US" dirty="0">
              <a:solidFill>
                <a:schemeClr val="tx1"/>
              </a:solidFill>
            </a:endParaRPr>
          </a:p>
        </p:txBody>
      </p:sp>
    </p:spTree>
    <p:extLst>
      <p:ext uri="{BB962C8B-B14F-4D97-AF65-F5344CB8AC3E}">
        <p14:creationId xmlns:p14="http://schemas.microsoft.com/office/powerpoint/2010/main" val="3179884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Net Present Value Analysis</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445432" y="1527206"/>
            <a:ext cx="10515600" cy="380358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dirty="0">
                <a:solidFill>
                  <a:srgbClr val="231F20"/>
                </a:solidFill>
                <a:effectLst/>
              </a:rPr>
              <a:t>To calculate NPV, you must assume a certain discount rate. </a:t>
            </a:r>
          </a:p>
          <a:p>
            <a:pPr marL="342900" indent="-342900" algn="just">
              <a:buFont typeface="Arial" panose="020B0604020202020204" pitchFamily="34" charset="0"/>
              <a:buChar char="•"/>
            </a:pPr>
            <a:r>
              <a:rPr lang="en-US" dirty="0">
                <a:solidFill>
                  <a:srgbClr val="231F20"/>
                </a:solidFill>
                <a:effectLst/>
              </a:rPr>
              <a:t>The </a:t>
            </a:r>
            <a:r>
              <a:rPr lang="en-US" b="1" dirty="0">
                <a:solidFill>
                  <a:srgbClr val="231F20"/>
                </a:solidFill>
                <a:effectLst/>
              </a:rPr>
              <a:t>discount rate</a:t>
            </a:r>
            <a:r>
              <a:rPr lang="en-US" dirty="0">
                <a:solidFill>
                  <a:srgbClr val="231F20"/>
                </a:solidFill>
                <a:effectLst/>
              </a:rPr>
              <a:t> is the interest rate used to discount cash flows. </a:t>
            </a:r>
          </a:p>
          <a:p>
            <a:pPr marL="342900" indent="-342900" algn="just">
              <a:buFont typeface="Arial" panose="020B0604020202020204" pitchFamily="34" charset="0"/>
              <a:buChar char="•"/>
            </a:pPr>
            <a:r>
              <a:rPr lang="en-US" dirty="0">
                <a:solidFill>
                  <a:srgbClr val="231F20"/>
                </a:solidFill>
                <a:effectLst/>
              </a:rPr>
              <a:t>It takes into account not just the time value of money but also the risk or uncertainty of future cash flows. </a:t>
            </a:r>
          </a:p>
          <a:p>
            <a:pPr marL="342900" indent="-342900" algn="just">
              <a:buFont typeface="Arial" panose="020B0604020202020204" pitchFamily="34" charset="0"/>
              <a:buChar char="•"/>
            </a:pPr>
            <a:r>
              <a:rPr lang="en-US" dirty="0">
                <a:solidFill>
                  <a:srgbClr val="231F20"/>
                </a:solidFill>
                <a:effectLst/>
              </a:rPr>
              <a:t>The greater the uncertainty of future cash flows, the higher the discount rate. </a:t>
            </a:r>
          </a:p>
          <a:p>
            <a:pPr marL="342900" indent="-342900" algn="just">
              <a:buFont typeface="Arial" panose="020B0604020202020204" pitchFamily="34" charset="0"/>
              <a:buChar char="•"/>
            </a:pPr>
            <a:r>
              <a:rPr lang="en-US" dirty="0">
                <a:solidFill>
                  <a:srgbClr val="231F20"/>
                </a:solidFill>
                <a:effectLst/>
              </a:rPr>
              <a:t>It is also called the </a:t>
            </a:r>
            <a:r>
              <a:rPr lang="en-US" b="1" dirty="0">
                <a:solidFill>
                  <a:srgbClr val="231F20"/>
                </a:solidFill>
                <a:effectLst/>
              </a:rPr>
              <a:t>capitalization rate</a:t>
            </a:r>
            <a:r>
              <a:rPr lang="en-US" dirty="0">
                <a:solidFill>
                  <a:srgbClr val="231F20"/>
                </a:solidFill>
                <a:effectLst/>
              </a:rPr>
              <a:t> or the </a:t>
            </a:r>
            <a:r>
              <a:rPr lang="en-US" b="1" dirty="0">
                <a:solidFill>
                  <a:srgbClr val="231F20"/>
                </a:solidFill>
                <a:effectLst/>
              </a:rPr>
              <a:t>opportunity cost of capital</a:t>
            </a:r>
            <a:r>
              <a:rPr lang="en-US" dirty="0">
                <a:solidFill>
                  <a:srgbClr val="231F20"/>
                </a:solidFill>
                <a:effectLst/>
              </a:rPr>
              <a:t>.</a:t>
            </a:r>
            <a:endParaRPr lang="en-US" dirty="0">
              <a:solidFill>
                <a:schemeClr val="tx1"/>
              </a:solidFill>
            </a:endParaRPr>
          </a:p>
        </p:txBody>
      </p:sp>
    </p:spTree>
    <p:extLst>
      <p:ext uri="{BB962C8B-B14F-4D97-AF65-F5344CB8AC3E}">
        <p14:creationId xmlns:p14="http://schemas.microsoft.com/office/powerpoint/2010/main" val="3701458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37317" y="1473201"/>
            <a:ext cx="10515600" cy="523766"/>
          </a:xfrm>
        </p:spPr>
        <p:txBody>
          <a:bodyPr>
            <a:normAutofit/>
          </a:bodyPr>
          <a:lstStyle/>
          <a:p>
            <a:r>
              <a:rPr lang="en-US" b="1" dirty="0">
                <a:solidFill>
                  <a:srgbClr val="231F20"/>
                </a:solidFill>
                <a:effectLst/>
                <a:latin typeface="HelveticaLTStd-Bold"/>
              </a:rPr>
              <a:t>Net Present Value Analysis</a:t>
            </a:r>
            <a:endParaRPr lang="en-US" dirty="0"/>
          </a:p>
        </p:txBody>
      </p:sp>
      <p:sp>
        <p:nvSpPr>
          <p:cNvPr id="3" name="Title 2"/>
          <p:cNvSpPr>
            <a:spLocks noGrp="1"/>
          </p:cNvSpPr>
          <p:nvPr>
            <p:ph type="title"/>
          </p:nvPr>
        </p:nvSpPr>
        <p:spPr/>
        <p:txBody>
          <a:bodyPr/>
          <a:lstStyle/>
          <a:p>
            <a:pPr algn="ctr">
              <a:tabLst>
                <a:tab pos="3141345" algn="l"/>
              </a:tabLst>
            </a:pPr>
            <a:r>
              <a:rPr lang="en-US" dirty="0"/>
              <a:t>Net Present Value Analysis</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616253" y="1984263"/>
            <a:ext cx="10515600" cy="380358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dirty="0">
                <a:solidFill>
                  <a:srgbClr val="231F20"/>
                </a:solidFill>
                <a:effectLst/>
              </a:rPr>
              <a:t>1. Determine the estimated costs and benefits for the life of the project and the products it creates. </a:t>
            </a:r>
          </a:p>
          <a:p>
            <a:pPr algn="just"/>
            <a:r>
              <a:rPr lang="en-US" dirty="0">
                <a:solidFill>
                  <a:srgbClr val="231F20"/>
                </a:solidFill>
                <a:effectLst/>
              </a:rPr>
              <a:t>2. Determine the discount rate. </a:t>
            </a:r>
          </a:p>
          <a:p>
            <a:pPr algn="just"/>
            <a:r>
              <a:rPr lang="en-US" dirty="0">
                <a:solidFill>
                  <a:srgbClr val="231F20"/>
                </a:solidFill>
                <a:effectLst/>
              </a:rPr>
              <a:t>3. Calculate the net present value. </a:t>
            </a:r>
          </a:p>
          <a:p>
            <a:pPr algn="just"/>
            <a:r>
              <a:rPr lang="en-US" dirty="0">
                <a:solidFill>
                  <a:srgbClr val="231F20"/>
                </a:solidFill>
                <a:effectLst/>
              </a:rPr>
              <a:t>Most spreadsheet software has a built-in function to calculate NPV. For example, </a:t>
            </a:r>
          </a:p>
          <a:p>
            <a:pPr algn="just"/>
            <a:r>
              <a:rPr lang="en-US" dirty="0">
                <a:solidFill>
                  <a:srgbClr val="231F20"/>
                </a:solidFill>
                <a:effectLst/>
              </a:rPr>
              <a:t>Microsoft Excel uses: </a:t>
            </a:r>
            <a:r>
              <a:rPr lang="en-US" b="1" dirty="0">
                <a:solidFill>
                  <a:srgbClr val="231F20"/>
                </a:solidFill>
                <a:effectLst/>
              </a:rPr>
              <a:t>NPV(discount rate, range of cash flows).</a:t>
            </a:r>
            <a:endParaRPr lang="en-US" b="1" dirty="0">
              <a:solidFill>
                <a:schemeClr val="tx1"/>
              </a:solidFill>
            </a:endParaRPr>
          </a:p>
        </p:txBody>
      </p:sp>
    </p:spTree>
    <p:extLst>
      <p:ext uri="{BB962C8B-B14F-4D97-AF65-F5344CB8AC3E}">
        <p14:creationId xmlns:p14="http://schemas.microsoft.com/office/powerpoint/2010/main" val="1526234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b="1" dirty="0"/>
              <a:t>Return on Investment</a:t>
            </a:r>
          </a:p>
        </p:txBody>
      </p:sp>
      <p:sp>
        <p:nvSpPr>
          <p:cNvPr id="5" name="Rectangle 2">
            <a:extLst>
              <a:ext uri="{FF2B5EF4-FFF2-40B4-BE49-F238E27FC236}">
                <a16:creationId xmlns:a16="http://schemas.microsoft.com/office/drawing/2014/main" id="{F9F3BABB-61FC-5B26-BB9A-9736B1AF35C3}"/>
              </a:ext>
            </a:extLst>
          </p:cNvPr>
          <p:cNvSpPr>
            <a:spLocks noGrp="1" noChangeArrowheads="1"/>
          </p:cNvSpPr>
          <p:nvPr>
            <p:ph type="body" idx="1"/>
          </p:nvPr>
        </p:nvSpPr>
        <p:spPr bwMode="auto">
          <a:xfrm>
            <a:off x="432669" y="1612605"/>
            <a:ext cx="10920248" cy="3632789"/>
          </a:xfrm>
          <a:prstGeom prst="rect">
            <a:avLst/>
          </a:prstGeom>
          <a:noFill/>
          <a:ln>
            <a:noFill/>
          </a:ln>
          <a:effectLst/>
        </p:spPr>
        <p:txBody>
          <a:bodyPr vert="horz" wrap="square" lIns="0" tIns="0" rIns="0" bIns="0" numCol="1" anchor="ctr" anchorCtr="0" compatLnSpc="1">
            <a:prstTxWarp prst="textNoShape">
              <a:avLst/>
            </a:prstTxWarp>
            <a:spAutoFit/>
          </a:bodyPr>
          <a:lstStyle/>
          <a:p>
            <a:pPr marL="342900" indent="-342900">
              <a:buFont typeface="Arial" panose="020B0604020202020204" pitchFamily="34" charset="0"/>
              <a:buChar char="•"/>
            </a:pPr>
            <a:r>
              <a:rPr lang="en-US" dirty="0">
                <a:solidFill>
                  <a:srgbClr val="231F20"/>
                </a:solidFill>
                <a:effectLst/>
              </a:rPr>
              <a:t>Another important financial consideration is return on investment. </a:t>
            </a:r>
          </a:p>
          <a:p>
            <a:pPr marL="342900" indent="-342900">
              <a:buFont typeface="Arial" panose="020B0604020202020204" pitchFamily="34" charset="0"/>
              <a:buChar char="•"/>
            </a:pPr>
            <a:r>
              <a:rPr lang="en-US" b="1" dirty="0">
                <a:solidFill>
                  <a:srgbClr val="231F20"/>
                </a:solidFill>
                <a:effectLst/>
              </a:rPr>
              <a:t>Return on investment (ROI)</a:t>
            </a:r>
            <a:r>
              <a:rPr lang="en-US" dirty="0">
                <a:solidFill>
                  <a:srgbClr val="231F20"/>
                </a:solidFill>
                <a:effectLst/>
              </a:rPr>
              <a:t> is the result of subtracting the project costs from the benefits and then dividing by the costs. </a:t>
            </a:r>
          </a:p>
          <a:p>
            <a:pPr marL="342900" indent="-342900">
              <a:buFont typeface="Arial" panose="020B0604020202020204" pitchFamily="34" charset="0"/>
              <a:buChar char="•"/>
            </a:pPr>
            <a:r>
              <a:rPr lang="en-US" b="1" dirty="0">
                <a:solidFill>
                  <a:srgbClr val="FF0000"/>
                </a:solidFill>
                <a:effectLst/>
              </a:rPr>
              <a:t>For example, </a:t>
            </a:r>
            <a:r>
              <a:rPr lang="en-US" dirty="0">
                <a:solidFill>
                  <a:srgbClr val="231F20"/>
                </a:solidFill>
                <a:effectLst/>
              </a:rPr>
              <a:t>if you invest $100 today and next year it is worth $110, your ROI is ($110 – 100)/100 or 0.10 (10 percent). </a:t>
            </a:r>
          </a:p>
          <a:p>
            <a:r>
              <a:rPr lang="en-US" dirty="0">
                <a:solidFill>
                  <a:srgbClr val="231F20"/>
                </a:solidFill>
              </a:rPr>
              <a:t>	</a:t>
            </a:r>
            <a:r>
              <a:rPr lang="en-US" i="1" dirty="0">
                <a:solidFill>
                  <a:srgbClr val="231F20"/>
                </a:solidFill>
                <a:effectLst/>
              </a:rPr>
              <a:t>Note that the ROI is always a percentage. </a:t>
            </a:r>
          </a:p>
          <a:p>
            <a:pPr marL="342900" indent="-342900">
              <a:buFont typeface="Arial" panose="020B0604020202020204" pitchFamily="34" charset="0"/>
              <a:buChar char="•"/>
            </a:pPr>
            <a:r>
              <a:rPr lang="en-US" dirty="0">
                <a:solidFill>
                  <a:srgbClr val="231F20"/>
                </a:solidFill>
                <a:effectLst/>
              </a:rPr>
              <a:t>It can be positive or negative. </a:t>
            </a:r>
          </a:p>
          <a:p>
            <a:pPr marL="342900" indent="-342900">
              <a:buFont typeface="Arial" panose="020B0604020202020204" pitchFamily="34" charset="0"/>
              <a:buChar char="•"/>
            </a:pPr>
            <a:r>
              <a:rPr lang="en-US" dirty="0">
                <a:solidFill>
                  <a:srgbClr val="231F20"/>
                </a:solidFill>
                <a:effectLst/>
              </a:rPr>
              <a:t>For multiyear projects, it is best to use discounted costs and benefits when calculating ROI. </a:t>
            </a:r>
            <a:endParaRPr kumimoji="0" lang="LID4096" altLang="LID4096"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9092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Net Present Value Analysis</a:t>
            </a:r>
            <a:endParaRPr lang="en-US" b="1" dirty="0"/>
          </a:p>
        </p:txBody>
      </p:sp>
      <p:graphicFrame>
        <p:nvGraphicFramePr>
          <p:cNvPr id="9" name="Table 9">
            <a:extLst>
              <a:ext uri="{FF2B5EF4-FFF2-40B4-BE49-F238E27FC236}">
                <a16:creationId xmlns:a16="http://schemas.microsoft.com/office/drawing/2014/main" id="{8CED7FBD-DADC-B2E9-F782-9BC5FC639628}"/>
              </a:ext>
            </a:extLst>
          </p:cNvPr>
          <p:cNvGraphicFramePr>
            <a:graphicFrameLocks noGrp="1"/>
          </p:cNvGraphicFramePr>
          <p:nvPr>
            <p:extLst>
              <p:ext uri="{D42A27DB-BD31-4B8C-83A1-F6EECF244321}">
                <p14:modId xmlns:p14="http://schemas.microsoft.com/office/powerpoint/2010/main" val="240994540"/>
              </p:ext>
            </p:extLst>
          </p:nvPr>
        </p:nvGraphicFramePr>
        <p:xfrm>
          <a:off x="1203732" y="1358207"/>
          <a:ext cx="9840719" cy="4450080"/>
        </p:xfrm>
        <a:graphic>
          <a:graphicData uri="http://schemas.openxmlformats.org/drawingml/2006/table">
            <a:tbl>
              <a:tblPr firstRow="1" bandRow="1">
                <a:tableStyleId>{5940675A-B579-460E-94D1-54222C63F5DA}</a:tableStyleId>
              </a:tblPr>
              <a:tblGrid>
                <a:gridCol w="3026624">
                  <a:extLst>
                    <a:ext uri="{9D8B030D-6E8A-4147-A177-3AD203B41FA5}">
                      <a16:colId xmlns:a16="http://schemas.microsoft.com/office/drawing/2014/main" val="2949553057"/>
                    </a:ext>
                  </a:extLst>
                </a:gridCol>
                <a:gridCol w="1008380">
                  <a:extLst>
                    <a:ext uri="{9D8B030D-6E8A-4147-A177-3AD203B41FA5}">
                      <a16:colId xmlns:a16="http://schemas.microsoft.com/office/drawing/2014/main" val="2432321013"/>
                    </a:ext>
                  </a:extLst>
                </a:gridCol>
                <a:gridCol w="1161143">
                  <a:extLst>
                    <a:ext uri="{9D8B030D-6E8A-4147-A177-3AD203B41FA5}">
                      <a16:colId xmlns:a16="http://schemas.microsoft.com/office/drawing/2014/main" val="2650530538"/>
                    </a:ext>
                  </a:extLst>
                </a:gridCol>
                <a:gridCol w="1161143">
                  <a:extLst>
                    <a:ext uri="{9D8B030D-6E8A-4147-A177-3AD203B41FA5}">
                      <a16:colId xmlns:a16="http://schemas.microsoft.com/office/drawing/2014/main" val="2933217246"/>
                    </a:ext>
                  </a:extLst>
                </a:gridCol>
                <a:gridCol w="1161143">
                  <a:extLst>
                    <a:ext uri="{9D8B030D-6E8A-4147-A177-3AD203B41FA5}">
                      <a16:colId xmlns:a16="http://schemas.microsoft.com/office/drawing/2014/main" val="2012488132"/>
                    </a:ext>
                  </a:extLst>
                </a:gridCol>
                <a:gridCol w="1161143">
                  <a:extLst>
                    <a:ext uri="{9D8B030D-6E8A-4147-A177-3AD203B41FA5}">
                      <a16:colId xmlns:a16="http://schemas.microsoft.com/office/drawing/2014/main" val="2676912639"/>
                    </a:ext>
                  </a:extLst>
                </a:gridCol>
                <a:gridCol w="1161143">
                  <a:extLst>
                    <a:ext uri="{9D8B030D-6E8A-4147-A177-3AD203B41FA5}">
                      <a16:colId xmlns:a16="http://schemas.microsoft.com/office/drawing/2014/main" val="4158227437"/>
                    </a:ext>
                  </a:extLst>
                </a:gridCol>
              </a:tblGrid>
              <a:tr h="370840">
                <a:tc>
                  <a:txBody>
                    <a:bodyPr/>
                    <a:lstStyle/>
                    <a:p>
                      <a:r>
                        <a:rPr lang="en-US" dirty="0"/>
                        <a:t>Discount rate</a:t>
                      </a:r>
                      <a:endParaRPr lang="LID4096" dirty="0"/>
                    </a:p>
                  </a:txBody>
                  <a:tcPr/>
                </a:tc>
                <a:tc>
                  <a:txBody>
                    <a:bodyPr/>
                    <a:lstStyle/>
                    <a:p>
                      <a:pPr algn="ctr"/>
                      <a:r>
                        <a:rPr lang="en-US" b="1" dirty="0"/>
                        <a:t>8%</a:t>
                      </a:r>
                      <a:endParaRPr lang="LID4096" b="1" dirty="0"/>
                    </a:p>
                  </a:txBody>
                  <a:tcPr/>
                </a:tc>
                <a:tc>
                  <a:txBody>
                    <a:bodyPr/>
                    <a:lstStyle/>
                    <a:p>
                      <a:pPr algn="ctr"/>
                      <a:endParaRPr lang="LID4096" b="1"/>
                    </a:p>
                  </a:txBody>
                  <a:tcPr/>
                </a:tc>
                <a:tc>
                  <a:txBody>
                    <a:bodyPr/>
                    <a:lstStyle/>
                    <a:p>
                      <a:pPr algn="ctr"/>
                      <a:endParaRPr lang="LID4096" b="1"/>
                    </a:p>
                  </a:txBody>
                  <a:tcPr/>
                </a:tc>
                <a:tc>
                  <a:txBody>
                    <a:bodyPr/>
                    <a:lstStyle/>
                    <a:p>
                      <a:pPr algn="ctr"/>
                      <a:endParaRPr lang="LID4096" b="1"/>
                    </a:p>
                  </a:txBody>
                  <a:tcPr/>
                </a:tc>
                <a:tc>
                  <a:txBody>
                    <a:bodyPr/>
                    <a:lstStyle/>
                    <a:p>
                      <a:pPr algn="ctr"/>
                      <a:endParaRPr lang="LID4096" b="1"/>
                    </a:p>
                  </a:txBody>
                  <a:tcPr/>
                </a:tc>
                <a:tc>
                  <a:txBody>
                    <a:bodyPr/>
                    <a:lstStyle/>
                    <a:p>
                      <a:endParaRPr lang="LID4096"/>
                    </a:p>
                  </a:txBody>
                  <a:tcPr/>
                </a:tc>
                <a:extLst>
                  <a:ext uri="{0D108BD9-81ED-4DB2-BD59-A6C34878D82A}">
                    <a16:rowId xmlns:a16="http://schemas.microsoft.com/office/drawing/2014/main" val="3876935650"/>
                  </a:ext>
                </a:extLst>
              </a:tr>
              <a:tr h="370840">
                <a:tc>
                  <a:txBody>
                    <a:bodyPr/>
                    <a:lstStyle/>
                    <a:p>
                      <a:r>
                        <a:rPr lang="en-US" dirty="0"/>
                        <a:t>Project 1</a:t>
                      </a:r>
                      <a:endParaRPr lang="LID4096" dirty="0"/>
                    </a:p>
                  </a:txBody>
                  <a:tcPr/>
                </a:tc>
                <a:tc>
                  <a:txBody>
                    <a:bodyPr/>
                    <a:lstStyle/>
                    <a:p>
                      <a:pPr algn="ctr"/>
                      <a:r>
                        <a:rPr lang="en-US" b="1" dirty="0"/>
                        <a:t>Year 0</a:t>
                      </a:r>
                      <a:endParaRPr lang="LID4096" b="1" dirty="0"/>
                    </a:p>
                  </a:txBody>
                  <a:tcPr/>
                </a:tc>
                <a:tc>
                  <a:txBody>
                    <a:bodyPr/>
                    <a:lstStyle/>
                    <a:p>
                      <a:pPr algn="ctr"/>
                      <a:r>
                        <a:rPr lang="en-US" b="1" dirty="0"/>
                        <a:t>Year 1</a:t>
                      </a:r>
                      <a:endParaRPr lang="LID4096" b="1" dirty="0"/>
                    </a:p>
                  </a:txBody>
                  <a:tcPr/>
                </a:tc>
                <a:tc>
                  <a:txBody>
                    <a:bodyPr/>
                    <a:lstStyle/>
                    <a:p>
                      <a:pPr algn="ctr"/>
                      <a:r>
                        <a:rPr lang="en-US" b="1" dirty="0"/>
                        <a:t>Year 2</a:t>
                      </a:r>
                      <a:endParaRPr lang="LID4096" b="1" dirty="0"/>
                    </a:p>
                  </a:txBody>
                  <a:tcPr/>
                </a:tc>
                <a:tc>
                  <a:txBody>
                    <a:bodyPr/>
                    <a:lstStyle/>
                    <a:p>
                      <a:pPr algn="ctr"/>
                      <a:r>
                        <a:rPr lang="en-US" b="1" dirty="0"/>
                        <a:t>Year 3</a:t>
                      </a:r>
                      <a:endParaRPr lang="LID4096" b="1" dirty="0"/>
                    </a:p>
                  </a:txBody>
                  <a:tcPr/>
                </a:tc>
                <a:tc>
                  <a:txBody>
                    <a:bodyPr/>
                    <a:lstStyle/>
                    <a:p>
                      <a:pPr algn="ctr"/>
                      <a:r>
                        <a:rPr lang="en-US" b="1" dirty="0"/>
                        <a:t>Total</a:t>
                      </a:r>
                      <a:endParaRPr lang="LID4096" b="1" dirty="0"/>
                    </a:p>
                  </a:txBody>
                  <a:tcPr/>
                </a:tc>
                <a:tc>
                  <a:txBody>
                    <a:bodyPr/>
                    <a:lstStyle/>
                    <a:p>
                      <a:endParaRPr lang="LID4096" dirty="0"/>
                    </a:p>
                  </a:txBody>
                  <a:tcPr/>
                </a:tc>
                <a:extLst>
                  <a:ext uri="{0D108BD9-81ED-4DB2-BD59-A6C34878D82A}">
                    <a16:rowId xmlns:a16="http://schemas.microsoft.com/office/drawing/2014/main" val="299372514"/>
                  </a:ext>
                </a:extLst>
              </a:tr>
              <a:tr h="370840">
                <a:tc>
                  <a:txBody>
                    <a:bodyPr/>
                    <a:lstStyle/>
                    <a:p>
                      <a:r>
                        <a:rPr lang="en-US" dirty="0"/>
                        <a:t>Costs</a:t>
                      </a:r>
                      <a:endParaRPr lang="LID4096" dirty="0"/>
                    </a:p>
                  </a:txBody>
                  <a:tcPr/>
                </a:tc>
                <a:tc>
                  <a:txBody>
                    <a:bodyPr/>
                    <a:lstStyle/>
                    <a:p>
                      <a:r>
                        <a:rPr lang="en-US" dirty="0"/>
                        <a:t>140,000</a:t>
                      </a:r>
                      <a:endParaRPr lang="LID4096" dirty="0"/>
                    </a:p>
                  </a:txBody>
                  <a:tcPr/>
                </a:tc>
                <a:tc>
                  <a:txBody>
                    <a:bodyPr/>
                    <a:lstStyle/>
                    <a:p>
                      <a:r>
                        <a:rPr lang="en-US" dirty="0"/>
                        <a:t>40,000</a:t>
                      </a:r>
                      <a:endParaRPr lang="LID4096" dirty="0"/>
                    </a:p>
                  </a:txBody>
                  <a:tcPr/>
                </a:tc>
                <a:tc>
                  <a:txBody>
                    <a:bodyPr/>
                    <a:lstStyle/>
                    <a:p>
                      <a:r>
                        <a:rPr lang="en-US" dirty="0"/>
                        <a:t>40,000</a:t>
                      </a:r>
                      <a:endParaRPr lang="LID4096" dirty="0"/>
                    </a:p>
                  </a:txBody>
                  <a:tcPr/>
                </a:tc>
                <a:tc>
                  <a:txBody>
                    <a:bodyPr/>
                    <a:lstStyle/>
                    <a:p>
                      <a:r>
                        <a:rPr lang="en-US" dirty="0"/>
                        <a:t>40,000</a:t>
                      </a:r>
                      <a:endParaRPr lang="LID4096" dirty="0"/>
                    </a:p>
                  </a:txBody>
                  <a:tcPr/>
                </a:tc>
                <a:tc>
                  <a:txBody>
                    <a:bodyPr/>
                    <a:lstStyle/>
                    <a:p>
                      <a:endParaRPr lang="LID4096"/>
                    </a:p>
                  </a:txBody>
                  <a:tcPr/>
                </a:tc>
                <a:tc>
                  <a:txBody>
                    <a:bodyPr/>
                    <a:lstStyle/>
                    <a:p>
                      <a:endParaRPr lang="LID4096"/>
                    </a:p>
                  </a:txBody>
                  <a:tcPr/>
                </a:tc>
                <a:extLst>
                  <a:ext uri="{0D108BD9-81ED-4DB2-BD59-A6C34878D82A}">
                    <a16:rowId xmlns:a16="http://schemas.microsoft.com/office/drawing/2014/main" val="2759455405"/>
                  </a:ext>
                </a:extLst>
              </a:tr>
              <a:tr h="370840">
                <a:tc>
                  <a:txBody>
                    <a:bodyPr/>
                    <a:lstStyle/>
                    <a:p>
                      <a:r>
                        <a:rPr lang="en-US" dirty="0"/>
                        <a:t>Discount factor</a:t>
                      </a:r>
                      <a:endParaRPr lang="LID4096" dirty="0"/>
                    </a:p>
                  </a:txBody>
                  <a:tcPr/>
                </a:tc>
                <a:tc>
                  <a:txBody>
                    <a:bodyPr/>
                    <a:lstStyle/>
                    <a:p>
                      <a:endParaRPr lang="LID4096" dirty="0"/>
                    </a:p>
                  </a:txBody>
                  <a:tcPr/>
                </a:tc>
                <a:tc>
                  <a:txBody>
                    <a:bodyPr/>
                    <a:lstStyle/>
                    <a:p>
                      <a:endParaRPr lang="LID4096" dirty="0"/>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extLst>
                  <a:ext uri="{0D108BD9-81ED-4DB2-BD59-A6C34878D82A}">
                    <a16:rowId xmlns:a16="http://schemas.microsoft.com/office/drawing/2014/main" val="618562651"/>
                  </a:ext>
                </a:extLst>
              </a:tr>
              <a:tr h="370840">
                <a:tc>
                  <a:txBody>
                    <a:bodyPr/>
                    <a:lstStyle/>
                    <a:p>
                      <a:r>
                        <a:rPr lang="en-US" dirty="0"/>
                        <a:t>Discounted cost</a:t>
                      </a:r>
                      <a:endParaRPr lang="LID4096" dirty="0"/>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extLst>
                  <a:ext uri="{0D108BD9-81ED-4DB2-BD59-A6C34878D82A}">
                    <a16:rowId xmlns:a16="http://schemas.microsoft.com/office/drawing/2014/main" val="3667278298"/>
                  </a:ext>
                </a:extLst>
              </a:tr>
              <a:tr h="370840">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extLst>
                  <a:ext uri="{0D108BD9-81ED-4DB2-BD59-A6C34878D82A}">
                    <a16:rowId xmlns:a16="http://schemas.microsoft.com/office/drawing/2014/main" val="301283034"/>
                  </a:ext>
                </a:extLst>
              </a:tr>
              <a:tr h="370840">
                <a:tc>
                  <a:txBody>
                    <a:bodyPr/>
                    <a:lstStyle/>
                    <a:p>
                      <a:r>
                        <a:rPr lang="en-US" dirty="0"/>
                        <a:t>Benefit</a:t>
                      </a:r>
                      <a:endParaRPr lang="LID4096" dirty="0"/>
                    </a:p>
                  </a:txBody>
                  <a:tcPr/>
                </a:tc>
                <a:tc>
                  <a:txBody>
                    <a:bodyPr/>
                    <a:lstStyle/>
                    <a:p>
                      <a:r>
                        <a:rPr lang="en-US" dirty="0"/>
                        <a:t>0</a:t>
                      </a:r>
                      <a:endParaRPr lang="LID4096" dirty="0"/>
                    </a:p>
                  </a:txBody>
                  <a:tcPr/>
                </a:tc>
                <a:tc>
                  <a:txBody>
                    <a:bodyPr/>
                    <a:lstStyle/>
                    <a:p>
                      <a:r>
                        <a:rPr lang="en-US" dirty="0"/>
                        <a:t>200,000</a:t>
                      </a:r>
                      <a:endParaRPr lang="LID4096" dirty="0"/>
                    </a:p>
                  </a:txBody>
                  <a:tcPr/>
                </a:tc>
                <a:tc>
                  <a:txBody>
                    <a:bodyPr/>
                    <a:lstStyle/>
                    <a:p>
                      <a:r>
                        <a:rPr lang="en-US" dirty="0"/>
                        <a:t>200,000</a:t>
                      </a:r>
                      <a:endParaRPr lang="LID4096" dirty="0"/>
                    </a:p>
                  </a:txBody>
                  <a:tcPr/>
                </a:tc>
                <a:tc>
                  <a:txBody>
                    <a:bodyPr/>
                    <a:lstStyle/>
                    <a:p>
                      <a:r>
                        <a:rPr lang="en-US" dirty="0"/>
                        <a:t>200,000</a:t>
                      </a:r>
                      <a:endParaRPr lang="LID4096" dirty="0"/>
                    </a:p>
                  </a:txBody>
                  <a:tcPr/>
                </a:tc>
                <a:tc>
                  <a:txBody>
                    <a:bodyPr/>
                    <a:lstStyle/>
                    <a:p>
                      <a:endParaRPr lang="LID4096"/>
                    </a:p>
                  </a:txBody>
                  <a:tcPr/>
                </a:tc>
                <a:tc>
                  <a:txBody>
                    <a:bodyPr/>
                    <a:lstStyle/>
                    <a:p>
                      <a:endParaRPr lang="LID4096"/>
                    </a:p>
                  </a:txBody>
                  <a:tcPr/>
                </a:tc>
                <a:extLst>
                  <a:ext uri="{0D108BD9-81ED-4DB2-BD59-A6C34878D82A}">
                    <a16:rowId xmlns:a16="http://schemas.microsoft.com/office/drawing/2014/main" val="3536329681"/>
                  </a:ext>
                </a:extLst>
              </a:tr>
              <a:tr h="370840">
                <a:tc>
                  <a:txBody>
                    <a:bodyPr/>
                    <a:lstStyle/>
                    <a:p>
                      <a:r>
                        <a:rPr lang="en-US" dirty="0"/>
                        <a:t>Discount factor</a:t>
                      </a:r>
                      <a:endParaRPr lang="LID4096" dirty="0"/>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extLst>
                  <a:ext uri="{0D108BD9-81ED-4DB2-BD59-A6C34878D82A}">
                    <a16:rowId xmlns:a16="http://schemas.microsoft.com/office/drawing/2014/main" val="437652892"/>
                  </a:ext>
                </a:extLst>
              </a:tr>
              <a:tr h="370840">
                <a:tc>
                  <a:txBody>
                    <a:bodyPr/>
                    <a:lstStyle/>
                    <a:p>
                      <a:r>
                        <a:rPr lang="en-US" dirty="0"/>
                        <a:t>Discounted Benefit</a:t>
                      </a:r>
                      <a:endParaRPr lang="LID4096" dirty="0"/>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dirty="0"/>
                    </a:p>
                  </a:txBody>
                  <a:tcPr/>
                </a:tc>
                <a:extLst>
                  <a:ext uri="{0D108BD9-81ED-4DB2-BD59-A6C34878D82A}">
                    <a16:rowId xmlns:a16="http://schemas.microsoft.com/office/drawing/2014/main" val="1265852300"/>
                  </a:ext>
                </a:extLst>
              </a:tr>
              <a:tr h="370840">
                <a:tc>
                  <a:txBody>
                    <a:bodyPr/>
                    <a:lstStyle/>
                    <a:p>
                      <a:endParaRPr lang="LID4096" dirty="0"/>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dirty="0"/>
                    </a:p>
                  </a:txBody>
                  <a:tcPr/>
                </a:tc>
                <a:extLst>
                  <a:ext uri="{0D108BD9-81ED-4DB2-BD59-A6C34878D82A}">
                    <a16:rowId xmlns:a16="http://schemas.microsoft.com/office/drawing/2014/main" val="4214929000"/>
                  </a:ext>
                </a:extLst>
              </a:tr>
              <a:tr h="370840">
                <a:tc>
                  <a:txBody>
                    <a:bodyPr/>
                    <a:lstStyle/>
                    <a:p>
                      <a:r>
                        <a:rPr lang="en-US" dirty="0"/>
                        <a:t>Cash flow</a:t>
                      </a:r>
                      <a:endParaRPr lang="LID4096" dirty="0"/>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dirty="0"/>
                    </a:p>
                  </a:txBody>
                  <a:tcPr/>
                </a:tc>
                <a:extLst>
                  <a:ext uri="{0D108BD9-81ED-4DB2-BD59-A6C34878D82A}">
                    <a16:rowId xmlns:a16="http://schemas.microsoft.com/office/drawing/2014/main" val="1825170855"/>
                  </a:ext>
                </a:extLst>
              </a:tr>
              <a:tr h="370840">
                <a:tc>
                  <a:txBody>
                    <a:bodyPr/>
                    <a:lstStyle/>
                    <a:p>
                      <a:r>
                        <a:rPr lang="en-US" dirty="0"/>
                        <a:t>Cumulated cash flow</a:t>
                      </a:r>
                      <a:endParaRPr lang="LID4096" dirty="0"/>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dirty="0"/>
                    </a:p>
                  </a:txBody>
                  <a:tcPr/>
                </a:tc>
                <a:extLst>
                  <a:ext uri="{0D108BD9-81ED-4DB2-BD59-A6C34878D82A}">
                    <a16:rowId xmlns:a16="http://schemas.microsoft.com/office/drawing/2014/main" val="3444319910"/>
                  </a:ext>
                </a:extLst>
              </a:tr>
            </a:tbl>
          </a:graphicData>
        </a:graphic>
      </p:graphicFrame>
      <p:sp>
        <p:nvSpPr>
          <p:cNvPr id="10" name="Title 2">
            <a:extLst>
              <a:ext uri="{FF2B5EF4-FFF2-40B4-BE49-F238E27FC236}">
                <a16:creationId xmlns:a16="http://schemas.microsoft.com/office/drawing/2014/main" id="{0B6E1D05-B56E-51C7-D23F-F2E673A0D52B}"/>
              </a:ext>
            </a:extLst>
          </p:cNvPr>
          <p:cNvSpPr txBox="1">
            <a:spLocks/>
          </p:cNvSpPr>
          <p:nvPr/>
        </p:nvSpPr>
        <p:spPr>
          <a:xfrm>
            <a:off x="72736" y="5808287"/>
            <a:ext cx="5736530" cy="44138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000" kern="1200">
                <a:solidFill>
                  <a:schemeClr val="bg1"/>
                </a:solidFill>
                <a:latin typeface="+mj-lt"/>
                <a:ea typeface="+mj-ea"/>
                <a:cs typeface="+mj-cs"/>
              </a:defRPr>
            </a:lvl1pPr>
          </a:lstStyle>
          <a:p>
            <a:pPr>
              <a:tabLst>
                <a:tab pos="3141345" algn="l"/>
              </a:tabLst>
            </a:pPr>
            <a:r>
              <a:rPr lang="en-US" sz="1600" dirty="0">
                <a:solidFill>
                  <a:schemeClr val="tx1"/>
                </a:solidFill>
              </a:rPr>
              <a:t>Cumulative benefit = Discounted benefit – Discounted cost</a:t>
            </a:r>
            <a:endParaRPr lang="en-US" sz="1600" b="1" dirty="0">
              <a:solidFill>
                <a:schemeClr val="tx1"/>
              </a:solidFill>
            </a:endParaRPr>
          </a:p>
        </p:txBody>
      </p:sp>
      <p:sp>
        <p:nvSpPr>
          <p:cNvPr id="11" name="Title 2">
            <a:extLst>
              <a:ext uri="{FF2B5EF4-FFF2-40B4-BE49-F238E27FC236}">
                <a16:creationId xmlns:a16="http://schemas.microsoft.com/office/drawing/2014/main" id="{27DD017E-1E0E-87AD-48B8-AF30507EE8AE}"/>
              </a:ext>
            </a:extLst>
          </p:cNvPr>
          <p:cNvSpPr txBox="1">
            <a:spLocks/>
          </p:cNvSpPr>
          <p:nvPr/>
        </p:nvSpPr>
        <p:spPr>
          <a:xfrm>
            <a:off x="5905348" y="5808287"/>
            <a:ext cx="6102432" cy="44138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000" kern="1200">
                <a:solidFill>
                  <a:schemeClr val="bg1"/>
                </a:solidFill>
                <a:latin typeface="+mj-lt"/>
                <a:ea typeface="+mj-ea"/>
                <a:cs typeface="+mj-cs"/>
              </a:defRPr>
            </a:lvl1pPr>
          </a:lstStyle>
          <a:p>
            <a:pPr>
              <a:tabLst>
                <a:tab pos="3141345" algn="l"/>
              </a:tabLst>
            </a:pPr>
            <a:r>
              <a:rPr lang="en-US" sz="1600" dirty="0">
                <a:solidFill>
                  <a:schemeClr val="tx1"/>
                </a:solidFill>
              </a:rPr>
              <a:t>Cumulative Cash flow = Cumulative benefit – Discounted cost</a:t>
            </a:r>
            <a:endParaRPr lang="en-US" sz="1600" b="1" dirty="0">
              <a:solidFill>
                <a:schemeClr val="tx1"/>
              </a:solidFill>
            </a:endParaRPr>
          </a:p>
        </p:txBody>
      </p:sp>
    </p:spTree>
    <p:extLst>
      <p:ext uri="{BB962C8B-B14F-4D97-AF65-F5344CB8AC3E}">
        <p14:creationId xmlns:p14="http://schemas.microsoft.com/office/powerpoint/2010/main" val="508284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Net Present Value Analysis</a:t>
            </a:r>
            <a:endParaRPr lang="en-US" b="1" dirty="0"/>
          </a:p>
        </p:txBody>
      </p:sp>
      <p:graphicFrame>
        <p:nvGraphicFramePr>
          <p:cNvPr id="9" name="Table 9">
            <a:extLst>
              <a:ext uri="{FF2B5EF4-FFF2-40B4-BE49-F238E27FC236}">
                <a16:creationId xmlns:a16="http://schemas.microsoft.com/office/drawing/2014/main" id="{8CED7FBD-DADC-B2E9-F782-9BC5FC639628}"/>
              </a:ext>
            </a:extLst>
          </p:cNvPr>
          <p:cNvGraphicFramePr>
            <a:graphicFrameLocks noGrp="1"/>
          </p:cNvGraphicFramePr>
          <p:nvPr>
            <p:extLst>
              <p:ext uri="{D42A27DB-BD31-4B8C-83A1-F6EECF244321}">
                <p14:modId xmlns:p14="http://schemas.microsoft.com/office/powerpoint/2010/main" val="795365932"/>
              </p:ext>
            </p:extLst>
          </p:nvPr>
        </p:nvGraphicFramePr>
        <p:xfrm>
          <a:off x="1203732" y="1358207"/>
          <a:ext cx="9840719" cy="4450080"/>
        </p:xfrm>
        <a:graphic>
          <a:graphicData uri="http://schemas.openxmlformats.org/drawingml/2006/table">
            <a:tbl>
              <a:tblPr firstRow="1" bandRow="1">
                <a:tableStyleId>{5940675A-B579-460E-94D1-54222C63F5DA}</a:tableStyleId>
              </a:tblPr>
              <a:tblGrid>
                <a:gridCol w="3026624">
                  <a:extLst>
                    <a:ext uri="{9D8B030D-6E8A-4147-A177-3AD203B41FA5}">
                      <a16:colId xmlns:a16="http://schemas.microsoft.com/office/drawing/2014/main" val="2949553057"/>
                    </a:ext>
                  </a:extLst>
                </a:gridCol>
                <a:gridCol w="1008380">
                  <a:extLst>
                    <a:ext uri="{9D8B030D-6E8A-4147-A177-3AD203B41FA5}">
                      <a16:colId xmlns:a16="http://schemas.microsoft.com/office/drawing/2014/main" val="2432321013"/>
                    </a:ext>
                  </a:extLst>
                </a:gridCol>
                <a:gridCol w="1161143">
                  <a:extLst>
                    <a:ext uri="{9D8B030D-6E8A-4147-A177-3AD203B41FA5}">
                      <a16:colId xmlns:a16="http://schemas.microsoft.com/office/drawing/2014/main" val="2650530538"/>
                    </a:ext>
                  </a:extLst>
                </a:gridCol>
                <a:gridCol w="1161143">
                  <a:extLst>
                    <a:ext uri="{9D8B030D-6E8A-4147-A177-3AD203B41FA5}">
                      <a16:colId xmlns:a16="http://schemas.microsoft.com/office/drawing/2014/main" val="2933217246"/>
                    </a:ext>
                  </a:extLst>
                </a:gridCol>
                <a:gridCol w="1161143">
                  <a:extLst>
                    <a:ext uri="{9D8B030D-6E8A-4147-A177-3AD203B41FA5}">
                      <a16:colId xmlns:a16="http://schemas.microsoft.com/office/drawing/2014/main" val="2012488132"/>
                    </a:ext>
                  </a:extLst>
                </a:gridCol>
                <a:gridCol w="1161143">
                  <a:extLst>
                    <a:ext uri="{9D8B030D-6E8A-4147-A177-3AD203B41FA5}">
                      <a16:colId xmlns:a16="http://schemas.microsoft.com/office/drawing/2014/main" val="2676912639"/>
                    </a:ext>
                  </a:extLst>
                </a:gridCol>
                <a:gridCol w="1161143">
                  <a:extLst>
                    <a:ext uri="{9D8B030D-6E8A-4147-A177-3AD203B41FA5}">
                      <a16:colId xmlns:a16="http://schemas.microsoft.com/office/drawing/2014/main" val="4158227437"/>
                    </a:ext>
                  </a:extLst>
                </a:gridCol>
              </a:tblGrid>
              <a:tr h="370840">
                <a:tc>
                  <a:txBody>
                    <a:bodyPr/>
                    <a:lstStyle/>
                    <a:p>
                      <a:r>
                        <a:rPr lang="en-US" dirty="0"/>
                        <a:t>Discount rate</a:t>
                      </a:r>
                      <a:endParaRPr lang="LID4096" dirty="0"/>
                    </a:p>
                  </a:txBody>
                  <a:tcPr/>
                </a:tc>
                <a:tc>
                  <a:txBody>
                    <a:bodyPr/>
                    <a:lstStyle/>
                    <a:p>
                      <a:pPr algn="ctr"/>
                      <a:r>
                        <a:rPr lang="en-US" b="1" dirty="0"/>
                        <a:t>8%</a:t>
                      </a:r>
                      <a:endParaRPr lang="LID4096" b="1" dirty="0"/>
                    </a:p>
                  </a:txBody>
                  <a:tcPr/>
                </a:tc>
                <a:tc>
                  <a:txBody>
                    <a:bodyPr/>
                    <a:lstStyle/>
                    <a:p>
                      <a:pPr algn="ctr"/>
                      <a:endParaRPr lang="LID4096" b="1"/>
                    </a:p>
                  </a:txBody>
                  <a:tcPr/>
                </a:tc>
                <a:tc>
                  <a:txBody>
                    <a:bodyPr/>
                    <a:lstStyle/>
                    <a:p>
                      <a:pPr algn="ctr"/>
                      <a:endParaRPr lang="LID4096" b="1"/>
                    </a:p>
                  </a:txBody>
                  <a:tcPr/>
                </a:tc>
                <a:tc>
                  <a:txBody>
                    <a:bodyPr/>
                    <a:lstStyle/>
                    <a:p>
                      <a:pPr algn="ctr"/>
                      <a:endParaRPr lang="LID4096" b="1"/>
                    </a:p>
                  </a:txBody>
                  <a:tcPr/>
                </a:tc>
                <a:tc>
                  <a:txBody>
                    <a:bodyPr/>
                    <a:lstStyle/>
                    <a:p>
                      <a:pPr algn="ctr"/>
                      <a:endParaRPr lang="LID4096" b="1"/>
                    </a:p>
                  </a:txBody>
                  <a:tcPr/>
                </a:tc>
                <a:tc>
                  <a:txBody>
                    <a:bodyPr/>
                    <a:lstStyle/>
                    <a:p>
                      <a:endParaRPr lang="LID4096"/>
                    </a:p>
                  </a:txBody>
                  <a:tcPr/>
                </a:tc>
                <a:extLst>
                  <a:ext uri="{0D108BD9-81ED-4DB2-BD59-A6C34878D82A}">
                    <a16:rowId xmlns:a16="http://schemas.microsoft.com/office/drawing/2014/main" val="3876935650"/>
                  </a:ext>
                </a:extLst>
              </a:tr>
              <a:tr h="370840">
                <a:tc>
                  <a:txBody>
                    <a:bodyPr/>
                    <a:lstStyle/>
                    <a:p>
                      <a:r>
                        <a:rPr lang="en-US" dirty="0"/>
                        <a:t>Project 2</a:t>
                      </a:r>
                      <a:endParaRPr lang="LID4096" dirty="0"/>
                    </a:p>
                  </a:txBody>
                  <a:tcPr/>
                </a:tc>
                <a:tc>
                  <a:txBody>
                    <a:bodyPr/>
                    <a:lstStyle/>
                    <a:p>
                      <a:pPr algn="ctr"/>
                      <a:r>
                        <a:rPr lang="en-US" b="1" dirty="0"/>
                        <a:t>Year 0</a:t>
                      </a:r>
                      <a:endParaRPr lang="LID4096" b="1" dirty="0"/>
                    </a:p>
                  </a:txBody>
                  <a:tcPr/>
                </a:tc>
                <a:tc>
                  <a:txBody>
                    <a:bodyPr/>
                    <a:lstStyle/>
                    <a:p>
                      <a:pPr algn="ctr"/>
                      <a:r>
                        <a:rPr lang="en-US" b="1" dirty="0"/>
                        <a:t>Year 1</a:t>
                      </a:r>
                      <a:endParaRPr lang="LID4096" b="1" dirty="0"/>
                    </a:p>
                  </a:txBody>
                  <a:tcPr/>
                </a:tc>
                <a:tc>
                  <a:txBody>
                    <a:bodyPr/>
                    <a:lstStyle/>
                    <a:p>
                      <a:pPr algn="ctr"/>
                      <a:r>
                        <a:rPr lang="en-US" b="1" dirty="0"/>
                        <a:t>Year 2</a:t>
                      </a:r>
                      <a:endParaRPr lang="LID4096" b="1" dirty="0"/>
                    </a:p>
                  </a:txBody>
                  <a:tcPr/>
                </a:tc>
                <a:tc>
                  <a:txBody>
                    <a:bodyPr/>
                    <a:lstStyle/>
                    <a:p>
                      <a:pPr algn="ctr"/>
                      <a:r>
                        <a:rPr lang="en-US" b="1" dirty="0"/>
                        <a:t>Year 3</a:t>
                      </a:r>
                      <a:endParaRPr lang="LID4096" b="1" dirty="0"/>
                    </a:p>
                  </a:txBody>
                  <a:tcPr/>
                </a:tc>
                <a:tc>
                  <a:txBody>
                    <a:bodyPr/>
                    <a:lstStyle/>
                    <a:p>
                      <a:pPr algn="ctr"/>
                      <a:r>
                        <a:rPr lang="en-US" b="1" dirty="0"/>
                        <a:t>Total</a:t>
                      </a:r>
                      <a:endParaRPr lang="LID4096" b="1" dirty="0"/>
                    </a:p>
                  </a:txBody>
                  <a:tcPr/>
                </a:tc>
                <a:tc>
                  <a:txBody>
                    <a:bodyPr/>
                    <a:lstStyle/>
                    <a:p>
                      <a:endParaRPr lang="LID4096" dirty="0"/>
                    </a:p>
                  </a:txBody>
                  <a:tcPr/>
                </a:tc>
                <a:extLst>
                  <a:ext uri="{0D108BD9-81ED-4DB2-BD59-A6C34878D82A}">
                    <a16:rowId xmlns:a16="http://schemas.microsoft.com/office/drawing/2014/main" val="299372514"/>
                  </a:ext>
                </a:extLst>
              </a:tr>
              <a:tr h="370840">
                <a:tc>
                  <a:txBody>
                    <a:bodyPr/>
                    <a:lstStyle/>
                    <a:p>
                      <a:r>
                        <a:rPr lang="en-US" dirty="0"/>
                        <a:t>Costs</a:t>
                      </a:r>
                      <a:endParaRPr lang="LID4096" dirty="0"/>
                    </a:p>
                  </a:txBody>
                  <a:tcPr/>
                </a:tc>
                <a:tc>
                  <a:txBody>
                    <a:bodyPr/>
                    <a:lstStyle/>
                    <a:p>
                      <a:r>
                        <a:rPr lang="en-US" dirty="0"/>
                        <a:t>200,000</a:t>
                      </a:r>
                      <a:endParaRPr lang="LID4096" dirty="0"/>
                    </a:p>
                  </a:txBody>
                  <a:tcPr/>
                </a:tc>
                <a:tc>
                  <a:txBody>
                    <a:bodyPr/>
                    <a:lstStyle/>
                    <a:p>
                      <a:r>
                        <a:rPr lang="en-US" dirty="0"/>
                        <a:t>40,000</a:t>
                      </a:r>
                      <a:endParaRPr lang="LID4096" dirty="0"/>
                    </a:p>
                  </a:txBody>
                  <a:tcPr/>
                </a:tc>
                <a:tc>
                  <a:txBody>
                    <a:bodyPr/>
                    <a:lstStyle/>
                    <a:p>
                      <a:r>
                        <a:rPr lang="en-US" dirty="0"/>
                        <a:t>50,000</a:t>
                      </a:r>
                      <a:endParaRPr lang="LID4096" dirty="0"/>
                    </a:p>
                  </a:txBody>
                  <a:tcPr/>
                </a:tc>
                <a:tc>
                  <a:txBody>
                    <a:bodyPr/>
                    <a:lstStyle/>
                    <a:p>
                      <a:r>
                        <a:rPr lang="en-US" dirty="0"/>
                        <a:t>60,000</a:t>
                      </a:r>
                      <a:endParaRPr lang="LID4096" dirty="0"/>
                    </a:p>
                  </a:txBody>
                  <a:tcPr/>
                </a:tc>
                <a:tc>
                  <a:txBody>
                    <a:bodyPr/>
                    <a:lstStyle/>
                    <a:p>
                      <a:endParaRPr lang="LID4096"/>
                    </a:p>
                  </a:txBody>
                  <a:tcPr/>
                </a:tc>
                <a:tc>
                  <a:txBody>
                    <a:bodyPr/>
                    <a:lstStyle/>
                    <a:p>
                      <a:endParaRPr lang="LID4096"/>
                    </a:p>
                  </a:txBody>
                  <a:tcPr/>
                </a:tc>
                <a:extLst>
                  <a:ext uri="{0D108BD9-81ED-4DB2-BD59-A6C34878D82A}">
                    <a16:rowId xmlns:a16="http://schemas.microsoft.com/office/drawing/2014/main" val="2759455405"/>
                  </a:ext>
                </a:extLst>
              </a:tr>
              <a:tr h="370840">
                <a:tc>
                  <a:txBody>
                    <a:bodyPr/>
                    <a:lstStyle/>
                    <a:p>
                      <a:r>
                        <a:rPr lang="en-US" dirty="0"/>
                        <a:t>Discount factor</a:t>
                      </a:r>
                      <a:endParaRPr lang="LID4096" dirty="0"/>
                    </a:p>
                  </a:txBody>
                  <a:tcPr/>
                </a:tc>
                <a:tc>
                  <a:txBody>
                    <a:bodyPr/>
                    <a:lstStyle/>
                    <a:p>
                      <a:endParaRPr lang="LID4096" dirty="0"/>
                    </a:p>
                  </a:txBody>
                  <a:tcPr/>
                </a:tc>
                <a:tc>
                  <a:txBody>
                    <a:bodyPr/>
                    <a:lstStyle/>
                    <a:p>
                      <a:endParaRPr lang="LID4096" dirty="0"/>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extLst>
                  <a:ext uri="{0D108BD9-81ED-4DB2-BD59-A6C34878D82A}">
                    <a16:rowId xmlns:a16="http://schemas.microsoft.com/office/drawing/2014/main" val="618562651"/>
                  </a:ext>
                </a:extLst>
              </a:tr>
              <a:tr h="370840">
                <a:tc>
                  <a:txBody>
                    <a:bodyPr/>
                    <a:lstStyle/>
                    <a:p>
                      <a:r>
                        <a:rPr lang="en-US" dirty="0"/>
                        <a:t>Discounted cost</a:t>
                      </a:r>
                      <a:endParaRPr lang="LID4096" dirty="0"/>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extLst>
                  <a:ext uri="{0D108BD9-81ED-4DB2-BD59-A6C34878D82A}">
                    <a16:rowId xmlns:a16="http://schemas.microsoft.com/office/drawing/2014/main" val="3667278298"/>
                  </a:ext>
                </a:extLst>
              </a:tr>
              <a:tr h="370840">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extLst>
                  <a:ext uri="{0D108BD9-81ED-4DB2-BD59-A6C34878D82A}">
                    <a16:rowId xmlns:a16="http://schemas.microsoft.com/office/drawing/2014/main" val="301283034"/>
                  </a:ext>
                </a:extLst>
              </a:tr>
              <a:tr h="370840">
                <a:tc>
                  <a:txBody>
                    <a:bodyPr/>
                    <a:lstStyle/>
                    <a:p>
                      <a:r>
                        <a:rPr lang="en-US" dirty="0"/>
                        <a:t>Benefit</a:t>
                      </a:r>
                      <a:endParaRPr lang="LID4096" dirty="0"/>
                    </a:p>
                  </a:txBody>
                  <a:tcPr/>
                </a:tc>
                <a:tc>
                  <a:txBody>
                    <a:bodyPr/>
                    <a:lstStyle/>
                    <a:p>
                      <a:r>
                        <a:rPr lang="en-US" dirty="0"/>
                        <a:t>5000</a:t>
                      </a:r>
                      <a:endParaRPr lang="LID4096" dirty="0"/>
                    </a:p>
                  </a:txBody>
                  <a:tcPr/>
                </a:tc>
                <a:tc>
                  <a:txBody>
                    <a:bodyPr/>
                    <a:lstStyle/>
                    <a:p>
                      <a:r>
                        <a:rPr lang="en-US" dirty="0"/>
                        <a:t>200,000</a:t>
                      </a:r>
                      <a:endParaRPr lang="LID4096" dirty="0"/>
                    </a:p>
                  </a:txBody>
                  <a:tcPr/>
                </a:tc>
                <a:tc>
                  <a:txBody>
                    <a:bodyPr/>
                    <a:lstStyle/>
                    <a:p>
                      <a:r>
                        <a:rPr lang="en-US" dirty="0"/>
                        <a:t>300,000</a:t>
                      </a:r>
                      <a:endParaRPr lang="LID4096" dirty="0"/>
                    </a:p>
                  </a:txBody>
                  <a:tcPr/>
                </a:tc>
                <a:tc>
                  <a:txBody>
                    <a:bodyPr/>
                    <a:lstStyle/>
                    <a:p>
                      <a:r>
                        <a:rPr lang="en-US" dirty="0"/>
                        <a:t>400,000</a:t>
                      </a:r>
                      <a:endParaRPr lang="LID4096" dirty="0"/>
                    </a:p>
                  </a:txBody>
                  <a:tcPr/>
                </a:tc>
                <a:tc>
                  <a:txBody>
                    <a:bodyPr/>
                    <a:lstStyle/>
                    <a:p>
                      <a:endParaRPr lang="LID4096"/>
                    </a:p>
                  </a:txBody>
                  <a:tcPr/>
                </a:tc>
                <a:tc>
                  <a:txBody>
                    <a:bodyPr/>
                    <a:lstStyle/>
                    <a:p>
                      <a:endParaRPr lang="LID4096"/>
                    </a:p>
                  </a:txBody>
                  <a:tcPr/>
                </a:tc>
                <a:extLst>
                  <a:ext uri="{0D108BD9-81ED-4DB2-BD59-A6C34878D82A}">
                    <a16:rowId xmlns:a16="http://schemas.microsoft.com/office/drawing/2014/main" val="3536329681"/>
                  </a:ext>
                </a:extLst>
              </a:tr>
              <a:tr h="370840">
                <a:tc>
                  <a:txBody>
                    <a:bodyPr/>
                    <a:lstStyle/>
                    <a:p>
                      <a:r>
                        <a:rPr lang="en-US" dirty="0"/>
                        <a:t>Discount factor</a:t>
                      </a:r>
                      <a:endParaRPr lang="LID4096" dirty="0"/>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extLst>
                  <a:ext uri="{0D108BD9-81ED-4DB2-BD59-A6C34878D82A}">
                    <a16:rowId xmlns:a16="http://schemas.microsoft.com/office/drawing/2014/main" val="437652892"/>
                  </a:ext>
                </a:extLst>
              </a:tr>
              <a:tr h="370840">
                <a:tc>
                  <a:txBody>
                    <a:bodyPr/>
                    <a:lstStyle/>
                    <a:p>
                      <a:r>
                        <a:rPr lang="en-US" dirty="0"/>
                        <a:t>Discounted Benefit</a:t>
                      </a:r>
                      <a:endParaRPr lang="LID4096" dirty="0"/>
                    </a:p>
                  </a:txBody>
                  <a:tcPr/>
                </a:tc>
                <a:tc>
                  <a:txBody>
                    <a:bodyPr/>
                    <a:lstStyle/>
                    <a:p>
                      <a:endParaRPr lang="LID4096" dirty="0"/>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dirty="0"/>
                    </a:p>
                  </a:txBody>
                  <a:tcPr/>
                </a:tc>
                <a:extLst>
                  <a:ext uri="{0D108BD9-81ED-4DB2-BD59-A6C34878D82A}">
                    <a16:rowId xmlns:a16="http://schemas.microsoft.com/office/drawing/2014/main" val="1265852300"/>
                  </a:ext>
                </a:extLst>
              </a:tr>
              <a:tr h="370840">
                <a:tc>
                  <a:txBody>
                    <a:bodyPr/>
                    <a:lstStyle/>
                    <a:p>
                      <a:endParaRPr lang="LID4096" dirty="0"/>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dirty="0"/>
                    </a:p>
                  </a:txBody>
                  <a:tcPr/>
                </a:tc>
                <a:extLst>
                  <a:ext uri="{0D108BD9-81ED-4DB2-BD59-A6C34878D82A}">
                    <a16:rowId xmlns:a16="http://schemas.microsoft.com/office/drawing/2014/main" val="4214929000"/>
                  </a:ext>
                </a:extLst>
              </a:tr>
              <a:tr h="370840">
                <a:tc>
                  <a:txBody>
                    <a:bodyPr/>
                    <a:lstStyle/>
                    <a:p>
                      <a:r>
                        <a:rPr lang="en-US" dirty="0"/>
                        <a:t>Cash flow</a:t>
                      </a:r>
                      <a:endParaRPr lang="LID4096" dirty="0"/>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dirty="0"/>
                    </a:p>
                  </a:txBody>
                  <a:tcPr/>
                </a:tc>
                <a:extLst>
                  <a:ext uri="{0D108BD9-81ED-4DB2-BD59-A6C34878D82A}">
                    <a16:rowId xmlns:a16="http://schemas.microsoft.com/office/drawing/2014/main" val="1825170855"/>
                  </a:ext>
                </a:extLst>
              </a:tr>
              <a:tr h="370840">
                <a:tc>
                  <a:txBody>
                    <a:bodyPr/>
                    <a:lstStyle/>
                    <a:p>
                      <a:r>
                        <a:rPr lang="en-US" dirty="0"/>
                        <a:t>Cumulated cash flow</a:t>
                      </a:r>
                      <a:endParaRPr lang="LID4096" dirty="0"/>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dirty="0"/>
                    </a:p>
                  </a:txBody>
                  <a:tcPr/>
                </a:tc>
                <a:extLst>
                  <a:ext uri="{0D108BD9-81ED-4DB2-BD59-A6C34878D82A}">
                    <a16:rowId xmlns:a16="http://schemas.microsoft.com/office/drawing/2014/main" val="3444319910"/>
                  </a:ext>
                </a:extLst>
              </a:tr>
            </a:tbl>
          </a:graphicData>
        </a:graphic>
      </p:graphicFrame>
      <p:sp>
        <p:nvSpPr>
          <p:cNvPr id="10" name="Title 2">
            <a:extLst>
              <a:ext uri="{FF2B5EF4-FFF2-40B4-BE49-F238E27FC236}">
                <a16:creationId xmlns:a16="http://schemas.microsoft.com/office/drawing/2014/main" id="{0B6E1D05-B56E-51C7-D23F-F2E673A0D52B}"/>
              </a:ext>
            </a:extLst>
          </p:cNvPr>
          <p:cNvSpPr txBox="1">
            <a:spLocks/>
          </p:cNvSpPr>
          <p:nvPr/>
        </p:nvSpPr>
        <p:spPr>
          <a:xfrm>
            <a:off x="72736" y="5808287"/>
            <a:ext cx="5736530" cy="44138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000" kern="1200">
                <a:solidFill>
                  <a:schemeClr val="bg1"/>
                </a:solidFill>
                <a:latin typeface="+mj-lt"/>
                <a:ea typeface="+mj-ea"/>
                <a:cs typeface="+mj-cs"/>
              </a:defRPr>
            </a:lvl1pPr>
          </a:lstStyle>
          <a:p>
            <a:pPr>
              <a:tabLst>
                <a:tab pos="3141345" algn="l"/>
              </a:tabLst>
            </a:pPr>
            <a:r>
              <a:rPr lang="en-US" sz="1600" dirty="0">
                <a:solidFill>
                  <a:schemeClr val="tx1"/>
                </a:solidFill>
              </a:rPr>
              <a:t>Cumulative benefit = Discounted benefit – Discounted cost</a:t>
            </a:r>
            <a:endParaRPr lang="en-US" sz="1600" b="1" dirty="0">
              <a:solidFill>
                <a:schemeClr val="tx1"/>
              </a:solidFill>
            </a:endParaRPr>
          </a:p>
        </p:txBody>
      </p:sp>
      <p:sp>
        <p:nvSpPr>
          <p:cNvPr id="11" name="Title 2">
            <a:extLst>
              <a:ext uri="{FF2B5EF4-FFF2-40B4-BE49-F238E27FC236}">
                <a16:creationId xmlns:a16="http://schemas.microsoft.com/office/drawing/2014/main" id="{27DD017E-1E0E-87AD-48B8-AF30507EE8AE}"/>
              </a:ext>
            </a:extLst>
          </p:cNvPr>
          <p:cNvSpPr txBox="1">
            <a:spLocks/>
          </p:cNvSpPr>
          <p:nvPr/>
        </p:nvSpPr>
        <p:spPr>
          <a:xfrm>
            <a:off x="5905348" y="5808287"/>
            <a:ext cx="6102432" cy="44138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000" kern="1200">
                <a:solidFill>
                  <a:schemeClr val="bg1"/>
                </a:solidFill>
                <a:latin typeface="+mj-lt"/>
                <a:ea typeface="+mj-ea"/>
                <a:cs typeface="+mj-cs"/>
              </a:defRPr>
            </a:lvl1pPr>
          </a:lstStyle>
          <a:p>
            <a:pPr>
              <a:tabLst>
                <a:tab pos="3141345" algn="l"/>
              </a:tabLst>
            </a:pPr>
            <a:r>
              <a:rPr lang="en-US" sz="1600" dirty="0">
                <a:solidFill>
                  <a:schemeClr val="tx1"/>
                </a:solidFill>
              </a:rPr>
              <a:t>Cumulative Cash flow = Cumulative benefit – Discounted cost</a:t>
            </a:r>
            <a:endParaRPr lang="en-US" sz="1600" b="1" dirty="0">
              <a:solidFill>
                <a:schemeClr val="tx1"/>
              </a:solidFill>
            </a:endParaRPr>
          </a:p>
        </p:txBody>
      </p:sp>
    </p:spTree>
    <p:extLst>
      <p:ext uri="{BB962C8B-B14F-4D97-AF65-F5344CB8AC3E}">
        <p14:creationId xmlns:p14="http://schemas.microsoft.com/office/powerpoint/2010/main" val="2103775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tabLst>
                <a:tab pos="3141345" algn="l"/>
              </a:tabLst>
            </a:pPr>
            <a:r>
              <a:rPr lang="en-US" dirty="0"/>
              <a:t>Net Present Value Analysis</a:t>
            </a:r>
            <a:endParaRPr lang="en-US" b="1" dirty="0"/>
          </a:p>
        </p:txBody>
      </p:sp>
      <p:sp>
        <p:nvSpPr>
          <p:cNvPr id="5" name="Rectangle 2">
            <a:extLst>
              <a:ext uri="{FF2B5EF4-FFF2-40B4-BE49-F238E27FC236}">
                <a16:creationId xmlns:a16="http://schemas.microsoft.com/office/drawing/2014/main" id="{F9F3BABB-61FC-5B26-BB9A-9736B1AF35C3}"/>
              </a:ext>
            </a:extLst>
          </p:cNvPr>
          <p:cNvSpPr>
            <a:spLocks noGrp="1" noChangeArrowheads="1"/>
          </p:cNvSpPr>
          <p:nvPr>
            <p:ph type="body" idx="1"/>
          </p:nvPr>
        </p:nvSpPr>
        <p:spPr bwMode="auto">
          <a:xfrm>
            <a:off x="553249" y="1835899"/>
            <a:ext cx="10920248" cy="12536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dirty="0">
                <a:solidFill>
                  <a:srgbClr val="231F20"/>
                </a:solidFill>
                <a:effectLst/>
              </a:rPr>
              <a:t>1. Calculate for the Net Present Value </a:t>
            </a:r>
            <a:r>
              <a:rPr lang="en-US" b="1" dirty="0">
                <a:solidFill>
                  <a:srgbClr val="231F20"/>
                </a:solidFill>
                <a:effectLst/>
              </a:rPr>
              <a:t>(NPV) </a:t>
            </a:r>
            <a:r>
              <a:rPr lang="en-US" dirty="0">
                <a:solidFill>
                  <a:srgbClr val="231F20"/>
                </a:solidFill>
                <a:effectLst/>
              </a:rPr>
              <a:t>for the project.</a:t>
            </a:r>
          </a:p>
          <a:p>
            <a:r>
              <a:rPr lang="en-US" dirty="0">
                <a:solidFill>
                  <a:srgbClr val="231F20"/>
                </a:solidFill>
              </a:rPr>
              <a:t>2. Which of the projects is good to undertake? Why?</a:t>
            </a:r>
          </a:p>
          <a:p>
            <a:r>
              <a:rPr lang="en-US" dirty="0">
                <a:solidFill>
                  <a:srgbClr val="231F20"/>
                </a:solidFill>
              </a:rPr>
              <a:t>3. Calculate for the Return on Investment (ROI).</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tabLst>
                <a:tab pos="3141345" algn="l"/>
              </a:tabLst>
            </a:pPr>
            <a:r>
              <a:rPr lang="en-US" dirty="0"/>
              <a:t>Net Present Value Analysis</a:t>
            </a:r>
            <a:endParaRPr lang="en-US" b="1" dirty="0"/>
          </a:p>
        </p:txBody>
      </p:sp>
      <mc:AlternateContent xmlns:mc="http://schemas.openxmlformats.org/markup-compatibility/2006" xmlns:a14="http://schemas.microsoft.com/office/drawing/2010/main">
        <mc:Choice Requires="a14">
          <p:sp>
            <p:nvSpPr>
              <p:cNvPr id="2" name="Rectangle 2">
                <a:extLst>
                  <a:ext uri="{FF2B5EF4-FFF2-40B4-BE49-F238E27FC236}">
                    <a16:creationId xmlns:a16="http://schemas.microsoft.com/office/drawing/2014/main" id="{4B8ACE3B-8851-B6FA-5037-F80FA2F6B1AC}"/>
                  </a:ext>
                </a:extLst>
              </p:cNvPr>
              <p:cNvSpPr txBox="1">
                <a:spLocks noChangeArrowheads="1"/>
              </p:cNvSpPr>
              <p:nvPr/>
            </p:nvSpPr>
            <p:spPr bwMode="auto">
              <a:xfrm>
                <a:off x="563298" y="2323286"/>
                <a:ext cx="4209669" cy="332399"/>
              </a:xfrm>
              <a:prstGeom prst="rect">
                <a:avLst/>
              </a:prstGeom>
              <a:solidFill>
                <a:srgbClr val="FFFFFF"/>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b="1" dirty="0">
                    <a:solidFill>
                      <a:srgbClr val="231F20"/>
                    </a:solidFill>
                  </a:rPr>
                  <a:t>NPV</a:t>
                </a:r>
                <a:r>
                  <a:rPr lang="en-US" dirty="0">
                    <a:solidFill>
                      <a:srgbClr val="231F20"/>
                    </a:solidFill>
                  </a:rPr>
                  <a:t> =  </a:t>
                </a:r>
                <a14:m>
                  <m:oMath xmlns:m="http://schemas.openxmlformats.org/officeDocument/2006/math">
                    <m:nary>
                      <m:naryPr>
                        <m:chr m:val="∑"/>
                        <m:supHide m:val="on"/>
                        <m:ctrlPr>
                          <a:rPr lang="en-US" i="1" smtClean="0">
                            <a:solidFill>
                              <a:srgbClr val="231F20"/>
                            </a:solidFill>
                            <a:latin typeface="Cambria Math" panose="02040503050406030204" pitchFamily="18" charset="0"/>
                          </a:rPr>
                        </m:ctrlPr>
                      </m:naryPr>
                      <m:sub>
                        <m:r>
                          <m:rPr>
                            <m:brk m:alnAt="7"/>
                          </m:rPr>
                          <a:rPr lang="en-US" b="0" i="1" smtClean="0">
                            <a:solidFill>
                              <a:srgbClr val="231F20"/>
                            </a:solidFill>
                            <a:latin typeface="Cambria Math" panose="02040503050406030204" pitchFamily="18" charset="0"/>
                          </a:rPr>
                          <m:t>𝑡</m:t>
                        </m:r>
                        <m:r>
                          <a:rPr lang="en-US" b="0" i="1" smtClean="0">
                            <a:solidFill>
                              <a:srgbClr val="231F20"/>
                            </a:solidFill>
                            <a:latin typeface="Cambria Math" panose="02040503050406030204" pitchFamily="18" charset="0"/>
                          </a:rPr>
                          <m:t>=1…</m:t>
                        </m:r>
                        <m:r>
                          <a:rPr lang="en-US" b="0" i="1" smtClean="0">
                            <a:solidFill>
                              <a:srgbClr val="231F20"/>
                            </a:solidFill>
                            <a:latin typeface="Cambria Math" panose="02040503050406030204" pitchFamily="18" charset="0"/>
                          </a:rPr>
                          <m:t>𝑛</m:t>
                        </m:r>
                      </m:sub>
                      <m:sup/>
                      <m:e>
                        <m:sSub>
                          <m:sSubPr>
                            <m:ctrlPr>
                              <a:rPr lang="en-US" i="1" smtClean="0">
                                <a:solidFill>
                                  <a:srgbClr val="231F20"/>
                                </a:solidFill>
                                <a:latin typeface="Cambria Math" panose="02040503050406030204" pitchFamily="18" charset="0"/>
                              </a:rPr>
                            </m:ctrlPr>
                          </m:sSubPr>
                          <m:e>
                            <m:r>
                              <a:rPr lang="en-US" b="0" i="1" smtClean="0">
                                <a:solidFill>
                                  <a:srgbClr val="231F20"/>
                                </a:solidFill>
                                <a:latin typeface="Cambria Math" panose="02040503050406030204" pitchFamily="18" charset="0"/>
                              </a:rPr>
                              <m:t>𝐴</m:t>
                            </m:r>
                          </m:e>
                          <m:sub>
                            <m:r>
                              <a:rPr lang="en-US" b="0" i="1" smtClean="0">
                                <a:solidFill>
                                  <a:srgbClr val="231F20"/>
                                </a:solidFill>
                                <a:latin typeface="Cambria Math" panose="02040503050406030204" pitchFamily="18" charset="0"/>
                              </a:rPr>
                              <m:t>𝑡</m:t>
                            </m:r>
                          </m:sub>
                        </m:sSub>
                        <m:r>
                          <a:rPr lang="en-US" b="0" i="1" smtClean="0">
                            <a:solidFill>
                              <a:srgbClr val="231F20"/>
                            </a:solidFill>
                            <a:latin typeface="Cambria Math" panose="02040503050406030204" pitchFamily="18" charset="0"/>
                          </a:rPr>
                          <m:t>/</m:t>
                        </m:r>
                        <m:sSup>
                          <m:sSupPr>
                            <m:ctrlPr>
                              <a:rPr lang="en-US" b="0" i="1" smtClean="0">
                                <a:solidFill>
                                  <a:srgbClr val="231F20"/>
                                </a:solidFill>
                                <a:latin typeface="Cambria Math" panose="02040503050406030204" pitchFamily="18" charset="0"/>
                              </a:rPr>
                            </m:ctrlPr>
                          </m:sSupPr>
                          <m:e>
                            <m:d>
                              <m:dPr>
                                <m:ctrlPr>
                                  <a:rPr lang="en-US" i="1">
                                    <a:solidFill>
                                      <a:srgbClr val="231F20"/>
                                    </a:solidFill>
                                    <a:latin typeface="Cambria Math" panose="02040503050406030204" pitchFamily="18" charset="0"/>
                                  </a:rPr>
                                </m:ctrlPr>
                              </m:dPr>
                              <m:e>
                                <m:r>
                                  <a:rPr lang="en-US" i="1">
                                    <a:solidFill>
                                      <a:srgbClr val="231F20"/>
                                    </a:solidFill>
                                    <a:latin typeface="Cambria Math" panose="02040503050406030204" pitchFamily="18" charset="0"/>
                                  </a:rPr>
                                  <m:t>1+</m:t>
                                </m:r>
                                <m:r>
                                  <a:rPr lang="en-US" i="1">
                                    <a:solidFill>
                                      <a:srgbClr val="231F20"/>
                                    </a:solidFill>
                                    <a:latin typeface="Cambria Math" panose="02040503050406030204" pitchFamily="18" charset="0"/>
                                  </a:rPr>
                                  <m:t>𝑟</m:t>
                                </m:r>
                              </m:e>
                            </m:d>
                          </m:e>
                          <m:sup>
                            <m:r>
                              <a:rPr lang="en-US" b="0" i="1" smtClean="0">
                                <a:solidFill>
                                  <a:srgbClr val="231F20"/>
                                </a:solidFill>
                                <a:latin typeface="Cambria Math" panose="02040503050406030204" pitchFamily="18" charset="0"/>
                              </a:rPr>
                              <m:t>𝑡</m:t>
                            </m:r>
                          </m:sup>
                        </m:sSup>
                      </m:e>
                    </m:nary>
                  </m:oMath>
                </a14:m>
                <a:endParaRPr lang="en-US" dirty="0"/>
              </a:p>
            </p:txBody>
          </p:sp>
        </mc:Choice>
        <mc:Fallback xmlns="">
          <p:sp>
            <p:nvSpPr>
              <p:cNvPr id="2" name="Rectangle 2">
                <a:extLst>
                  <a:ext uri="{FF2B5EF4-FFF2-40B4-BE49-F238E27FC236}">
                    <a16:creationId xmlns:a16="http://schemas.microsoft.com/office/drawing/2014/main" id="{4B8ACE3B-8851-B6FA-5037-F80FA2F6B1AC}"/>
                  </a:ext>
                </a:extLst>
              </p:cNvPr>
              <p:cNvSpPr txBox="1">
                <a:spLocks noRot="1" noChangeAspect="1" noMove="1" noResize="1" noEditPoints="1" noAdjustHandles="1" noChangeArrowheads="1" noChangeShapeType="1" noTextEdit="1"/>
              </p:cNvSpPr>
              <p:nvPr/>
            </p:nvSpPr>
            <p:spPr bwMode="auto">
              <a:xfrm>
                <a:off x="563298" y="2323286"/>
                <a:ext cx="4209669" cy="332399"/>
              </a:xfrm>
              <a:prstGeom prst="rect">
                <a:avLst/>
              </a:prstGeom>
              <a:blipFill>
                <a:blip r:embed="rId2"/>
                <a:stretch>
                  <a:fillRect l="-4342" t="-200000" b="-287273"/>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 name="Rectangle 2">
                <a:extLst>
                  <a:ext uri="{FF2B5EF4-FFF2-40B4-BE49-F238E27FC236}">
                    <a16:creationId xmlns:a16="http://schemas.microsoft.com/office/drawing/2014/main" id="{4AC263DB-32B3-253C-8D6D-4621A54D2844}"/>
                  </a:ext>
                </a:extLst>
              </p:cNvPr>
              <p:cNvSpPr txBox="1">
                <a:spLocks noChangeArrowheads="1"/>
              </p:cNvSpPr>
              <p:nvPr/>
            </p:nvSpPr>
            <p:spPr bwMode="auto">
              <a:xfrm>
                <a:off x="563297" y="3345900"/>
                <a:ext cx="4209669" cy="332399"/>
              </a:xfrm>
              <a:prstGeom prst="rect">
                <a:avLst/>
              </a:prstGeom>
              <a:solidFill>
                <a:srgbClr val="FFFFFF"/>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b="1" dirty="0">
                    <a:solidFill>
                      <a:srgbClr val="231F20"/>
                    </a:solidFill>
                  </a:rPr>
                  <a:t>Discount factor </a:t>
                </a:r>
                <a:r>
                  <a:rPr lang="en-US" dirty="0">
                    <a:solidFill>
                      <a:srgbClr val="231F20"/>
                    </a:solidFill>
                  </a:rPr>
                  <a:t>= </a:t>
                </a:r>
                <a14:m>
                  <m:oMath xmlns:m="http://schemas.openxmlformats.org/officeDocument/2006/math">
                    <m:r>
                      <a:rPr lang="en-US" b="0" i="1" smtClean="0">
                        <a:solidFill>
                          <a:srgbClr val="231F20"/>
                        </a:solidFill>
                        <a:latin typeface="Cambria Math" panose="02040503050406030204" pitchFamily="18" charset="0"/>
                      </a:rPr>
                      <m:t>1/</m:t>
                    </m:r>
                    <m:sSup>
                      <m:sSupPr>
                        <m:ctrlPr>
                          <a:rPr lang="en-US" b="0" i="1" smtClean="0">
                            <a:solidFill>
                              <a:srgbClr val="231F20"/>
                            </a:solidFill>
                            <a:latin typeface="Cambria Math" panose="02040503050406030204" pitchFamily="18" charset="0"/>
                          </a:rPr>
                        </m:ctrlPr>
                      </m:sSupPr>
                      <m:e>
                        <m:d>
                          <m:dPr>
                            <m:ctrlPr>
                              <a:rPr lang="en-US" i="1">
                                <a:solidFill>
                                  <a:srgbClr val="231F20"/>
                                </a:solidFill>
                                <a:latin typeface="Cambria Math" panose="02040503050406030204" pitchFamily="18" charset="0"/>
                              </a:rPr>
                            </m:ctrlPr>
                          </m:dPr>
                          <m:e>
                            <m:r>
                              <a:rPr lang="en-US" i="1">
                                <a:solidFill>
                                  <a:srgbClr val="231F20"/>
                                </a:solidFill>
                                <a:latin typeface="Cambria Math" panose="02040503050406030204" pitchFamily="18" charset="0"/>
                              </a:rPr>
                              <m:t>1+</m:t>
                            </m:r>
                            <m:r>
                              <a:rPr lang="en-US" i="1">
                                <a:solidFill>
                                  <a:srgbClr val="231F20"/>
                                </a:solidFill>
                                <a:latin typeface="Cambria Math" panose="02040503050406030204" pitchFamily="18" charset="0"/>
                              </a:rPr>
                              <m:t>𝑟</m:t>
                            </m:r>
                          </m:e>
                        </m:d>
                      </m:e>
                      <m:sup>
                        <m:r>
                          <a:rPr lang="en-US" b="0" i="1" smtClean="0">
                            <a:solidFill>
                              <a:srgbClr val="231F20"/>
                            </a:solidFill>
                            <a:latin typeface="Cambria Math" panose="02040503050406030204" pitchFamily="18" charset="0"/>
                          </a:rPr>
                          <m:t>𝑡</m:t>
                        </m:r>
                      </m:sup>
                    </m:sSup>
                  </m:oMath>
                </a14:m>
                <a:endParaRPr lang="en-US" dirty="0"/>
              </a:p>
            </p:txBody>
          </p:sp>
        </mc:Choice>
        <mc:Fallback xmlns="">
          <p:sp>
            <p:nvSpPr>
              <p:cNvPr id="4" name="Rectangle 2">
                <a:extLst>
                  <a:ext uri="{FF2B5EF4-FFF2-40B4-BE49-F238E27FC236}">
                    <a16:creationId xmlns:a16="http://schemas.microsoft.com/office/drawing/2014/main" id="{4AC263DB-32B3-253C-8D6D-4621A54D2844}"/>
                  </a:ext>
                </a:extLst>
              </p:cNvPr>
              <p:cNvSpPr txBox="1">
                <a:spLocks noRot="1" noChangeAspect="1" noMove="1" noResize="1" noEditPoints="1" noAdjustHandles="1" noChangeArrowheads="1" noChangeShapeType="1" noTextEdit="1"/>
              </p:cNvSpPr>
              <p:nvPr/>
            </p:nvSpPr>
            <p:spPr bwMode="auto">
              <a:xfrm>
                <a:off x="563297" y="3345900"/>
                <a:ext cx="4209669" cy="332399"/>
              </a:xfrm>
              <a:prstGeom prst="rect">
                <a:avLst/>
              </a:prstGeom>
              <a:blipFill>
                <a:blip r:embed="rId3"/>
                <a:stretch>
                  <a:fillRect l="-4342" t="-38889" b="-57407"/>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LID4096">
                    <a:noFill/>
                  </a:rPr>
                  <a:t> </a:t>
                </a:r>
              </a:p>
            </p:txBody>
          </p:sp>
        </mc:Fallback>
      </mc:AlternateContent>
      <p:sp>
        <p:nvSpPr>
          <p:cNvPr id="6" name="Rectangle 2">
            <a:extLst>
              <a:ext uri="{FF2B5EF4-FFF2-40B4-BE49-F238E27FC236}">
                <a16:creationId xmlns:a16="http://schemas.microsoft.com/office/drawing/2014/main" id="{BFF5D177-8CD9-CA32-E7DE-521D76AAFB3C}"/>
              </a:ext>
            </a:extLst>
          </p:cNvPr>
          <p:cNvSpPr txBox="1">
            <a:spLocks noChangeArrowheads="1"/>
          </p:cNvSpPr>
          <p:nvPr/>
        </p:nvSpPr>
        <p:spPr bwMode="auto">
          <a:xfrm>
            <a:off x="5147040" y="2157086"/>
            <a:ext cx="6049089" cy="6647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solidFill>
                  <a:srgbClr val="231F20"/>
                </a:solidFill>
              </a:rPr>
              <a:t>Where; </a:t>
            </a:r>
            <a:r>
              <a:rPr lang="en-US" b="1" dirty="0">
                <a:solidFill>
                  <a:srgbClr val="231F20"/>
                </a:solidFill>
              </a:rPr>
              <a:t>A</a:t>
            </a:r>
            <a:r>
              <a:rPr lang="en-US" dirty="0">
                <a:solidFill>
                  <a:srgbClr val="231F20"/>
                </a:solidFill>
              </a:rPr>
              <a:t> = Amount of cash flow in each year, </a:t>
            </a:r>
            <a:r>
              <a:rPr lang="en-US" b="1" dirty="0">
                <a:solidFill>
                  <a:srgbClr val="231F20"/>
                </a:solidFill>
              </a:rPr>
              <a:t>r</a:t>
            </a:r>
            <a:r>
              <a:rPr lang="en-US" dirty="0">
                <a:solidFill>
                  <a:srgbClr val="231F20"/>
                </a:solidFill>
              </a:rPr>
              <a:t> = discount rate, and </a:t>
            </a:r>
            <a:r>
              <a:rPr lang="en-US" b="1" dirty="0">
                <a:solidFill>
                  <a:srgbClr val="231F20"/>
                </a:solidFill>
              </a:rPr>
              <a:t>t</a:t>
            </a:r>
            <a:r>
              <a:rPr lang="en-US" dirty="0">
                <a:solidFill>
                  <a:srgbClr val="231F20"/>
                </a:solidFill>
              </a:rPr>
              <a:t> = year</a:t>
            </a:r>
            <a:endParaRPr lang="en-US" dirty="0"/>
          </a:p>
        </p:txBody>
      </p:sp>
      <p:sp>
        <p:nvSpPr>
          <p:cNvPr id="7" name="Rectangle 2">
            <a:extLst>
              <a:ext uri="{FF2B5EF4-FFF2-40B4-BE49-F238E27FC236}">
                <a16:creationId xmlns:a16="http://schemas.microsoft.com/office/drawing/2014/main" id="{5DA63E1A-B81E-3978-5284-740CBF9879B3}"/>
              </a:ext>
            </a:extLst>
          </p:cNvPr>
          <p:cNvSpPr txBox="1">
            <a:spLocks noChangeArrowheads="1"/>
          </p:cNvSpPr>
          <p:nvPr/>
        </p:nvSpPr>
        <p:spPr bwMode="auto">
          <a:xfrm>
            <a:off x="5147039" y="3345899"/>
            <a:ext cx="6049089" cy="332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solidFill>
                  <a:srgbClr val="231F20"/>
                </a:solidFill>
              </a:rPr>
              <a:t>Where </a:t>
            </a:r>
            <a:r>
              <a:rPr lang="en-US" b="1" dirty="0">
                <a:solidFill>
                  <a:srgbClr val="231F20"/>
                </a:solidFill>
              </a:rPr>
              <a:t>r</a:t>
            </a:r>
            <a:r>
              <a:rPr lang="en-US" dirty="0">
                <a:solidFill>
                  <a:srgbClr val="231F20"/>
                </a:solidFill>
              </a:rPr>
              <a:t> = discount rate, and </a:t>
            </a:r>
            <a:r>
              <a:rPr lang="en-US" b="1" dirty="0">
                <a:solidFill>
                  <a:srgbClr val="231F20"/>
                </a:solidFill>
              </a:rPr>
              <a:t>t</a:t>
            </a:r>
            <a:r>
              <a:rPr lang="en-US" dirty="0">
                <a:solidFill>
                  <a:srgbClr val="231F20"/>
                </a:solidFill>
              </a:rPr>
              <a:t> = year</a:t>
            </a:r>
            <a:endParaRPr lang="en-US" dirty="0"/>
          </a:p>
        </p:txBody>
      </p:sp>
      <mc:AlternateContent xmlns:mc="http://schemas.openxmlformats.org/markup-compatibility/2006" xmlns:a14="http://schemas.microsoft.com/office/drawing/2010/main">
        <mc:Choice Requires="a14">
          <p:sp>
            <p:nvSpPr>
              <p:cNvPr id="8" name="Rectangle 2">
                <a:extLst>
                  <a:ext uri="{FF2B5EF4-FFF2-40B4-BE49-F238E27FC236}">
                    <a16:creationId xmlns:a16="http://schemas.microsoft.com/office/drawing/2014/main" id="{71EF1CBF-3D7A-550C-EBC3-4262C632F472}"/>
                  </a:ext>
                </a:extLst>
              </p:cNvPr>
              <p:cNvSpPr txBox="1">
                <a:spLocks noChangeArrowheads="1"/>
              </p:cNvSpPr>
              <p:nvPr/>
            </p:nvSpPr>
            <p:spPr bwMode="auto">
              <a:xfrm>
                <a:off x="563298" y="4202316"/>
                <a:ext cx="7947656" cy="497316"/>
              </a:xfrm>
              <a:prstGeom prst="rect">
                <a:avLst/>
              </a:prstGeom>
              <a:solidFill>
                <a:srgbClr val="FFFFFF"/>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b="1" dirty="0">
                    <a:solidFill>
                      <a:srgbClr val="231F20"/>
                    </a:solidFill>
                  </a:rPr>
                  <a:t>ROI</a:t>
                </a:r>
                <a:r>
                  <a:rPr lang="en-US" dirty="0">
                    <a:solidFill>
                      <a:srgbClr val="231F20"/>
                    </a:solidFill>
                  </a:rPr>
                  <a:t>= </a:t>
                </a:r>
                <a14:m>
                  <m:oMath xmlns:m="http://schemas.openxmlformats.org/officeDocument/2006/math">
                    <m:f>
                      <m:fPr>
                        <m:ctrlPr>
                          <a:rPr lang="en-US" b="0" i="1" smtClean="0">
                            <a:solidFill>
                              <a:srgbClr val="231F20"/>
                            </a:solidFill>
                            <a:latin typeface="Cambria Math" panose="02040503050406030204" pitchFamily="18" charset="0"/>
                          </a:rPr>
                        </m:ctrlPr>
                      </m:fPr>
                      <m:num>
                        <m:r>
                          <a:rPr lang="en-US" b="0" i="1" smtClean="0">
                            <a:solidFill>
                              <a:srgbClr val="231F20"/>
                            </a:solidFill>
                            <a:latin typeface="Cambria Math" panose="02040503050406030204" pitchFamily="18" charset="0"/>
                          </a:rPr>
                          <m:t>𝑇𝑜𝑡𝑎𝑙</m:t>
                        </m:r>
                        <m:r>
                          <a:rPr lang="en-US" b="0" i="1" smtClean="0">
                            <a:solidFill>
                              <a:srgbClr val="231F20"/>
                            </a:solidFill>
                            <a:latin typeface="Cambria Math" panose="02040503050406030204" pitchFamily="18" charset="0"/>
                          </a:rPr>
                          <m:t> </m:t>
                        </m:r>
                        <m:r>
                          <a:rPr lang="en-US" b="0" i="1" smtClean="0">
                            <a:solidFill>
                              <a:srgbClr val="231F20"/>
                            </a:solidFill>
                            <a:latin typeface="Cambria Math" panose="02040503050406030204" pitchFamily="18" charset="0"/>
                          </a:rPr>
                          <m:t>𝐷𝑖𝑠𝑐𝑜𝑢𝑛𝑡𝑒𝑑</m:t>
                        </m:r>
                        <m:r>
                          <a:rPr lang="en-US" b="0" i="1" smtClean="0">
                            <a:solidFill>
                              <a:srgbClr val="231F20"/>
                            </a:solidFill>
                            <a:latin typeface="Cambria Math" panose="02040503050406030204" pitchFamily="18" charset="0"/>
                          </a:rPr>
                          <m:t> </m:t>
                        </m:r>
                        <m:r>
                          <a:rPr lang="en-US" b="0" i="1" smtClean="0">
                            <a:solidFill>
                              <a:srgbClr val="231F20"/>
                            </a:solidFill>
                            <a:latin typeface="Cambria Math" panose="02040503050406030204" pitchFamily="18" charset="0"/>
                          </a:rPr>
                          <m:t>𝐵𝑒𝑛𝑒𝑓𝑖𝑡</m:t>
                        </m:r>
                        <m:r>
                          <a:rPr lang="en-US" b="0" i="1" smtClean="0">
                            <a:solidFill>
                              <a:srgbClr val="231F20"/>
                            </a:solidFill>
                            <a:latin typeface="Cambria Math" panose="02040503050406030204" pitchFamily="18" charset="0"/>
                          </a:rPr>
                          <m:t> −</m:t>
                        </m:r>
                        <m:r>
                          <a:rPr lang="en-US" b="0" i="1" smtClean="0">
                            <a:solidFill>
                              <a:srgbClr val="231F20"/>
                            </a:solidFill>
                            <a:latin typeface="Cambria Math" panose="02040503050406030204" pitchFamily="18" charset="0"/>
                          </a:rPr>
                          <m:t>𝑇𝑜𝑡𝑎𝑙</m:t>
                        </m:r>
                        <m:r>
                          <a:rPr lang="en-US" b="0" i="1" smtClean="0">
                            <a:solidFill>
                              <a:srgbClr val="231F20"/>
                            </a:solidFill>
                            <a:latin typeface="Cambria Math" panose="02040503050406030204" pitchFamily="18" charset="0"/>
                          </a:rPr>
                          <m:t> </m:t>
                        </m:r>
                        <m:r>
                          <a:rPr lang="en-US" b="0" i="1" smtClean="0">
                            <a:solidFill>
                              <a:srgbClr val="231F20"/>
                            </a:solidFill>
                            <a:latin typeface="Cambria Math" panose="02040503050406030204" pitchFamily="18" charset="0"/>
                          </a:rPr>
                          <m:t>𝐷𝑖𝑠𝑐𝑜𝑢𝑛𝑡𝑒𝑑</m:t>
                        </m:r>
                        <m:r>
                          <a:rPr lang="en-US" b="0" i="1" smtClean="0">
                            <a:solidFill>
                              <a:srgbClr val="231F20"/>
                            </a:solidFill>
                            <a:latin typeface="Cambria Math" panose="02040503050406030204" pitchFamily="18" charset="0"/>
                          </a:rPr>
                          <m:t> </m:t>
                        </m:r>
                        <m:r>
                          <a:rPr lang="en-US" b="0" i="1" smtClean="0">
                            <a:solidFill>
                              <a:srgbClr val="231F20"/>
                            </a:solidFill>
                            <a:latin typeface="Cambria Math" panose="02040503050406030204" pitchFamily="18" charset="0"/>
                          </a:rPr>
                          <m:t>𝐶𝑜𝑠𝑡</m:t>
                        </m:r>
                      </m:num>
                      <m:den>
                        <m:r>
                          <a:rPr lang="en-US" b="0" i="1" smtClean="0">
                            <a:solidFill>
                              <a:srgbClr val="231F20"/>
                            </a:solidFill>
                            <a:latin typeface="Cambria Math" panose="02040503050406030204" pitchFamily="18" charset="0"/>
                          </a:rPr>
                          <m:t>𝑇𝑜𝑡𝑎𝑙</m:t>
                        </m:r>
                        <m:r>
                          <a:rPr lang="en-US" b="0" i="1" smtClean="0">
                            <a:solidFill>
                              <a:srgbClr val="231F20"/>
                            </a:solidFill>
                            <a:latin typeface="Cambria Math" panose="02040503050406030204" pitchFamily="18" charset="0"/>
                          </a:rPr>
                          <m:t> </m:t>
                        </m:r>
                        <m:r>
                          <a:rPr lang="en-US" b="0" i="1" smtClean="0">
                            <a:solidFill>
                              <a:srgbClr val="231F20"/>
                            </a:solidFill>
                            <a:latin typeface="Cambria Math" panose="02040503050406030204" pitchFamily="18" charset="0"/>
                          </a:rPr>
                          <m:t>𝐷𝑖𝑠𝑐𝑜𝑢𝑛𝑡𝑒𝑑</m:t>
                        </m:r>
                        <m:r>
                          <a:rPr lang="en-US" b="0" i="1" smtClean="0">
                            <a:solidFill>
                              <a:srgbClr val="231F20"/>
                            </a:solidFill>
                            <a:latin typeface="Cambria Math" panose="02040503050406030204" pitchFamily="18" charset="0"/>
                          </a:rPr>
                          <m:t> </m:t>
                        </m:r>
                        <m:r>
                          <a:rPr lang="en-US" b="0" i="1" smtClean="0">
                            <a:solidFill>
                              <a:srgbClr val="231F20"/>
                            </a:solidFill>
                            <a:latin typeface="Cambria Math" panose="02040503050406030204" pitchFamily="18" charset="0"/>
                          </a:rPr>
                          <m:t>𝐶𝑜𝑠𝑡</m:t>
                        </m:r>
                      </m:den>
                    </m:f>
                    <m:r>
                      <a:rPr lang="en-US" b="0" i="1" smtClean="0">
                        <a:solidFill>
                          <a:srgbClr val="231F20"/>
                        </a:solidFill>
                        <a:latin typeface="Cambria Math" panose="02040503050406030204" pitchFamily="18" charset="0"/>
                        <a:ea typeface="Cambria Math" panose="02040503050406030204" pitchFamily="18" charset="0"/>
                      </a:rPr>
                      <m:t>×100</m:t>
                    </m:r>
                  </m:oMath>
                </a14:m>
                <a:endParaRPr lang="en-US" dirty="0"/>
              </a:p>
            </p:txBody>
          </p:sp>
        </mc:Choice>
        <mc:Fallback xmlns="">
          <p:sp>
            <p:nvSpPr>
              <p:cNvPr id="8" name="Rectangle 2">
                <a:extLst>
                  <a:ext uri="{FF2B5EF4-FFF2-40B4-BE49-F238E27FC236}">
                    <a16:creationId xmlns:a16="http://schemas.microsoft.com/office/drawing/2014/main" id="{71EF1CBF-3D7A-550C-EBC3-4262C632F472}"/>
                  </a:ext>
                </a:extLst>
              </p:cNvPr>
              <p:cNvSpPr txBox="1">
                <a:spLocks noRot="1" noChangeAspect="1" noMove="1" noResize="1" noEditPoints="1" noAdjustHandles="1" noChangeArrowheads="1" noChangeShapeType="1" noTextEdit="1"/>
              </p:cNvSpPr>
              <p:nvPr/>
            </p:nvSpPr>
            <p:spPr bwMode="auto">
              <a:xfrm>
                <a:off x="563298" y="4202316"/>
                <a:ext cx="7947656" cy="497316"/>
              </a:xfrm>
              <a:prstGeom prst="rect">
                <a:avLst/>
              </a:prstGeom>
              <a:blipFill>
                <a:blip r:embed="rId4"/>
                <a:stretch>
                  <a:fillRect l="-2301" t="-10976" b="-18293"/>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LID4096">
                    <a:noFill/>
                  </a:rPr>
                  <a:t> </a:t>
                </a:r>
              </a:p>
            </p:txBody>
          </p:sp>
        </mc:Fallback>
      </mc:AlternateContent>
      <p:sp>
        <p:nvSpPr>
          <p:cNvPr id="10" name="Rectangle 2">
            <a:extLst>
              <a:ext uri="{FF2B5EF4-FFF2-40B4-BE49-F238E27FC236}">
                <a16:creationId xmlns:a16="http://schemas.microsoft.com/office/drawing/2014/main" id="{2F745B31-EEA0-55C2-F36D-AF92A68C4C2C}"/>
              </a:ext>
            </a:extLst>
          </p:cNvPr>
          <p:cNvSpPr txBox="1">
            <a:spLocks noChangeArrowheads="1"/>
          </p:cNvSpPr>
          <p:nvPr/>
        </p:nvSpPr>
        <p:spPr bwMode="auto">
          <a:xfrm>
            <a:off x="563297" y="1552430"/>
            <a:ext cx="6049089" cy="332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b="1" u="sng" dirty="0">
                <a:solidFill>
                  <a:srgbClr val="231F20"/>
                </a:solidFill>
              </a:rPr>
              <a:t>Formulars</a:t>
            </a:r>
            <a:endParaRPr lang="en-US" b="1" u="sng" dirty="0"/>
          </a:p>
        </p:txBody>
      </p:sp>
    </p:spTree>
    <p:extLst>
      <p:ext uri="{BB962C8B-B14F-4D97-AF65-F5344CB8AC3E}">
        <p14:creationId xmlns:p14="http://schemas.microsoft.com/office/powerpoint/2010/main" val="2652134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Net Present Value Analysis</a:t>
            </a:r>
            <a:endParaRPr lang="en-US" b="1" dirty="0"/>
          </a:p>
        </p:txBody>
      </p:sp>
      <p:graphicFrame>
        <p:nvGraphicFramePr>
          <p:cNvPr id="9" name="Table 9">
            <a:extLst>
              <a:ext uri="{FF2B5EF4-FFF2-40B4-BE49-F238E27FC236}">
                <a16:creationId xmlns:a16="http://schemas.microsoft.com/office/drawing/2014/main" id="{8CED7FBD-DADC-B2E9-F782-9BC5FC639628}"/>
              </a:ext>
            </a:extLst>
          </p:cNvPr>
          <p:cNvGraphicFramePr>
            <a:graphicFrameLocks noGrp="1"/>
          </p:cNvGraphicFramePr>
          <p:nvPr>
            <p:extLst>
              <p:ext uri="{D42A27DB-BD31-4B8C-83A1-F6EECF244321}">
                <p14:modId xmlns:p14="http://schemas.microsoft.com/office/powerpoint/2010/main" val="3598560086"/>
              </p:ext>
            </p:extLst>
          </p:nvPr>
        </p:nvGraphicFramePr>
        <p:xfrm>
          <a:off x="1203732" y="1358207"/>
          <a:ext cx="9840719" cy="4450080"/>
        </p:xfrm>
        <a:graphic>
          <a:graphicData uri="http://schemas.openxmlformats.org/drawingml/2006/table">
            <a:tbl>
              <a:tblPr firstRow="1" bandRow="1">
                <a:tableStyleId>{5940675A-B579-460E-94D1-54222C63F5DA}</a:tableStyleId>
              </a:tblPr>
              <a:tblGrid>
                <a:gridCol w="3026624">
                  <a:extLst>
                    <a:ext uri="{9D8B030D-6E8A-4147-A177-3AD203B41FA5}">
                      <a16:colId xmlns:a16="http://schemas.microsoft.com/office/drawing/2014/main" val="2949553057"/>
                    </a:ext>
                  </a:extLst>
                </a:gridCol>
                <a:gridCol w="1008380">
                  <a:extLst>
                    <a:ext uri="{9D8B030D-6E8A-4147-A177-3AD203B41FA5}">
                      <a16:colId xmlns:a16="http://schemas.microsoft.com/office/drawing/2014/main" val="2432321013"/>
                    </a:ext>
                  </a:extLst>
                </a:gridCol>
                <a:gridCol w="1161143">
                  <a:extLst>
                    <a:ext uri="{9D8B030D-6E8A-4147-A177-3AD203B41FA5}">
                      <a16:colId xmlns:a16="http://schemas.microsoft.com/office/drawing/2014/main" val="2650530538"/>
                    </a:ext>
                  </a:extLst>
                </a:gridCol>
                <a:gridCol w="1161143">
                  <a:extLst>
                    <a:ext uri="{9D8B030D-6E8A-4147-A177-3AD203B41FA5}">
                      <a16:colId xmlns:a16="http://schemas.microsoft.com/office/drawing/2014/main" val="2933217246"/>
                    </a:ext>
                  </a:extLst>
                </a:gridCol>
                <a:gridCol w="1161143">
                  <a:extLst>
                    <a:ext uri="{9D8B030D-6E8A-4147-A177-3AD203B41FA5}">
                      <a16:colId xmlns:a16="http://schemas.microsoft.com/office/drawing/2014/main" val="2012488132"/>
                    </a:ext>
                  </a:extLst>
                </a:gridCol>
                <a:gridCol w="1161143">
                  <a:extLst>
                    <a:ext uri="{9D8B030D-6E8A-4147-A177-3AD203B41FA5}">
                      <a16:colId xmlns:a16="http://schemas.microsoft.com/office/drawing/2014/main" val="2676912639"/>
                    </a:ext>
                  </a:extLst>
                </a:gridCol>
                <a:gridCol w="1161143">
                  <a:extLst>
                    <a:ext uri="{9D8B030D-6E8A-4147-A177-3AD203B41FA5}">
                      <a16:colId xmlns:a16="http://schemas.microsoft.com/office/drawing/2014/main" val="4158227437"/>
                    </a:ext>
                  </a:extLst>
                </a:gridCol>
              </a:tblGrid>
              <a:tr h="370840">
                <a:tc>
                  <a:txBody>
                    <a:bodyPr/>
                    <a:lstStyle/>
                    <a:p>
                      <a:r>
                        <a:rPr lang="en-US" dirty="0"/>
                        <a:t>Discount rate</a:t>
                      </a:r>
                      <a:endParaRPr lang="LID4096" dirty="0"/>
                    </a:p>
                  </a:txBody>
                  <a:tcPr/>
                </a:tc>
                <a:tc>
                  <a:txBody>
                    <a:bodyPr/>
                    <a:lstStyle/>
                    <a:p>
                      <a:pPr algn="ctr"/>
                      <a:r>
                        <a:rPr lang="en-US" b="1" dirty="0"/>
                        <a:t>5%</a:t>
                      </a:r>
                      <a:endParaRPr lang="LID4096" b="1" dirty="0"/>
                    </a:p>
                  </a:txBody>
                  <a:tcPr/>
                </a:tc>
                <a:tc>
                  <a:txBody>
                    <a:bodyPr/>
                    <a:lstStyle/>
                    <a:p>
                      <a:pPr algn="ctr"/>
                      <a:endParaRPr lang="LID4096" b="1"/>
                    </a:p>
                  </a:txBody>
                  <a:tcPr/>
                </a:tc>
                <a:tc>
                  <a:txBody>
                    <a:bodyPr/>
                    <a:lstStyle/>
                    <a:p>
                      <a:pPr algn="ctr"/>
                      <a:endParaRPr lang="LID4096" b="1"/>
                    </a:p>
                  </a:txBody>
                  <a:tcPr/>
                </a:tc>
                <a:tc>
                  <a:txBody>
                    <a:bodyPr/>
                    <a:lstStyle/>
                    <a:p>
                      <a:pPr algn="ctr"/>
                      <a:endParaRPr lang="LID4096" b="1"/>
                    </a:p>
                  </a:txBody>
                  <a:tcPr/>
                </a:tc>
                <a:tc>
                  <a:txBody>
                    <a:bodyPr/>
                    <a:lstStyle/>
                    <a:p>
                      <a:pPr algn="ctr"/>
                      <a:endParaRPr lang="LID4096" b="1"/>
                    </a:p>
                  </a:txBody>
                  <a:tcPr/>
                </a:tc>
                <a:tc>
                  <a:txBody>
                    <a:bodyPr/>
                    <a:lstStyle/>
                    <a:p>
                      <a:endParaRPr lang="LID4096"/>
                    </a:p>
                  </a:txBody>
                  <a:tcPr/>
                </a:tc>
                <a:extLst>
                  <a:ext uri="{0D108BD9-81ED-4DB2-BD59-A6C34878D82A}">
                    <a16:rowId xmlns:a16="http://schemas.microsoft.com/office/drawing/2014/main" val="3876935650"/>
                  </a:ext>
                </a:extLst>
              </a:tr>
              <a:tr h="370840">
                <a:tc>
                  <a:txBody>
                    <a:bodyPr/>
                    <a:lstStyle/>
                    <a:p>
                      <a:r>
                        <a:rPr lang="en-US" dirty="0"/>
                        <a:t>Project</a:t>
                      </a:r>
                      <a:endParaRPr lang="LID4096" dirty="0"/>
                    </a:p>
                  </a:txBody>
                  <a:tcPr/>
                </a:tc>
                <a:tc>
                  <a:txBody>
                    <a:bodyPr/>
                    <a:lstStyle/>
                    <a:p>
                      <a:pPr algn="ctr"/>
                      <a:r>
                        <a:rPr lang="en-US" b="1" dirty="0"/>
                        <a:t>Year 0</a:t>
                      </a:r>
                      <a:endParaRPr lang="LID4096" b="1" dirty="0"/>
                    </a:p>
                  </a:txBody>
                  <a:tcPr/>
                </a:tc>
                <a:tc>
                  <a:txBody>
                    <a:bodyPr/>
                    <a:lstStyle/>
                    <a:p>
                      <a:pPr algn="ctr"/>
                      <a:r>
                        <a:rPr lang="en-US" b="1" dirty="0"/>
                        <a:t>Year 1</a:t>
                      </a:r>
                      <a:endParaRPr lang="LID4096" b="1" dirty="0"/>
                    </a:p>
                  </a:txBody>
                  <a:tcPr/>
                </a:tc>
                <a:tc>
                  <a:txBody>
                    <a:bodyPr/>
                    <a:lstStyle/>
                    <a:p>
                      <a:pPr algn="ctr"/>
                      <a:r>
                        <a:rPr lang="en-US" b="1" dirty="0"/>
                        <a:t>Year 2</a:t>
                      </a:r>
                      <a:endParaRPr lang="LID4096" b="1" dirty="0"/>
                    </a:p>
                  </a:txBody>
                  <a:tcPr/>
                </a:tc>
                <a:tc>
                  <a:txBody>
                    <a:bodyPr/>
                    <a:lstStyle/>
                    <a:p>
                      <a:pPr algn="ctr"/>
                      <a:r>
                        <a:rPr lang="en-US" b="1" dirty="0"/>
                        <a:t>Year 3</a:t>
                      </a:r>
                      <a:endParaRPr lang="LID4096" b="1" dirty="0"/>
                    </a:p>
                  </a:txBody>
                  <a:tcPr/>
                </a:tc>
                <a:tc>
                  <a:txBody>
                    <a:bodyPr/>
                    <a:lstStyle/>
                    <a:p>
                      <a:pPr algn="ctr"/>
                      <a:r>
                        <a:rPr lang="en-US" b="1" dirty="0"/>
                        <a:t>Total</a:t>
                      </a:r>
                      <a:endParaRPr lang="LID4096" b="1" dirty="0"/>
                    </a:p>
                  </a:txBody>
                  <a:tcPr/>
                </a:tc>
                <a:tc>
                  <a:txBody>
                    <a:bodyPr/>
                    <a:lstStyle/>
                    <a:p>
                      <a:endParaRPr lang="LID4096" dirty="0"/>
                    </a:p>
                  </a:txBody>
                  <a:tcPr/>
                </a:tc>
                <a:extLst>
                  <a:ext uri="{0D108BD9-81ED-4DB2-BD59-A6C34878D82A}">
                    <a16:rowId xmlns:a16="http://schemas.microsoft.com/office/drawing/2014/main" val="299372514"/>
                  </a:ext>
                </a:extLst>
              </a:tr>
              <a:tr h="370840">
                <a:tc>
                  <a:txBody>
                    <a:bodyPr/>
                    <a:lstStyle/>
                    <a:p>
                      <a:r>
                        <a:rPr lang="en-US" dirty="0"/>
                        <a:t>Costs</a:t>
                      </a:r>
                      <a:endParaRPr lang="LID4096" dirty="0"/>
                    </a:p>
                  </a:txBody>
                  <a:tcPr/>
                </a:tc>
                <a:tc>
                  <a:txBody>
                    <a:bodyPr/>
                    <a:lstStyle/>
                    <a:p>
                      <a:r>
                        <a:rPr lang="en-US" dirty="0"/>
                        <a:t>120000</a:t>
                      </a:r>
                      <a:endParaRPr lang="LID4096" dirty="0"/>
                    </a:p>
                  </a:txBody>
                  <a:tcPr/>
                </a:tc>
                <a:tc>
                  <a:txBody>
                    <a:bodyPr/>
                    <a:lstStyle/>
                    <a:p>
                      <a:r>
                        <a:rPr lang="en-US" dirty="0"/>
                        <a:t>20000</a:t>
                      </a:r>
                      <a:endParaRPr lang="LID4096" dirty="0"/>
                    </a:p>
                  </a:txBody>
                  <a:tcPr/>
                </a:tc>
                <a:tc>
                  <a:txBody>
                    <a:bodyPr/>
                    <a:lstStyle/>
                    <a:p>
                      <a:r>
                        <a:rPr lang="en-US" dirty="0"/>
                        <a:t>20000</a:t>
                      </a:r>
                      <a:endParaRPr lang="LID4096" dirty="0"/>
                    </a:p>
                  </a:txBody>
                  <a:tcPr/>
                </a:tc>
                <a:tc>
                  <a:txBody>
                    <a:bodyPr/>
                    <a:lstStyle/>
                    <a:p>
                      <a:r>
                        <a:rPr lang="en-US" dirty="0"/>
                        <a:t>20000</a:t>
                      </a:r>
                      <a:endParaRPr lang="LID4096" dirty="0"/>
                    </a:p>
                  </a:txBody>
                  <a:tcPr/>
                </a:tc>
                <a:tc>
                  <a:txBody>
                    <a:bodyPr/>
                    <a:lstStyle/>
                    <a:p>
                      <a:endParaRPr lang="LID4096"/>
                    </a:p>
                  </a:txBody>
                  <a:tcPr/>
                </a:tc>
                <a:tc>
                  <a:txBody>
                    <a:bodyPr/>
                    <a:lstStyle/>
                    <a:p>
                      <a:endParaRPr lang="LID4096"/>
                    </a:p>
                  </a:txBody>
                  <a:tcPr/>
                </a:tc>
                <a:extLst>
                  <a:ext uri="{0D108BD9-81ED-4DB2-BD59-A6C34878D82A}">
                    <a16:rowId xmlns:a16="http://schemas.microsoft.com/office/drawing/2014/main" val="2759455405"/>
                  </a:ext>
                </a:extLst>
              </a:tr>
              <a:tr h="370840">
                <a:tc>
                  <a:txBody>
                    <a:bodyPr/>
                    <a:lstStyle/>
                    <a:p>
                      <a:r>
                        <a:rPr lang="en-US" dirty="0"/>
                        <a:t>Discount factor</a:t>
                      </a:r>
                      <a:endParaRPr lang="LID4096" dirty="0"/>
                    </a:p>
                  </a:txBody>
                  <a:tcPr/>
                </a:tc>
                <a:tc>
                  <a:txBody>
                    <a:bodyPr/>
                    <a:lstStyle/>
                    <a:p>
                      <a:endParaRPr lang="LID4096" dirty="0"/>
                    </a:p>
                  </a:txBody>
                  <a:tcPr/>
                </a:tc>
                <a:tc>
                  <a:txBody>
                    <a:bodyPr/>
                    <a:lstStyle/>
                    <a:p>
                      <a:endParaRPr lang="LID4096" dirty="0"/>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extLst>
                  <a:ext uri="{0D108BD9-81ED-4DB2-BD59-A6C34878D82A}">
                    <a16:rowId xmlns:a16="http://schemas.microsoft.com/office/drawing/2014/main" val="618562651"/>
                  </a:ext>
                </a:extLst>
              </a:tr>
              <a:tr h="370840">
                <a:tc>
                  <a:txBody>
                    <a:bodyPr/>
                    <a:lstStyle/>
                    <a:p>
                      <a:r>
                        <a:rPr lang="en-US" dirty="0"/>
                        <a:t>Discounted cost</a:t>
                      </a:r>
                      <a:endParaRPr lang="LID4096" dirty="0"/>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extLst>
                  <a:ext uri="{0D108BD9-81ED-4DB2-BD59-A6C34878D82A}">
                    <a16:rowId xmlns:a16="http://schemas.microsoft.com/office/drawing/2014/main" val="3667278298"/>
                  </a:ext>
                </a:extLst>
              </a:tr>
              <a:tr h="370840">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extLst>
                  <a:ext uri="{0D108BD9-81ED-4DB2-BD59-A6C34878D82A}">
                    <a16:rowId xmlns:a16="http://schemas.microsoft.com/office/drawing/2014/main" val="301283034"/>
                  </a:ext>
                </a:extLst>
              </a:tr>
              <a:tr h="370840">
                <a:tc>
                  <a:txBody>
                    <a:bodyPr/>
                    <a:lstStyle/>
                    <a:p>
                      <a:r>
                        <a:rPr lang="en-US" dirty="0"/>
                        <a:t>Benefit</a:t>
                      </a:r>
                      <a:endParaRPr lang="LID4096" dirty="0"/>
                    </a:p>
                  </a:txBody>
                  <a:tcPr/>
                </a:tc>
                <a:tc>
                  <a:txBody>
                    <a:bodyPr/>
                    <a:lstStyle/>
                    <a:p>
                      <a:r>
                        <a:rPr lang="en-US" dirty="0"/>
                        <a:t>0</a:t>
                      </a:r>
                      <a:endParaRPr lang="LID4096" dirty="0"/>
                    </a:p>
                  </a:txBody>
                  <a:tcPr/>
                </a:tc>
                <a:tc>
                  <a:txBody>
                    <a:bodyPr/>
                    <a:lstStyle/>
                    <a:p>
                      <a:r>
                        <a:rPr lang="en-US" dirty="0"/>
                        <a:t>150000</a:t>
                      </a:r>
                      <a:endParaRPr lang="LID4096" dirty="0"/>
                    </a:p>
                  </a:txBody>
                  <a:tcPr/>
                </a:tc>
                <a:tc>
                  <a:txBody>
                    <a:bodyPr/>
                    <a:lstStyle/>
                    <a:p>
                      <a:r>
                        <a:rPr lang="en-US" dirty="0"/>
                        <a:t>150000</a:t>
                      </a:r>
                      <a:endParaRPr lang="LID4096" dirty="0"/>
                    </a:p>
                  </a:txBody>
                  <a:tcPr/>
                </a:tc>
                <a:tc>
                  <a:txBody>
                    <a:bodyPr/>
                    <a:lstStyle/>
                    <a:p>
                      <a:r>
                        <a:rPr lang="en-US" dirty="0"/>
                        <a:t>150000</a:t>
                      </a:r>
                      <a:endParaRPr lang="LID4096" dirty="0"/>
                    </a:p>
                  </a:txBody>
                  <a:tcPr/>
                </a:tc>
                <a:tc>
                  <a:txBody>
                    <a:bodyPr/>
                    <a:lstStyle/>
                    <a:p>
                      <a:endParaRPr lang="LID4096"/>
                    </a:p>
                  </a:txBody>
                  <a:tcPr/>
                </a:tc>
                <a:tc>
                  <a:txBody>
                    <a:bodyPr/>
                    <a:lstStyle/>
                    <a:p>
                      <a:endParaRPr lang="LID4096"/>
                    </a:p>
                  </a:txBody>
                  <a:tcPr/>
                </a:tc>
                <a:extLst>
                  <a:ext uri="{0D108BD9-81ED-4DB2-BD59-A6C34878D82A}">
                    <a16:rowId xmlns:a16="http://schemas.microsoft.com/office/drawing/2014/main" val="3536329681"/>
                  </a:ext>
                </a:extLst>
              </a:tr>
              <a:tr h="370840">
                <a:tc>
                  <a:txBody>
                    <a:bodyPr/>
                    <a:lstStyle/>
                    <a:p>
                      <a:r>
                        <a:rPr lang="en-US" dirty="0"/>
                        <a:t>Discount factor</a:t>
                      </a:r>
                      <a:endParaRPr lang="LID4096" dirty="0"/>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extLst>
                  <a:ext uri="{0D108BD9-81ED-4DB2-BD59-A6C34878D82A}">
                    <a16:rowId xmlns:a16="http://schemas.microsoft.com/office/drawing/2014/main" val="437652892"/>
                  </a:ext>
                </a:extLst>
              </a:tr>
              <a:tr h="370840">
                <a:tc>
                  <a:txBody>
                    <a:bodyPr/>
                    <a:lstStyle/>
                    <a:p>
                      <a:r>
                        <a:rPr lang="en-US" dirty="0"/>
                        <a:t>Discounted Benefit</a:t>
                      </a:r>
                      <a:endParaRPr lang="LID4096" dirty="0"/>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dirty="0"/>
                    </a:p>
                  </a:txBody>
                  <a:tcPr/>
                </a:tc>
                <a:extLst>
                  <a:ext uri="{0D108BD9-81ED-4DB2-BD59-A6C34878D82A}">
                    <a16:rowId xmlns:a16="http://schemas.microsoft.com/office/drawing/2014/main" val="1265852300"/>
                  </a:ext>
                </a:extLst>
              </a:tr>
              <a:tr h="370840">
                <a:tc>
                  <a:txBody>
                    <a:bodyPr/>
                    <a:lstStyle/>
                    <a:p>
                      <a:endParaRPr lang="LID4096" dirty="0"/>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dirty="0"/>
                    </a:p>
                  </a:txBody>
                  <a:tcPr/>
                </a:tc>
                <a:extLst>
                  <a:ext uri="{0D108BD9-81ED-4DB2-BD59-A6C34878D82A}">
                    <a16:rowId xmlns:a16="http://schemas.microsoft.com/office/drawing/2014/main" val="4214929000"/>
                  </a:ext>
                </a:extLst>
              </a:tr>
              <a:tr h="370840">
                <a:tc>
                  <a:txBody>
                    <a:bodyPr/>
                    <a:lstStyle/>
                    <a:p>
                      <a:r>
                        <a:rPr lang="en-US" dirty="0"/>
                        <a:t>Cash flow</a:t>
                      </a:r>
                      <a:endParaRPr lang="LID4096" dirty="0"/>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dirty="0"/>
                    </a:p>
                  </a:txBody>
                  <a:tcPr/>
                </a:tc>
                <a:extLst>
                  <a:ext uri="{0D108BD9-81ED-4DB2-BD59-A6C34878D82A}">
                    <a16:rowId xmlns:a16="http://schemas.microsoft.com/office/drawing/2014/main" val="1825170855"/>
                  </a:ext>
                </a:extLst>
              </a:tr>
              <a:tr h="370840">
                <a:tc>
                  <a:txBody>
                    <a:bodyPr/>
                    <a:lstStyle/>
                    <a:p>
                      <a:r>
                        <a:rPr lang="en-US" dirty="0"/>
                        <a:t>Cumulated cash flow</a:t>
                      </a:r>
                      <a:endParaRPr lang="LID4096" dirty="0"/>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a:p>
                  </a:txBody>
                  <a:tcPr/>
                </a:tc>
                <a:tc>
                  <a:txBody>
                    <a:bodyPr/>
                    <a:lstStyle/>
                    <a:p>
                      <a:endParaRPr lang="LID4096" dirty="0"/>
                    </a:p>
                  </a:txBody>
                  <a:tcPr/>
                </a:tc>
                <a:extLst>
                  <a:ext uri="{0D108BD9-81ED-4DB2-BD59-A6C34878D82A}">
                    <a16:rowId xmlns:a16="http://schemas.microsoft.com/office/drawing/2014/main" val="3444319910"/>
                  </a:ext>
                </a:extLst>
              </a:tr>
            </a:tbl>
          </a:graphicData>
        </a:graphic>
      </p:graphicFrame>
      <p:sp>
        <p:nvSpPr>
          <p:cNvPr id="10" name="Title 2">
            <a:extLst>
              <a:ext uri="{FF2B5EF4-FFF2-40B4-BE49-F238E27FC236}">
                <a16:creationId xmlns:a16="http://schemas.microsoft.com/office/drawing/2014/main" id="{0B6E1D05-B56E-51C7-D23F-F2E673A0D52B}"/>
              </a:ext>
            </a:extLst>
          </p:cNvPr>
          <p:cNvSpPr txBox="1">
            <a:spLocks/>
          </p:cNvSpPr>
          <p:nvPr/>
        </p:nvSpPr>
        <p:spPr>
          <a:xfrm>
            <a:off x="72736" y="5808287"/>
            <a:ext cx="5736530" cy="44138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000" kern="1200">
                <a:solidFill>
                  <a:schemeClr val="bg1"/>
                </a:solidFill>
                <a:latin typeface="+mj-lt"/>
                <a:ea typeface="+mj-ea"/>
                <a:cs typeface="+mj-cs"/>
              </a:defRPr>
            </a:lvl1pPr>
          </a:lstStyle>
          <a:p>
            <a:pPr>
              <a:tabLst>
                <a:tab pos="3141345" algn="l"/>
              </a:tabLst>
            </a:pPr>
            <a:r>
              <a:rPr lang="en-US" sz="1600" dirty="0">
                <a:solidFill>
                  <a:schemeClr val="tx1"/>
                </a:solidFill>
              </a:rPr>
              <a:t>Cumulative benefit = Discounted benefit – Discounted cost</a:t>
            </a:r>
            <a:endParaRPr lang="en-US" sz="1600" b="1" dirty="0">
              <a:solidFill>
                <a:schemeClr val="tx1"/>
              </a:solidFill>
            </a:endParaRPr>
          </a:p>
        </p:txBody>
      </p:sp>
      <p:sp>
        <p:nvSpPr>
          <p:cNvPr id="11" name="Title 2">
            <a:extLst>
              <a:ext uri="{FF2B5EF4-FFF2-40B4-BE49-F238E27FC236}">
                <a16:creationId xmlns:a16="http://schemas.microsoft.com/office/drawing/2014/main" id="{27DD017E-1E0E-87AD-48B8-AF30507EE8AE}"/>
              </a:ext>
            </a:extLst>
          </p:cNvPr>
          <p:cNvSpPr txBox="1">
            <a:spLocks/>
          </p:cNvSpPr>
          <p:nvPr/>
        </p:nvSpPr>
        <p:spPr>
          <a:xfrm>
            <a:off x="5905348" y="5808287"/>
            <a:ext cx="6102432" cy="44138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000" kern="1200">
                <a:solidFill>
                  <a:schemeClr val="bg1"/>
                </a:solidFill>
                <a:latin typeface="+mj-lt"/>
                <a:ea typeface="+mj-ea"/>
                <a:cs typeface="+mj-cs"/>
              </a:defRPr>
            </a:lvl1pPr>
          </a:lstStyle>
          <a:p>
            <a:pPr>
              <a:tabLst>
                <a:tab pos="3141345" algn="l"/>
              </a:tabLst>
            </a:pPr>
            <a:r>
              <a:rPr lang="en-US" sz="1600" dirty="0">
                <a:solidFill>
                  <a:schemeClr val="tx1"/>
                </a:solidFill>
              </a:rPr>
              <a:t>Cumulative Cash flow = Cumulative benefit – Discounted cost</a:t>
            </a:r>
            <a:endParaRPr lang="en-US" sz="1600" b="1" dirty="0">
              <a:solidFill>
                <a:schemeClr val="tx1"/>
              </a:solidFill>
            </a:endParaRPr>
          </a:p>
        </p:txBody>
      </p:sp>
    </p:spTree>
    <p:extLst>
      <p:ext uri="{BB962C8B-B14F-4D97-AF65-F5344CB8AC3E}">
        <p14:creationId xmlns:p14="http://schemas.microsoft.com/office/powerpoint/2010/main" val="53049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Project Integration Management</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721703" y="1395248"/>
            <a:ext cx="10515600" cy="408852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dirty="0">
                <a:solidFill>
                  <a:srgbClr val="231F20"/>
                </a:solidFill>
              </a:rPr>
              <a:t>S</a:t>
            </a:r>
            <a:r>
              <a:rPr lang="en-US" dirty="0">
                <a:solidFill>
                  <a:srgbClr val="231F20"/>
                </a:solidFill>
                <a:effectLst/>
              </a:rPr>
              <a:t>ix main processes are involved in project integration management: </a:t>
            </a:r>
            <a:endParaRPr lang="en-US" dirty="0"/>
          </a:p>
          <a:p>
            <a:pPr marL="457200" indent="-457200" algn="just">
              <a:buAutoNum type="arabicPeriod"/>
            </a:pPr>
            <a:r>
              <a:rPr lang="en-US" b="1" i="1" dirty="0">
                <a:solidFill>
                  <a:srgbClr val="231F20"/>
                </a:solidFill>
                <a:effectLst/>
              </a:rPr>
              <a:t>Developing the project charter </a:t>
            </a:r>
            <a:r>
              <a:rPr lang="en-US" b="1" dirty="0">
                <a:solidFill>
                  <a:srgbClr val="231F20"/>
                </a:solidFill>
                <a:effectLst/>
              </a:rPr>
              <a:t>: </a:t>
            </a:r>
          </a:p>
          <a:p>
            <a:pPr algn="just"/>
            <a:r>
              <a:rPr lang="en-US" b="1" i="1" dirty="0">
                <a:solidFill>
                  <a:srgbClr val="231F20"/>
                </a:solidFill>
              </a:rPr>
              <a:t>	</a:t>
            </a:r>
            <a:r>
              <a:rPr lang="en-US" dirty="0">
                <a:solidFill>
                  <a:srgbClr val="231F20"/>
                </a:solidFill>
                <a:effectLst/>
              </a:rPr>
              <a:t>involves working with stakeholders to create the document 	that formally authorizes a project.</a:t>
            </a:r>
          </a:p>
          <a:p>
            <a:pPr algn="just"/>
            <a:r>
              <a:rPr lang="en-US" dirty="0">
                <a:solidFill>
                  <a:srgbClr val="231F20"/>
                </a:solidFill>
                <a:effectLst/>
              </a:rPr>
              <a:t>2. </a:t>
            </a:r>
            <a:r>
              <a:rPr lang="en-US" b="1" dirty="0">
                <a:solidFill>
                  <a:srgbClr val="231F20"/>
                </a:solidFill>
              </a:rPr>
              <a:t>P</a:t>
            </a:r>
            <a:r>
              <a:rPr lang="en-US" b="1" dirty="0">
                <a:solidFill>
                  <a:srgbClr val="231F20"/>
                </a:solidFill>
                <a:effectLst/>
              </a:rPr>
              <a:t>roject management plan: </a:t>
            </a:r>
          </a:p>
          <a:p>
            <a:pPr algn="just"/>
            <a:r>
              <a:rPr lang="en-US" i="1" dirty="0">
                <a:solidFill>
                  <a:srgbClr val="231F20"/>
                </a:solidFill>
              </a:rPr>
              <a:t>	</a:t>
            </a:r>
            <a:r>
              <a:rPr lang="en-US" dirty="0">
                <a:solidFill>
                  <a:srgbClr val="231F20"/>
                </a:solidFill>
                <a:effectLst/>
              </a:rPr>
              <a:t> involves coordinating all planning efforts to create a 	consistent, 	coherent document.</a:t>
            </a:r>
            <a:endParaRPr lang="en-US" dirty="0"/>
          </a:p>
          <a:p>
            <a:pPr algn="just"/>
            <a:endParaRPr lang="en-US" dirty="0">
              <a:solidFill>
                <a:schemeClr val="tx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1062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Project Integration Management</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721703" y="1395248"/>
            <a:ext cx="10515600" cy="408852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dirty="0">
                <a:solidFill>
                  <a:srgbClr val="231F20"/>
                </a:solidFill>
                <a:effectLst/>
              </a:rPr>
              <a:t>3. </a:t>
            </a:r>
            <a:r>
              <a:rPr lang="en-US" b="1" i="1" dirty="0">
                <a:solidFill>
                  <a:srgbClr val="231F20"/>
                </a:solidFill>
                <a:effectLst/>
              </a:rPr>
              <a:t>Directing and managing project work</a:t>
            </a:r>
            <a:r>
              <a:rPr lang="en-US" b="1" dirty="0">
                <a:solidFill>
                  <a:srgbClr val="231F20"/>
                </a:solidFill>
                <a:effectLst/>
              </a:rPr>
              <a:t> </a:t>
            </a:r>
          </a:p>
          <a:p>
            <a:pPr algn="just"/>
            <a:r>
              <a:rPr lang="en-US" dirty="0">
                <a:solidFill>
                  <a:srgbClr val="231F20"/>
                </a:solidFill>
                <a:effectLst/>
              </a:rPr>
              <a:t>	Involves carrying out the project management plan by 	performing the activities included in it. </a:t>
            </a:r>
          </a:p>
          <a:p>
            <a:pPr algn="just"/>
            <a:r>
              <a:rPr lang="en-US" dirty="0">
                <a:solidFill>
                  <a:srgbClr val="231F20"/>
                </a:solidFill>
                <a:effectLst/>
              </a:rPr>
              <a:t>The outputs of this 	process are </a:t>
            </a:r>
          </a:p>
          <a:p>
            <a:pPr marL="342900" indent="-342900" algn="just">
              <a:buFont typeface="Arial" panose="020B0604020202020204" pitchFamily="34" charset="0"/>
              <a:buChar char="•"/>
            </a:pPr>
            <a:r>
              <a:rPr lang="en-US" dirty="0">
                <a:solidFill>
                  <a:srgbClr val="231F20"/>
                </a:solidFill>
                <a:effectLst/>
              </a:rPr>
              <a:t>deliverables, </a:t>
            </a:r>
          </a:p>
          <a:p>
            <a:pPr marL="342900" indent="-342900" algn="just">
              <a:buFont typeface="Arial" panose="020B0604020202020204" pitchFamily="34" charset="0"/>
              <a:buChar char="•"/>
            </a:pPr>
            <a:r>
              <a:rPr lang="en-US" dirty="0">
                <a:solidFill>
                  <a:srgbClr val="231F20"/>
                </a:solidFill>
                <a:effectLst/>
              </a:rPr>
              <a:t>work performance information, 	</a:t>
            </a:r>
          </a:p>
          <a:p>
            <a:pPr marL="342900" indent="-342900" algn="just">
              <a:buFont typeface="Arial" panose="020B0604020202020204" pitchFamily="34" charset="0"/>
              <a:buChar char="•"/>
            </a:pPr>
            <a:r>
              <a:rPr lang="en-US" dirty="0">
                <a:solidFill>
                  <a:srgbClr val="231F20"/>
                </a:solidFill>
                <a:effectLst/>
              </a:rPr>
              <a:t>change requests, </a:t>
            </a:r>
          </a:p>
          <a:p>
            <a:pPr marL="342900" indent="-342900" algn="just">
              <a:buFont typeface="Arial" panose="020B0604020202020204" pitchFamily="34" charset="0"/>
              <a:buChar char="•"/>
            </a:pPr>
            <a:r>
              <a:rPr lang="en-US" dirty="0">
                <a:solidFill>
                  <a:srgbClr val="231F20"/>
                </a:solidFill>
                <a:effectLst/>
              </a:rPr>
              <a:t>project management plan updates, and 	</a:t>
            </a:r>
          </a:p>
          <a:p>
            <a:pPr marL="342900" indent="-342900" algn="just">
              <a:buFont typeface="Arial" panose="020B0604020202020204" pitchFamily="34" charset="0"/>
              <a:buChar char="•"/>
            </a:pPr>
            <a:r>
              <a:rPr lang="en-US" dirty="0">
                <a:solidFill>
                  <a:srgbClr val="231F20"/>
                </a:solidFill>
                <a:effectLst/>
              </a:rPr>
              <a:t>project documents updates. </a:t>
            </a:r>
            <a:endParaRPr lang="en-US" dirty="0"/>
          </a:p>
        </p:txBody>
      </p:sp>
    </p:spTree>
    <p:extLst>
      <p:ext uri="{BB962C8B-B14F-4D97-AF65-F5344CB8AC3E}">
        <p14:creationId xmlns:p14="http://schemas.microsoft.com/office/powerpoint/2010/main" val="3323826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Project Integration Management</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721703" y="1395248"/>
            <a:ext cx="10515600" cy="408852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dirty="0">
                <a:solidFill>
                  <a:srgbClr val="231F20"/>
                </a:solidFill>
                <a:effectLst/>
              </a:rPr>
              <a:t>4. </a:t>
            </a:r>
            <a:r>
              <a:rPr lang="en-US" b="1" i="1" dirty="0">
                <a:solidFill>
                  <a:srgbClr val="231F20"/>
                </a:solidFill>
                <a:effectLst/>
              </a:rPr>
              <a:t>Monitoring and controlling project work</a:t>
            </a:r>
            <a:r>
              <a:rPr lang="en-US" b="1" dirty="0">
                <a:solidFill>
                  <a:srgbClr val="231F20"/>
                </a:solidFill>
                <a:effectLst/>
              </a:rPr>
              <a:t> </a:t>
            </a:r>
          </a:p>
          <a:p>
            <a:pPr algn="just"/>
            <a:r>
              <a:rPr lang="en-US" dirty="0">
                <a:solidFill>
                  <a:srgbClr val="231F20"/>
                </a:solidFill>
              </a:rPr>
              <a:t>	</a:t>
            </a:r>
            <a:r>
              <a:rPr lang="en-US" dirty="0">
                <a:solidFill>
                  <a:srgbClr val="231F20"/>
                </a:solidFill>
                <a:effectLst/>
              </a:rPr>
              <a:t>involves overseeing activities to meet the performance 	objectives of the project. </a:t>
            </a:r>
          </a:p>
          <a:p>
            <a:pPr algn="just"/>
            <a:r>
              <a:rPr lang="en-US" dirty="0">
                <a:solidFill>
                  <a:srgbClr val="231F20"/>
                </a:solidFill>
                <a:effectLst/>
              </a:rPr>
              <a:t>The outputs of this process are </a:t>
            </a:r>
          </a:p>
          <a:p>
            <a:pPr marL="342900" indent="-342900" algn="just">
              <a:buFont typeface="Arial" panose="020B0604020202020204" pitchFamily="34" charset="0"/>
              <a:buChar char="•"/>
            </a:pPr>
            <a:r>
              <a:rPr lang="en-US" dirty="0">
                <a:solidFill>
                  <a:srgbClr val="231F20"/>
                </a:solidFill>
                <a:effectLst/>
              </a:rPr>
              <a:t>change requests, </a:t>
            </a:r>
          </a:p>
          <a:p>
            <a:pPr marL="342900" indent="-342900" algn="just">
              <a:buFont typeface="Arial" panose="020B0604020202020204" pitchFamily="34" charset="0"/>
              <a:buChar char="•"/>
            </a:pPr>
            <a:r>
              <a:rPr lang="en-US" dirty="0">
                <a:solidFill>
                  <a:srgbClr val="231F20"/>
                </a:solidFill>
                <a:effectLst/>
              </a:rPr>
              <a:t>project management plan updates, and </a:t>
            </a:r>
          </a:p>
          <a:p>
            <a:pPr marL="342900" indent="-342900" algn="just">
              <a:buFont typeface="Arial" panose="020B0604020202020204" pitchFamily="34" charset="0"/>
              <a:buChar char="•"/>
            </a:pPr>
            <a:r>
              <a:rPr lang="en-US" dirty="0">
                <a:solidFill>
                  <a:srgbClr val="231F20"/>
                </a:solidFill>
                <a:effectLst/>
              </a:rPr>
              <a:t>project documents updates.</a:t>
            </a:r>
            <a:endParaRPr lang="en-US" dirty="0">
              <a:solidFill>
                <a:schemeClr val="tx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648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Project Integration Management</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721703" y="1395248"/>
            <a:ext cx="10515600" cy="408852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dirty="0">
                <a:solidFill>
                  <a:srgbClr val="231F20"/>
                </a:solidFill>
                <a:effectLst/>
              </a:rPr>
              <a:t>5. </a:t>
            </a:r>
            <a:r>
              <a:rPr lang="en-US" b="1" i="1" dirty="0">
                <a:solidFill>
                  <a:srgbClr val="231F20"/>
                </a:solidFill>
                <a:effectLst/>
              </a:rPr>
              <a:t>Performing integrated change control</a:t>
            </a:r>
            <a:r>
              <a:rPr lang="en-US" b="1" dirty="0">
                <a:solidFill>
                  <a:srgbClr val="231F20"/>
                </a:solidFill>
                <a:effectLst/>
              </a:rPr>
              <a:t> </a:t>
            </a:r>
          </a:p>
          <a:p>
            <a:pPr algn="just"/>
            <a:r>
              <a:rPr lang="en-US" dirty="0">
                <a:solidFill>
                  <a:srgbClr val="231F20"/>
                </a:solidFill>
                <a:effectLst/>
              </a:rPr>
              <a:t>	involves identifying, evaluating, and managing changes 	throughout the project life cycle. </a:t>
            </a:r>
          </a:p>
          <a:p>
            <a:pPr algn="just"/>
            <a:r>
              <a:rPr lang="en-US" dirty="0">
                <a:solidFill>
                  <a:srgbClr val="231F20"/>
                </a:solidFill>
                <a:effectLst/>
              </a:rPr>
              <a:t>The outputs of this process include </a:t>
            </a:r>
          </a:p>
          <a:p>
            <a:pPr marL="342900" indent="-342900" algn="just">
              <a:buFont typeface="Arial" panose="020B0604020202020204" pitchFamily="34" charset="0"/>
              <a:buChar char="•"/>
            </a:pPr>
            <a:r>
              <a:rPr lang="en-US" dirty="0">
                <a:solidFill>
                  <a:srgbClr val="231F20"/>
                </a:solidFill>
                <a:effectLst/>
              </a:rPr>
              <a:t>change request status updates, </a:t>
            </a:r>
          </a:p>
          <a:p>
            <a:pPr marL="342900" indent="-342900" algn="just">
              <a:buFont typeface="Arial" panose="020B0604020202020204" pitchFamily="34" charset="0"/>
              <a:buChar char="•"/>
            </a:pPr>
            <a:r>
              <a:rPr lang="en-US" dirty="0">
                <a:solidFill>
                  <a:srgbClr val="231F20"/>
                </a:solidFill>
                <a:effectLst/>
              </a:rPr>
              <a:t>project management plan updates, and </a:t>
            </a:r>
          </a:p>
          <a:p>
            <a:pPr marL="342900" indent="-342900" algn="just">
              <a:buFont typeface="Arial" panose="020B0604020202020204" pitchFamily="34" charset="0"/>
              <a:buChar char="•"/>
            </a:pPr>
            <a:r>
              <a:rPr lang="en-US" dirty="0">
                <a:solidFill>
                  <a:srgbClr val="231F20"/>
                </a:solidFill>
                <a:effectLst/>
              </a:rPr>
              <a:t>project documents updates. </a:t>
            </a:r>
            <a:endParaRPr lang="en-US" dirty="0"/>
          </a:p>
        </p:txBody>
      </p:sp>
    </p:spTree>
    <p:extLst>
      <p:ext uri="{BB962C8B-B14F-4D97-AF65-F5344CB8AC3E}">
        <p14:creationId xmlns:p14="http://schemas.microsoft.com/office/powerpoint/2010/main" val="390898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Project Integration Management</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721703" y="1395248"/>
            <a:ext cx="10515600" cy="408852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solidFill>
                  <a:srgbClr val="231F20"/>
                </a:solidFill>
                <a:effectLst/>
              </a:rPr>
              <a:t>6. </a:t>
            </a:r>
            <a:r>
              <a:rPr lang="en-US" b="1" i="1" dirty="0">
                <a:solidFill>
                  <a:srgbClr val="231F20"/>
                </a:solidFill>
                <a:effectLst/>
              </a:rPr>
              <a:t>Closing the project or phase</a:t>
            </a:r>
            <a:r>
              <a:rPr lang="en-US" b="1" dirty="0">
                <a:solidFill>
                  <a:srgbClr val="231F20"/>
                </a:solidFill>
                <a:effectLst/>
              </a:rPr>
              <a:t> </a:t>
            </a:r>
          </a:p>
          <a:p>
            <a:r>
              <a:rPr lang="en-US" dirty="0">
                <a:solidFill>
                  <a:srgbClr val="231F20"/>
                </a:solidFill>
              </a:rPr>
              <a:t>	</a:t>
            </a:r>
            <a:r>
              <a:rPr lang="en-US" dirty="0">
                <a:solidFill>
                  <a:srgbClr val="231F20"/>
                </a:solidFill>
                <a:effectLst/>
              </a:rPr>
              <a:t>involves finalizing all activities to formally close the project or 	phase. </a:t>
            </a:r>
          </a:p>
          <a:p>
            <a:r>
              <a:rPr lang="en-US" dirty="0">
                <a:solidFill>
                  <a:srgbClr val="231F20"/>
                </a:solidFill>
                <a:effectLst/>
              </a:rPr>
              <a:t>Outputs of this process include </a:t>
            </a:r>
          </a:p>
          <a:p>
            <a:pPr marL="342900" indent="-342900">
              <a:buFont typeface="Arial" panose="020B0604020202020204" pitchFamily="34" charset="0"/>
              <a:buChar char="•"/>
            </a:pPr>
            <a:r>
              <a:rPr lang="en-US" dirty="0">
                <a:solidFill>
                  <a:srgbClr val="231F20"/>
                </a:solidFill>
                <a:effectLst/>
              </a:rPr>
              <a:t>final product, </a:t>
            </a:r>
          </a:p>
          <a:p>
            <a:pPr marL="342900" indent="-342900">
              <a:buFont typeface="Arial" panose="020B0604020202020204" pitchFamily="34" charset="0"/>
              <a:buChar char="•"/>
            </a:pPr>
            <a:r>
              <a:rPr lang="en-US" dirty="0">
                <a:solidFill>
                  <a:srgbClr val="231F20"/>
                </a:solidFill>
                <a:effectLst/>
              </a:rPr>
              <a:t>service, or result transition and </a:t>
            </a:r>
          </a:p>
          <a:p>
            <a:pPr marL="342900" indent="-342900">
              <a:buFont typeface="Arial" panose="020B0604020202020204" pitchFamily="34" charset="0"/>
              <a:buChar char="•"/>
            </a:pPr>
            <a:r>
              <a:rPr lang="en-US" dirty="0">
                <a:solidFill>
                  <a:srgbClr val="231F20"/>
                </a:solidFill>
                <a:effectLst/>
              </a:rPr>
              <a:t>organizational process assets updates. </a:t>
            </a:r>
          </a:p>
        </p:txBody>
      </p:sp>
    </p:spTree>
    <p:extLst>
      <p:ext uri="{BB962C8B-B14F-4D97-AF65-F5344CB8AC3E}">
        <p14:creationId xmlns:p14="http://schemas.microsoft.com/office/powerpoint/2010/main" val="4281102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Project Integration Management</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7040336" y="1545972"/>
            <a:ext cx="4119824" cy="162930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dirty="0">
                <a:solidFill>
                  <a:srgbClr val="231F20"/>
                </a:solidFill>
                <a:effectLst/>
              </a:rPr>
              <a:t>Figure 2. summarizes these processes and outputs, and shows when they occur in a typical project. </a:t>
            </a:r>
            <a:endParaRPr lang="en-US" dirty="0">
              <a:solidFill>
                <a:schemeClr val="tx1"/>
              </a:solidFill>
              <a:effectLst/>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72AB7F9-5436-92E0-BE9A-275D2BA84A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317" y="1292799"/>
            <a:ext cx="6203019" cy="5010751"/>
          </a:xfrm>
          <a:prstGeom prst="rect">
            <a:avLst/>
          </a:prstGeom>
        </p:spPr>
      </p:pic>
    </p:spTree>
    <p:extLst>
      <p:ext uri="{BB962C8B-B14F-4D97-AF65-F5344CB8AC3E}">
        <p14:creationId xmlns:p14="http://schemas.microsoft.com/office/powerpoint/2010/main" val="425986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3FBEF1"/>
      </a:accent1>
      <a:accent2>
        <a:srgbClr val="00820F"/>
      </a:accent2>
      <a:accent3>
        <a:srgbClr val="A5A5A5"/>
      </a:accent3>
      <a:accent4>
        <a:srgbClr val="FFF901"/>
      </a:accent4>
      <a:accent5>
        <a:srgbClr val="833C0B"/>
      </a:accent5>
      <a:accent6>
        <a:srgbClr val="6F3B55"/>
      </a:accent6>
      <a:hlink>
        <a:srgbClr val="0095B8"/>
      </a:hlink>
      <a:folHlink>
        <a:srgbClr val="00EAEA"/>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28857</TotalTime>
  <Words>2123</Words>
  <Application>Microsoft Office PowerPoint</Application>
  <PresentationFormat>Widescreen</PresentationFormat>
  <Paragraphs>282</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HelveticaLTStd-Bold</vt:lpstr>
      <vt:lpstr>Arial</vt:lpstr>
      <vt:lpstr>Calibri</vt:lpstr>
      <vt:lpstr>Cambria Math</vt:lpstr>
      <vt:lpstr>Century Gothic</vt:lpstr>
      <vt:lpstr>Wingdings</vt:lpstr>
      <vt:lpstr>Office Theme</vt:lpstr>
      <vt:lpstr>PowerPoint Presentation</vt:lpstr>
      <vt:lpstr>Objectives</vt:lpstr>
      <vt:lpstr>Project Integration Management</vt:lpstr>
      <vt:lpstr>Project Integration Management</vt:lpstr>
      <vt:lpstr>Project Integration Management</vt:lpstr>
      <vt:lpstr>Project Integration Management</vt:lpstr>
      <vt:lpstr>Project Integration Management</vt:lpstr>
      <vt:lpstr>Project Integration Management</vt:lpstr>
      <vt:lpstr>Project Integration Management</vt:lpstr>
      <vt:lpstr>Strategic Planning and Project Selection</vt:lpstr>
      <vt:lpstr>Strategic Planning and Project Selection</vt:lpstr>
      <vt:lpstr>Strategic Planning and Project Selection</vt:lpstr>
      <vt:lpstr>Strategic Planning and Project Selection</vt:lpstr>
      <vt:lpstr>Strategic Planning and Project Selection</vt:lpstr>
      <vt:lpstr>Strategic Planning and Project Selection</vt:lpstr>
      <vt:lpstr>Strategic Planning and Project Selection</vt:lpstr>
      <vt:lpstr>Strategic Planning and Project Selection</vt:lpstr>
      <vt:lpstr>Methods for Selecting Projects</vt:lpstr>
      <vt:lpstr>Methods for Selecting Projects</vt:lpstr>
      <vt:lpstr>Focusing on Broad Organization Needs</vt:lpstr>
      <vt:lpstr>Categorizing IT Project</vt:lpstr>
      <vt:lpstr>Categorizing IT Project</vt:lpstr>
      <vt:lpstr>Categorizing IT Project</vt:lpstr>
      <vt:lpstr>Categorizing IT Project</vt:lpstr>
      <vt:lpstr>Categorizing IT Project</vt:lpstr>
      <vt:lpstr>Performing Financial Analyses</vt:lpstr>
      <vt:lpstr>Performing Financial Analyses</vt:lpstr>
      <vt:lpstr>Performing Financial Analyses</vt:lpstr>
      <vt:lpstr>Performing Financial Analyses</vt:lpstr>
      <vt:lpstr>Net Present Value Analysis</vt:lpstr>
      <vt:lpstr>Net Present Value Analysis</vt:lpstr>
      <vt:lpstr>Net Present Value Analysis</vt:lpstr>
      <vt:lpstr>Return on Investment</vt:lpstr>
      <vt:lpstr>Net Present Value Analysis</vt:lpstr>
      <vt:lpstr>Net Present Value Analysis</vt:lpstr>
      <vt:lpstr>Net Present Value Analysis</vt:lpstr>
      <vt:lpstr>Net Present Value Analysis</vt:lpstr>
      <vt:lpstr>Net Present Value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emmanuel appiah</dc:creator>
  <cp:lastModifiedBy>Kwabena Adu</cp:lastModifiedBy>
  <cp:revision>168</cp:revision>
  <dcterms:created xsi:type="dcterms:W3CDTF">2021-09-14T13:24:00Z</dcterms:created>
  <dcterms:modified xsi:type="dcterms:W3CDTF">2024-08-08T22:07:20Z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3EF413107C2E4FB9859664C7ADC4EEB8</vt:lpwstr>
  </property>
  <property fmtid="{D5CDD505-2E9C-101B-9397-08002B2CF9AE}" pid="3" name="KSOProductBuildVer">
    <vt:lpwstr>1033-11.2.0.11537</vt:lpwstr>
  </property>
</Properties>
</file>