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445" r:id="rId3"/>
    <p:sldId id="433" r:id="rId4"/>
    <p:sldId id="434" r:id="rId5"/>
    <p:sldId id="435" r:id="rId6"/>
    <p:sldId id="436" r:id="rId7"/>
    <p:sldId id="441" r:id="rId8"/>
    <p:sldId id="444" r:id="rId9"/>
    <p:sldId id="43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0F"/>
    <a:srgbClr val="650506"/>
    <a:srgbClr val="0A688E"/>
    <a:srgbClr val="E6E6E6"/>
    <a:srgbClr val="0E8CBE"/>
    <a:srgbClr val="3FBEF1"/>
    <a:srgbClr val="1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15" autoAdjust="0"/>
  </p:normalViewPr>
  <p:slideViewPr>
    <p:cSldViewPr snapToGrid="0">
      <p:cViewPr varScale="1">
        <p:scale>
          <a:sx n="90" d="100"/>
          <a:sy n="90" d="100"/>
        </p:scale>
        <p:origin x="418" y="-2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5B927-EAF8-4B34-ABC9-E728A7487DB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B13DF-3A32-47B1-A85A-B3C2E9023C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-39753" y="-51683"/>
            <a:ext cx="12235732" cy="69096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7180729" y="269109"/>
            <a:ext cx="6320118" cy="6333565"/>
          </a:xfrm>
          <a:prstGeom prst="rect">
            <a:avLst/>
          </a:prstGeom>
          <a:blipFill dpi="0" rotWithShape="1">
            <a:blip r:embed="rId2">
              <a:alphaModFix amt="6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8120-5D43-445C-81DE-BB63D27CD451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90" y="483244"/>
            <a:ext cx="2684166" cy="6800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8CF8120-5D43-445C-81DE-BB63D27CD451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505874" y="1478705"/>
            <a:ext cx="9144477" cy="77100"/>
            <a:chOff x="1457173" y="851529"/>
            <a:chExt cx="9144477" cy="77100"/>
          </a:xfrm>
        </p:grpSpPr>
        <p:sp>
          <p:nvSpPr>
            <p:cNvPr id="11" name="Google Shape;26;p4"/>
            <p:cNvSpPr/>
            <p:nvPr userDrawn="1"/>
          </p:nvSpPr>
          <p:spPr>
            <a:xfrm>
              <a:off x="7180456" y="851529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;p4"/>
            <p:cNvSpPr/>
            <p:nvPr userDrawn="1"/>
          </p:nvSpPr>
          <p:spPr>
            <a:xfrm>
              <a:off x="8891350" y="851529"/>
              <a:ext cx="1710300" cy="77100"/>
            </a:xfrm>
            <a:prstGeom prst="rect">
              <a:avLst/>
            </a:prstGeom>
            <a:solidFill>
              <a:srgbClr val="6505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;p4"/>
            <p:cNvSpPr/>
            <p:nvPr userDrawn="1"/>
          </p:nvSpPr>
          <p:spPr>
            <a:xfrm>
              <a:off x="1457173" y="851529"/>
              <a:ext cx="17103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;p4"/>
            <p:cNvSpPr/>
            <p:nvPr userDrawn="1"/>
          </p:nvSpPr>
          <p:spPr>
            <a:xfrm>
              <a:off x="3167598" y="851529"/>
              <a:ext cx="17103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-39753" y="6303003"/>
            <a:ext cx="12235732" cy="724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18" name="Straight Connector 17"/>
            <p:cNvCxnSpPr/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20" name="TextBox 19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TextBox 24"/>
          <p:cNvSpPr txBox="1"/>
          <p:nvPr userDrawn="1"/>
        </p:nvSpPr>
        <p:spPr>
          <a:xfrm>
            <a:off x="5378631" y="1165756"/>
            <a:ext cx="13984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endParaRPr lang="en-US" sz="23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5378631" y="4469044"/>
            <a:ext cx="13984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endParaRPr lang="en-US" sz="239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715954" y="3378881"/>
            <a:ext cx="5181600" cy="31744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319710" y="3378881"/>
            <a:ext cx="5181600" cy="31744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704366"/>
            <a:ext cx="12195979" cy="153634"/>
            <a:chOff x="0" y="6701970"/>
            <a:chExt cx="12918820" cy="15359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50" y="5979818"/>
            <a:ext cx="722152" cy="722152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701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704366"/>
            <a:ext cx="12195979" cy="153634"/>
            <a:chOff x="0" y="6701970"/>
            <a:chExt cx="12918820" cy="15359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50" y="5979818"/>
            <a:ext cx="722152" cy="722152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6710"/>
            <a:ext cx="12192000" cy="6748131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Google Shape;356;p34"/>
          <p:cNvSpPr txBox="1"/>
          <p:nvPr userDrawn="1"/>
        </p:nvSpPr>
        <p:spPr>
          <a:xfrm>
            <a:off x="1135765" y="2427304"/>
            <a:ext cx="5561100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1500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9" name="Google Shape;357;p34"/>
          <p:cNvSpPr txBox="1"/>
          <p:nvPr userDrawn="1"/>
        </p:nvSpPr>
        <p:spPr>
          <a:xfrm>
            <a:off x="1135765" y="3455423"/>
            <a:ext cx="5561100" cy="78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4800" b="1">
                <a:solidFill>
                  <a:schemeClr val="lt1"/>
                </a:solidFill>
              </a:rPr>
              <a:t>Any questions?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6704366"/>
            <a:ext cx="12195979" cy="153634"/>
            <a:chOff x="0" y="6701970"/>
            <a:chExt cx="12918820" cy="15359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7180729" y="269109"/>
            <a:ext cx="6320118" cy="6333565"/>
          </a:xfrm>
          <a:prstGeom prst="rect">
            <a:avLst/>
          </a:prstGeom>
          <a:blipFill dpi="0" rotWithShape="1">
            <a:blip r:embed="rId2">
              <a:alphaModFix amt="6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230" y="1392751"/>
            <a:ext cx="5641606" cy="47340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8120-5D43-445C-81DE-BB63D27CD451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756" y="4335371"/>
            <a:ext cx="3159890" cy="3159890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40660" y="1775478"/>
            <a:ext cx="5181600" cy="4351338"/>
          </a:xfrm>
        </p:spPr>
        <p:txBody>
          <a:bodyPr/>
          <a:lstStyle>
            <a:lvl1pPr>
              <a:defRPr sz="2800" b="1" baseline="0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Table of Contents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Topic 1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Topic 2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Topic 3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Topic 4</a:t>
            </a:r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39753" y="-51682"/>
            <a:ext cx="12235732" cy="1203364"/>
            <a:chOff x="-39753" y="-51682"/>
            <a:chExt cx="12235732" cy="1203364"/>
          </a:xfrm>
        </p:grpSpPr>
        <p:sp>
          <p:nvSpPr>
            <p:cNvPr id="9" name="Rectangle 8"/>
            <p:cNvSpPr/>
            <p:nvPr userDrawn="1"/>
          </p:nvSpPr>
          <p:spPr>
            <a:xfrm>
              <a:off x="-39753" y="-51682"/>
              <a:ext cx="12235732" cy="12033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29" y="221358"/>
              <a:ext cx="2684166" cy="68001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7802880" y="411500"/>
              <a:ext cx="35460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/>
                  </a:solidFill>
                  <a:latin typeface="+mj-lt"/>
                </a:rPr>
                <a:t>KNOWLEDGE             INTEGRITY            IMPACT</a:t>
              </a:r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901337" y="722811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 userDrawn="1"/>
          </p:nvSpPr>
          <p:spPr>
            <a:xfrm>
              <a:off x="8609870" y="470310"/>
              <a:ext cx="111034" cy="113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9748239" y="470310"/>
              <a:ext cx="111034" cy="113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0668414" y="470310"/>
              <a:ext cx="111034" cy="113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687595"/>
            <a:ext cx="10515600" cy="440205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39753" y="6303003"/>
            <a:ext cx="12235732" cy="724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0" name="TextBox 9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12" name="Rectangle 11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 userDrawn="1"/>
        </p:nvGrpSpPr>
        <p:grpSpPr>
          <a:xfrm>
            <a:off x="0" y="149580"/>
            <a:ext cx="12414000" cy="77361"/>
            <a:chOff x="0" y="149580"/>
            <a:chExt cx="12414000" cy="773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49580"/>
              <a:ext cx="4076822" cy="773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166144" y="149580"/>
              <a:ext cx="4076822" cy="773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8337178" y="149580"/>
              <a:ext cx="4076822" cy="773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-39753" y="270922"/>
            <a:ext cx="12235732" cy="10565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7317" y="400967"/>
            <a:ext cx="10515600" cy="754833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6272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8120-5D43-445C-81DE-BB63D27CD451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49580"/>
            <a:ext cx="1897258" cy="77361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97258" y="149580"/>
            <a:ext cx="6345708" cy="77361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242966" y="149580"/>
            <a:ext cx="1874112" cy="7736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837317" y="-1696937"/>
            <a:ext cx="10515600" cy="2852737"/>
          </a:xfrm>
        </p:spPr>
        <p:txBody>
          <a:bodyPr anchor="b">
            <a:normAutofit/>
          </a:bodyPr>
          <a:lstStyle>
            <a:lvl1pPr>
              <a:defRPr sz="4000" b="1">
                <a:solidFill>
                  <a:srgbClr val="0A688E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39753" y="6303003"/>
            <a:ext cx="12235732" cy="724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21" name="TextBox 20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Content Placeholder 2"/>
          <p:cNvSpPr>
            <a:spLocks noGrp="1"/>
          </p:cNvSpPr>
          <p:nvPr userDrawn="1">
            <p:ph sz="half" idx="13"/>
          </p:nvPr>
        </p:nvSpPr>
        <p:spPr>
          <a:xfrm>
            <a:off x="6441956" y="1566272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10117078" y="149580"/>
            <a:ext cx="2073156" cy="77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8120-5D43-445C-81DE-BB63D27CD451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505874" y="802630"/>
            <a:ext cx="9144477" cy="77100"/>
            <a:chOff x="1457173" y="851529"/>
            <a:chExt cx="9144477" cy="77100"/>
          </a:xfrm>
        </p:grpSpPr>
        <p:sp>
          <p:nvSpPr>
            <p:cNvPr id="10" name="Google Shape;26;p4"/>
            <p:cNvSpPr/>
            <p:nvPr userDrawn="1"/>
          </p:nvSpPr>
          <p:spPr>
            <a:xfrm>
              <a:off x="7180456" y="851529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;p4"/>
            <p:cNvSpPr/>
            <p:nvPr userDrawn="1"/>
          </p:nvSpPr>
          <p:spPr>
            <a:xfrm>
              <a:off x="8891350" y="851529"/>
              <a:ext cx="1710300" cy="77100"/>
            </a:xfrm>
            <a:prstGeom prst="rect">
              <a:avLst/>
            </a:prstGeom>
            <a:solidFill>
              <a:srgbClr val="6505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;p4"/>
            <p:cNvSpPr/>
            <p:nvPr userDrawn="1"/>
          </p:nvSpPr>
          <p:spPr>
            <a:xfrm>
              <a:off x="1457173" y="851529"/>
              <a:ext cx="17103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;p4"/>
            <p:cNvSpPr/>
            <p:nvPr userDrawn="1"/>
          </p:nvSpPr>
          <p:spPr>
            <a:xfrm>
              <a:off x="3167598" y="851529"/>
              <a:ext cx="17103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-1" y="6303003"/>
            <a:ext cx="12195979" cy="554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9" name="TextBox 18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77" y="-2847804"/>
            <a:ext cx="4423402" cy="4423402"/>
          </a:xfrm>
          <a:prstGeom prst="rect">
            <a:avLst/>
          </a:prstGeom>
          <a:blipFill>
            <a:blip r:embed="rId4">
              <a:alphaModFix amt="0"/>
            </a:blip>
            <a:stretch>
              <a:fillRect/>
            </a:stretch>
          </a:blipFill>
        </p:spPr>
      </p:pic>
      <p:sp>
        <p:nvSpPr>
          <p:cNvPr id="25" name="Rectangle 24"/>
          <p:cNvSpPr/>
          <p:nvPr userDrawn="1"/>
        </p:nvSpPr>
        <p:spPr>
          <a:xfrm>
            <a:off x="0" y="-2537827"/>
            <a:ext cx="12195978" cy="253782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701970"/>
            <a:ext cx="1897258" cy="153590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897258" y="6701970"/>
            <a:ext cx="6345708" cy="153590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242966" y="6701970"/>
            <a:ext cx="1874112" cy="1535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0117078" y="6701970"/>
            <a:ext cx="2073156" cy="153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518045" y="0"/>
            <a:ext cx="1672189" cy="6858000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0748" y="673352"/>
            <a:ext cx="9794348" cy="77993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0A688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748" y="1662545"/>
            <a:ext cx="9794348" cy="4611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50" y="5979818"/>
            <a:ext cx="722152" cy="722152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701970"/>
            <a:ext cx="1897258" cy="153590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897257" y="6701970"/>
            <a:ext cx="7535243" cy="153590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432500" y="6701970"/>
            <a:ext cx="1413164" cy="1535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845664" y="6701970"/>
            <a:ext cx="2073156" cy="153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0" y="0"/>
            <a:ext cx="12192000" cy="67019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701970"/>
            <a:ext cx="1897258" cy="153590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897257" y="6701970"/>
            <a:ext cx="7535243" cy="153590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432500" y="6701970"/>
            <a:ext cx="1413164" cy="1535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845664" y="6701970"/>
            <a:ext cx="2073156" cy="153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/>
          </p:nvPr>
        </p:nvSpPr>
        <p:spPr>
          <a:xfrm>
            <a:off x="6038952" y="0"/>
            <a:ext cx="6153048" cy="67019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45190"/>
            <a:ext cx="44723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-1"/>
            <a:ext cx="12195979" cy="5111931"/>
          </a:xfrm>
          <a:prstGeom prst="rect">
            <a:avLst/>
          </a:prstGeom>
          <a:solidFill>
            <a:srgbClr val="0E8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4958297"/>
            <a:ext cx="12195979" cy="153634"/>
            <a:chOff x="0" y="6701970"/>
            <a:chExt cx="12918820" cy="15359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64" y="5569074"/>
            <a:ext cx="856176" cy="856176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8120-5D43-445C-81DE-BB63D27CD451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39753" y="-51683"/>
            <a:ext cx="12235732" cy="69096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90" y="483244"/>
            <a:ext cx="2684166" cy="68001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7180729" y="269109"/>
            <a:ext cx="6320118" cy="6333565"/>
          </a:xfrm>
          <a:prstGeom prst="rect">
            <a:avLst/>
          </a:prstGeom>
          <a:blipFill dpi="0" rotWithShape="1">
            <a:blip r:embed="rId16">
              <a:alphaModFix amt="6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890" y="2534472"/>
            <a:ext cx="750039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IT PROJECT MANAGEMENT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rgbClr val="FFC000"/>
                </a:solidFill>
              </a:rPr>
              <a:t>Weighted Scoring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740" y="3429000"/>
            <a:ext cx="762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0890" y="6114523"/>
            <a:ext cx="7500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chemeClr val="bg1"/>
                </a:solidFill>
              </a:rPr>
              <a:t>2023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D7A60-D6D8-2D91-393E-E57399A12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ACAA6D-BC4B-A95D-2FEE-8C2046CD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17" y="400967"/>
            <a:ext cx="9612969" cy="754833"/>
          </a:xfrm>
        </p:spPr>
        <p:txBody>
          <a:bodyPr/>
          <a:lstStyle/>
          <a:p>
            <a:pPr algn="ctr">
              <a:tabLst>
                <a:tab pos="3141345" algn="l"/>
              </a:tabLst>
            </a:pPr>
            <a:r>
              <a:rPr lang="en-US" dirty="0"/>
              <a:t>Objectives</a:t>
            </a:r>
            <a:endParaRPr lang="en-US" b="1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BF0A1D2-E99A-D56F-DCC2-CBAA12BFA76C}"/>
              </a:ext>
            </a:extLst>
          </p:cNvPr>
          <p:cNvSpPr txBox="1">
            <a:spLocks/>
          </p:cNvSpPr>
          <p:nvPr/>
        </p:nvSpPr>
        <p:spPr>
          <a:xfrm>
            <a:off x="574558" y="1658006"/>
            <a:ext cx="10515600" cy="4088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 weighted scoring to select potential projects</a:t>
            </a:r>
          </a:p>
        </p:txBody>
      </p:sp>
    </p:spTree>
    <p:extLst>
      <p:ext uri="{BB962C8B-B14F-4D97-AF65-F5344CB8AC3E}">
        <p14:creationId xmlns:p14="http://schemas.microsoft.com/office/powerpoint/2010/main" val="163112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Weighted Scoring Model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D417E09-325D-A870-FF47-C167018A1C48}"/>
              </a:ext>
            </a:extLst>
          </p:cNvPr>
          <p:cNvSpPr txBox="1">
            <a:spLocks/>
          </p:cNvSpPr>
          <p:nvPr/>
        </p:nvSpPr>
        <p:spPr>
          <a:xfrm>
            <a:off x="329817" y="1545973"/>
            <a:ext cx="10515600" cy="4088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weighted scoring model</a:t>
            </a:r>
            <a:r>
              <a:rPr lang="en-US" dirty="0">
                <a:solidFill>
                  <a:schemeClr val="tx1"/>
                </a:solidFill>
              </a:rPr>
              <a:t> is a tool that provides a systematic process for selecting projects based on many criteria.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These criteria can include factors such as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meeting broad organizational needs;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addressing problems, opportunities, or directives;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amount of time needed to complete the project;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overall priority of the project; and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projected financial performance of the project. </a:t>
            </a:r>
          </a:p>
        </p:txBody>
      </p:sp>
    </p:spTree>
    <p:extLst>
      <p:ext uri="{BB962C8B-B14F-4D97-AF65-F5344CB8AC3E}">
        <p14:creationId xmlns:p14="http://schemas.microsoft.com/office/powerpoint/2010/main" val="364649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Weighted Scoring Model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D417E09-325D-A870-FF47-C167018A1C48}"/>
              </a:ext>
            </a:extLst>
          </p:cNvPr>
          <p:cNvSpPr txBox="1">
            <a:spLocks/>
          </p:cNvSpPr>
          <p:nvPr/>
        </p:nvSpPr>
        <p:spPr>
          <a:xfrm>
            <a:off x="417775" y="1384738"/>
            <a:ext cx="11354683" cy="4088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first step in creating a weighted scoring model is to identify </a:t>
            </a:r>
            <a:r>
              <a:rPr lang="en-US" sz="2800" dirty="0">
                <a:solidFill>
                  <a:srgbClr val="EE0000"/>
                </a:solidFill>
              </a:rPr>
              <a:t>criteria that are important to the project </a:t>
            </a:r>
            <a:r>
              <a:rPr lang="en-US" sz="2800" dirty="0">
                <a:solidFill>
                  <a:schemeClr val="tx1"/>
                </a:solidFill>
              </a:rPr>
              <a:t>selection process.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It often takes time to develop and reach agreement on these criteria. Holding facilitated brainstorming sessions or using groupware to exchange ideas can aid in developing these criteria. </a:t>
            </a:r>
          </a:p>
          <a:p>
            <a:pPr algn="just"/>
            <a:endParaRPr lang="en-US" sz="2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6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Weighted Scoring Model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D417E09-325D-A870-FF47-C167018A1C48}"/>
              </a:ext>
            </a:extLst>
          </p:cNvPr>
          <p:cNvSpPr txBox="1">
            <a:spLocks/>
          </p:cNvSpPr>
          <p:nvPr/>
        </p:nvSpPr>
        <p:spPr>
          <a:xfrm>
            <a:off x="574558" y="1605455"/>
            <a:ext cx="10515600" cy="4088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>
                <a:solidFill>
                  <a:schemeClr val="tx1"/>
                </a:solidFill>
              </a:rPr>
              <a:t>Possible criteria for IT projects include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Supports key business objectives or strategies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Has strong internal sponsor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Has strong customer support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Uses realistic level of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Can be implemented in one year or less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Provides positive NPV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Has low risk in meeting scope, time, and cost goals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382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Weighted Scoring Model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D417E09-325D-A870-FF47-C167018A1C48}"/>
              </a:ext>
            </a:extLst>
          </p:cNvPr>
          <p:cNvSpPr txBox="1">
            <a:spLocks/>
          </p:cNvSpPr>
          <p:nvPr/>
        </p:nvSpPr>
        <p:spPr>
          <a:xfrm>
            <a:off x="721703" y="1395248"/>
            <a:ext cx="10515600" cy="4910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Next, you assign a weight to each criterion based on its importance.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Once again, determining weights requires consultation and final agreement.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assign weights based on  percentages; the weights of the criteria must total 100 percent.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then assign numerical scores to each criterion (for example, 0 to 100) for each project. 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8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57458-2DEC-0CFD-1FEA-B8B87B023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2E873F-4FEA-EA98-9CEF-BB70FA03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Weighted Scoring Model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7B25097-DA30-AAAD-D91B-F9C4FCA4A5DB}"/>
              </a:ext>
            </a:extLst>
          </p:cNvPr>
          <p:cNvSpPr txBox="1">
            <a:spLocks/>
          </p:cNvSpPr>
          <p:nvPr/>
        </p:nvSpPr>
        <p:spPr>
          <a:xfrm>
            <a:off x="721703" y="1395248"/>
            <a:ext cx="10515600" cy="4795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>
                <a:solidFill>
                  <a:schemeClr val="tx1"/>
                </a:solidFill>
              </a:rPr>
              <a:t>The scores indicate how much each project meets each criterion.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After assigning weights for the criteria and scores for each project, you calculate a weighted score for each project by multiplying the weight for each criterion by its score and adding the resulting values.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99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0FEB0-C0DC-BAAE-8649-3FFE870A3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C037F6-4876-4E9B-3CF9-BCF6A1B0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Weighted Scoring Model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4411CB-D841-02C9-5F90-D5946B63D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499698"/>
              </p:ext>
            </p:extLst>
          </p:nvPr>
        </p:nvGraphicFramePr>
        <p:xfrm>
          <a:off x="991475" y="1865293"/>
          <a:ext cx="10361440" cy="3904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2288">
                  <a:extLst>
                    <a:ext uri="{9D8B030D-6E8A-4147-A177-3AD203B41FA5}">
                      <a16:colId xmlns:a16="http://schemas.microsoft.com/office/drawing/2014/main" val="2188430843"/>
                    </a:ext>
                  </a:extLst>
                </a:gridCol>
                <a:gridCol w="2072288">
                  <a:extLst>
                    <a:ext uri="{9D8B030D-6E8A-4147-A177-3AD203B41FA5}">
                      <a16:colId xmlns:a16="http://schemas.microsoft.com/office/drawing/2014/main" val="1316323842"/>
                    </a:ext>
                  </a:extLst>
                </a:gridCol>
                <a:gridCol w="2072288">
                  <a:extLst>
                    <a:ext uri="{9D8B030D-6E8A-4147-A177-3AD203B41FA5}">
                      <a16:colId xmlns:a16="http://schemas.microsoft.com/office/drawing/2014/main" val="1634276673"/>
                    </a:ext>
                  </a:extLst>
                </a:gridCol>
                <a:gridCol w="2072288">
                  <a:extLst>
                    <a:ext uri="{9D8B030D-6E8A-4147-A177-3AD203B41FA5}">
                      <a16:colId xmlns:a16="http://schemas.microsoft.com/office/drawing/2014/main" val="450320419"/>
                    </a:ext>
                  </a:extLst>
                </a:gridCol>
                <a:gridCol w="2072288">
                  <a:extLst>
                    <a:ext uri="{9D8B030D-6E8A-4147-A177-3AD203B41FA5}">
                      <a16:colId xmlns:a16="http://schemas.microsoft.com/office/drawing/2014/main" val="1241931910"/>
                    </a:ext>
                  </a:extLst>
                </a:gridCol>
              </a:tblGrid>
              <a:tr h="572268">
                <a:tc>
                  <a:txBody>
                    <a:bodyPr/>
                    <a:lstStyle/>
                    <a:p>
                      <a:endParaRPr lang="LID4096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28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b="1" dirty="0"/>
                        <a:t>Requirement Score</a:t>
                      </a:r>
                      <a:endParaRPr lang="LID4096" sz="2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70488"/>
                  </a:ext>
                </a:extLst>
              </a:tr>
              <a:tr h="57226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Criteria</a:t>
                      </a:r>
                      <a:endParaRPr lang="LID4096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Weight</a:t>
                      </a:r>
                      <a:endParaRPr lang="LID4096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  <a:endParaRPr lang="LID4096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  <a:endParaRPr lang="LID4096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  <a:endParaRPr lang="LID4096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00876"/>
                  </a:ext>
                </a:extLst>
              </a:tr>
              <a:tr h="5722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50%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45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40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98210"/>
                  </a:ext>
                </a:extLst>
              </a:tr>
              <a:tr h="5722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30%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40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85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38207"/>
                  </a:ext>
                </a:extLst>
              </a:tr>
              <a:tr h="5722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Z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20%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40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80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50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50903"/>
                  </a:ext>
                </a:extLst>
              </a:tr>
              <a:tr h="1043547">
                <a:tc>
                  <a:txBody>
                    <a:bodyPr/>
                    <a:lstStyle/>
                    <a:p>
                      <a:r>
                        <a:rPr lang="en-US" sz="2800" b="1" dirty="0"/>
                        <a:t>Weighted Score</a:t>
                      </a:r>
                      <a:endParaRPr lang="LID4096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100%</a:t>
                      </a:r>
                      <a:endParaRPr lang="LID4096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8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91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Weighted Scoring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53AC2-AC59-90BD-F0A6-377DF369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95" y="1971684"/>
            <a:ext cx="11936643" cy="40443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88052F-59DD-1B0A-5053-8D9029F21FCD}"/>
              </a:ext>
            </a:extLst>
          </p:cNvPr>
          <p:cNvSpPr txBox="1"/>
          <p:nvPr/>
        </p:nvSpPr>
        <p:spPr>
          <a:xfrm>
            <a:off x="126795" y="1508530"/>
            <a:ext cx="6229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Assignment</a:t>
            </a:r>
            <a:endParaRPr lang="LID4096" sz="2800" b="1" u="sng" dirty="0"/>
          </a:p>
        </p:txBody>
      </p:sp>
    </p:spTree>
    <p:extLst>
      <p:ext uri="{BB962C8B-B14F-4D97-AF65-F5344CB8AC3E}">
        <p14:creationId xmlns:p14="http://schemas.microsoft.com/office/powerpoint/2010/main" val="390898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BEF1"/>
      </a:accent1>
      <a:accent2>
        <a:srgbClr val="00820F"/>
      </a:accent2>
      <a:accent3>
        <a:srgbClr val="A5A5A5"/>
      </a:accent3>
      <a:accent4>
        <a:srgbClr val="FFF901"/>
      </a:accent4>
      <a:accent5>
        <a:srgbClr val="833C0B"/>
      </a:accent5>
      <a:accent6>
        <a:srgbClr val="6F3B55"/>
      </a:accent6>
      <a:hlink>
        <a:srgbClr val="0095B8"/>
      </a:hlink>
      <a:folHlink>
        <a:srgbClr val="00EAEA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41568</TotalTime>
  <Words>342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Office Theme</vt:lpstr>
      <vt:lpstr>PowerPoint Presentation</vt:lpstr>
      <vt:lpstr>Objectives</vt:lpstr>
      <vt:lpstr>Weighted Scoring Model</vt:lpstr>
      <vt:lpstr>Weighted Scoring Model</vt:lpstr>
      <vt:lpstr>Weighted Scoring Model</vt:lpstr>
      <vt:lpstr>Weighted Scoring Model</vt:lpstr>
      <vt:lpstr>Weighted Scoring Model</vt:lpstr>
      <vt:lpstr>Weighted Scoring Model</vt:lpstr>
      <vt:lpstr>Weighted Scoring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appiah</dc:creator>
  <cp:lastModifiedBy>Kwabena Adu</cp:lastModifiedBy>
  <cp:revision>181</cp:revision>
  <dcterms:created xsi:type="dcterms:W3CDTF">2021-09-14T13:24:00Z</dcterms:created>
  <dcterms:modified xsi:type="dcterms:W3CDTF">2025-08-03T08:42:37Z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3EF413107C2E4FB9859664C7ADC4EEB8</vt:lpwstr>
  </property>
  <property fmtid="{D5CDD505-2E9C-101B-9397-08002B2CF9AE}" pid="3" name="KSOProductBuildVer">
    <vt:lpwstr>1033-11.2.0.11537</vt:lpwstr>
  </property>
</Properties>
</file>