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0"/>
    <p:restoredTop sz="94648"/>
  </p:normalViewPr>
  <p:slideViewPr>
    <p:cSldViewPr snapToGrid="0" snapToObjects="1" showGuides="1">
      <p:cViewPr varScale="1">
        <p:scale>
          <a:sx n="70" d="100"/>
          <a:sy n="70" d="100"/>
        </p:scale>
        <p:origin x="156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6985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1603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6807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6557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9550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4359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2154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7669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3892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3971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8697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31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3285" y="1764030"/>
            <a:ext cx="8077200" cy="2122170"/>
          </a:xfrm>
        </p:spPr>
        <p:txBody>
          <a:bodyPr>
            <a:normAutofit/>
          </a:bodyPr>
          <a:lstStyle/>
          <a:p>
            <a:r>
              <a:rPr sz="4890" b="1" dirty="0">
                <a:latin typeface="Times New Roman" panose="02020603050405020304" charset="0"/>
                <a:cs typeface="Times New Roman" panose="02020603050405020304" charset="0"/>
              </a:rPr>
              <a:t>Understanding the Research Process: Problem Identification and Objectives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9610" y="5290820"/>
            <a:ext cx="5726430" cy="931545"/>
          </a:xfrm>
        </p:spPr>
        <p:txBody>
          <a:bodyPr>
            <a:noAutofit/>
          </a:bodyPr>
          <a:lstStyle/>
          <a:p>
            <a:endParaRPr lang="en-US" sz="1500" dirty="0"/>
          </a:p>
          <a:p>
            <a:r>
              <a:rPr lang="en-US" sz="3100" b="1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By Prof </a:t>
            </a:r>
            <a:r>
              <a:rPr lang="en-US" sz="3100" b="1" dirty="0" err="1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Appiahene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920" y="190500"/>
            <a:ext cx="8229600" cy="582613"/>
          </a:xfrm>
        </p:spPr>
        <p:txBody>
          <a:bodyPr/>
          <a:lstStyle/>
          <a:p>
            <a:r>
              <a:rPr b="1">
                <a:latin typeface="Times New Roman" panose="02020603050405020304" charset="0"/>
                <a:cs typeface="Times New Roman" panose="02020603050405020304" charset="0"/>
              </a:rPr>
              <a:t>From Problem to Research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Once a problem is identified, the next step is to formulate clear research objectives, these describe what you plan to achieve through your study.</a:t>
            </a:r>
          </a:p>
          <a:p>
            <a:pPr algn="just">
              <a:lnSpc>
                <a:spcPct val="150000"/>
              </a:lnSpc>
            </a:pPr>
            <a:endParaRPr lang="en-US" alt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</a:pPr>
            <a:r>
              <a:rPr b="1" dirty="0">
                <a:latin typeface="Times New Roman" panose="02020603050405020304" charset="0"/>
                <a:cs typeface="Times New Roman" panose="02020603050405020304" charset="0"/>
              </a:rPr>
              <a:t>Research Objectives: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Statements that outline the specific goals your research aims to accomplish.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735" y="190500"/>
            <a:ext cx="8229600" cy="582613"/>
          </a:xfrm>
        </p:spPr>
        <p:txBody>
          <a:bodyPr>
            <a:normAutofit fontScale="90000"/>
          </a:bodyPr>
          <a:lstStyle/>
          <a:p>
            <a:r>
              <a:rPr sz="4000" b="1" dirty="0">
                <a:latin typeface="Times New Roman" panose="02020603050405020304" charset="0"/>
                <a:cs typeface="Times New Roman" panose="02020603050405020304" charset="0"/>
              </a:rPr>
              <a:t>Characteristics of </a:t>
            </a:r>
            <a:r>
              <a:rPr sz="4000" b="1">
                <a:latin typeface="Times New Roman" panose="02020603050405020304" charset="0"/>
                <a:cs typeface="Times New Roman" panose="02020603050405020304" charset="0"/>
              </a:rPr>
              <a:t>Good </a:t>
            </a:r>
            <a:r>
              <a:rPr lang="en-US" sz="4000" b="1" smtClean="0">
                <a:latin typeface="Times New Roman" panose="02020603050405020304" charset="0"/>
                <a:cs typeface="Times New Roman" panose="02020603050405020304" charset="0"/>
              </a:rPr>
              <a:t>SPECIFIC </a:t>
            </a:r>
            <a:r>
              <a:rPr sz="4000" b="1" smtClean="0">
                <a:latin typeface="Times New Roman" panose="02020603050405020304" charset="0"/>
                <a:cs typeface="Times New Roman" panose="02020603050405020304" charset="0"/>
              </a:rPr>
              <a:t>Objectives</a:t>
            </a:r>
            <a:endParaRPr sz="40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985" y="1174750"/>
            <a:ext cx="8809990" cy="5299075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•	</a:t>
            </a:r>
            <a:r>
              <a:rPr lang="en-US" altLang="en-US" b="1" dirty="0">
                <a:latin typeface="Times New Roman" panose="02020603050405020304" charset="0"/>
                <a:cs typeface="Times New Roman" panose="02020603050405020304" charset="0"/>
              </a:rPr>
              <a:t>SMART:</a:t>
            </a:r>
            <a:endParaRPr lang="en-US" alt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   -  </a:t>
            </a:r>
            <a:r>
              <a:rPr lang="en-US" altLang="en-US" b="1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pecific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   -  </a:t>
            </a:r>
            <a:r>
              <a:rPr lang="en-US" altLang="en-US" b="1" dirty="0"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easurable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   -  </a:t>
            </a:r>
            <a:r>
              <a:rPr lang="en-US" altLang="en-US" b="1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chievable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   -  </a:t>
            </a:r>
            <a:r>
              <a:rPr lang="en-US" altLang="en-US" b="1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elevant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   -  </a:t>
            </a:r>
            <a:r>
              <a:rPr lang="en-US" altLang="en-US" b="1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ime-bound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•	Align with the </a:t>
            </a:r>
            <a:r>
              <a:rPr lang="en-US" altLang="en-US" b="1" dirty="0">
                <a:latin typeface="Times New Roman" panose="02020603050405020304" charset="0"/>
                <a:cs typeface="Times New Roman" panose="02020603050405020304" charset="0"/>
              </a:rPr>
              <a:t>problem statement</a:t>
            </a:r>
            <a:endParaRPr lang="en-US" alt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•	Provide a </a:t>
            </a:r>
            <a:r>
              <a:rPr lang="en-US" altLang="en-US" b="1" dirty="0">
                <a:latin typeface="Times New Roman" panose="02020603050405020304" charset="0"/>
                <a:cs typeface="Times New Roman" panose="02020603050405020304" charset="0"/>
              </a:rPr>
              <a:t>clear roadmap</a:t>
            </a: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 for the methodology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•	Focus on outcomes, not just activities</a:t>
            </a:r>
          </a:p>
          <a:p>
            <a:endParaRPr lang="en-US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>
                <a:latin typeface="Times New Roman" panose="02020603050405020304" charset="0"/>
                <a:cs typeface="Times New Roman" panose="02020603050405020304" charset="0"/>
              </a:rPr>
              <a:t>Types of Research Objectives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3200" b="1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</a:rPr>
                        <a:t>Type</a:t>
                      </a:r>
                    </a:p>
                  </a:txBody>
                  <a:tcPr marL="9128" marR="9128" marT="9525" marB="952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3200">
                          <a:latin typeface="Times New Roman" panose="02020603050405020304" charset="0"/>
                          <a:cs typeface="Times New Roman" panose="02020603050405020304" charset="0"/>
                        </a:rPr>
                        <a:t>  Purpose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3200" b="1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</a:rPr>
                        <a:t>Example</a:t>
                      </a:r>
                    </a:p>
                  </a:txBody>
                  <a:tcPr marL="9128" marR="9128" marT="9525" marB="9525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2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2400">
                          <a:latin typeface="Times New Roman" panose="02020603050405020304" charset="0"/>
                          <a:cs typeface="Times New Roman" panose="02020603050405020304" charset="0"/>
                        </a:rPr>
                        <a:t>General Objective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</a:rPr>
                        <a:t>Broad intention of the study</a:t>
                      </a:r>
                    </a:p>
                  </a:txBody>
                  <a:tcPr marL="9128" marR="9128" marT="9525" marB="952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2400">
                          <a:latin typeface="Times New Roman" panose="02020603050405020304" charset="0"/>
                          <a:cs typeface="Times New Roman" panose="02020603050405020304" charset="0"/>
                        </a:rPr>
                        <a:t>To evaluate the usability of a mobile learning app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2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endParaRPr lang="en-US" altLang="en-US" sz="2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endParaRPr lang="en-US" altLang="en-US" sz="2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endParaRPr lang="en-US" altLang="en-US" sz="2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2400">
                          <a:latin typeface="Times New Roman" panose="02020603050405020304" charset="0"/>
                          <a:cs typeface="Times New Roman" panose="02020603050405020304" charset="0"/>
                        </a:rPr>
                        <a:t>Specific Objectives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</a:rPr>
                        <a:t>Step-by-step goals derived from general objective</a:t>
                      </a:r>
                    </a:p>
                  </a:txBody>
                  <a:tcPr marL="9128" marR="9128" marT="9525" marB="952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2400">
                          <a:latin typeface="Times New Roman" panose="02020603050405020304" charset="0"/>
                          <a:cs typeface="Times New Roman" panose="02020603050405020304" charset="0"/>
                        </a:rPr>
                        <a:t>- To assess user satisfaction with the app</a:t>
                      </a:r>
                    </a:p>
                    <a:p>
                      <a:pPr>
                        <a:buNone/>
                      </a:pPr>
                      <a:r>
                        <a:rPr lang="en-US" altLang="en-US" sz="2400">
                          <a:latin typeface="Times New Roman" panose="02020603050405020304" charset="0"/>
                          <a:cs typeface="Times New Roman" panose="02020603050405020304" charset="0"/>
                        </a:rPr>
                        <a:t>- To measure app performance under low bandwidth</a:t>
                      </a:r>
                    </a:p>
                    <a:p>
                      <a:pPr>
                        <a:buNone/>
                      </a:pPr>
                      <a:r>
                        <a:rPr lang="en-US" altLang="en-US" sz="2400">
                          <a:latin typeface="Times New Roman" panose="02020603050405020304" charset="0"/>
                          <a:cs typeface="Times New Roman" panose="02020603050405020304" charset="0"/>
                        </a:rPr>
                        <a:t>- To identify usability issues using user feedback</a:t>
                      </a:r>
                    </a:p>
                    <a:p>
                      <a:pPr>
                        <a:buNone/>
                      </a:pPr>
                      <a:endParaRPr lang="en-US" altLang="en-US" sz="2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87630" marR="8763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4400" b="1">
                <a:latin typeface="Times New Roman" panose="02020603050405020304" charset="0"/>
                <a:cs typeface="Times New Roman" panose="02020603050405020304" charset="0"/>
              </a:rPr>
              <a:t>How to Write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585" y="1174750"/>
            <a:ext cx="8443595" cy="5480050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en-US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Template:</a:t>
            </a:r>
          </a:p>
          <a:p>
            <a:pPr algn="just">
              <a:lnSpc>
                <a:spcPct val="150000"/>
              </a:lnSpc>
            </a:pP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To [verb] [what] [for whom/where/when]</a:t>
            </a:r>
          </a:p>
          <a:p>
            <a:pPr algn="just">
              <a:lnSpc>
                <a:spcPct val="150000"/>
              </a:lnSpc>
            </a:pPr>
            <a:endParaRPr lang="en-US" alt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Examples: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•	To analyze the impact of automated testing on software development speed.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•	To design a mobile health app for managing diabetes among rural patients.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•	To evaluate the accuracy of a machine learning model in predicting student performance.</a:t>
            </a:r>
          </a:p>
          <a:p>
            <a:endParaRPr lang="en-US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Times New Roman" panose="02020603050405020304" charset="0"/>
                <a:cs typeface="Times New Roman" panose="02020603050405020304" charset="0"/>
              </a:rPr>
              <a:t>Putting It All Together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5" y="1174750"/>
            <a:ext cx="8837930" cy="5853847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zh-CN" b="1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b="1" dirty="0">
                <a:latin typeface="Times New Roman" panose="02020603050405020304" charset="0"/>
                <a:cs typeface="Times New Roman" panose="02020603050405020304" charset="0"/>
              </a:rPr>
              <a:t>Problem: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sz="3000" dirty="0">
                <a:latin typeface="Times New Roman" panose="02020603050405020304" charset="0"/>
                <a:cs typeface="Times New Roman" panose="02020603050405020304" charset="0"/>
              </a:rPr>
              <a:t>Elderly users in Ghana struggle with mobile health apps</a:t>
            </a:r>
          </a:p>
          <a:p>
            <a:pPr marL="0" indent="0" algn="just">
              <a:lnSpc>
                <a:spcPct val="150000"/>
              </a:lnSpc>
              <a:buNone/>
            </a:pPr>
            <a:endParaRPr sz="3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b="1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b="1" dirty="0">
                <a:latin typeface="Times New Roman" panose="02020603050405020304" charset="0"/>
                <a:cs typeface="Times New Roman" panose="02020603050405020304" charset="0"/>
              </a:rPr>
              <a:t>General Objective: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sz="3000" dirty="0">
                <a:latin typeface="Times New Roman" panose="02020603050405020304" charset="0"/>
                <a:cs typeface="Times New Roman" panose="02020603050405020304" charset="0"/>
              </a:rPr>
              <a:t> Develop and assess a voice-assisted health </a:t>
            </a:r>
            <a:r>
              <a:rPr lang="en-US" sz="3000" dirty="0">
                <a:latin typeface="Times New Roman" panose="02020603050405020304" charset="0"/>
                <a:cs typeface="Times New Roman" panose="02020603050405020304" charset="0"/>
              </a:rPr>
              <a:t>monitoring app for elderly users in Ghana.</a:t>
            </a:r>
            <a:endParaRPr sz="3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b="1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b="1" dirty="0">
                <a:latin typeface="Times New Roman" panose="02020603050405020304" charset="0"/>
                <a:cs typeface="Times New Roman" panose="02020603050405020304" charset="0"/>
              </a:rPr>
              <a:t>Specific Objectives: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sz="3000" dirty="0">
                <a:latin typeface="Times New Roman" panose="02020603050405020304" charset="0"/>
                <a:cs typeface="Times New Roman" panose="02020603050405020304" charset="0"/>
              </a:rPr>
              <a:t>1. Design voice UI in local dialects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sz="3000" dirty="0">
                <a:latin typeface="Times New Roman" panose="02020603050405020304" charset="0"/>
                <a:cs typeface="Times New Roman" panose="02020603050405020304" charset="0"/>
              </a:rPr>
              <a:t>2. Test usability with 50 users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sz="3000" dirty="0">
                <a:latin typeface="Times New Roman" panose="02020603050405020304" charset="0"/>
                <a:cs typeface="Times New Roman" panose="02020603050405020304" charset="0"/>
              </a:rPr>
              <a:t>3. Evaluate health monitoring impact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4400" b="1">
                <a:latin typeface="Times New Roman" panose="02020603050405020304" charset="0"/>
                <a:cs typeface="Times New Roman" panose="02020603050405020304" charset="0"/>
              </a:rPr>
              <a:t>Common Mistakes to Avoid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457200" y="1306195"/>
          <a:ext cx="8185150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41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3423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en-US" sz="32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US" sz="3200">
                          <a:latin typeface="Times New Roman" panose="02020603050405020304" charset="0"/>
                          <a:cs typeface="Times New Roman" panose="02020603050405020304" charset="0"/>
                        </a:rPr>
                        <a:t>Mistake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3200" b="1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</a:rPr>
                        <a:t>Why It’s a Problem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83920"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</a:rPr>
                        <a:t>Too broad or vague problem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</a:rPr>
                        <a:t>Hard to design research or collect data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83285"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</a:rPr>
                        <a:t>Objectives are not measurable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</a:rPr>
                        <a:t>Can’t evaluate if research was successful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83920"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</a:rPr>
                        <a:t>Unrelated problem and objectives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</a:rPr>
                        <a:t>Leads to incoherent or disjointed research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83285"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</a:rPr>
                        <a:t>Too many objectives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</a:rPr>
                        <a:t>Dilutes focus and weakens outcomes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4400" b="1">
                <a:latin typeface="Times New Roman" panose="02020603050405020304" charset="0"/>
                <a:cs typeface="Times New Roman" panose="02020603050405020304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4750"/>
            <a:ext cx="8335010" cy="523367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Problem identification and setting objectives are the foundation of any successful research project. </a:t>
            </a:r>
          </a:p>
          <a:p>
            <a:pPr algn="just">
              <a:lnSpc>
                <a:spcPct val="150000"/>
              </a:lnSpc>
            </a:pP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In IT, these steps ensure that your project is practical, relevant, and contributes meaningfully to solving real-world digital challenges. </a:t>
            </a:r>
          </a:p>
          <a:p>
            <a:pPr algn="just">
              <a:lnSpc>
                <a:spcPct val="150000"/>
              </a:lnSpc>
            </a:pP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A well-defined problem and focused objectives lead to efficient research planning, appropriate methodologies, and useful results.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03030" cy="1143000"/>
          </a:xfrm>
        </p:spPr>
        <p:txBody>
          <a:bodyPr>
            <a:noAutofit/>
          </a:bodyPr>
          <a:lstStyle/>
          <a:p>
            <a:r>
              <a:rPr b="1">
                <a:latin typeface="Times New Roman" panose="02020603050405020304" charset="0"/>
                <a:cs typeface="Times New Roman" panose="02020603050405020304" charset="0"/>
              </a:rPr>
              <a:t>Introduction to the Research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835"/>
            <a:ext cx="8514715" cy="518096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The research process is a structured approach used to identify, investigate, and solve a specific problem or answer a particular question through systematic data collection and analysis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In Information Technology (IT), 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this includes: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• Application development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• Algorithm optimization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• </a:t>
            </a:r>
            <a:r>
              <a:rPr dirty="0" err="1">
                <a:latin typeface="Times New Roman" panose="02020603050405020304" charset="0"/>
                <a:cs typeface="Times New Roman" panose="02020603050405020304" charset="0"/>
              </a:rPr>
              <a:t>Cybersecurity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enhancement</a:t>
            </a:r>
            <a:endParaRPr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• UX enhancement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in digital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latin typeface="Times New Roman" panose="02020603050405020304" charset="0"/>
                <a:cs typeface="Times New Roman" panose="02020603050405020304" charset="0"/>
              </a:rPr>
              <a:t>Key Early Steps in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Problem Identification</a:t>
            </a:r>
          </a:p>
          <a:p>
            <a:pPr algn="just">
              <a:lnSpc>
                <a:spcPct val="150000"/>
              </a:lnSpc>
            </a:pP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Setting Research Objectives</a:t>
            </a:r>
          </a:p>
          <a:p>
            <a:pPr algn="just">
              <a:lnSpc>
                <a:spcPct val="150000"/>
              </a:lnSpc>
            </a:pPr>
            <a:endParaRPr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These steps shape the entire project and determine its relevance, feasibility, and contribution.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latin typeface="Times New Roman" panose="02020603050405020304" charset="0"/>
                <a:cs typeface="Times New Roman" panose="02020603050405020304" charset="0"/>
              </a:rPr>
              <a:t>What is Problem Identification?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18590"/>
            <a:ext cx="8686800" cy="509460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Problem identification is the process of recognizing and clearly articulating a specific issue, gap, or challenge that needs investigation or solution</a:t>
            </a:r>
            <a:r>
              <a:rPr lang="en-US" altLang="en-US" dirty="0" smtClean="0">
                <a:latin typeface="Times New Roman" panose="02020603050405020304" charset="0"/>
                <a:cs typeface="Times New Roman" panose="02020603050405020304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Why it's important: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• Defines </a:t>
            </a:r>
            <a:r>
              <a:rPr b="1" dirty="0">
                <a:latin typeface="Times New Roman" panose="02020603050405020304" charset="0"/>
                <a:cs typeface="Times New Roman" panose="02020603050405020304" charset="0"/>
              </a:rPr>
              <a:t>scope</a:t>
            </a:r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 and purpose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of the study</a:t>
            </a:r>
            <a:endParaRPr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• Ensures 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research is </a:t>
            </a:r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focused and </a:t>
            </a:r>
            <a:r>
              <a:rPr b="1" dirty="0">
                <a:latin typeface="Times New Roman" panose="02020603050405020304" charset="0"/>
                <a:cs typeface="Times New Roman" panose="02020603050405020304" charset="0"/>
              </a:rPr>
              <a:t>relevan</a:t>
            </a:r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endParaRPr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• Guides </a:t>
            </a: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the selection of appropriate </a:t>
            </a:r>
            <a:r>
              <a:rPr lang="en-US" altLang="en-US" b="1" dirty="0">
                <a:latin typeface="Times New Roman" panose="02020603050405020304" charset="0"/>
                <a:cs typeface="Times New Roman" panose="02020603050405020304" charset="0"/>
              </a:rPr>
              <a:t>methods and tools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955"/>
            <a:ext cx="8971915" cy="1143000"/>
          </a:xfrm>
        </p:spPr>
        <p:txBody>
          <a:bodyPr>
            <a:normAutofit fontScale="90000"/>
          </a:bodyPr>
          <a:lstStyle/>
          <a:p>
            <a:r>
              <a:rPr sz="4890" b="1">
                <a:latin typeface="Times New Roman" panose="02020603050405020304" charset="0"/>
                <a:cs typeface="Times New Roman" panose="02020603050405020304" charset="0"/>
              </a:rPr>
              <a:t>Characteristics of a Good Research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b="1" dirty="0">
                <a:latin typeface="Times New Roman" panose="02020603050405020304" charset="0"/>
                <a:cs typeface="Times New Roman" panose="02020603050405020304" charset="0"/>
              </a:rPr>
              <a:t>Clear and specific</a:t>
            </a:r>
          </a:p>
          <a:p>
            <a:pPr algn="just">
              <a:lnSpc>
                <a:spcPct val="150000"/>
              </a:lnSpc>
            </a:pPr>
            <a:r>
              <a:rPr b="1" dirty="0">
                <a:latin typeface="Times New Roman" panose="02020603050405020304" charset="0"/>
                <a:cs typeface="Times New Roman" panose="02020603050405020304" charset="0"/>
              </a:rPr>
              <a:t>Relevant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 to real-world or academic needs</a:t>
            </a:r>
          </a:p>
          <a:p>
            <a:pPr algn="just">
              <a:lnSpc>
                <a:spcPct val="150000"/>
              </a:lnSpc>
            </a:pPr>
            <a:r>
              <a:rPr b="1" dirty="0">
                <a:latin typeface="Times New Roman" panose="02020603050405020304" charset="0"/>
                <a:cs typeface="Times New Roman" panose="02020603050405020304" charset="0"/>
              </a:rPr>
              <a:t>Feasible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 within time/budget/skills</a:t>
            </a:r>
          </a:p>
          <a:p>
            <a:pPr algn="just">
              <a:lnSpc>
                <a:spcPct val="150000"/>
              </a:lnSpc>
            </a:pPr>
            <a:r>
              <a:rPr b="1" dirty="0">
                <a:latin typeface="Times New Roman" panose="02020603050405020304" charset="0"/>
                <a:cs typeface="Times New Roman" panose="02020603050405020304" charset="0"/>
              </a:rPr>
              <a:t>Researchable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 (systematic inquiry, not speculative)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40" y="0"/>
            <a:ext cx="8950960" cy="1143000"/>
          </a:xfrm>
        </p:spPr>
        <p:txBody>
          <a:bodyPr>
            <a:normAutofit fontScale="90000"/>
          </a:bodyPr>
          <a:lstStyle/>
          <a:p>
            <a:r>
              <a:rPr sz="4890" b="1">
                <a:latin typeface="Times New Roman" panose="02020603050405020304" charset="0"/>
                <a:cs typeface="Times New Roman" panose="02020603050405020304" charset="0"/>
              </a:rPr>
              <a:t>Sources of Research Problems in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22310" cy="494538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b="1" dirty="0">
                <a:latin typeface="Times New Roman" panose="02020603050405020304" charset="0"/>
                <a:cs typeface="Times New Roman" panose="02020603050405020304" charset="0"/>
              </a:rPr>
              <a:t>Literature review: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 Mobile learning gaps in rural Ghana</a:t>
            </a:r>
          </a:p>
          <a:p>
            <a:pPr algn="just">
              <a:lnSpc>
                <a:spcPct val="150000"/>
              </a:lnSpc>
            </a:pPr>
            <a:r>
              <a:rPr b="1" dirty="0">
                <a:latin typeface="Times New Roman" panose="02020603050405020304" charset="0"/>
                <a:cs typeface="Times New Roman" panose="02020603050405020304" charset="0"/>
              </a:rPr>
              <a:t>Industry challenges: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 ERP inefficiencies in SMEs</a:t>
            </a:r>
          </a:p>
          <a:p>
            <a:pPr algn="just">
              <a:lnSpc>
                <a:spcPct val="150000"/>
              </a:lnSpc>
            </a:pPr>
            <a:r>
              <a:rPr b="1" dirty="0">
                <a:latin typeface="Times New Roman" panose="02020603050405020304" charset="0"/>
                <a:cs typeface="Times New Roman" panose="02020603050405020304" charset="0"/>
              </a:rPr>
              <a:t>Observations</a:t>
            </a:r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 &amp; Experience</a:t>
            </a:r>
            <a:r>
              <a:rPr b="1" dirty="0">
                <a:latin typeface="Times New Roman" panose="02020603050405020304" charset="0"/>
                <a:cs typeface="Times New Roman" panose="02020603050405020304" charset="0"/>
              </a:rPr>
              <a:t>: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 Online learning difficulties</a:t>
            </a:r>
          </a:p>
          <a:p>
            <a:pPr algn="just">
              <a:lnSpc>
                <a:spcPct val="150000"/>
              </a:lnSpc>
            </a:pPr>
            <a:r>
              <a:rPr b="1" dirty="0">
                <a:latin typeface="Times New Roman" panose="02020603050405020304" charset="0"/>
                <a:cs typeface="Times New Roman" panose="02020603050405020304" charset="0"/>
              </a:rPr>
              <a:t>Policies</a:t>
            </a:r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 or Regulatory needs</a:t>
            </a:r>
            <a:r>
              <a:rPr b="1" dirty="0">
                <a:latin typeface="Times New Roman" panose="02020603050405020304" charset="0"/>
                <a:cs typeface="Times New Roman" panose="02020603050405020304" charset="0"/>
              </a:rPr>
              <a:t>: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 Need for secure e-IDs</a:t>
            </a:r>
          </a:p>
          <a:p>
            <a:pPr algn="just">
              <a:lnSpc>
                <a:spcPct val="150000"/>
              </a:lnSpc>
            </a:pPr>
            <a:r>
              <a:rPr b="1" dirty="0">
                <a:latin typeface="Times New Roman" panose="02020603050405020304" charset="0"/>
                <a:cs typeface="Times New Roman" panose="02020603050405020304" charset="0"/>
              </a:rPr>
              <a:t>Emerging tech</a:t>
            </a:r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nologies</a:t>
            </a:r>
            <a:r>
              <a:rPr b="1" dirty="0">
                <a:latin typeface="Times New Roman" panose="02020603050405020304" charset="0"/>
                <a:cs typeface="Times New Roman" panose="02020603050405020304" charset="0"/>
              </a:rPr>
              <a:t>: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 Generative AI risks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" y="274955"/>
            <a:ext cx="8801100" cy="1309370"/>
          </a:xfrm>
        </p:spPr>
        <p:txBody>
          <a:bodyPr>
            <a:normAutofit fontScale="90000"/>
          </a:bodyPr>
          <a:lstStyle/>
          <a:p>
            <a:r>
              <a:rPr sz="4890" b="1">
                <a:latin typeface="Times New Roman" panose="02020603050405020304" charset="0"/>
                <a:cs typeface="Times New Roman" panose="02020603050405020304" charset="0"/>
              </a:rPr>
              <a:t>Steps to Identify a Research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en-US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Step 1: </a:t>
            </a:r>
            <a:r>
              <a:rPr lang="en-US" altLang="en-US" b="1" dirty="0">
                <a:latin typeface="Times New Roman" panose="02020603050405020304" charset="0"/>
                <a:cs typeface="Times New Roman" panose="02020603050405020304" charset="0"/>
              </a:rPr>
              <a:t>Explore the Field</a:t>
            </a:r>
            <a:endParaRPr lang="en-US" alt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Read journals, news, reports, and case studies. Attend workshops or talk to experts.</a:t>
            </a:r>
          </a:p>
          <a:p>
            <a:pPr algn="just">
              <a:lnSpc>
                <a:spcPct val="150000"/>
              </a:lnSpc>
            </a:pPr>
            <a:endParaRPr lang="en-US" alt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Step 2: </a:t>
            </a:r>
            <a:r>
              <a:rPr lang="en-US" altLang="en-US" b="1" dirty="0">
                <a:latin typeface="Times New Roman" panose="02020603050405020304" charset="0"/>
                <a:cs typeface="Times New Roman" panose="02020603050405020304" charset="0"/>
              </a:rPr>
              <a:t>Spot Gaps and Challenges</a:t>
            </a:r>
            <a:endParaRPr lang="en-US" alt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Look for unresolved issues, inefficiencies, or areas with conflicting findings.</a:t>
            </a:r>
          </a:p>
          <a:p>
            <a:endParaRPr lang="en-US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" y="274955"/>
            <a:ext cx="8801100" cy="1309370"/>
          </a:xfrm>
        </p:spPr>
        <p:txBody>
          <a:bodyPr>
            <a:normAutofit fontScale="90000"/>
          </a:bodyPr>
          <a:lstStyle/>
          <a:p>
            <a:r>
              <a:rPr sz="4890" b="1">
                <a:latin typeface="Times New Roman" panose="02020603050405020304" charset="0"/>
                <a:cs typeface="Times New Roman" panose="02020603050405020304" charset="0"/>
              </a:rPr>
              <a:t>Steps to Identify a Research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en-US" b="1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b="1" dirty="0">
                <a:latin typeface="Times New Roman" panose="02020603050405020304" charset="0"/>
                <a:cs typeface="Times New Roman" panose="02020603050405020304" charset="0"/>
              </a:rPr>
              <a:t>Step 3: Narrow the Focus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Refine a broad area (e.g., “cybersecurity”) to something specific (e.g., “phishing detection in mobile apps”).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b="1" dirty="0" smtClean="0">
                <a:latin typeface="Times New Roman" panose="02020603050405020304" charset="0"/>
                <a:cs typeface="Times New Roman" panose="02020603050405020304" charset="0"/>
              </a:rPr>
              <a:t>Step </a:t>
            </a:r>
            <a:r>
              <a:rPr lang="en-US" altLang="en-US" b="1" dirty="0">
                <a:latin typeface="Times New Roman" panose="02020603050405020304" charset="0"/>
                <a:cs typeface="Times New Roman" panose="02020603050405020304" charset="0"/>
              </a:rPr>
              <a:t>4: Validate the Problem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Ask: Is this important to users, the industry, or academia? Is it worth solving?</a:t>
            </a:r>
          </a:p>
          <a:p>
            <a:endParaRPr lang="en-US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0"/>
            <a:ext cx="8787765" cy="1143000"/>
          </a:xfrm>
        </p:spPr>
        <p:txBody>
          <a:bodyPr>
            <a:normAutofit fontScale="90000"/>
          </a:bodyPr>
          <a:lstStyle/>
          <a:p>
            <a:r>
              <a:rPr sz="4890" b="1">
                <a:latin typeface="Times New Roman" panose="02020603050405020304" charset="0"/>
                <a:cs typeface="Times New Roman" panose="02020603050405020304" charset="0"/>
              </a:rPr>
              <a:t>Examples of IT Research Problems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424815" y="1600200"/>
          <a:ext cx="8494395" cy="4705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33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23100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9410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3200">
                          <a:latin typeface="Times New Roman" panose="02020603050405020304" charset="0"/>
                          <a:cs typeface="Times New Roman" panose="02020603050405020304" charset="0"/>
                        </a:rPr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 b="1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</a:rPr>
                        <a:t>Problem Statement Example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10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E-learning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</a:rPr>
                        <a:t>“Many students in rural areas lack access to stable internet, limiting their ability to participate in e-learning.”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41070"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</a:rPr>
                        <a:t>Mobile app development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</a:rPr>
                        <a:t>“Users often uninstall health apps due to poor user experience and lack of engagement.”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41070"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</a:rPr>
                        <a:t>AI in education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</a:rPr>
                        <a:t>“There is limited research on using machine learning to predict student dropout in online courses.”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410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Cybersecurity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</a:rPr>
                        <a:t>“Small businesses in Ghana face frequent cyber-attacks due to lack of affordable protection tools.”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6*370"/>
  <p:tag name="TABLE_ENDDRAG_RECT" val="36*126*666*37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44*384"/>
  <p:tag name="TABLE_ENDDRAG_RECT" val="36*92*644*38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723</Words>
  <Application>Microsoft Office PowerPoint</Application>
  <PresentationFormat>On-screen Show (4:3)</PresentationFormat>
  <Paragraphs>122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宋体</vt:lpstr>
      <vt:lpstr>Arial</vt:lpstr>
      <vt:lpstr>Calibri</vt:lpstr>
      <vt:lpstr>Calibri Light</vt:lpstr>
      <vt:lpstr>Times New Roman</vt:lpstr>
      <vt:lpstr>Office Theme</vt:lpstr>
      <vt:lpstr>Understanding the Research Process: Problem Identification and Objectives</vt:lpstr>
      <vt:lpstr>Introduction to the Research Process</vt:lpstr>
      <vt:lpstr>Key Early Steps in Research</vt:lpstr>
      <vt:lpstr>What is Problem Identification?</vt:lpstr>
      <vt:lpstr>Characteristics of a Good Research Problem</vt:lpstr>
      <vt:lpstr>Sources of Research Problems in IT</vt:lpstr>
      <vt:lpstr>Steps to Identify a Research Problem</vt:lpstr>
      <vt:lpstr>Steps to Identify a Research Problem</vt:lpstr>
      <vt:lpstr>Examples of IT Research Problems</vt:lpstr>
      <vt:lpstr>From Problem to Research Objectives</vt:lpstr>
      <vt:lpstr>Characteristics of Good SPECIFIC Objectives</vt:lpstr>
      <vt:lpstr>Types of Research Objectives</vt:lpstr>
      <vt:lpstr>How to Write Objectives</vt:lpstr>
      <vt:lpstr>Putting It All Together – Example</vt:lpstr>
      <vt:lpstr>Common Mistakes to Avoid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the Research Process: Problem Identification and Objectives</dc:title>
  <dc:creator>John Kwao Dawson</dc:creator>
  <dc:description>generated using python-pptx</dc:description>
  <cp:lastModifiedBy>ThinkPad</cp:lastModifiedBy>
  <cp:revision>35</cp:revision>
  <dcterms:created xsi:type="dcterms:W3CDTF">2013-01-27T09:14:00Z</dcterms:created>
  <dcterms:modified xsi:type="dcterms:W3CDTF">2025-07-25T04:57:24Z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D01E13122DCA4C93835CBA267AF8A988_12</vt:lpwstr>
  </property>
  <property fmtid="{D5CDD505-2E9C-101B-9397-08002B2CF9AE}" pid="3" name="KSOProductBuildVer">
    <vt:lpwstr>1033-12.2.0.21179</vt:lpwstr>
  </property>
</Properties>
</file>