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1" r:id="rId9"/>
    <p:sldId id="271" r:id="rId10"/>
    <p:sldId id="262" r:id="rId11"/>
    <p:sldId id="263" r:id="rId12"/>
    <p:sldId id="272" r:id="rId13"/>
    <p:sldId id="264" r:id="rId14"/>
    <p:sldId id="265" r:id="rId15"/>
    <p:sldId id="273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691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91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002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17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8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104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466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359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38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42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49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z="489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Guide to Research Philosophies, Methodologies, and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71490"/>
            <a:ext cx="6400800" cy="6686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Prof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Appiahene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Mixed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qualitative and quantitative approaches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give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understanding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 research problem.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groups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assess a new e-leaning platform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interviews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Research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Basic:</a:t>
            </a:r>
            <a:r>
              <a:rPr sz="3100">
                <a:latin typeface="Times New Roman" panose="02020603050405020304" pitchFamily="18" charset="0"/>
                <a:cs typeface="Times New Roman" panose="02020603050405020304" pitchFamily="18" charset="0"/>
              </a:rPr>
              <a:t> New theories (e.g., AI model study)</a:t>
            </a:r>
          </a:p>
          <a:p>
            <a:pPr marL="0" indent="0">
              <a:buNone/>
            </a:pPr>
            <a:r>
              <a:rPr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Applied:</a:t>
            </a:r>
            <a:r>
              <a:rPr sz="3100">
                <a:latin typeface="Times New Roman" panose="02020603050405020304" pitchFamily="18" charset="0"/>
                <a:cs typeface="Times New Roman" panose="02020603050405020304" pitchFamily="18" charset="0"/>
              </a:rPr>
              <a:t> Real-world solutions (e.g., weather app for farmers)</a:t>
            </a:r>
          </a:p>
          <a:p>
            <a:pPr marL="0" indent="0">
              <a:buNone/>
            </a:pPr>
            <a:r>
              <a:rPr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Exploratory:</a:t>
            </a:r>
            <a:r>
              <a:rPr sz="3100">
                <a:latin typeface="Times New Roman" panose="02020603050405020304" pitchFamily="18" charset="0"/>
                <a:cs typeface="Times New Roman" panose="02020603050405020304" pitchFamily="18" charset="0"/>
              </a:rPr>
              <a:t> Unknown areas (e.g., digital literacy in rural schools)</a:t>
            </a:r>
          </a:p>
          <a:p>
            <a:pPr marL="0" indent="0">
              <a:buNone/>
            </a:pPr>
            <a:r>
              <a:rPr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Descriptive:</a:t>
            </a:r>
            <a:r>
              <a:rPr sz="3100">
                <a:latin typeface="Times New Roman" panose="02020603050405020304" pitchFamily="18" charset="0"/>
                <a:cs typeface="Times New Roman" panose="02020603050405020304" pitchFamily="18" charset="0"/>
              </a:rPr>
              <a:t> Documenting features (e.g., Ghanaian ed-tech)</a:t>
            </a:r>
          </a:p>
          <a:p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Research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sz="3430" b="1">
                <a:latin typeface="Times New Roman" panose="02020603050405020304" pitchFamily="18" charset="0"/>
                <a:cs typeface="Times New Roman" panose="02020603050405020304" pitchFamily="18" charset="0"/>
              </a:rPr>
              <a:t>Analytical:</a:t>
            </a:r>
            <a:r>
              <a:rPr sz="343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 comparisons (e.g., sorting algorithms)</a:t>
            </a:r>
          </a:p>
          <a:p>
            <a:pPr marL="0" indent="0">
              <a:buNone/>
            </a:pPr>
            <a:r>
              <a:rPr sz="3430" b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Correlational:</a:t>
            </a:r>
            <a:r>
              <a:rPr sz="3430">
                <a:latin typeface="Times New Roman" panose="02020603050405020304" pitchFamily="18" charset="0"/>
                <a:cs typeface="Times New Roman" panose="02020603050405020304" pitchFamily="18" charset="0"/>
              </a:rPr>
              <a:t> Variable relationships (e.g., screen time &amp; GPA)</a:t>
            </a:r>
          </a:p>
          <a:p>
            <a:pPr marL="0" indent="0">
              <a:buNone/>
            </a:pPr>
            <a:r>
              <a:rPr sz="3430" b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Experimental:</a:t>
            </a:r>
            <a:r>
              <a:rPr sz="3430">
                <a:latin typeface="Times New Roman" panose="02020603050405020304" pitchFamily="18" charset="0"/>
                <a:cs typeface="Times New Roman" panose="02020603050405020304" pitchFamily="18" charset="0"/>
              </a:rPr>
              <a:t> Hypothesis testing (e.g., load tests)</a:t>
            </a:r>
          </a:p>
          <a:p>
            <a:pPr marL="0" indent="0">
              <a:buNone/>
            </a:pPr>
            <a:r>
              <a:rPr sz="343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Science:</a:t>
            </a:r>
            <a:r>
              <a:rPr sz="3430">
                <a:latin typeface="Times New Roman" panose="02020603050405020304" pitchFamily="18" charset="0"/>
                <a:cs typeface="Times New Roman" panose="02020603050405020304" pitchFamily="18" charset="0"/>
              </a:rPr>
              <a:t> Building/evaluating artifacts (e.g., blockchain records)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690"/>
            <a:ext cx="8229600" cy="1144270"/>
          </a:xfrm>
        </p:spPr>
        <p:txBody>
          <a:bodyPr>
            <a:no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Methods (Techniques of Data Collection and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910"/>
            <a:ext cx="8229600" cy="47180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sz="329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3295">
                <a:latin typeface="Times New Roman" panose="02020603050405020304" pitchFamily="18" charset="0"/>
                <a:cs typeface="Times New Roman" panose="02020603050405020304" pitchFamily="18" charset="0"/>
              </a:rPr>
              <a:t>Surveys/Questionnaires – Quantitative</a:t>
            </a:r>
          </a:p>
          <a:p>
            <a:pPr marL="0" indent="0">
              <a:buNone/>
            </a:pPr>
            <a:r>
              <a:rPr sz="3295">
                <a:latin typeface="Times New Roman" panose="02020603050405020304" pitchFamily="18" charset="0"/>
                <a:cs typeface="Times New Roman" panose="02020603050405020304" pitchFamily="18" charset="0"/>
              </a:rPr>
              <a:t>Interviews – Qualitative</a:t>
            </a:r>
          </a:p>
          <a:p>
            <a:pPr marL="0" indent="0">
              <a:buNone/>
            </a:pPr>
            <a:r>
              <a:rPr sz="3295">
                <a:latin typeface="Times New Roman" panose="02020603050405020304" pitchFamily="18" charset="0"/>
                <a:cs typeface="Times New Roman" panose="02020603050405020304" pitchFamily="18" charset="0"/>
              </a:rPr>
              <a:t>Focus Groups – Qualitative</a:t>
            </a:r>
          </a:p>
          <a:p>
            <a:pPr marL="0" indent="0">
              <a:buNone/>
            </a:pPr>
            <a:r>
              <a:rPr sz="3295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– Quantitative</a:t>
            </a:r>
          </a:p>
          <a:p>
            <a:pPr marL="0" indent="0">
              <a:buNone/>
            </a:pPr>
            <a:r>
              <a:rPr sz="3295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 – Qualitative/Exploratory</a:t>
            </a:r>
          </a:p>
          <a:p>
            <a:pPr marL="0" indent="0">
              <a:buNone/>
            </a:pPr>
            <a:r>
              <a:rPr sz="3295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– Qualitative</a:t>
            </a:r>
            <a:r>
              <a:rPr lang="en-US" sz="32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29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3295">
                <a:latin typeface="Times New Roman" panose="02020603050405020304" pitchFamily="18" charset="0"/>
                <a:cs typeface="Times New Roman" panose="02020603050405020304" pitchFamily="18" charset="0"/>
              </a:rPr>
              <a:t>Content Analysis – Qualitative</a:t>
            </a:r>
          </a:p>
          <a:p>
            <a:pPr marL="0" indent="0">
              <a:buNone/>
            </a:pPr>
            <a:r>
              <a:rPr sz="3295">
                <a:latin typeface="Times New Roman" panose="02020603050405020304" pitchFamily="18" charset="0"/>
                <a:cs typeface="Times New Roman" panose="02020603050405020304" pitchFamily="18" charset="0"/>
              </a:rPr>
              <a:t>System Log Analysis – Quantitative</a:t>
            </a:r>
          </a:p>
          <a:p>
            <a:pPr marL="0" indent="0">
              <a:buNone/>
            </a:pPr>
            <a:r>
              <a:rPr sz="3295">
                <a:latin typeface="Times New Roman" panose="02020603050405020304" pitchFamily="18" charset="0"/>
                <a:cs typeface="Times New Roman" panose="02020603050405020304" pitchFamily="18" charset="0"/>
              </a:rPr>
              <a:t>Prototyping – Design Science</a:t>
            </a:r>
          </a:p>
          <a:p>
            <a:pPr marL="0" indent="0">
              <a:buNone/>
            </a:pPr>
            <a:r>
              <a:rPr sz="3295">
                <a:latin typeface="Times New Roman" panose="02020603050405020304" pitchFamily="18" charset="0"/>
                <a:cs typeface="Times New Roman" panose="02020603050405020304" pitchFamily="18" charset="0"/>
              </a:rPr>
              <a:t>Simulation – Quantitative/Design Science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35" y="274955"/>
            <a:ext cx="8684895" cy="1143000"/>
          </a:xfrm>
        </p:spPr>
        <p:txBody>
          <a:bodyPr>
            <a:normAutofit fontScale="90000"/>
          </a:bodyPr>
          <a:lstStyle/>
          <a:p>
            <a:pPr algn="ctr"/>
            <a:r>
              <a:rPr sz="4890" b="1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Right Methodology and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59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yourself: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What is the nature of my research question?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Do I want to measure or understand something?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Do I need numbers, narratives, or both?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Am I building a system or studying an existing one?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35" y="274955"/>
            <a:ext cx="8684895" cy="1144270"/>
          </a:xfrm>
        </p:spPr>
        <p:txBody>
          <a:bodyPr>
            <a:normAutofit fontScale="90000"/>
          </a:bodyPr>
          <a:lstStyle/>
          <a:p>
            <a:pPr algn="ctr"/>
            <a:r>
              <a:rPr sz="4890" b="1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Right Methodology and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1418590"/>
            <a:ext cx="8756650" cy="523875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“What factors influence students' success in online learning?”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Mixed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Surveys, interviews, LMS log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my AI model predict crop diseases better than existing models?”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Quantitative (experimental)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Testing datasets, performance benchmarks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540"/>
            <a:ext cx="8929370" cy="859155"/>
          </a:xfrm>
        </p:spPr>
        <p:txBody>
          <a:bodyPr>
            <a:normAutofit fontScale="90000"/>
          </a:bodyPr>
          <a:lstStyle/>
          <a:p>
            <a:r>
              <a:rPr sz="4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Quantitative vs. Qualitative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6032" y="1408177"/>
          <a:ext cx="8650224" cy="5156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3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3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34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6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</a:t>
                      </a:r>
                      <a:endParaRPr lang="en-GB" sz="2400" kern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Quantitative</a:t>
                      </a:r>
                      <a:endParaRPr lang="en-GB" sz="2400" ker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Qualitative</a:t>
                      </a:r>
                      <a:endParaRPr lang="en-GB" sz="2400" ker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04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GB" sz="2400" kern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Numerical</a:t>
                      </a:r>
                      <a:endParaRPr lang="en-GB" sz="2400" kern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Textual, visual, or verbal</a:t>
                      </a:r>
                      <a:endParaRPr lang="en-GB" sz="2400" ker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46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GB" sz="2400" ker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Measure, test, predict</a:t>
                      </a:r>
                      <a:endParaRPr lang="en-GB" sz="2400" kern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Explore, understand, describe</a:t>
                      </a:r>
                      <a:endParaRPr lang="en-GB" sz="2400" ker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46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en-GB" sz="2400" ker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SPSS, R, Python</a:t>
                      </a:r>
                      <a:endParaRPr lang="en-GB" sz="2400" kern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NVivo, ATLAS.ti, transcription</a:t>
                      </a:r>
                      <a:endParaRPr lang="en-GB" sz="2400" ker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37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Size</a:t>
                      </a:r>
                      <a:endParaRPr lang="en-GB" sz="2400" ker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en-GB" sz="2400" ker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en-GB" sz="2400" kern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46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</a:t>
                      </a:r>
                      <a:endParaRPr lang="en-GB" sz="2400" ker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Generalizable findings</a:t>
                      </a:r>
                      <a:endParaRPr lang="en-GB" sz="2400" ker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In-depth understanding</a:t>
                      </a:r>
                      <a:endParaRPr lang="en-GB" sz="2400" kern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446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  <a:endParaRPr lang="en-GB" sz="2400" ker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performance, usage stats</a:t>
                      </a:r>
                      <a:endParaRPr lang="en-GB" sz="2400" ker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experience, motivation</a:t>
                      </a:r>
                      <a:endParaRPr lang="en-GB" sz="2400" kern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229"/>
            <a:ext cx="8229600" cy="582613"/>
          </a:xfrm>
        </p:spPr>
        <p:txBody>
          <a:bodyPr/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0595" cy="4999355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research philosophies and methodologies is crucial for choosing the right approach for your study.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you're testing a new algorithm, evaluating a user interface, or exploring perceptions of digital tools, selecting an appropriate research design ensures that your work is reliable, valid, and impactful.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70" y="274955"/>
            <a:ext cx="8760460" cy="1143000"/>
          </a:xfrm>
        </p:spPr>
        <p:txBody>
          <a:bodyPr>
            <a:normAutofit fontScale="90000"/>
          </a:bodyPr>
          <a:lstStyle/>
          <a:p>
            <a:pPr algn="ctr"/>
            <a:r>
              <a:rPr sz="489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Research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90230" cy="4792345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Research in academia and industry is built on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foundational philosophies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that guide how </a:t>
            </a:r>
          </a:p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knowledge is generated, </a:t>
            </a:r>
          </a:p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counts as evidence, and </a:t>
            </a:r>
          </a:p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truth is understood. </a:t>
            </a:r>
          </a:p>
          <a:p>
            <a:pPr marL="0" indent="0" algn="just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These are called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research paradigms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philosophies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274955"/>
            <a:ext cx="8933180" cy="1089025"/>
          </a:xfrm>
        </p:spPr>
        <p:txBody>
          <a:bodyPr>
            <a:normAutofit fontScale="90000"/>
          </a:bodyPr>
          <a:lstStyle/>
          <a:p>
            <a:pPr algn="ctr"/>
            <a:r>
              <a:rPr sz="4890" b="1">
                <a:latin typeface="Times New Roman" panose="02020603050405020304" pitchFamily="18" charset="0"/>
                <a:cs typeface="Times New Roman" panose="02020603050405020304" pitchFamily="18" charset="0"/>
              </a:rPr>
              <a:t>Research Philosophies (Paradigms)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" y="1364615"/>
            <a:ext cx="8907780" cy="54933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philosophy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belief about the way in which data about a phenomenon should be gathered, analyzed, and used. The main paradigms are:</a:t>
            </a:r>
          </a:p>
          <a:p>
            <a:pPr marL="0" indent="0">
              <a:buNone/>
            </a:pPr>
            <a:endParaRPr lang="en-US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Positivism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Objective, measurable reality (Quantitative research)</a:t>
            </a:r>
          </a:p>
          <a:p>
            <a:pPr marL="0" indent="0"/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Interpretivism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Subjective, socially constructed reality (Qualitative)</a:t>
            </a:r>
          </a:p>
          <a:p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" y="190500"/>
            <a:ext cx="8829040" cy="1021080"/>
          </a:xfrm>
        </p:spPr>
        <p:txBody>
          <a:bodyPr>
            <a:noAutofit/>
          </a:bodyPr>
          <a:lstStyle/>
          <a:p>
            <a:pPr algn="ctr"/>
            <a:r>
              <a:rPr sz="4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Philosophies (Paradigms)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84845" cy="4897755"/>
          </a:xfrm>
        </p:spPr>
        <p:txBody>
          <a:bodyPr>
            <a:noAutofit/>
          </a:bodyPr>
          <a:lstStyle/>
          <a:p>
            <a:r>
              <a:rPr sz="31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Pragmatism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– Practical, mixed approach (Mixed methods)</a:t>
            </a: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31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Critical Theory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 Focus on power, inequality, and change (Social research)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810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EXAMPLES OF RESEARCH PHILOSOPHY (PARADIGMS)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Positivist: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Testing software algorithm speed and reliability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Interpretivist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Exploring user perception of e-learning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Pragmatist: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Combining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surveys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interviews on app effectiveness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9250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Methodologies: Qualitative vs. Quantitative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060" y="1600200"/>
            <a:ext cx="7699375" cy="5056505"/>
          </a:xfrm>
        </p:spPr>
        <p:txBody>
          <a:bodyPr>
            <a:noAutofit/>
          </a:bodyPr>
          <a:lstStyle/>
          <a:p>
            <a:pPr marL="514350" indent="-514350" algn="l">
              <a:buAutoNum type="alphaUcPeriod"/>
            </a:pPr>
            <a:r>
              <a:rPr lang="en-US" altLang="en-US" sz="3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Quantitative Research</a:t>
            </a:r>
            <a:endParaRPr lang="en-US" altLang="en-US" sz="31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is about </a:t>
            </a:r>
            <a:r>
              <a:rPr lang="en-US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and analyzing variables numerically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test hypotheses or identify patterns.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FEATURES</a:t>
            </a:r>
            <a:endParaRPr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Structured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0" indent="0">
              <a:buNone/>
            </a:pP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Uses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tools</a:t>
            </a:r>
          </a:p>
          <a:p>
            <a:pPr marL="0" indent="0">
              <a:buNone/>
            </a:pP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Large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</a:t>
            </a:r>
          </a:p>
          <a:p>
            <a:pPr marL="0" indent="0">
              <a:buNone/>
            </a:pP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Objective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generalizable</a:t>
            </a:r>
          </a:p>
          <a:p>
            <a:endParaRPr lang="en-US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9187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Methodologies: Qualitative vs. Quantitative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3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Research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IT:</a:t>
            </a:r>
          </a:p>
          <a:p>
            <a:pPr marL="0" indent="0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Benchmarking software performance (CPU usage, latency)</a:t>
            </a: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	Surveys of user satisfaction</a:t>
            </a: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	Analysis of error rates in system logs</a:t>
            </a:r>
          </a:p>
          <a:p>
            <a:pPr marL="0" indent="0"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Tools: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SPSS, Excel, R, Python (Pandas, NumPy)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785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Methodologies: Qualitative vs. Quantitative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alt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Qualitative </a:t>
            </a: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research is about understanding experiences, behaviors, and perspectives through non-numerical data.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FEATURES: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 Open-ended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flexible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 Smaller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focused samples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 Rich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descriptive analysis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in-depth understanding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8171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Methodologies: Qualitative vs. Quantitative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</a:t>
            </a:r>
            <a:r>
              <a:rPr lang="en-US" alt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Qualitative </a:t>
            </a: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IT: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Interviewing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on LMS usability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Observing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behavior in a system prototype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Analyzing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in mobile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NVivo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ATLAS.ti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manual coding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627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Comprehensive Guide to Research Philosophies, Methodologies, and Methods</vt:lpstr>
      <vt:lpstr>Introduction to Research Paradigms</vt:lpstr>
      <vt:lpstr>Research Philosophies (Paradigms)</vt:lpstr>
      <vt:lpstr>Research Philosophies (Paradigms)</vt:lpstr>
      <vt:lpstr>EXAMPLES OF RESEARCH PHILOSOPHY (PARADIGMS)</vt:lpstr>
      <vt:lpstr> Research Methodologies: Qualitative vs. Quantitative</vt:lpstr>
      <vt:lpstr> Research Methodologies: Qualitative vs. Quantitative</vt:lpstr>
      <vt:lpstr> Research Methodologies: Qualitative vs. Quantitative</vt:lpstr>
      <vt:lpstr> Research Methodologies: Qualitative vs. Quantitative</vt:lpstr>
      <vt:lpstr>Mixed Methods</vt:lpstr>
      <vt:lpstr>Types of Research in IT</vt:lpstr>
      <vt:lpstr>Types of Research in IT</vt:lpstr>
      <vt:lpstr>Research Methods (Techniques of Data Collection and Analysis)</vt:lpstr>
      <vt:lpstr>Choosing the Right Methodology and Method</vt:lpstr>
      <vt:lpstr>Choosing the Right Methodology and Method</vt:lpstr>
      <vt:lpstr>Summary: Quantitative vs. Qualitative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Guide to Research Philosophies, Methodologies, and Methods</dc:title>
  <dc:creator>KERREN</dc:creator>
  <dc:description>generated using python-pptx</dc:description>
  <cp:lastModifiedBy>ThinkPad</cp:lastModifiedBy>
  <cp:revision>31</cp:revision>
  <dcterms:created xsi:type="dcterms:W3CDTF">2013-01-27T09:14:00Z</dcterms:created>
  <dcterms:modified xsi:type="dcterms:W3CDTF">2025-06-10T07:24:46Z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594069A073A941C4AAA27D337B8F049E_12</vt:lpwstr>
  </property>
  <property fmtid="{D5CDD505-2E9C-101B-9397-08002B2CF9AE}" pid="3" name="KSOProductBuildVer">
    <vt:lpwstr>1033-12.2.0.21179</vt:lpwstr>
  </property>
</Properties>
</file>