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1"/>
  </p:sldMasterIdLst>
  <p:notesMasterIdLst>
    <p:notesMasterId r:id="rId19"/>
  </p:notesMasterIdLst>
  <p:sldIdLst>
    <p:sldId id="256" r:id="rId2"/>
    <p:sldId id="270" r:id="rId3"/>
    <p:sldId id="271" r:id="rId4"/>
    <p:sldId id="257" r:id="rId5"/>
    <p:sldId id="258" r:id="rId6"/>
    <p:sldId id="259" r:id="rId7"/>
    <p:sldId id="272" r:id="rId8"/>
    <p:sldId id="260" r:id="rId9"/>
    <p:sldId id="261" r:id="rId10"/>
    <p:sldId id="262" r:id="rId11"/>
    <p:sldId id="263" r:id="rId12"/>
    <p:sldId id="264" r:id="rId13"/>
    <p:sldId id="265" r:id="rId14"/>
    <p:sldId id="275" r:id="rId15"/>
    <p:sldId id="274" r:id="rId16"/>
    <p:sldId id="273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6"/>
  </p:normalViewPr>
  <p:slideViewPr>
    <p:cSldViewPr snapToGrid="0" snapToObjects="1" showGuides="1"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D932F-46F1-458E-B2A4-C7069799E3E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10AC9-B67C-43C3-93BA-DBBA197BD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6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610AC9-B67C-43C3-93BA-DBBA197BD7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3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0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9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73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60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35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078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96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4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06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72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62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0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" TargetMode="External"/><Relationship Id="rId3" Type="http://schemas.openxmlformats.org/officeDocument/2006/relationships/hyperlink" Target="https://ieeexplore.ieee.org/" TargetMode="External"/><Relationship Id="rId7" Type="http://schemas.openxmlformats.org/officeDocument/2006/relationships/hyperlink" Target="https://www.jstor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ubmed.ncbi.nlm.nih.gov/" TargetMode="External"/><Relationship Id="rId5" Type="http://schemas.openxmlformats.org/officeDocument/2006/relationships/hyperlink" Target="https://scholar.google.com/" TargetMode="External"/><Relationship Id="rId4" Type="http://schemas.openxmlformats.org/officeDocument/2006/relationships/hyperlink" Target="https://www.sciencedirect.com/" TargetMode="External"/><Relationship Id="rId9" Type="http://schemas.openxmlformats.org/officeDocument/2006/relationships/hyperlink" Target="https://doaj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35890"/>
          </a:xfrm>
        </p:spPr>
        <p:txBody>
          <a:bodyPr>
            <a:normAutofit/>
          </a:bodyPr>
          <a:lstStyle/>
          <a:p>
            <a:r>
              <a:rPr lang="en-US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</a:t>
            </a:r>
            <a:r>
              <a:rPr lang="en-US" sz="3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Guide: Literature Search Strategies, Academic Databases, and Information Gathering</a:t>
            </a:r>
            <a:endParaRPr lang="en-US" sz="3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609600" y="427038"/>
            <a:ext cx="8229600" cy="623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959610" y="5290820"/>
            <a:ext cx="5726430" cy="9315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00" smtClean="0"/>
          </a:p>
          <a:p>
            <a:pPr marL="914400" lvl="2" indent="457200">
              <a:buFont typeface="Wingdings 3" charset="2"/>
              <a:buNone/>
            </a:pPr>
            <a:r>
              <a:rPr lang="en-US" sz="3100" b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Prof Appiahene</a:t>
            </a:r>
            <a:endParaRPr lang="en-US" sz="3100" b="1" dirty="0" err="1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8143" y="371856"/>
            <a:ext cx="6347713" cy="1320800"/>
          </a:xfrm>
        </p:spPr>
        <p:txBody>
          <a:bodyPr>
            <a:normAutofit/>
          </a:bodyPr>
          <a:lstStyle/>
          <a:p>
            <a:pPr algn="ctr"/>
            <a:r>
              <a:rPr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Strategies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4320" y="1417637"/>
          <a:ext cx="8595360" cy="50098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651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651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651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8152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Strategy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24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4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Purpose</a:t>
                      </a:r>
                      <a:endParaRPr lang="en-US" sz="24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8152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Boolean Operators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Machine </a:t>
                      </a:r>
                      <a:r>
                        <a:rPr lang="en-GB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 </a:t>
                      </a:r>
                      <a:r>
                        <a:rPr lang="en-GB" sz="2000" b="1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GB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disease detection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Combines </a:t>
                      </a:r>
                      <a:r>
                        <a:rPr lang="en-GB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terms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8152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Phrase Searching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“Artificial </a:t>
                      </a:r>
                      <a:r>
                        <a:rPr lang="en-GB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intelligence in healthcare”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Finds </a:t>
                      </a:r>
                      <a:r>
                        <a:rPr lang="en-GB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exact phrases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8152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Truncation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Predict</a:t>
                      </a:r>
                      <a:r>
                        <a:rPr lang="en-GB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→ prediction, predictive, predictor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Finds </a:t>
                      </a:r>
                      <a:r>
                        <a:rPr lang="en-GB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word forms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8152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Field Searching</a:t>
                      </a:r>
                      <a:endParaRPr lang="en-US" sz="20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Title</a:t>
                      </a:r>
                      <a:r>
                        <a:rPr lang="en-GB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“</a:t>
                      </a:r>
                      <a:r>
                        <a:rPr lang="en-GB" sz="20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blockchain</a:t>
                      </a:r>
                      <a:r>
                        <a:rPr lang="en-GB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voting”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Limits </a:t>
                      </a:r>
                      <a:r>
                        <a:rPr lang="en-GB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search to titles or abstracts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81528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Wildcards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Organization </a:t>
                      </a:r>
                      <a:r>
                        <a:rPr lang="en-GB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→ organization/organisation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kern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Catches </a:t>
                      </a:r>
                      <a:r>
                        <a:rPr lang="en-GB" sz="20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spelling variations</a:t>
                      </a:r>
                      <a:endParaRPr lang="en-US" sz="20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for Efficient Searching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546850" cy="43499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Start broad, then </a:t>
            </a:r>
            <a:r>
              <a:rPr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narrow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your scope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Use advanced search </a:t>
            </a:r>
            <a:r>
              <a:rPr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databases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Skim </a:t>
            </a:r>
            <a:r>
              <a:rPr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abstracts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before downloading full texts.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Track </a:t>
            </a:r>
            <a:r>
              <a:rPr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terms/databases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Keep a search </a:t>
            </a:r>
            <a:r>
              <a:rPr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what worked and what didn’t.</a:t>
            </a: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503920" cy="1143000"/>
          </a:xfrm>
        </p:spPr>
        <p:txBody>
          <a:bodyPr>
            <a:noAutofit/>
          </a:bodyPr>
          <a:lstStyle/>
          <a:p>
            <a:pPr algn="ctr"/>
            <a:r>
              <a:rPr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Managing References &amp; 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3920" cy="5074920"/>
          </a:xfrm>
        </p:spPr>
        <p:txBody>
          <a:bodyPr>
            <a:normAutofit/>
          </a:bodyPr>
          <a:lstStyle/>
          <a:p>
            <a:pPr marR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sz="32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GB" sz="3200" b="1" kern="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 managers to</a:t>
            </a:r>
            <a:r>
              <a:rPr lang="en-GB" sz="32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R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sz="3200" b="1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3200" kern="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Automatically cite in APA, IEEE, MLA, or Chicago </a:t>
            </a:r>
            <a:r>
              <a:rPr lang="en-GB" sz="3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styles</a:t>
            </a:r>
            <a:endParaRPr lang="en-US" sz="3200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3200" kern="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Organize sources by topic or </a:t>
            </a:r>
            <a:r>
              <a:rPr lang="en-GB" sz="3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chapter</a:t>
            </a:r>
            <a:endParaRPr lang="en-US" sz="3200" kern="100" dirty="0" smtClean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3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 </a:t>
            </a:r>
            <a:r>
              <a:rPr lang="en-GB" sz="3200" kern="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references directly into Word or </a:t>
            </a:r>
            <a:r>
              <a:rPr lang="en-GB" sz="3200" kern="0" dirty="0" err="1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LaTeX</a:t>
            </a:r>
            <a:r>
              <a:rPr lang="en-GB" sz="3200" kern="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2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documents</a:t>
            </a:r>
          </a:p>
          <a:p>
            <a:pPr lvl="0"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GB" sz="3200" kern="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GB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Recommended Tools</a:t>
            </a:r>
            <a:r>
              <a:rPr lang="en-GB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Zotero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Mendeley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EndNote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3200" kern="100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869680" cy="1334706"/>
          </a:xfrm>
        </p:spPr>
        <p:txBody>
          <a:bodyPr>
            <a:noAutofit/>
          </a:bodyPr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Conducting a Literature Search</a:t>
            </a:r>
            <a:endParaRPr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938528"/>
            <a:ext cx="8613648" cy="4754880"/>
          </a:xfrm>
        </p:spPr>
        <p:txBody>
          <a:bodyPr>
            <a:noAutofit/>
          </a:bodyPr>
          <a:lstStyle/>
          <a:p>
            <a:r>
              <a:rPr lang="en-GB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Topic: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"Impact of AI </a:t>
            </a:r>
            <a:r>
              <a:rPr lang="en-GB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chatbots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on customer service in </a:t>
            </a:r>
            <a:r>
              <a:rPr lang="en-GB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e-commerce“</a:t>
            </a: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Keywords: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GB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support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274638"/>
            <a:ext cx="8961120" cy="1407858"/>
          </a:xfrm>
        </p:spPr>
        <p:txBody>
          <a:bodyPr>
            <a:noAutofit/>
          </a:bodyPr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Conducting a Literature </a:t>
            </a:r>
            <a:r>
              <a:rPr lang="en-GB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(cont’d)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162801" cy="42219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Boolean Query: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plaintext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CopyEdit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("AI </a:t>
            </a:r>
            <a:r>
              <a:rPr lang="en-GB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chatbot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OR "virtual assistant") AND ("e-commerce" OR "online shopping") AND ("customer support" OR "user satisfaction")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" y="36894"/>
            <a:ext cx="8668512" cy="1481010"/>
          </a:xfrm>
        </p:spPr>
        <p:txBody>
          <a:bodyPr>
            <a:noAutofit/>
          </a:bodyPr>
          <a:lstStyle/>
          <a:p>
            <a:pPr algn="ctr"/>
            <a:r>
              <a:rPr lang="en-GB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Conducting a Literature </a:t>
            </a:r>
            <a:r>
              <a:rPr lang="en-GB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(cont’d)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5" y="1776542"/>
            <a:ext cx="8796527" cy="48985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GB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Databases Used: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GB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Xplore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SpringerLink</a:t>
            </a:r>
            <a:endParaRPr lang="en-GB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GB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✔ Tools for Organization: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Zotero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(to save, tag, and annotate sources)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Sheets (for quick comparisons)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GB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0496" cy="4910328"/>
          </a:xfrm>
        </p:spPr>
        <p:txBody>
          <a:bodyPr>
            <a:noAutofit/>
          </a:bodyPr>
          <a:lstStyle/>
          <a:p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strong literature search is the </a:t>
            </a:r>
            <a:r>
              <a:rPr lang="en-GB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foundation of good research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By mastering search strategies, using the right databases, and organizing your findings systematically, you position yourself to</a:t>
            </a:r>
            <a:r>
              <a:rPr lang="en-GB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 on existing knowledge,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 redundant work,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make a meaningful contribution in your field.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Quick </a:t>
            </a:r>
            <a:r>
              <a:rPr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7344" cy="4892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your topic clearly</a:t>
            </a:r>
            <a:r>
              <a:rPr lang="en-GB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keywords and synonyms</a:t>
            </a:r>
            <a:r>
              <a:rPr lang="en-GB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multiple academic databases</a:t>
            </a:r>
            <a:r>
              <a:rPr lang="en-GB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search filters</a:t>
            </a:r>
            <a:r>
              <a:rPr lang="en-GB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Evaluate source credibility</a:t>
            </a:r>
            <a:r>
              <a:rPr lang="en-GB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Organize with a reference manager</a:t>
            </a:r>
            <a:r>
              <a:rPr lang="en-GB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Regularly update your literature as new studies emerge.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7857745" cy="9906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0496" cy="4910328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starting any academic or scientific research project, it is essential to understand the existing knowledge within the chosen field. </a:t>
            </a:r>
          </a:p>
          <a:p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accomplished through a literature review, which involves the systematic searching, selection, analysis, and synthesis of relevant scholarly sources.</a:t>
            </a:r>
          </a:p>
          <a:p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351521" cy="13208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7126225" cy="4313362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Effective literature searching helps to define research gaps, avoid duplication, inform methodology choices and support arguments with evidence.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Literature Search?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Systematic method to locate scholarly </a:t>
            </a:r>
            <a:r>
              <a:rPr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Includes journal articles, books, reports, etc</a:t>
            </a:r>
            <a:r>
              <a:rPr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Relevant to a specific research question or topic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365127"/>
            <a:ext cx="8724682" cy="1169760"/>
          </a:xfrm>
        </p:spPr>
        <p:txBody>
          <a:bodyPr>
            <a:normAutofit fontScale="90000"/>
          </a:bodyPr>
          <a:lstStyle/>
          <a:p>
            <a:pPr algn="ctr"/>
            <a:r>
              <a:rPr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Conducting a Literature Search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032" y="1417320"/>
            <a:ext cx="8430768" cy="516636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3200" b="1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</a:t>
            </a:r>
            <a:r>
              <a:rPr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Your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</a:t>
            </a:r>
            <a:r>
              <a:rPr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Topic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Question</a:t>
            </a:r>
            <a:endParaRPr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- E.g., </a:t>
            </a:r>
            <a:r>
              <a:rPr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algorithms are used for early disease detection</a:t>
            </a:r>
            <a:r>
              <a:rPr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Keywords and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Search </a:t>
            </a:r>
            <a:r>
              <a:rPr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Terms</a:t>
            </a:r>
            <a:endParaRPr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Keywords, synonyms, Boolean operators (AND, OR, NOT</a:t>
            </a:r>
            <a:r>
              <a:rPr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567" y="335280"/>
            <a:ext cx="6778753" cy="1320800"/>
          </a:xfrm>
        </p:spPr>
        <p:txBody>
          <a:bodyPr>
            <a:noAutofit/>
          </a:bodyPr>
          <a:lstStyle/>
          <a:p>
            <a:pPr algn="ctr"/>
            <a:r>
              <a:rPr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Conducting a Literature </a:t>
            </a:r>
            <a:r>
              <a:rPr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(cont’d)</a:t>
            </a:r>
            <a:endParaRPr sz="4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135868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3: Choose Databases</a:t>
            </a: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-E.g.,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Xplore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PubMed, etc.</a:t>
            </a:r>
          </a:p>
          <a:p>
            <a:endParaRPr lang="en-US" sz="32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</a:t>
            </a:r>
            <a:r>
              <a:rPr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Filters</a:t>
            </a:r>
          </a:p>
          <a:p>
            <a:pPr marL="0" indent="0">
              <a:buNone/>
            </a:pPr>
            <a:r>
              <a:rPr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E.g., </a:t>
            </a:r>
            <a:r>
              <a:rPr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Date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range</a:t>
            </a:r>
            <a:r>
              <a:rPr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ocument </a:t>
            </a:r>
            <a:r>
              <a:rPr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type,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ubject </a:t>
            </a:r>
            <a:r>
              <a:rPr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area,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eer-review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 only.</a:t>
            </a:r>
          </a:p>
          <a:p>
            <a:endParaRPr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84" y="365126"/>
            <a:ext cx="8503920" cy="1325563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Steps in Conducting a Literature </a:t>
            </a:r>
            <a:r>
              <a:rPr lang="en-US" sz="44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(cont’d)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304" y="1947672"/>
            <a:ext cx="8997696" cy="46000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5: Evaluate and Select Sources (CRAAP Test)</a:t>
            </a:r>
          </a:p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Use the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CRAAP Test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Currency, Relevance, Authority, Accuracy,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</a:p>
          <a:p>
            <a:pPr marL="0" indent="0">
              <a:buNone/>
            </a:pP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6: Organize </a:t>
            </a:r>
            <a:r>
              <a:rPr 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 Document Your Findings</a:t>
            </a: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 Use reference managers like 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Zotero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Mendeley</a:t>
            </a:r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EndNote to save and categorize your sources.</a:t>
            </a:r>
            <a:endParaRPr lang="en-US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32613"/>
          </a:xfrm>
        </p:spPr>
        <p:txBody>
          <a:bodyPr/>
          <a:lstStyle/>
          <a:p>
            <a:pPr algn="ctr"/>
            <a:r>
              <a:rPr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Databases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2718" y="1107251"/>
          <a:ext cx="8646693" cy="55261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860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08008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9232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Best For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Website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IEEE </a:t>
                      </a:r>
                      <a:r>
                        <a:rPr lang="en-GB" sz="1800" kern="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Xplore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Computer science, IT, engineering papers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sng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3"/>
                        </a:rPr>
                        <a:t>https://ieeexplore.ieee.org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ScienceDirect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Science, technology, health research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sng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4"/>
                        </a:rPr>
                        <a:t>https://www.sciencedirect.com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Scholar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academic papers (broad coverage)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sng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5"/>
                        </a:rPr>
                        <a:t>https://scholar.google.com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ACM Digital Library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Software engineering, HCI, theory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https://dl.acm.org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PubMed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Health, bioinformatics, health informatics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sng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6"/>
                        </a:rPr>
                        <a:t>https://pubmed.ncbi.nlm.nih.gov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JSTOR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Social sciences, historical perspectives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sng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7"/>
                        </a:rPr>
                        <a:t>https://www.jstor.org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SpringerLink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Interdisciplinary scientific research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sng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8"/>
                        </a:rPr>
                        <a:t>https://link.springer.com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650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DOAJ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Open access journals in all disciplines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u="sng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9"/>
                        </a:rPr>
                        <a:t>https://doaj.org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49232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ERIC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Education-related research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kern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https://eric.ed.gov</a:t>
                      </a:r>
                      <a:endParaRPr lang="en-US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747" y="324687"/>
            <a:ext cx="8574505" cy="1143000"/>
          </a:xfrm>
        </p:spPr>
        <p:txBody>
          <a:bodyPr>
            <a:noAutofit/>
          </a:bodyPr>
          <a:lstStyle/>
          <a:p>
            <a:pPr algn="ctr"/>
            <a:r>
              <a:rPr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Information Gathering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02052" cy="502005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  </a:t>
            </a:r>
            <a:r>
              <a:rPr sz="4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Primary </a:t>
            </a:r>
            <a:r>
              <a:rPr sz="4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Sources:</a:t>
            </a:r>
          </a:p>
          <a:p>
            <a:pPr marL="0" indent="0">
              <a:buNone/>
            </a:pPr>
            <a:r>
              <a:rPr dirty="0" smtClean="0">
                <a:solidFill>
                  <a:schemeClr val="tx1"/>
                </a:solidFill>
              </a:rPr>
              <a:t>- </a:t>
            </a:r>
            <a:r>
              <a:rPr sz="4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Surveys, Interviews, Experiments, System </a:t>
            </a:r>
            <a:r>
              <a:rPr sz="4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logs</a:t>
            </a:r>
            <a:endParaRPr lang="en-US" sz="4100" dirty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sz="4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Secondary </a:t>
            </a:r>
            <a:r>
              <a:rPr sz="4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Sources:</a:t>
            </a:r>
          </a:p>
          <a:p>
            <a:pPr marL="0" indent="0">
              <a:buNone/>
            </a:pPr>
            <a:r>
              <a:rPr sz="3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4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articles, Books, </a:t>
            </a:r>
            <a:r>
              <a:rPr sz="4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Reviews</a:t>
            </a:r>
            <a:r>
              <a:rPr lang="en-US" sz="4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papers, Meta-analyses.</a:t>
            </a:r>
          </a:p>
          <a:p>
            <a:pPr marL="0" indent="0">
              <a:buNone/>
            </a:pP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</a:t>
            </a:r>
            <a:r>
              <a:rPr sz="41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Grey </a:t>
            </a:r>
            <a:r>
              <a:rPr sz="4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Literature:</a:t>
            </a:r>
          </a:p>
          <a:p>
            <a:pPr marL="0" indent="0">
              <a:buNone/>
            </a:pPr>
            <a:r>
              <a:rPr sz="4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4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Theses</a:t>
            </a:r>
            <a:r>
              <a:rPr lang="en-US" sz="4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and dissertations</a:t>
            </a:r>
            <a:r>
              <a:rPr sz="4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4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Government </a:t>
            </a:r>
            <a:r>
              <a:rPr sz="4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Reports</a:t>
            </a:r>
            <a:r>
              <a:rPr sz="4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Conference </a:t>
            </a:r>
            <a:r>
              <a:rPr sz="4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41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roceedings, NGO research and technical reports.</a:t>
            </a:r>
            <a:endParaRPr sz="4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683</Words>
  <Application>Microsoft Office PowerPoint</Application>
  <PresentationFormat>On-screen Show (4:3)</PresentationFormat>
  <Paragraphs>139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Symbol</vt:lpstr>
      <vt:lpstr>Times New Roman</vt:lpstr>
      <vt:lpstr>Wingdings 3</vt:lpstr>
      <vt:lpstr>Office Theme</vt:lpstr>
      <vt:lpstr>   Comprehensive Guide: Literature Search Strategies, Academic Databases, and Information Gathering</vt:lpstr>
      <vt:lpstr>Introduction</vt:lpstr>
      <vt:lpstr>Introduction</vt:lpstr>
      <vt:lpstr>What Is a Literature Search?</vt:lpstr>
      <vt:lpstr>Steps in Conducting a Literature Search </vt:lpstr>
      <vt:lpstr>Steps in Conducting a Literature Search (cont’d)</vt:lpstr>
      <vt:lpstr>Steps in Conducting a Literature Search (cont’d)</vt:lpstr>
      <vt:lpstr>Academic Databases</vt:lpstr>
      <vt:lpstr>Information Gathering Techniques</vt:lpstr>
      <vt:lpstr>Search Strategies</vt:lpstr>
      <vt:lpstr>Tips for Efficient Searching</vt:lpstr>
      <vt:lpstr>Managing References &amp; Citations</vt:lpstr>
      <vt:lpstr>Example: Conducting a Literature Search</vt:lpstr>
      <vt:lpstr>Example: Conducting a Literature Search (cont’d)</vt:lpstr>
      <vt:lpstr>Example: Conducting a Literature Search (cont’d)</vt:lpstr>
      <vt:lpstr>Conclusion</vt:lpstr>
      <vt:lpstr>Quick Checklist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KERREN</dc:creator>
  <dc:description>generated using python-pptx</dc:description>
  <cp:lastModifiedBy>ThinkPad</cp:lastModifiedBy>
  <cp:revision>77</cp:revision>
  <dcterms:created xsi:type="dcterms:W3CDTF">2013-01-27T09:14:00Z</dcterms:created>
  <dcterms:modified xsi:type="dcterms:W3CDTF">2025-06-10T07:06:37Z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7EBCFE508351415F884CE5131121F276_12</vt:lpwstr>
  </property>
  <property fmtid="{D5CDD505-2E9C-101B-9397-08002B2CF9AE}" pid="3" name="KSOProductBuildVer">
    <vt:lpwstr>1033-12.2.0.21179</vt:lpwstr>
  </property>
</Properties>
</file>