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0" r:id="rId4"/>
    <p:sldId id="268" r:id="rId5"/>
    <p:sldId id="258" r:id="rId6"/>
    <p:sldId id="259" r:id="rId7"/>
    <p:sldId id="271" r:id="rId8"/>
    <p:sldId id="275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60" r:id="rId17"/>
    <p:sldId id="261" r:id="rId18"/>
    <p:sldId id="269" r:id="rId19"/>
    <p:sldId id="262" r:id="rId20"/>
    <p:sldId id="263" r:id="rId21"/>
    <p:sldId id="264" r:id="rId22"/>
    <p:sldId id="265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48"/>
  </p:normalViewPr>
  <p:slideViewPr>
    <p:cSldViewPr snapToGrid="0" snapToObjects="1" showGuides="1">
      <p:cViewPr varScale="1">
        <p:scale>
          <a:sx n="70" d="100"/>
          <a:sy n="70" d="100"/>
        </p:scale>
        <p:origin x="1566" y="72"/>
      </p:cViewPr>
      <p:guideLst>
        <p:guide orient="horz" pos="2160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0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0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Research Methods in Information Technology (IT)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5570"/>
            <a:ext cx="6858000" cy="1828801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Prof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Appiahene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3898"/>
            <a:ext cx="7886700" cy="629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Developmental Research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Developmental research is a </a:t>
            </a:r>
            <a:r>
              <a:rPr lang="en-US" sz="2400" b="1" dirty="0" smtClean="0"/>
              <a:t>research that is relevant, development-oriented, aimed at providing answers to development problems.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Developmental research in information technology (IT) focuses on the design, development, and deployment of new IT technologies and systems, often with a focus on specific user needs or social impact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089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307"/>
            <a:ext cx="7886700" cy="59176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Examples are: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400" dirty="0" smtClean="0"/>
              <a:t>creating new mobile banking solutions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developing educational </a:t>
            </a:r>
            <a:r>
              <a:rPr lang="en-US" sz="2400" dirty="0" err="1" smtClean="0"/>
              <a:t>chatbots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designing intelligent sensors for medical applications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4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4390"/>
            <a:ext cx="7886700" cy="632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Action Research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Action research is a type of inquiry that combines research and action to address real-world problems, often in collaborative and cyclical ways</a:t>
            </a:r>
            <a:r>
              <a:rPr lang="en-US" dirty="0" smtClean="0"/>
              <a:t>. 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It's a systematic process where individuals (like teachers, practitioners, or researchers) work together to </a:t>
            </a:r>
          </a:p>
          <a:p>
            <a:pPr algn="just">
              <a:lnSpc>
                <a:spcPct val="200000"/>
              </a:lnSpc>
            </a:pPr>
            <a:r>
              <a:rPr lang="en-US" sz="2400" b="1" dirty="0" smtClean="0"/>
              <a:t>identify a problem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b="1" dirty="0" smtClean="0"/>
              <a:t>gather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52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7517"/>
            <a:ext cx="7886700" cy="615141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 smtClean="0"/>
              <a:t>develop solutions</a:t>
            </a:r>
            <a:endParaRPr lang="en-US" sz="2400" dirty="0" smtClean="0"/>
          </a:p>
          <a:p>
            <a:pPr algn="just">
              <a:lnSpc>
                <a:spcPct val="200000"/>
              </a:lnSpc>
            </a:pPr>
            <a:r>
              <a:rPr lang="en-US" sz="2400" b="1" dirty="0" smtClean="0"/>
              <a:t>implement those solutions</a:t>
            </a:r>
            <a:endParaRPr lang="en-US" sz="2400" dirty="0" smtClean="0"/>
          </a:p>
          <a:p>
            <a:pPr algn="just">
              <a:lnSpc>
                <a:spcPct val="200000"/>
              </a:lnSpc>
            </a:pPr>
            <a:r>
              <a:rPr lang="en-US" sz="2400" b="1" dirty="0" smtClean="0"/>
              <a:t>evaluate the results</a:t>
            </a:r>
            <a:endParaRPr lang="en-US" sz="2400" dirty="0" smtClean="0"/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the goal of </a:t>
            </a:r>
            <a:r>
              <a:rPr lang="en-US" sz="2400" b="1" dirty="0" smtClean="0"/>
              <a:t>improving practice or understanding a specific situation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b="1" dirty="0" smtClean="0"/>
              <a:t>Examples :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assessing the impact of new software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improving IT support processes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evaluating the effectiveness of a digital learning platform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6899"/>
            <a:ext cx="7886700" cy="53100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Design Science Research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This is a research paradigm that focuses on generating design knowledge and developing innovative artifacts to solve problems.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aims to create knowledge about how to design and deploy novel solutions by building, evaluating, and refining artifacts.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is commonly applied in areas such as information systems, engineering, and computer science.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52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4384"/>
            <a:ext cx="7886700" cy="58325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The primary goal of design science research is to create;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artifacts, such as models, frameworks, or prototypes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that address specific real-world problems and contribute to knowledge in a particular domain.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Examples;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creating innovative artifacts (like software, systems, or methodologies) to address specific problems and evaluating their effectiveness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354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" y="274955"/>
            <a:ext cx="8842375" cy="102743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Common Research Methodologies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365250"/>
            <a:ext cx="8839835" cy="5225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. Quantitative Methods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Used when the research requires measurable data and statistical analysis.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Surveys, benchmarks, simulations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Example: Latency in cloud storage</a:t>
            </a:r>
          </a:p>
          <a:p>
            <a:pPr marL="0" indent="0">
              <a:buNone/>
            </a:pPr>
            <a:r>
              <a:rPr sz="3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B. Qualitative Methods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Used for understanding user behavior, experiences, or system impact.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Interviews, observations, case studies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Example: LMS usability in rural schools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02235"/>
            <a:ext cx="8602345" cy="982345"/>
          </a:xfrm>
        </p:spPr>
        <p:txBody>
          <a:bodyPr>
            <a:normAutofit/>
          </a:bodyPr>
          <a:lstStyle/>
          <a:p>
            <a:pPr algn="ctr"/>
            <a:r>
              <a:rPr sz="4890" b="1" dirty="0">
                <a:latin typeface="Times New Roman" panose="02020603050405020304" charset="0"/>
                <a:cs typeface="Times New Roman" panose="02020603050405020304" charset="0"/>
              </a:rPr>
              <a:t>Mixed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05" y="1245870"/>
            <a:ext cx="8784590" cy="5276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C. Mixed Methods</a:t>
            </a:r>
          </a:p>
          <a:p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Combines both quantitative and qualitative approaches for a comprehensive perspective.</a:t>
            </a:r>
          </a:p>
          <a:p>
            <a:pPr marL="0" indent="0">
              <a:buNone/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Example: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 Evaluating an e-learning app by: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•	Surveying students (quantitative),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•	Interviewing lecturers (qualitative),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•	Analyzing system logs (quantitative).</a:t>
            </a:r>
          </a:p>
          <a:p>
            <a:pPr marL="0" indent="0">
              <a:buNone/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02235"/>
            <a:ext cx="8602345" cy="982345"/>
          </a:xfrm>
        </p:spPr>
        <p:txBody>
          <a:bodyPr>
            <a:normAutofit fontScale="90000"/>
          </a:bodyPr>
          <a:lstStyle/>
          <a:p>
            <a:pPr algn="ctr"/>
            <a:r>
              <a:rPr sz="4890" b="1" dirty="0">
                <a:latin typeface="Times New Roman" panose="02020603050405020304" charset="0"/>
                <a:cs typeface="Times New Roman" panose="02020603050405020304" charset="0"/>
              </a:rPr>
              <a:t>Experimental, and Design-Based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05" y="1245870"/>
            <a:ext cx="8784590" cy="52762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D. Experimental Research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– Tests cause-and-effect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– Example: Comparing C++ vs Python</a:t>
            </a:r>
          </a:p>
          <a:p>
            <a:endParaRPr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E. Design-Based Research (DBR)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– Builds/tests artifacts iteratively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– Example: ML-based cyberbullying tool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74955"/>
            <a:ext cx="8750300" cy="1143000"/>
          </a:xfrm>
        </p:spPr>
        <p:txBody>
          <a:bodyPr>
            <a:normAutofit fontScale="90000"/>
          </a:bodyPr>
          <a:lstStyle/>
          <a:p>
            <a:pPr algn="ctr"/>
            <a:r>
              <a:rPr sz="4890" b="1" dirty="0">
                <a:latin typeface="Times New Roman" panose="02020603050405020304" charset="0"/>
                <a:cs typeface="Times New Roman" panose="02020603050405020304" charset="0"/>
              </a:rPr>
              <a:t>Components of an IT Research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3095" cy="4782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1. Problem Statement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2. Literature Review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3. Research Questions/Objectives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4. Methodology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5. Data Collection &amp; Analysis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6. Interpretation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7. Dissemination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Introduction to Research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" y="1417955"/>
            <a:ext cx="8569325" cy="49155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What is Research</a:t>
            </a:r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Research is a </a:t>
            </a:r>
            <a:endParaRPr lang="en-US" altLang="en-US" sz="3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systematic</a:t>
            </a:r>
          </a:p>
          <a:p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  <a:p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logical 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process of </a:t>
            </a:r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gathering</a:t>
            </a:r>
          </a:p>
          <a:p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Analyzing</a:t>
            </a:r>
          </a:p>
          <a:p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interpreting 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information to increase understanding or solve a problem.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Example Research Topics in IT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398270"/>
          <a:ext cx="8230870" cy="519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5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Area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Topic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Artificial Intelligence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Improving accuracy of disease prediction using deep learning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Cybersecurity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Comparative analysis of firewalls in cloud vs on-premise environments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Human-Computer Interaction (HCI)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Designing a voice assistant for the visually impaired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E-Governance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Developing a secure mobile-based voting platform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Software Engineering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Agile vs. DevOps methodologies in software startups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IoT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Smart farming with sensor-driven irrigation systems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Blockchain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Blockchain applications in educational certificate verification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4890" b="1" dirty="0">
                <a:latin typeface="Times New Roman" panose="02020603050405020304" charset="0"/>
                <a:cs typeface="Times New Roman" panose="02020603050405020304" charset="0"/>
              </a:rPr>
              <a:t>Tools and Technologies in IT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5330" cy="5015230"/>
          </a:xfrm>
        </p:spPr>
        <p:txBody>
          <a:bodyPr>
            <a:normAutofit/>
          </a:bodyPr>
          <a:lstStyle/>
          <a:p>
            <a:endParaRPr lang="en-US" sz="3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Programming</a:t>
            </a:r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 Python, Java, R</a:t>
            </a:r>
          </a:p>
          <a:p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Data Analysis: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 SPSS, Excel, </a:t>
            </a:r>
            <a:r>
              <a:rPr sz="3200" dirty="0" smtClean="0">
                <a:latin typeface="Times New Roman" panose="02020603050405020304" charset="0"/>
                <a:cs typeface="Times New Roman" panose="02020603050405020304" charset="0"/>
              </a:rPr>
              <a:t>MATLAB</a:t>
            </a:r>
            <a:r>
              <a:rPr lang="en-US" sz="3200" dirty="0" smtClean="0">
                <a:latin typeface="Times New Roman" panose="02020603050405020304" charset="0"/>
                <a:cs typeface="Times New Roman" panose="02020603050405020304" charset="0"/>
              </a:rPr>
              <a:t>, ORIGIN</a:t>
            </a:r>
            <a:endParaRPr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Surveys: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 Google Forms, </a:t>
            </a:r>
            <a:r>
              <a:rPr sz="3200" dirty="0" err="1">
                <a:latin typeface="Times New Roman" panose="02020603050405020304" charset="0"/>
                <a:cs typeface="Times New Roman" panose="02020603050405020304" charset="0"/>
              </a:rPr>
              <a:t>KoBoToolbox</a:t>
            </a:r>
            <a:endParaRPr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Simulation: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 NS2/NS3, </a:t>
            </a:r>
            <a:r>
              <a:rPr sz="3200" dirty="0" err="1">
                <a:latin typeface="Times New Roman" panose="02020603050405020304" charset="0"/>
                <a:cs typeface="Times New Roman" panose="02020603050405020304" charset="0"/>
              </a:rPr>
              <a:t>AnyLogic</a:t>
            </a:r>
            <a:endParaRPr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Statistics: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 R, STATA</a:t>
            </a:r>
          </a:p>
          <a:p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Design: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 err="1">
                <a:latin typeface="Times New Roman" panose="02020603050405020304" charset="0"/>
                <a:cs typeface="Times New Roman" panose="02020603050405020304" charset="0"/>
              </a:rPr>
              <a:t>Figma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, Adobe XD</a:t>
            </a:r>
          </a:p>
          <a:p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Reference Managers: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 err="1">
                <a:latin typeface="Times New Roman" panose="02020603050405020304" charset="0"/>
                <a:cs typeface="Times New Roman" panose="02020603050405020304" charset="0"/>
              </a:rPr>
              <a:t>Zotero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3200" dirty="0" err="1">
                <a:latin typeface="Times New Roman" panose="02020603050405020304" charset="0"/>
                <a:cs typeface="Times New Roman" panose="02020603050405020304" charset="0"/>
              </a:rPr>
              <a:t>Mendeley</a:t>
            </a:r>
            <a:endParaRPr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Challenges in IT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•	Rapidly changing technology landscape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•	Access to datasets and participants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•	Ensuring security, privacy, and ethical </a:t>
            </a:r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	compliance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•	Balancing theoretical depth with practical </a:t>
            </a:r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	relevance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Informed consent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Data protection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Plagiarism avoidance</a:t>
            </a:r>
          </a:p>
          <a:p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Fair result representation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49920" cy="4689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Research in Information Technology is </a:t>
            </a: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pivotal to innovation</a:t>
            </a:r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It helps bridge gaps between current systems and future solutions</a:t>
            </a:r>
            <a:r>
              <a:rPr lang="en-US" altLang="en-US" sz="3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>
              <a:buNone/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 Whether you're designing new algorithms, evaluating software usability, or developing digital platforms, mastering research methods is critical to solving real-world problems in the digital 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773"/>
            <a:ext cx="7886700" cy="60131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In IT, research often involves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investigating technologies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Systems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Software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Algorithms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Security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Usability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human-computer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Introduction to Research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" y="1417955"/>
            <a:ext cx="8479155" cy="5080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Research </a:t>
            </a:r>
            <a:r>
              <a:rPr sz="3200" b="1" dirty="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sz="3200" b="1" dirty="0" smtClean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Explores how computational tools, information systems, and digital technologies can be developed, improved, or applied to solve real-world problems.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Characteristics of IT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Technology-oriented</a:t>
            </a:r>
          </a:p>
          <a:p>
            <a:pPr>
              <a:lnSpc>
                <a:spcPct val="200000"/>
              </a:lnSpc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Interdisciplinary</a:t>
            </a:r>
          </a:p>
          <a:p>
            <a:pPr>
              <a:lnSpc>
                <a:spcPct val="200000"/>
              </a:lnSpc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Applied and Theoretical</a:t>
            </a:r>
          </a:p>
          <a:p>
            <a:pPr>
              <a:lnSpc>
                <a:spcPct val="200000"/>
              </a:lnSpc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Rapidly evolving (AI, </a:t>
            </a:r>
            <a:r>
              <a:rPr sz="3200" dirty="0" err="1">
                <a:latin typeface="Times New Roman" panose="02020603050405020304" charset="0"/>
                <a:cs typeface="Times New Roman" panose="02020603050405020304" charset="0"/>
              </a:rPr>
              <a:t>IoT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3200" dirty="0" err="1">
                <a:latin typeface="Times New Roman" panose="02020603050405020304" charset="0"/>
                <a:cs typeface="Times New Roman" panose="02020603050405020304" charset="0"/>
              </a:rPr>
              <a:t>Blockchain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Types of IT Research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51460" y="1409065"/>
          <a:ext cx="8502015" cy="5051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4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4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770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Description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Example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Basic Research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Develops new theories or understanding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Exploring new encryption algorithms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089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Applied Research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Solves specific practical problems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Developing an e-voting system for Ghana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Developmental Research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Builds or improves systems/software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Designing a mobile health app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851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Action Research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Involves cycles of planning, acting, and reviewing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Improving IT training in rural schools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9145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Design Science Research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Focuses on the creation of artifacts (software, models, interfaces)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2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Designing a blockchain voting prototype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716"/>
            <a:ext cx="7886700" cy="59722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dirty="0" smtClean="0"/>
              <a:t>Basic Research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Basic (fundamental or pure) research is driven by a scientist's curiosity or interest in a scientific question. 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The main motivation is to expand man's knowledge, not to create or invent something. 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There is no obvious commercial value to the discoveries that result from basic research.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780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5642"/>
            <a:ext cx="7886700" cy="55713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dirty="0" smtClean="0"/>
              <a:t>Examples of basic research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developing new algorithms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exploring theoretical computer science concepts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investigating quantum information</a:t>
            </a:r>
          </a:p>
        </p:txBody>
      </p:sp>
    </p:spTree>
    <p:extLst>
      <p:ext uri="{BB962C8B-B14F-4D97-AF65-F5344CB8AC3E}">
        <p14:creationId xmlns:p14="http://schemas.microsoft.com/office/powerpoint/2010/main" val="383713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6602"/>
            <a:ext cx="7886700" cy="6455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Applied Research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Applied research is designed to solve practical problems of the modern world, rather than to acquire knowledge for knowledge's sake.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One might say that the goal of the applied scientist is to improve the human condition.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Examples: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• improve agricultural crop production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• treat or cure a specific disease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• improve the energy efficiency of homes, offices, or modes of transportation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262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9*359"/>
  <p:tag name="TABLE_ENDDRAG_RECT" val="34*129*669*3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8*409"/>
  <p:tag name="TABLE_ENDDRAG_RECT" val="36*110*648*40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955</Words>
  <Application>Microsoft Office PowerPoint</Application>
  <PresentationFormat>On-screen Show (4:3)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Research Methods in Information Technology (IT)</vt:lpstr>
      <vt:lpstr>Introduction to Research in IT</vt:lpstr>
      <vt:lpstr>PowerPoint Presentation</vt:lpstr>
      <vt:lpstr>Introduction to Research in IT</vt:lpstr>
      <vt:lpstr>Characteristics of IT Research</vt:lpstr>
      <vt:lpstr>Types of IT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Research Methodologies in IT</vt:lpstr>
      <vt:lpstr>Mixed Methods</vt:lpstr>
      <vt:lpstr>Experimental, and Design-Based Methods</vt:lpstr>
      <vt:lpstr>Components of an IT Research Study</vt:lpstr>
      <vt:lpstr>Example Research Topics in IT</vt:lpstr>
      <vt:lpstr>Tools and Technologies in IT Research</vt:lpstr>
      <vt:lpstr>Challenges in IT Research</vt:lpstr>
      <vt:lpstr>Ethical Considerations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Information Technology (IT)</dc:title>
  <dc:creator>KERREN</dc:creator>
  <dc:description>generated using python-pptx</dc:description>
  <cp:lastModifiedBy>ThinkPad</cp:lastModifiedBy>
  <cp:revision>39</cp:revision>
  <dcterms:created xsi:type="dcterms:W3CDTF">2013-01-27T09:14:00Z</dcterms:created>
  <dcterms:modified xsi:type="dcterms:W3CDTF">2025-06-30T10:07:59Z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4DF28D2CE3F3476599D8F02177B24DAC_12</vt:lpwstr>
  </property>
  <property fmtid="{D5CDD505-2E9C-101B-9397-08002B2CF9AE}" pid="3" name="KSOProductBuildVer">
    <vt:lpwstr>1033-12.2.0.21179</vt:lpwstr>
  </property>
</Properties>
</file>