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1C1C-BB28-405A-8CD8-99EB2C2CDC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E040F-8EFB-465C-93DE-5E46DF182F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zotero.or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mendeley.com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0062" y="1515979"/>
            <a:ext cx="7628021" cy="283945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Papers (Critical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072" y="5228412"/>
            <a:ext cx="9144000" cy="73392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Appiahene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154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Tips for Reading IT/CS Papers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0" y="2248525"/>
            <a:ext cx="10409420" cy="3928438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read line-by-line initially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—skim and return to complex sections.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figures, tables, and diagrams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understand algorithms or system architecture.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"deep learning", "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tools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(like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PDF readers) to highlight and comment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Take Notes While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1401" y="1597546"/>
            <a:ext cx="10749197" cy="5032375"/>
          </a:xfrm>
        </p:spPr>
        <p:txBody>
          <a:bodyPr>
            <a:noAutofit/>
          </a:bodyPr>
          <a:lstStyle/>
          <a:p>
            <a:pPr marL="0" indent="0" algn="ctr" fontAlgn="ctr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Title/Authors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relates to my work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ctr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maps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longer review articles.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9551" cy="99897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Critical Reading of a Sample Abstract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558976"/>
            <a:ext cx="11662348" cy="5126637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Abstract (shortened):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“This study evaluates the effectiveness of a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tutoring system in improving student performance in online courses. A mixed-methods approach was used…”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Analysis: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clearly stated (evaluate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includes both qualitative and quantitative elements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deeper into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metrics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comparison groups used? Was the improvement significant?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Support Critical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9784" y="1843790"/>
          <a:ext cx="11527436" cy="4855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3718"/>
                <a:gridCol w="5763718"/>
              </a:tblGrid>
              <a:tr h="624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endParaRPr lang="en-US" sz="3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19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3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Zotero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Save, organize, and annotate papers</a:t>
                      </a:r>
                      <a:endParaRPr lang="en-US" sz="3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19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32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Mendeley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management and PDF reading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40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Connected Papers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 related research</a:t>
                      </a:r>
                      <a:endParaRPr lang="en-US" sz="3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40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Research Rabbit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related academic content</a:t>
                      </a:r>
                      <a:endParaRPr lang="en-US" sz="3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199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Scite.ai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how a paper was cited by others</a:t>
                      </a:r>
                      <a:endParaRPr lang="en-US" sz="3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626"/>
            <a:ext cx="10515600" cy="112106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 to Avoid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4558" y="2188566"/>
          <a:ext cx="10972798" cy="3537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6399"/>
                <a:gridCol w="5486399"/>
              </a:tblGrid>
              <a:tr h="6774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Mistake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It’s a Problem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50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Reading without a purpose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Wastes time and reduces comprehension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50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Accepting all claims as truth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Prevents critical thinking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50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Ignoring limitations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misapply findings in your research 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50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Not verifying sources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rely on outdated or weak research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3475"/>
            <a:ext cx="10515600" cy="3853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reading is an essential skill for academic success.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allows you to: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informed literature reviews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better research projects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innovations and technologies accurately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done correctly, reading and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papers empowers you to contribute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original, evidence-based knowledge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your field.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8300" y="1035050"/>
            <a:ext cx="105537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 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43088"/>
            <a:ext cx="10237788" cy="4229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Technical Writing in IT</a:t>
            </a:r>
            <a:endParaRPr lang="en-GB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Appiahene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66" y="689550"/>
            <a:ext cx="10515600" cy="1064302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Technical Writing?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6" y="2203554"/>
            <a:ext cx="11377534" cy="3973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3200" b="1" dirty="0"/>
              <a:t> writing</a:t>
            </a:r>
            <a:r>
              <a:rPr lang="en-GB" sz="3200" dirty="0"/>
              <a:t> is the process of creating documents that explain </a:t>
            </a:r>
            <a:r>
              <a:rPr lang="en-GB" sz="3200" b="1" dirty="0"/>
              <a:t>technical information</a:t>
            </a:r>
            <a:r>
              <a:rPr lang="en-GB" sz="3200" dirty="0"/>
              <a:t> in a </a:t>
            </a:r>
            <a:r>
              <a:rPr lang="en-GB" sz="3200" b="1" dirty="0"/>
              <a:t>clear, concise, and accessible</a:t>
            </a:r>
            <a:r>
              <a:rPr lang="en-GB" sz="3200" dirty="0"/>
              <a:t> way to a specific audience.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Technical Writing?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5" y="1825625"/>
            <a:ext cx="11632366" cy="4650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(IT)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technical writing involves documenting: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guides and manuals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technical reports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guides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essence, technical writing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 technical experts and users, clients, or fellow developers.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3167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36" y="2638269"/>
            <a:ext cx="10341962" cy="3357914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 research paper is not the same as reading a textbook or a blog post. It requires a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and analytical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mindset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extract key information, evaluate the strength of the evidence, and understand how the study contributes to the field.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read with understanding, question assumptions, and extract useful insights for your own research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Technical Writing in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9584" y="2053652"/>
          <a:ext cx="11002782" cy="4362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1391"/>
                <a:gridCol w="5501391"/>
              </a:tblGrid>
              <a:tr h="601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It Matters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8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Improves communication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understanding among stakeholders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8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Supports software development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specs, documentation, and versioning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8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Aids user adoption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non-technical users operate complex systems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18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Essential for product support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support tickets and downtime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8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Enhances professional credibility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Documents reflect quality and professionalism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Good Technical Writing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338465"/>
          <a:ext cx="10515600" cy="3510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118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590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Clarity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jargon or explain it clearly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590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Accuracy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must be factually correct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590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Conciseness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brief but complete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590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Structure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headings, lists, diagrams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032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Audience-aware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 tone and complexity to users/readers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590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Objective tone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personal opinion unless required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769" y="224853"/>
            <a:ext cx="10605539" cy="939996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Technical Documents in IT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878" y="939997"/>
          <a:ext cx="11707322" cy="5569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53661"/>
                <a:gridCol w="5853661"/>
              </a:tblGrid>
              <a:tr h="4065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3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User Manuals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Guides for end users to operate software/hardware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65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Installation Guides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Step-by-step for installing systems or apps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3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API Documentation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Instructions for developers using software interfaces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3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System Design Documents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Explains architecture, components, and workflows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3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Technical Reports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Describes research, evaluations, or testing outcomes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65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Software Requirements Spec (SRS)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system functionality and design specs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3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White Papers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emerging tech or proposes a technical solution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807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Release Notes/Change Logs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Lists new features, bug fixes, and updates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Writing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1: Understand the Purpose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you writing to explain, instruct, 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intended audience?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2: Gather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to developers, testers, system architects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system specs, user feedback, and prototypes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Writing Process Cont’d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3: Plan the Structure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format: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Content (with headings/subheadings)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Diagrams, screenshots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Glossary and References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Writing Process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82" y="1690688"/>
            <a:ext cx="11662348" cy="4994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4: Write with Precision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voice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tense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“Click OK”)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complex ideas into steps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 points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bullet points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5: Edit and Revise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Proofread for spelling and grammar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clarity and consistency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 or get feedback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Technical Writing Process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6: Format and Publish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consistent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guide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APA, IEEE, Chicago)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to appropriate format (PDF, HTML, Markdown, etc.)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in IT Technical Writing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198" y="1469034"/>
          <a:ext cx="10809158" cy="494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4579"/>
                <a:gridCol w="5404579"/>
              </a:tblGrid>
              <a:tr h="4946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Microsoft Word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documentation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Google Docs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 and version control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Markdown +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Typora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technical docs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LaTeX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and math-heavy documents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Doxygen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Auto-generate code documentation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ReadTheDocs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hosted developer documentation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Git/GitHub Wiki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Version-controlled documentation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Snagit</a:t>
                      </a: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Greenshot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Screenshot and annotation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94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Lucidchart</a:t>
                      </a: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Draw.io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Diagrams and flowcharts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for Different Audiences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4556" y="1690688"/>
          <a:ext cx="10679244" cy="4155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9748"/>
                <a:gridCol w="3559748"/>
                <a:gridCol w="3559748"/>
              </a:tblGrid>
              <a:tr h="8310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Audience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Tone/Style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1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End-users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language, step-by-step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“Click the ‘Save’ button…”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1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Developers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Technical, assumes programming knowledge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“Use the GET endpoint to...”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1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Managers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Business-focused, overview-style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“This update reduces cost...”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310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Academics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Formal, references and citations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“This study investigates…”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Writing a User Instruction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663"/>
            <a:ext cx="10515600" cy="41383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Bad:</a:t>
            </a:r>
            <a:b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“The system requires the user to manually initiate the archival process by accessing the dropdown.”</a:t>
            </a:r>
            <a:b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Better:</a:t>
            </a:r>
            <a:b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“To archive your data, click the menu icon and select ‘Start Archive.’”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29" y="303773"/>
            <a:ext cx="9209823" cy="79051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Critical Reading?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4" y="1828800"/>
            <a:ext cx="11094677" cy="4810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reading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actively engaging with a text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assess: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of its methods and findings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the arguments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biases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your own research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passive reading, critical reading encourages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questioning, annotation, comparison, and synthesis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Tips for Writing Code Documentation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GB" sz="32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comments for functions, parameters, return values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GB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usage examples</a:t>
            </a:r>
            <a:endParaRPr lang="en-US" sz="3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constraints, bugs, and versions</a:t>
            </a:r>
            <a:endParaRPr lang="en-GB" sz="3200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documentation </a:t>
            </a:r>
            <a:r>
              <a:rPr lang="en-GB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you code</a:t>
            </a:r>
            <a:r>
              <a:rPr lang="en-GB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(not after release)</a:t>
            </a:r>
            <a:endParaRPr lang="en-US" sz="3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82" y="365125"/>
            <a:ext cx="11173918" cy="1325563"/>
          </a:xfrm>
        </p:spPr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Tips for Writing Code Documentation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59256" cy="4725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(C++):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CopyEdit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Calculates total score based on test and exam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@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score from the test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@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examScore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score from the exam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@return: total score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calculateScore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testScore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examScore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Technical Writing for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18970"/>
          <a:ext cx="10179685" cy="4362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9525"/>
                <a:gridCol w="5090160"/>
              </a:tblGrid>
              <a:tr h="8113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7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Keeping up with changes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version control and regular reviews 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7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Explaining complex code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diagrams and real-world analogies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7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Adapting to multiple audiences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layered or modular documentation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7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Maintaining consistency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templates and style guides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8300" y="1035050"/>
            <a:ext cx="105537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 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46" y="2011553"/>
            <a:ext cx="99534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Referencing Styles, Plagiarism &amp; Citation Tools (</a:t>
            </a:r>
            <a:r>
              <a:rPr lang="en-GB" sz="5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Zotero</a:t>
            </a:r>
            <a:r>
              <a:rPr lang="en-GB" sz="5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5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Mendeley</a:t>
            </a:r>
            <a:r>
              <a:rPr lang="en-GB" sz="5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54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1772" y="5141626"/>
            <a:ext cx="4567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Appiahene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573"/>
            <a:ext cx="10515600" cy="4003389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and technical writing requires that you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the sources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information you use. This not only adds credibility to your work but also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plagiarism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Referencing allows readers to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ideas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facts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further readings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What is Referencing?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practice of giving credit to the original authors of the work, ideas, or data you use in your writing.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includes: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In-text citation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 references within the body of your work.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 or bibliography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Full citations at the end of the work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Referencing is Important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174335"/>
          <a:ext cx="10884108" cy="3998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42054"/>
                <a:gridCol w="5442054"/>
              </a:tblGrid>
              <a:tr h="7512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51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Avoids plagiarism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academic honesty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Strengthens your argument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Backs up claims with credible evidence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7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Shows the depth of your research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Reflects that you've read widely and deeply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51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Allows readers to verify sources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transparency and trust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31" y="335146"/>
            <a:ext cx="10717967" cy="819098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Plagiarism?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873770"/>
            <a:ext cx="11392524" cy="4781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act of using someone else's words, ideas, or work without giving proper credit.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and pasting text from sources without citation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Paraphrasing without referencing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someone else’s work as your own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AI tools or websites without attribution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Academic penalties, failed courses, suspension, or reputational damage.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9866" cy="729157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Referencing Styles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9882" y="1768949"/>
            <a:ext cx="11647357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academic field often uses specific referencing styles. Below are the most common ones used in 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IT, science, and social science research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APA (American Psychological Association)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in: Education, social sciences, psychology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Format: Author-Date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In-text: (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Appiahene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2023)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list: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CopyEdit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Appiahene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(2023). *AI Applications in Health Informatics*. 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Springer.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148009" cy="774479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 Papers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1043923" y="2010270"/>
          <a:ext cx="10326440" cy="381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220"/>
                <a:gridCol w="5163220"/>
              </a:tblGrid>
              <a:tr h="5081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3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Empirical Study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Reports original research or experiments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3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Paper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Summarizes findings from multiple studies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8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Theoretical Paper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Develops new models or frameworks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81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Methodological Paper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new research methods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34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</a:t>
                      </a:r>
                      <a:endParaRPr lang="en-US" sz="2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5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study of a specific event/context</a:t>
                      </a:r>
                      <a:endParaRPr lang="en-US" sz="2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Referencing Styles Cont’d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9804" y="1898643"/>
            <a:ext cx="1161892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IEEE (Institute of Electrical and Electronics Engineers)</a:t>
            </a:r>
            <a:endParaRPr kumimoji="0" lang="en-GB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in: Engineering, computer science, IT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Format: Numbered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In-text: [1]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list: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Css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CopyEdit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[1] P. </a:t>
            </a: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Appiahene</a:t>
            </a: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, *AI Applications in Health Informatics*, Springer, 2023.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6" y="584616"/>
            <a:ext cx="9411207" cy="975846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Referencing Styles Cont’d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647" y="2077135"/>
            <a:ext cx="1136254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MLA (Modern Language Association)</a:t>
            </a:r>
            <a:endParaRPr kumimoji="0" lang="en-GB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in: Humanities, arts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Format: Author-page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In-text: (</a:t>
            </a: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Appiahene</a:t>
            </a: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24)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 Cited: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Markdown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CopyEdit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Appiahene</a:t>
            </a: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Peter. *AI Applications in Health Informatics*. Springer, 2023.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Referencing Styles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Chicago Style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in: History, law, and interdisciplinary fields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 Footnotes or author-date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In-text: Superscript¹ or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Appiahene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Cite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provide a citation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use a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quote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summarize someone’s idea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 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data, statistics, tables, or charts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refer to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theories, models, or methods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created by others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3883" cy="94341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Tools: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626" y="2103017"/>
            <a:ext cx="10732958" cy="4417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reference managers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help you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collect, organize, cite, and share research sources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Case: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reference details from Google Scholar, JSTOR, or ACM Digital Library with one click.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Tools: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r>
              <a:rPr lang="en-GB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 </a:t>
            </a:r>
            <a:r>
              <a:rPr lang="en-GB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endParaRPr lang="en-GB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57200" algn="l"/>
              </a:tabLst>
            </a:pPr>
            <a:endParaRPr lang="en-GB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198" y="2548325"/>
          <a:ext cx="10944070" cy="3775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2035"/>
                <a:gridCol w="5472035"/>
              </a:tblGrid>
              <a:tr h="5546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76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Website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u="sng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"/>
                        </a:rPr>
                        <a:t>https://www.zotero.org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76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Platform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Mac, Linux, Browser Plugin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5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Key Features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references from web, tag and organize items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76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Word Integration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Plugin for MS Word and Google Docs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95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Styles Supported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APA, IEEE, MLA, Chicago, and 9,000+ others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076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Collaboration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collections via </a:t>
                      </a:r>
                      <a:r>
                        <a:rPr lang="en-GB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Zotero</a:t>
                      </a: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Groups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70" y="185243"/>
            <a:ext cx="10515600" cy="909039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Tools: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Cont’d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9921" y="1390910"/>
            <a:ext cx="11962151" cy="5264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PDF,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the citation details and adds it to your library.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7212" y="1933734"/>
          <a:ext cx="11437496" cy="2968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8748"/>
                <a:gridCol w="5718748"/>
              </a:tblGrid>
              <a:tr h="4240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Website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u="sng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"/>
                        </a:rPr>
                        <a:t>https://www.mendeley.com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Platform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Windows, Mac, Linux, Web, Mobile App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Key Features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manager + academic social network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Word Integration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Plugin for MS Word and LibreOffice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PDF Annotation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Highlight, comment, and organize PDFs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4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Cloud Sync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library from anywhere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132556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Citation Tools (Quick Workflow)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8407"/>
            <a:ext cx="10515600" cy="386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Workflow in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browser plugin.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article on Google Scholar or IEEE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icon to save it.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Word plugin to insert citation in APA or IEEE style.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auto-generates bibliography at the end.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Citation Tools (Quick Workflow)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8563"/>
            <a:ext cx="10515600" cy="398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Workflow in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browser extension.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PDF or article link.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tags, notes, or annotations.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“Cite” button in Word to add references.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69" y="-11335"/>
            <a:ext cx="10544331" cy="1702023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Practices in Referencing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9784" y="2158585"/>
          <a:ext cx="11557416" cy="3687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708"/>
                <a:gridCol w="5778708"/>
              </a:tblGrid>
              <a:tr h="3941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It’s Important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733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Cite as you write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Avoids forgetting or unintentional plagiarism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4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4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Double-check formatting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style has unique punctuation and order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68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Keep your reference library updated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Speeds up future assignments and publications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94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Backup your reference library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losing work due to system failure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68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Use a plagiarism checker before submission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originality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Research Paper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0"/>
          <a:ext cx="11019020" cy="451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0"/>
                <a:gridCol w="6586720"/>
              </a:tblGrid>
              <a:tr h="4700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What to Look For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Abstract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purpose, methods, results, and</a:t>
                      </a:r>
                      <a:r>
                        <a:rPr lang="en-GB" sz="2400" kern="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onclusion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Introduction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problem, objectives, significance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Literature Review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theories, gaps in knowledge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Methodology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How data was collected and </a:t>
                      </a:r>
                      <a:r>
                        <a:rPr lang="en-GB" sz="2400" kern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analyzed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Results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 (tables, figures, stats)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Discussion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 of findings, limitations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Conclusion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Summary, contributions, suggestions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70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 work that supports the research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Comparison: Same Source in Different Styles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770047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Appiahene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(2023),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in Africa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724" y="3588544"/>
          <a:ext cx="11512446" cy="2467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7994"/>
                <a:gridCol w="8454452"/>
              </a:tblGrid>
              <a:tr h="6567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Appiahene</a:t>
                      </a: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P. (2023). Digital Transformation in Africa. Springer.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3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IEEE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P. </a:t>
                      </a:r>
                      <a:r>
                        <a:rPr lang="en-GB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Appiahene</a:t>
                      </a: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Digital Transformation in Africa, Springer, 2023.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3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MLA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Appiahene, Peter. Digital Transformation in Africa. Springer, 2023.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35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Chicago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Appiahene</a:t>
                      </a:r>
                      <a:r>
                        <a:rPr lang="en-GB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Peter. 2023. Digital Transformation in Africa. Springer.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is more than just a formal requirement—it’s a sign of academic integrity and scholarly maturity. With tools like 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referencing is easier, faster, and more accurate.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Mastering citation and referencing will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your academic credibility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help you write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ethically sound, professional-level research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38300" y="1035050"/>
            <a:ext cx="105537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 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Step-by-Step: How to Read a Research Paper Critically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Skim the 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was the study about?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if it's relevant to your topic.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2: Read the Introduction and 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key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conclusion.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Step-by-Step: How to Read a Research Paper Critically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3: Scan the Methods and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was the sample size? Was it valid?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tools and techniques were used?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results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4: Read the Discussion Critically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authors interpret the results?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 limitations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their 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 supported by 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Step-by-Step: How to Read a Research Paper Critically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252" y="2308485"/>
            <a:ext cx="10214548" cy="386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Review References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paper is grounded in strong, up-to-date research.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find useful sources for your own work.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Questions to Ask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44380" y="1690687"/>
          <a:ext cx="10133352" cy="4982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6676"/>
                <a:gridCol w="5066676"/>
              </a:tblGrid>
              <a:tr h="615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Questions to Consider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15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Purpose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is the main objective of the study? Why is it important?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15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Methods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the methods appropriate and reproducible? Any biases?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15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Data &amp; Results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the results clearly presented? Any missing data?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15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Interpretation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the conclusions logically follow the data? Are there alternatives?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15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Contribution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does this paper add to the field?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15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Limitations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limitations acknowledged? How do they affect findings?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14864</Words>
  <Application>WPS Presentation</Application>
  <PresentationFormat>Widescreen</PresentationFormat>
  <Paragraphs>769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Arial Unicode MS</vt:lpstr>
      <vt:lpstr>Courier New</vt:lpstr>
      <vt:lpstr>Office Theme</vt:lpstr>
      <vt:lpstr>Reading and Analyzing Research Papers (Critical Reading</vt:lpstr>
      <vt:lpstr>Introduction</vt:lpstr>
      <vt:lpstr>What is Critical Reading?</vt:lpstr>
      <vt:lpstr>Types of Research Papers</vt:lpstr>
      <vt:lpstr>Structure of a Research Paper</vt:lpstr>
      <vt:lpstr>Step-by-Step: How to Read a Research Paper Critically</vt:lpstr>
      <vt:lpstr>Step-by-Step: How to Read a Research Paper Critically Cont’d</vt:lpstr>
      <vt:lpstr>Step-by-Step: How to Read a Research Paper Critically Cont’d</vt:lpstr>
      <vt:lpstr>Critical Questions to Ask </vt:lpstr>
      <vt:lpstr>Practical Tips for Reading IT/CS Papers</vt:lpstr>
      <vt:lpstr>How to Take Notes While Reading</vt:lpstr>
      <vt:lpstr>Example: Critical Reading of a Sample Abstract</vt:lpstr>
      <vt:lpstr>Tools to Support Critical Reading</vt:lpstr>
      <vt:lpstr>Mistakes to Avoid </vt:lpstr>
      <vt:lpstr>Conclusion </vt:lpstr>
      <vt:lpstr>PowerPoint 演示文稿</vt:lpstr>
      <vt:lpstr>PowerPoint 演示文稿</vt:lpstr>
      <vt:lpstr>What Is Technical Writing?</vt:lpstr>
      <vt:lpstr>What Is Technical Writing? Cont’d</vt:lpstr>
      <vt:lpstr>Importance of Technical Writing in IT</vt:lpstr>
      <vt:lpstr>Key Features of Good Technical Writing</vt:lpstr>
      <vt:lpstr>Common Types of Technical Documents in IT </vt:lpstr>
      <vt:lpstr>The Technical Writing Process</vt:lpstr>
      <vt:lpstr>The Technical Writing Process Cont’d</vt:lpstr>
      <vt:lpstr>The Technical Writing Process Cont’d</vt:lpstr>
      <vt:lpstr>The Technical Writing Process Cont’d</vt:lpstr>
      <vt:lpstr>Tools Used in IT Technical Writing</vt:lpstr>
      <vt:lpstr>Writing for Different Audiences</vt:lpstr>
      <vt:lpstr>Example: Writing a User Instruction</vt:lpstr>
      <vt:lpstr>Tips for Writing Code Documentation</vt:lpstr>
      <vt:lpstr>Tips for Writing Code Documentation Cont’d</vt:lpstr>
      <vt:lpstr>Challenges in Technical Writing for IT</vt:lpstr>
      <vt:lpstr>PowerPoint 演示文稿</vt:lpstr>
      <vt:lpstr>PowerPoint 演示文稿</vt:lpstr>
      <vt:lpstr> Introduction</vt:lpstr>
      <vt:lpstr>What is Referencing?</vt:lpstr>
      <vt:lpstr>Why Referencing is Important</vt:lpstr>
      <vt:lpstr>What is Plagiarism?</vt:lpstr>
      <vt:lpstr>Common Referencing Styles</vt:lpstr>
      <vt:lpstr>Common Referencing Styles Cont’d</vt:lpstr>
      <vt:lpstr>Common Referencing Styles Cont’d</vt:lpstr>
      <vt:lpstr>Common Referencing Styles Cont’d</vt:lpstr>
      <vt:lpstr>When to Cite</vt:lpstr>
      <vt:lpstr>Citation Tools: Zotero &amp; Mendeley</vt:lpstr>
      <vt:lpstr>Citation Tools: Zotero &amp; Mendeley Cont’d</vt:lpstr>
      <vt:lpstr>Citation Tools: Zotero &amp; Mendeley Cont’d</vt:lpstr>
      <vt:lpstr>How to Use Citation Tools (Quick Workflow)</vt:lpstr>
      <vt:lpstr>How to Use Citation Tools (Quick Workflow) Cont’d</vt:lpstr>
      <vt:lpstr>Good Practices in Referencing</vt:lpstr>
      <vt:lpstr>Example Comparison: Same Source in Different Styles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Guide: Reading and Analyzing Research Papers (Critical Reading</dc:title>
  <dc:creator>KERREN</dc:creator>
  <cp:lastModifiedBy>WPS_1740244023</cp:lastModifiedBy>
  <cp:revision>45</cp:revision>
  <dcterms:created xsi:type="dcterms:W3CDTF">2025-06-06T16:34:00Z</dcterms:created>
  <dcterms:modified xsi:type="dcterms:W3CDTF">2025-08-23T18:33:43Z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043B56CA6F1A405F92F13F8100EA842B_12</vt:lpwstr>
  </property>
  <property fmtid="{D5CDD505-2E9C-101B-9397-08002B2CF9AE}" pid="3" name="KSOProductBuildVer">
    <vt:lpwstr>1033-12.2.0.21931</vt:lpwstr>
  </property>
</Properties>
</file>