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94" r:id="rId2"/>
    <p:sldId id="310" r:id="rId3"/>
    <p:sldId id="293" r:id="rId4"/>
    <p:sldId id="311" r:id="rId5"/>
    <p:sldId id="312" r:id="rId6"/>
    <p:sldId id="326" r:id="rId7"/>
    <p:sldId id="320" r:id="rId8"/>
    <p:sldId id="319" r:id="rId9"/>
    <p:sldId id="321" r:id="rId10"/>
    <p:sldId id="313" r:id="rId11"/>
    <p:sldId id="314" r:id="rId12"/>
    <p:sldId id="316" r:id="rId13"/>
    <p:sldId id="317" r:id="rId14"/>
    <p:sldId id="318" r:id="rId15"/>
    <p:sldId id="322" r:id="rId16"/>
    <p:sldId id="325" r:id="rId17"/>
    <p:sldId id="323" r:id="rId18"/>
    <p:sldId id="324" r:id="rId19"/>
    <p:sldId id="336" r:id="rId20"/>
    <p:sldId id="327" r:id="rId21"/>
    <p:sldId id="328" r:id="rId22"/>
    <p:sldId id="329" r:id="rId23"/>
    <p:sldId id="330" r:id="rId24"/>
    <p:sldId id="331" r:id="rId25"/>
    <p:sldId id="333" r:id="rId26"/>
    <p:sldId id="334" r:id="rId27"/>
    <p:sldId id="339" r:id="rId28"/>
    <p:sldId id="337" r:id="rId29"/>
    <p:sldId id="338" r:id="rId30"/>
    <p:sldId id="29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688E"/>
    <a:srgbClr val="E6E6E6"/>
    <a:srgbClr val="650506"/>
    <a:srgbClr val="00820F"/>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6" autoAdjust="0"/>
    <p:restoredTop sz="93176" autoAdjust="0"/>
  </p:normalViewPr>
  <p:slideViewPr>
    <p:cSldViewPr snapToGrid="0">
      <p:cViewPr varScale="1">
        <p:scale>
          <a:sx n="79" d="100"/>
          <a:sy n="79" d="100"/>
        </p:scale>
        <p:origin x="75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1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104881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AEA595-4D1C-4A19-AF7D-8EBCA8C58FAC}" type="datetimeFigureOut">
              <a:rPr lang="en-GH" smtClean="0"/>
              <a:t>30/06/2025</a:t>
            </a:fld>
            <a:endParaRPr lang="en-GH"/>
          </a:p>
        </p:txBody>
      </p:sp>
      <p:sp>
        <p:nvSpPr>
          <p:cNvPr id="104881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104881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104881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104881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17D83A-A988-4999-83BB-1382A3E3C256}" type="slidenum">
              <a:rPr lang="en-GH" smtClean="0"/>
              <a:t>‹#›</a:t>
            </a:fld>
            <a:endParaRPr lang="en-GH"/>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US" dirty="0"/>
          </a:p>
        </p:txBody>
      </p:sp>
      <p:sp>
        <p:nvSpPr>
          <p:cNvPr id="1048595" name="Slide Number Placeholder 3"/>
          <p:cNvSpPr>
            <a:spLocks noGrp="1"/>
          </p:cNvSpPr>
          <p:nvPr>
            <p:ph type="sldNum" sz="quarter" idx="5"/>
          </p:nvPr>
        </p:nvSpPr>
        <p:spPr/>
        <p:txBody>
          <a:bodyPr/>
          <a:lstStyle/>
          <a:p>
            <a:fld id="{AB17D83A-A988-4999-83BB-1382A3E3C256}" type="slidenum">
              <a:rPr lang="en-GH" smtClean="0"/>
              <a:t>1</a:t>
            </a:fld>
            <a:endParaRPr lang="en-GH"/>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48583"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85" name="Date Placeholder 3"/>
          <p:cNvSpPr>
            <a:spLocks noGrp="1"/>
          </p:cNvSpPr>
          <p:nvPr>
            <p:ph type="dt" sz="half" idx="10"/>
          </p:nvPr>
        </p:nvSpPr>
        <p:spPr/>
        <p:txBody>
          <a:bodyPr/>
          <a:lstStyle/>
          <a:p>
            <a:fld id="{11C04F47-54B0-487A-AD14-75CB3E2AD409}" type="datetime1">
              <a:rPr lang="en-US" smtClean="0"/>
              <a:t>6/30/2025</a:t>
            </a:fld>
            <a:endParaRPr lang="en-US"/>
          </a:p>
        </p:txBody>
      </p:sp>
      <p:sp>
        <p:nvSpPr>
          <p:cNvPr id="1048586" name="Footer Placeholder 4"/>
          <p:cNvSpPr>
            <a:spLocks noGrp="1"/>
          </p:cNvSpPr>
          <p:nvPr>
            <p:ph type="ftr" sz="quarter" idx="11"/>
          </p:nvPr>
        </p:nvSpPr>
        <p:spPr/>
        <p:txBody>
          <a:bodyPr/>
          <a:lstStyle/>
          <a:p>
            <a:endParaRPr lang="en-US"/>
          </a:p>
        </p:txBody>
      </p:sp>
      <p:sp>
        <p:nvSpPr>
          <p:cNvPr id="1048587"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097153" name="Picture 22"/>
          <p:cNvPicPr>
            <a:picLocks noChangeAspect="1"/>
          </p:cNvPicPr>
          <p:nvPr userDrawn="1"/>
        </p:nvPicPr>
        <p:blipFill>
          <a:blip r:embed="rId3" cstate="print"/>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1048792" name="Date Placeholder 6"/>
          <p:cNvSpPr>
            <a:spLocks noGrp="1"/>
          </p:cNvSpPr>
          <p:nvPr>
            <p:ph type="dt" sz="half" idx="10"/>
          </p:nvPr>
        </p:nvSpPr>
        <p:spPr>
          <a:xfrm>
            <a:off x="838200" y="6356350"/>
            <a:ext cx="2743200" cy="365125"/>
          </a:xfrm>
        </p:spPr>
        <p:txBody>
          <a:bodyPr/>
          <a:lstStyle/>
          <a:p>
            <a:fld id="{280D94BC-D2CC-4261-AB4B-C101F49C4DC5}" type="datetime1">
              <a:rPr lang="en-US" smtClean="0"/>
              <a:t>6/30/2025</a:t>
            </a:fld>
            <a:endParaRPr lang="en-US"/>
          </a:p>
        </p:txBody>
      </p:sp>
      <p:sp>
        <p:nvSpPr>
          <p:cNvPr id="1048793" name="Footer Placeholder 7"/>
          <p:cNvSpPr>
            <a:spLocks noGrp="1"/>
          </p:cNvSpPr>
          <p:nvPr>
            <p:ph type="ftr" sz="quarter" idx="11"/>
          </p:nvPr>
        </p:nvSpPr>
        <p:spPr>
          <a:xfrm>
            <a:off x="4038600" y="6356350"/>
            <a:ext cx="4114800" cy="365125"/>
          </a:xfrm>
        </p:spPr>
        <p:txBody>
          <a:bodyPr/>
          <a:lstStyle/>
          <a:p>
            <a:endParaRPr lang="en-US"/>
          </a:p>
        </p:txBody>
      </p:sp>
      <p:sp>
        <p:nvSpPr>
          <p:cNvPr id="1048794"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17" name="Group 9"/>
          <p:cNvGrpSpPr/>
          <p:nvPr userDrawn="1"/>
        </p:nvGrpSpPr>
        <p:grpSpPr>
          <a:xfrm>
            <a:off x="1505874" y="1478705"/>
            <a:ext cx="9144477" cy="77100"/>
            <a:chOff x="1457173" y="851529"/>
            <a:chExt cx="9144477" cy="77100"/>
          </a:xfrm>
        </p:grpSpPr>
        <p:sp>
          <p:nvSpPr>
            <p:cNvPr id="1048795"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6"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7"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98"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99"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8" name="Group 15"/>
          <p:cNvGrpSpPr/>
          <p:nvPr userDrawn="1"/>
        </p:nvGrpSpPr>
        <p:grpSpPr>
          <a:xfrm>
            <a:off x="679568" y="6365200"/>
            <a:ext cx="10820163" cy="487908"/>
            <a:chOff x="528814" y="6238068"/>
            <a:chExt cx="10820163" cy="487908"/>
          </a:xfrm>
        </p:grpSpPr>
        <p:pic>
          <p:nvPicPr>
            <p:cNvPr id="2097183" name="Picture 16"/>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6" name="Straight Connector 17"/>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9" name="Group 18"/>
            <p:cNvGrpSpPr/>
            <p:nvPr userDrawn="1"/>
          </p:nvGrpSpPr>
          <p:grpSpPr>
            <a:xfrm>
              <a:off x="7802880" y="6286832"/>
              <a:ext cx="3546097" cy="230832"/>
              <a:chOff x="7802880" y="6286832"/>
              <a:chExt cx="3546097" cy="230832"/>
            </a:xfrm>
          </p:grpSpPr>
          <p:sp>
            <p:nvSpPr>
              <p:cNvPr id="104880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80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48804"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1048805"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1048771" name="Content Placeholder 2"/>
          <p:cNvSpPr>
            <a:spLocks noGrp="1"/>
          </p:cNvSpPr>
          <p:nvPr>
            <p:ph sz="half" idx="1"/>
          </p:nvPr>
        </p:nvSpPr>
        <p:spPr>
          <a:xfrm>
            <a:off x="715954" y="3378881"/>
            <a:ext cx="5181600" cy="3174409"/>
          </a:xfrm>
        </p:spPr>
        <p:txBody>
          <a:bodyPr/>
          <a:lstStyle>
            <a:lvl1pPr marL="0" indent="0">
              <a:buNone/>
            </a:lvl1pPr>
          </a:lstStyle>
          <a:p>
            <a:pPr lvl="0"/>
            <a:endParaRPr lang="en-US" dirty="0"/>
          </a:p>
        </p:txBody>
      </p:sp>
      <p:sp>
        <p:nvSpPr>
          <p:cNvPr id="1048772" name="Content Placeholder 2"/>
          <p:cNvSpPr>
            <a:spLocks noGrp="1"/>
          </p:cNvSpPr>
          <p:nvPr>
            <p:ph sz="half" idx="13"/>
          </p:nvPr>
        </p:nvSpPr>
        <p:spPr>
          <a:xfrm>
            <a:off x="6319710" y="3378881"/>
            <a:ext cx="5181600" cy="3174409"/>
          </a:xfrm>
        </p:spPr>
        <p:txBody>
          <a:bodyPr/>
          <a:lstStyle>
            <a:lvl1pPr marL="0" indent="0">
              <a:buNone/>
            </a:lvl1pPr>
          </a:lstStyle>
          <a:p>
            <a:pPr lvl="0"/>
            <a:endParaRPr lang="en-US" dirty="0"/>
          </a:p>
        </p:txBody>
      </p:sp>
      <p:grpSp>
        <p:nvGrpSpPr>
          <p:cNvPr id="110" name="Group 13"/>
          <p:cNvGrpSpPr/>
          <p:nvPr userDrawn="1"/>
        </p:nvGrpSpPr>
        <p:grpSpPr>
          <a:xfrm>
            <a:off x="0" y="6704366"/>
            <a:ext cx="12195979" cy="153634"/>
            <a:chOff x="0" y="6701970"/>
            <a:chExt cx="12918820" cy="153590"/>
          </a:xfrm>
        </p:grpSpPr>
        <p:sp>
          <p:nvSpPr>
            <p:cNvPr id="1048773"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4"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5"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6"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0" name="Picture 19"/>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1048787"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5" name="Group 13"/>
          <p:cNvGrpSpPr/>
          <p:nvPr userDrawn="1"/>
        </p:nvGrpSpPr>
        <p:grpSpPr>
          <a:xfrm>
            <a:off x="0" y="6704366"/>
            <a:ext cx="12195979" cy="153634"/>
            <a:chOff x="0" y="6701970"/>
            <a:chExt cx="12918820" cy="153590"/>
          </a:xfrm>
        </p:grpSpPr>
        <p:sp>
          <p:nvSpPr>
            <p:cNvPr id="1048788"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9"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90"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91"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2" name="Picture 19"/>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1048763"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048764"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1048765"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8" name="Group 9"/>
          <p:cNvGrpSpPr/>
          <p:nvPr userDrawn="1"/>
        </p:nvGrpSpPr>
        <p:grpSpPr>
          <a:xfrm>
            <a:off x="0" y="6704366"/>
            <a:ext cx="12195979" cy="153634"/>
            <a:chOff x="0" y="6701970"/>
            <a:chExt cx="12918820" cy="153590"/>
          </a:xfrm>
        </p:grpSpPr>
        <p:sp>
          <p:nvSpPr>
            <p:cNvPr id="1048766"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7"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8"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9"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770"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377230" y="1392751"/>
            <a:ext cx="5641606" cy="4734065"/>
          </a:xfrm>
        </p:spPr>
        <p:txBody>
          <a:bodyPr/>
          <a:lstStyle>
            <a:lvl1pPr marL="0" indent="0">
              <a:buNone/>
            </a:lvl1pPr>
          </a:lstStyle>
          <a:p>
            <a:pPr lvl="0"/>
            <a:endParaRPr lang="en-US" dirty="0"/>
          </a:p>
        </p:txBody>
      </p:sp>
      <p:sp>
        <p:nvSpPr>
          <p:cNvPr id="1048597" name="Date Placeholder 3"/>
          <p:cNvSpPr>
            <a:spLocks noGrp="1"/>
          </p:cNvSpPr>
          <p:nvPr>
            <p:ph type="dt" sz="half" idx="10"/>
          </p:nvPr>
        </p:nvSpPr>
        <p:spPr/>
        <p:txBody>
          <a:bodyPr/>
          <a:lstStyle/>
          <a:p>
            <a:fld id="{2DB09BE3-EB66-4C11-9B88-0F804085610C}" type="datetime1">
              <a:rPr lang="en-US" smtClean="0"/>
              <a:t>6/30/2025</a:t>
            </a:fld>
            <a:endParaRPr lang="en-US" dirty="0"/>
          </a:p>
        </p:txBody>
      </p:sp>
      <p:sp>
        <p:nvSpPr>
          <p:cNvPr id="1048598" name="Footer Placeholder 4"/>
          <p:cNvSpPr>
            <a:spLocks noGrp="1"/>
          </p:cNvSpPr>
          <p:nvPr>
            <p:ph type="ftr" sz="quarter" idx="11"/>
          </p:nvPr>
        </p:nvSpPr>
        <p:spPr/>
        <p:txBody>
          <a:bodyPr/>
          <a:lstStyle/>
          <a:p>
            <a:endParaRPr lang="en-US" dirty="0"/>
          </a:p>
        </p:txBody>
      </p:sp>
      <p:sp>
        <p:nvSpPr>
          <p:cNvPr id="1048599"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097154" name="Picture 9"/>
          <p:cNvPicPr>
            <a:picLocks noChangeAspect="1"/>
          </p:cNvPicPr>
          <p:nvPr userDrawn="1"/>
        </p:nvPicPr>
        <p:blipFill>
          <a:blip r:embed="rId2" cstate="print"/>
          <a:stretch>
            <a:fillRect/>
          </a:stretch>
        </p:blipFill>
        <p:spPr>
          <a:xfrm>
            <a:off x="9803756" y="4335371"/>
            <a:ext cx="3159890" cy="3159890"/>
          </a:xfrm>
          <a:prstGeom prst="rect">
            <a:avLst/>
          </a:prstGeom>
          <a:blipFill>
            <a:blip r:embed="rId3">
              <a:alphaModFix amt="0"/>
            </a:blip>
            <a:stretch>
              <a:fillRect/>
            </a:stretch>
          </a:blipFill>
        </p:spPr>
      </p:pic>
      <p:sp>
        <p:nvSpPr>
          <p:cNvPr id="1048600"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pPr>
            <a:r>
              <a:rPr lang="en-US" dirty="0"/>
              <a:t>Topic 4</a:t>
            </a:r>
          </a:p>
          <a:p>
            <a:pPr lvl="1"/>
            <a:endParaRPr lang="en-US" dirty="0"/>
          </a:p>
        </p:txBody>
      </p:sp>
      <p:grpSp>
        <p:nvGrpSpPr>
          <p:cNvPr id="56" name="Group 15"/>
          <p:cNvGrpSpPr/>
          <p:nvPr userDrawn="1"/>
        </p:nvGrpSpPr>
        <p:grpSpPr>
          <a:xfrm>
            <a:off x="-39753" y="-51682"/>
            <a:ext cx="12235732" cy="1203364"/>
            <a:chOff x="-39753" y="-51682"/>
            <a:chExt cx="12235732" cy="1203364"/>
          </a:xfrm>
        </p:grpSpPr>
        <p:sp>
          <p:nvSpPr>
            <p:cNvPr id="1048601"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5" name="Picture 10"/>
            <p:cNvPicPr>
              <a:picLocks noChangeAspect="1"/>
            </p:cNvPicPr>
            <p:nvPr userDrawn="1"/>
          </p:nvPicPr>
          <p:blipFill>
            <a:blip r:embed="rId4" cstate="print"/>
            <a:stretch>
              <a:fillRect/>
            </a:stretch>
          </p:blipFill>
          <p:spPr>
            <a:xfrm>
              <a:off x="377229" y="221358"/>
              <a:ext cx="2684166" cy="680012"/>
            </a:xfrm>
            <a:prstGeom prst="rect">
              <a:avLst/>
            </a:prstGeom>
          </p:spPr>
        </p:pic>
        <p:sp>
          <p:nvSpPr>
            <p:cNvPr id="1048602"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3145731" name="Straight Connector 6"/>
            <p:cNvCxnSpPr>
              <a:cxnSpLocks/>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048603"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08"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048609"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23"/>
          <p:cNvGrpSpPr/>
          <p:nvPr userDrawn="1"/>
        </p:nvGrpSpPr>
        <p:grpSpPr>
          <a:xfrm>
            <a:off x="679568" y="6365200"/>
            <a:ext cx="10820163" cy="487908"/>
            <a:chOff x="528814" y="6238068"/>
            <a:chExt cx="10820163" cy="487908"/>
          </a:xfrm>
        </p:grpSpPr>
        <p:pic>
          <p:nvPicPr>
            <p:cNvPr id="2097157" name="Picture 8"/>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2" name="Straight Connector 10"/>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0" name="Group 22"/>
            <p:cNvGrpSpPr/>
            <p:nvPr userDrawn="1"/>
          </p:nvGrpSpPr>
          <p:grpSpPr>
            <a:xfrm>
              <a:off x="7802880" y="6286832"/>
              <a:ext cx="3546097" cy="230832"/>
              <a:chOff x="7802880" y="6286832"/>
              <a:chExt cx="3546097" cy="230832"/>
            </a:xfrm>
          </p:grpSpPr>
          <p:sp>
            <p:nvSpPr>
              <p:cNvPr id="10486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611"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3"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26"/>
          <p:cNvGrpSpPr/>
          <p:nvPr userDrawn="1"/>
        </p:nvGrpSpPr>
        <p:grpSpPr>
          <a:xfrm>
            <a:off x="0" y="149580"/>
            <a:ext cx="12414000" cy="77361"/>
            <a:chOff x="0" y="149580"/>
            <a:chExt cx="12414000" cy="77361"/>
          </a:xfrm>
        </p:grpSpPr>
        <p:sp>
          <p:nvSpPr>
            <p:cNvPr id="1048614"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5"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6"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8617"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8"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048622"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23" name="Date Placeholder 4"/>
          <p:cNvSpPr>
            <a:spLocks noGrp="1"/>
          </p:cNvSpPr>
          <p:nvPr>
            <p:ph type="dt" sz="half" idx="10"/>
          </p:nvPr>
        </p:nvSpPr>
        <p:spPr/>
        <p:txBody>
          <a:bodyPr/>
          <a:lstStyle/>
          <a:p>
            <a:fld id="{9C773782-C005-4104-B8A4-58926509A542}" type="datetime1">
              <a:rPr lang="en-US" smtClean="0"/>
              <a:t>6/30/2025</a:t>
            </a:fld>
            <a:endParaRPr lang="en-US"/>
          </a:p>
        </p:txBody>
      </p:sp>
      <p:sp>
        <p:nvSpPr>
          <p:cNvPr id="1048624" name="Footer Placeholder 5"/>
          <p:cNvSpPr>
            <a:spLocks noGrp="1"/>
          </p:cNvSpPr>
          <p:nvPr>
            <p:ph type="ftr" sz="quarter" idx="11"/>
          </p:nvPr>
        </p:nvSpPr>
        <p:spPr/>
        <p:txBody>
          <a:bodyPr/>
          <a:lstStyle/>
          <a:p>
            <a:endParaRPr lang="en-US"/>
          </a:p>
        </p:txBody>
      </p:sp>
      <p:sp>
        <p:nvSpPr>
          <p:cNvPr id="1048625"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48626"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7"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8"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29"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048630"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16"/>
          <p:cNvGrpSpPr/>
          <p:nvPr userDrawn="1"/>
        </p:nvGrpSpPr>
        <p:grpSpPr>
          <a:xfrm>
            <a:off x="679568" y="6365200"/>
            <a:ext cx="10820163" cy="487908"/>
            <a:chOff x="528814" y="6238068"/>
            <a:chExt cx="10820163" cy="487908"/>
          </a:xfrm>
        </p:grpSpPr>
        <p:pic>
          <p:nvPicPr>
            <p:cNvPr id="2097158" name="Picture 17"/>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3" name="Straight Connector 18"/>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5" name="Group 19"/>
            <p:cNvGrpSpPr/>
            <p:nvPr userDrawn="1"/>
          </p:nvGrpSpPr>
          <p:grpSpPr>
            <a:xfrm>
              <a:off x="7802880" y="6286832"/>
              <a:ext cx="3546097" cy="230832"/>
              <a:chOff x="7802880" y="6286832"/>
              <a:chExt cx="3546097" cy="230832"/>
            </a:xfrm>
          </p:grpSpPr>
          <p:sp>
            <p:nvSpPr>
              <p:cNvPr id="104863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63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3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04863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863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048736" name="Date Placeholder 6"/>
          <p:cNvSpPr>
            <a:spLocks noGrp="1"/>
          </p:cNvSpPr>
          <p:nvPr>
            <p:ph type="dt" sz="half" idx="10"/>
          </p:nvPr>
        </p:nvSpPr>
        <p:spPr/>
        <p:txBody>
          <a:bodyPr/>
          <a:lstStyle/>
          <a:p>
            <a:fld id="{86A8C806-0AE7-4246-A868-8820E7052B19}" type="datetime1">
              <a:rPr lang="en-US" smtClean="0"/>
              <a:t>6/30/2025</a:t>
            </a:fld>
            <a:endParaRPr lang="en-US"/>
          </a:p>
        </p:txBody>
      </p:sp>
      <p:sp>
        <p:nvSpPr>
          <p:cNvPr id="1048737" name="Footer Placeholder 7"/>
          <p:cNvSpPr>
            <a:spLocks noGrp="1"/>
          </p:cNvSpPr>
          <p:nvPr>
            <p:ph type="ftr" sz="quarter" idx="11"/>
          </p:nvPr>
        </p:nvSpPr>
        <p:spPr/>
        <p:txBody>
          <a:bodyPr/>
          <a:lstStyle/>
          <a:p>
            <a:endParaRPr lang="en-US"/>
          </a:p>
        </p:txBody>
      </p:sp>
      <p:sp>
        <p:nvSpPr>
          <p:cNvPr id="1048738"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101" name="Group 22"/>
          <p:cNvGrpSpPr/>
          <p:nvPr userDrawn="1"/>
        </p:nvGrpSpPr>
        <p:grpSpPr>
          <a:xfrm>
            <a:off x="1505874" y="802630"/>
            <a:ext cx="9144477" cy="77100"/>
            <a:chOff x="1457173" y="851529"/>
            <a:chExt cx="9144477" cy="77100"/>
          </a:xfrm>
        </p:grpSpPr>
        <p:sp>
          <p:nvSpPr>
            <p:cNvPr id="1048739"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0"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1"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742"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743"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4"/>
          <p:cNvGrpSpPr/>
          <p:nvPr userDrawn="1"/>
        </p:nvGrpSpPr>
        <p:grpSpPr>
          <a:xfrm>
            <a:off x="679568" y="6365200"/>
            <a:ext cx="10820163" cy="487908"/>
            <a:chOff x="528814" y="6238068"/>
            <a:chExt cx="10820163" cy="487908"/>
          </a:xfrm>
        </p:grpSpPr>
        <p:pic>
          <p:nvPicPr>
            <p:cNvPr id="2097177" name="Picture 15"/>
            <p:cNvPicPr>
              <a:picLocks noChangeAspect="1"/>
            </p:cNvPicPr>
            <p:nvPr userDrawn="1"/>
          </p:nvPicPr>
          <p:blipFill>
            <a:blip r:embed="rId2" cstate="print"/>
            <a:stretch>
              <a:fillRect/>
            </a:stretch>
          </p:blipFill>
          <p:spPr>
            <a:xfrm>
              <a:off x="528814" y="6238068"/>
              <a:ext cx="1925885" cy="487908"/>
            </a:xfrm>
            <a:prstGeom prst="rect">
              <a:avLst/>
            </a:prstGeom>
          </p:spPr>
        </p:pic>
        <p:cxnSp>
          <p:nvCxnSpPr>
            <p:cNvPr id="3145735" name="Straight Connector 16"/>
            <p:cNvCxnSpPr>
              <a:cxnSpLocks/>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03" name="Group 17"/>
            <p:cNvGrpSpPr/>
            <p:nvPr userDrawn="1"/>
          </p:nvGrpSpPr>
          <p:grpSpPr>
            <a:xfrm>
              <a:off x="7802880" y="6286832"/>
              <a:ext cx="3546097" cy="230832"/>
              <a:chOff x="7802880" y="6286832"/>
              <a:chExt cx="3546097" cy="230832"/>
            </a:xfrm>
          </p:grpSpPr>
          <p:sp>
            <p:nvSpPr>
              <p:cNvPr id="1048744"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048745"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6"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47"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097178" name="Picture 23"/>
          <p:cNvPicPr>
            <a:picLocks noChangeAspect="1"/>
          </p:cNvPicPr>
          <p:nvPr userDrawn="1"/>
        </p:nvPicPr>
        <p:blipFill>
          <a:blip r:embed="rId3" cstate="print"/>
          <a:stretch>
            <a:fillRect/>
          </a:stretch>
        </p:blipFill>
        <p:spPr>
          <a:xfrm>
            <a:off x="3866177" y="-2847804"/>
            <a:ext cx="4423402" cy="4423402"/>
          </a:xfrm>
          <a:prstGeom prst="rect">
            <a:avLst/>
          </a:prstGeom>
          <a:blipFill>
            <a:blip r:embed="rId4">
              <a:alphaModFix amt="0"/>
            </a:blip>
            <a:stretch>
              <a:fillRect/>
            </a:stretch>
          </a:blipFill>
        </p:spPr>
      </p:pic>
      <p:sp>
        <p:nvSpPr>
          <p:cNvPr id="1048748"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104875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5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6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04876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04876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2097179" name="Picture 12"/>
          <p:cNvPicPr>
            <a:picLocks noChangeAspect="1"/>
          </p:cNvPicPr>
          <p:nvPr userDrawn="1"/>
        </p:nvPicPr>
        <p:blipFill>
          <a:blip r:embed="rId2" cstate="print"/>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048782"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3"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4"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5"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6" name="Content Placeholder 2"/>
          <p:cNvSpPr>
            <a:spLocks noGrp="1"/>
          </p:cNvSpPr>
          <p:nvPr>
            <p:ph sz="half" idx="13"/>
          </p:nvPr>
        </p:nvSpPr>
        <p:spPr>
          <a:xfrm>
            <a:off x="0" y="0"/>
            <a:ext cx="12192000" cy="6701970"/>
          </a:xfrm>
        </p:spPr>
        <p:txBody>
          <a:bodyPr/>
          <a:lstStyle>
            <a:lvl1pPr marL="0" indent="0">
              <a:buNone/>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048806"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7"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8"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09"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810"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811"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048777"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2"/>
          <p:cNvGrpSpPr/>
          <p:nvPr userDrawn="1"/>
        </p:nvGrpSpPr>
        <p:grpSpPr>
          <a:xfrm>
            <a:off x="0" y="4958297"/>
            <a:ext cx="12195979" cy="153634"/>
            <a:chOff x="0" y="6701970"/>
            <a:chExt cx="12918820" cy="153590"/>
          </a:xfrm>
        </p:grpSpPr>
        <p:sp>
          <p:nvSpPr>
            <p:cNvPr id="1048778"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79"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0"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781"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97181" name="Picture 24"/>
          <p:cNvPicPr>
            <a:picLocks noChangeAspect="1"/>
          </p:cNvPicPr>
          <p:nvPr userDrawn="1"/>
        </p:nvPicPr>
        <p:blipFill>
          <a:blip r:embed="rId2" cstate="print"/>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417BC-0315-46B0-B388-4D63D3112F6B}" type="datetime1">
              <a:rPr lang="en-US" smtClean="0"/>
              <a:t>6/30/2025</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1048581"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97152" name="Picture 9"/>
          <p:cNvPicPr>
            <a:picLocks noChangeAspect="1"/>
          </p:cNvPicPr>
          <p:nvPr userDrawn="1"/>
        </p:nvPicPr>
        <p:blipFill>
          <a:blip r:embed="rId15" cstate="print"/>
          <a:stretch>
            <a:fillRect/>
          </a:stretch>
        </p:blipFill>
        <p:spPr>
          <a:xfrm>
            <a:off x="440890" y="483244"/>
            <a:ext cx="2684166" cy="680012"/>
          </a:xfrm>
          <a:prstGeom prst="rect">
            <a:avLst/>
          </a:prstGeom>
        </p:spPr>
      </p:pic>
      <p:sp>
        <p:nvSpPr>
          <p:cNvPr id="1048582" name="Rectangle 10"/>
          <p:cNvSpPr/>
          <p:nvPr userDrawn="1"/>
        </p:nvSpPr>
        <p:spPr>
          <a:xfrm>
            <a:off x="7180729" y="269109"/>
            <a:ext cx="6320118" cy="6333565"/>
          </a:xfrm>
          <a:prstGeom prst="rect">
            <a:avLst/>
          </a:prstGeom>
          <a:blipFill dpi="0" rotWithShape="1">
            <a:blip r:embed="rId16">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php/php_form_validation_required.htm#server_side_validation" TargetMode="External"/><Relationship Id="rId2" Type="http://schemas.openxmlformats.org/officeDocument/2006/relationships/hyperlink" Target="https://www.tutorialspoint.com/php/php_form_validation_required.htm#client_side_validation"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3"/>
          <p:cNvSpPr txBox="1"/>
          <p:nvPr/>
        </p:nvSpPr>
        <p:spPr>
          <a:xfrm>
            <a:off x="115748" y="1094236"/>
            <a:ext cx="7998309" cy="4368825"/>
          </a:xfrm>
          <a:prstGeom prst="rect">
            <a:avLst/>
          </a:prstGeom>
          <a:noFill/>
        </p:spPr>
        <p:txBody>
          <a:bodyPr wrap="square" rtlCol="0">
            <a:spAutoFit/>
          </a:bodyPr>
          <a:lstStyle/>
          <a:p>
            <a:pPr marL="1270" indent="-1270" algn="just">
              <a:lnSpc>
                <a:spcPct val="115000"/>
              </a:lnSpc>
              <a:spcAft>
                <a:spcPts val="1000"/>
              </a:spcAft>
            </a:pPr>
            <a:r>
              <a:rPr lang="en-US" sz="32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COURSE CODE: </a:t>
            </a:r>
          </a:p>
          <a:p>
            <a:pPr marL="1270" indent="-1270" algn="just">
              <a:lnSpc>
                <a:spcPct val="115000"/>
              </a:lnSpc>
              <a:spcAft>
                <a:spcPts val="1000"/>
              </a:spcAft>
            </a:pPr>
            <a:r>
              <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INFT 352</a:t>
            </a:r>
            <a:endParaRPr lang="en-GH" sz="4800" dirty="0">
              <a:effectLst/>
              <a:latin typeface="Cambria" panose="02040503050406030204" pitchFamily="18" charset="0"/>
              <a:ea typeface="MS Mincho" panose="02020609040205080304" pitchFamily="49" charset="-128"/>
              <a:cs typeface="Times New Roman" panose="02020603050405020304" pitchFamily="18" charset="0"/>
            </a:endParaRPr>
          </a:p>
          <a:p>
            <a:pPr marL="1270" indent="-1270" algn="just">
              <a:lnSpc>
                <a:spcPct val="115000"/>
              </a:lnSpc>
              <a:spcAft>
                <a:spcPts val="1000"/>
              </a:spcAft>
            </a:pPr>
            <a:r>
              <a:rPr lang="en-US" sz="40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TITLE: </a:t>
            </a:r>
            <a:endPar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endParaRPr>
          </a:p>
          <a:p>
            <a:pPr marL="1270" indent="-1270" algn="just">
              <a:lnSpc>
                <a:spcPct val="115000"/>
              </a:lnSpc>
              <a:spcAft>
                <a:spcPts val="1000"/>
              </a:spcAft>
            </a:pPr>
            <a:r>
              <a:rPr lang="en-US" sz="4800" b="1" dirty="0">
                <a:solidFill>
                  <a:srgbClr val="000000"/>
                </a:solidFill>
                <a:effectLst/>
                <a:latin typeface="Cambria" panose="02040503050406030204" pitchFamily="18" charset="0"/>
                <a:ea typeface="MS Mincho" panose="02020609040205080304" pitchFamily="49" charset="-128"/>
                <a:cs typeface="Times New Roman" panose="02020603050405020304" pitchFamily="18" charset="0"/>
              </a:rPr>
              <a:t>Advanced Web Engineering and Application With PHP</a:t>
            </a:r>
            <a:endParaRPr lang="en-GH" sz="4800" dirty="0">
              <a:effectLst/>
              <a:latin typeface="Cambria" panose="02040503050406030204" pitchFamily="18" charset="0"/>
              <a:ea typeface="MS Mincho" panose="02020609040205080304" pitchFamily="49" charset="-128"/>
              <a:cs typeface="Times New Roman" panose="02020603050405020304" pitchFamily="18" charset="0"/>
            </a:endParaRPr>
          </a:p>
        </p:txBody>
      </p:sp>
      <p:sp>
        <p:nvSpPr>
          <p:cNvPr id="1048591" name="Slide Number Placeholder 1"/>
          <p:cNvSpPr>
            <a:spLocks noGrp="1"/>
          </p:cNvSpPr>
          <p:nvPr>
            <p:ph type="sldNum" sz="quarter" idx="12"/>
          </p:nvPr>
        </p:nvSpPr>
        <p:spPr>
          <a:xfrm>
            <a:off x="11480711" y="6413080"/>
            <a:ext cx="540798" cy="365125"/>
          </a:xfrm>
        </p:spPr>
        <p:txBody>
          <a:bodyPr/>
          <a:lstStyle/>
          <a:p>
            <a:fld id="{C6A76395-65C6-40C6-B0F2-3F72B3156A66}" type="slidenum">
              <a:rPr lang="en-US" sz="1600" b="1" smtClean="0">
                <a:solidFill>
                  <a:schemeClr val="bg1"/>
                </a:solidFill>
              </a:rPr>
              <a:t>1</a:t>
            </a:fld>
            <a:endParaRPr lang="en-US" sz="1600" b="1" dirty="0">
              <a:solidFill>
                <a:schemeClr val="bg1"/>
              </a:solidFill>
            </a:endParaRPr>
          </a:p>
        </p:txBody>
      </p:sp>
      <p:sp>
        <p:nvSpPr>
          <p:cNvPr id="1048592" name="TextBox 6"/>
          <p:cNvSpPr txBox="1"/>
          <p:nvPr/>
        </p:nvSpPr>
        <p:spPr>
          <a:xfrm>
            <a:off x="0" y="5626326"/>
            <a:ext cx="7500395" cy="786754"/>
          </a:xfrm>
          <a:prstGeom prst="rect">
            <a:avLst/>
          </a:prstGeom>
          <a:noFill/>
        </p:spPr>
        <p:txBody>
          <a:bodyPr wrap="square" rtlCol="0">
            <a:spAutoFit/>
          </a:bodyPr>
          <a:lstStyle/>
          <a:p>
            <a:pPr>
              <a:lnSpc>
                <a:spcPct val="150000"/>
              </a:lnSpc>
            </a:pPr>
            <a:r>
              <a:rPr lang="en-GB" sz="1600" b="1" dirty="0">
                <a:solidFill>
                  <a:schemeClr val="bg1"/>
                </a:solidFill>
                <a:latin typeface="Times New Roman" panose="02020603050405020304" pitchFamily="18" charset="0"/>
                <a:cs typeface="Times New Roman" panose="02020603050405020304" pitchFamily="18" charset="0"/>
              </a:rPr>
              <a:t>LECTURER/ INSTRUCTOR: P.M SARFO</a:t>
            </a:r>
          </a:p>
          <a:p>
            <a:pPr algn="ctr">
              <a:lnSpc>
                <a:spcPct val="150000"/>
              </a:lnSpc>
            </a:pPr>
            <a:endParaRPr lang="en-GB" sz="1600" b="1" dirty="0">
              <a:solidFill>
                <a:schemeClr val="bg1"/>
              </a:solidFill>
              <a:latin typeface="Times New Roman" panose="02020603050405020304" pitchFamily="18" charset="0"/>
              <a:cs typeface="Times New Roman" panose="02020603050405020304" pitchFamily="18" charset="0"/>
            </a:endParaRPr>
          </a:p>
        </p:txBody>
      </p:sp>
      <p:cxnSp>
        <p:nvCxnSpPr>
          <p:cNvPr id="3145728" name="Straight Connector 7"/>
          <p:cNvCxnSpPr>
            <a:cxnSpLocks/>
          </p:cNvCxnSpPr>
          <p:nvPr/>
        </p:nvCxnSpPr>
        <p:spPr>
          <a:xfrm>
            <a:off x="-48212" y="3579351"/>
            <a:ext cx="8357709" cy="34055"/>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cxnSp>
        <p:nvCxnSpPr>
          <p:cNvPr id="3145729" name="Straight Connector 10"/>
          <p:cNvCxnSpPr>
            <a:cxnSpLocks/>
          </p:cNvCxnSpPr>
          <p:nvPr/>
        </p:nvCxnSpPr>
        <p:spPr>
          <a:xfrm>
            <a:off x="-32880" y="1201356"/>
            <a:ext cx="8295566" cy="33802"/>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cxnSp>
        <p:nvCxnSpPr>
          <p:cNvPr id="3145730" name="Straight Connector 11"/>
          <p:cNvCxnSpPr>
            <a:cxnSpLocks/>
          </p:cNvCxnSpPr>
          <p:nvPr/>
        </p:nvCxnSpPr>
        <p:spPr>
          <a:xfrm>
            <a:off x="-95026" y="5102861"/>
            <a:ext cx="8422279" cy="34318"/>
          </a:xfrm>
          <a:prstGeom prst="line">
            <a:avLst/>
          </a:prstGeom>
          <a:ln>
            <a:solidFill>
              <a:srgbClr val="E6E6E6"/>
            </a:solidFill>
          </a:ln>
        </p:spPr>
        <p:style>
          <a:lnRef idx="3">
            <a:schemeClr val="accent5"/>
          </a:lnRef>
          <a:fillRef idx="0">
            <a:schemeClr val="accent5"/>
          </a:fillRef>
          <a:effectRef idx="2">
            <a:schemeClr val="accent5"/>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37299F-528A-4C65-917B-9D74EA86A118}"/>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4E8F3EB3-FE61-48DB-A45E-A5920CAF8010}"/>
              </a:ext>
            </a:extLst>
          </p:cNvPr>
          <p:cNvSpPr>
            <a:spLocks noGrp="1"/>
          </p:cNvSpPr>
          <p:nvPr>
            <p:ph type="title"/>
          </p:nvPr>
        </p:nvSpPr>
        <p:spPr/>
        <p:txBody>
          <a:bodyPr/>
          <a:lstStyle/>
          <a:p>
            <a:r>
              <a:rPr lang="en-US" dirty="0"/>
              <a:t>Create HTML FORM</a:t>
            </a:r>
            <a:endParaRPr lang="en-GH" dirty="0"/>
          </a:p>
        </p:txBody>
      </p:sp>
      <p:pic>
        <p:nvPicPr>
          <p:cNvPr id="7" name="Picture 6">
            <a:extLst>
              <a:ext uri="{FF2B5EF4-FFF2-40B4-BE49-F238E27FC236}">
                <a16:creationId xmlns:a16="http://schemas.microsoft.com/office/drawing/2014/main" id="{532CF97D-4D82-4296-BAC8-EC20829B7DF7}"/>
              </a:ext>
            </a:extLst>
          </p:cNvPr>
          <p:cNvPicPr>
            <a:picLocks noChangeAspect="1"/>
          </p:cNvPicPr>
          <p:nvPr/>
        </p:nvPicPr>
        <p:blipFill>
          <a:blip r:embed="rId2"/>
          <a:stretch>
            <a:fillRect/>
          </a:stretch>
        </p:blipFill>
        <p:spPr>
          <a:xfrm>
            <a:off x="196832" y="1358879"/>
            <a:ext cx="9662175" cy="5567215"/>
          </a:xfrm>
          <a:prstGeom prst="rect">
            <a:avLst/>
          </a:prstGeom>
        </p:spPr>
      </p:pic>
    </p:spTree>
    <p:extLst>
      <p:ext uri="{BB962C8B-B14F-4D97-AF65-F5344CB8AC3E}">
        <p14:creationId xmlns:p14="http://schemas.microsoft.com/office/powerpoint/2010/main" val="2344889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447891-89FB-43E7-A23C-DB0F92C98F72}"/>
              </a:ext>
            </a:extLst>
          </p:cNvPr>
          <p:cNvSpPr>
            <a:spLocks noGrp="1"/>
          </p:cNvSpPr>
          <p:nvPr>
            <p:ph type="body" idx="1"/>
          </p:nvPr>
        </p:nvSpPr>
        <p:spPr/>
        <p:txBody>
          <a:bodyPr/>
          <a:lstStyle/>
          <a:p>
            <a:pPr marL="457200" indent="-457200" algn="l">
              <a:buFont typeface="Wingdings" panose="05000000000000000000" pitchFamily="2" charset="2"/>
              <a:buChar char="q"/>
            </a:pPr>
            <a:r>
              <a:rPr lang="en-US" sz="3200" b="0" i="0" u="none" strike="noStrike" dirty="0">
                <a:solidFill>
                  <a:srgbClr val="000000"/>
                </a:solidFill>
                <a:effectLst/>
                <a:latin typeface="Cambria" panose="02040503050406030204" pitchFamily="18" charset="0"/>
                <a:ea typeface="Cambria" panose="02040503050406030204" pitchFamily="18" charset="0"/>
              </a:rPr>
              <a:t>When the user fills out the form above and clicks the submit button, the form data is sent for processing to a PHP file named “</a:t>
            </a:r>
            <a:r>
              <a:rPr lang="en-US" sz="3200" dirty="0" err="1">
                <a:solidFill>
                  <a:srgbClr val="000000"/>
                </a:solidFill>
                <a:latin typeface="Cambria" panose="02040503050406030204" pitchFamily="18" charset="0"/>
                <a:ea typeface="Cambria" panose="02040503050406030204" pitchFamily="18" charset="0"/>
              </a:rPr>
              <a:t>form_ht</a:t>
            </a:r>
            <a:r>
              <a:rPr lang="en-US" sz="3200" b="0" i="0" u="none" strike="noStrike" dirty="0" err="1">
                <a:solidFill>
                  <a:srgbClr val="000000"/>
                </a:solidFill>
                <a:effectLst/>
                <a:latin typeface="Cambria" panose="02040503050406030204" pitchFamily="18" charset="0"/>
                <a:ea typeface="Cambria" panose="02040503050406030204" pitchFamily="18" charset="0"/>
              </a:rPr>
              <a:t>.php</a:t>
            </a:r>
            <a:r>
              <a:rPr lang="en-US" sz="3200" b="0" i="0" u="none" strike="noStrike" dirty="0">
                <a:solidFill>
                  <a:srgbClr val="000000"/>
                </a:solidFill>
                <a:effectLst/>
                <a:latin typeface="Cambria" panose="02040503050406030204" pitchFamily="18" charset="0"/>
                <a:ea typeface="Cambria" panose="02040503050406030204" pitchFamily="18" charset="0"/>
              </a:rPr>
              <a:t>". </a:t>
            </a:r>
          </a:p>
          <a:p>
            <a:pPr marL="457200" indent="-457200" algn="l">
              <a:buFont typeface="Wingdings" panose="05000000000000000000" pitchFamily="2" charset="2"/>
              <a:buChar char="q"/>
            </a:pPr>
            <a:r>
              <a:rPr lang="en-US" sz="3200" b="0" i="0" u="none" strike="noStrike" dirty="0">
                <a:solidFill>
                  <a:srgbClr val="000000"/>
                </a:solidFill>
                <a:effectLst/>
                <a:latin typeface="Cambria" panose="02040503050406030204" pitchFamily="18" charset="0"/>
                <a:ea typeface="Cambria" panose="02040503050406030204" pitchFamily="18" charset="0"/>
              </a:rPr>
              <a:t>The form data is sent with the HTTP POST method.</a:t>
            </a:r>
          </a:p>
          <a:p>
            <a:pPr marL="457200" indent="-457200" algn="l">
              <a:buFont typeface="Wingdings" panose="05000000000000000000" pitchFamily="2" charset="2"/>
              <a:buChar char="q"/>
            </a:pPr>
            <a:r>
              <a:rPr lang="en-US" sz="3200" b="0" i="0" u="none" strike="noStrike" dirty="0">
                <a:solidFill>
                  <a:srgbClr val="000000"/>
                </a:solidFill>
                <a:effectLst/>
                <a:latin typeface="Cambria" panose="02040503050406030204" pitchFamily="18" charset="0"/>
                <a:ea typeface="Cambria" panose="02040503050406030204" pitchFamily="18" charset="0"/>
              </a:rPr>
              <a:t>To display the submitted data you could simply echo all the variables. </a:t>
            </a:r>
          </a:p>
          <a:p>
            <a:endParaRPr lang="en-GH" dirty="0"/>
          </a:p>
        </p:txBody>
      </p:sp>
      <p:sp>
        <p:nvSpPr>
          <p:cNvPr id="3" name="Title 2">
            <a:extLst>
              <a:ext uri="{FF2B5EF4-FFF2-40B4-BE49-F238E27FC236}">
                <a16:creationId xmlns:a16="http://schemas.microsoft.com/office/drawing/2014/main" id="{4CFE85F1-6E61-47BE-B1D1-322EADAB5164}"/>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360272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4D1A-B584-41EB-A33B-EEA1E75D7742}"/>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743F84B8-E34C-4E21-9238-A4A178F7F978}"/>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Create a PHP file</a:t>
            </a:r>
            <a:endParaRPr lang="en-GH"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1B2C90C3-E439-49AD-A809-336719DC0D22}"/>
              </a:ext>
            </a:extLst>
          </p:cNvPr>
          <p:cNvPicPr>
            <a:picLocks noChangeAspect="1"/>
          </p:cNvPicPr>
          <p:nvPr/>
        </p:nvPicPr>
        <p:blipFill>
          <a:blip r:embed="rId2"/>
          <a:stretch>
            <a:fillRect/>
          </a:stretch>
        </p:blipFill>
        <p:spPr>
          <a:xfrm>
            <a:off x="380663" y="1285172"/>
            <a:ext cx="9733556" cy="5076717"/>
          </a:xfrm>
          <a:prstGeom prst="rect">
            <a:avLst/>
          </a:prstGeom>
        </p:spPr>
      </p:pic>
    </p:spTree>
    <p:extLst>
      <p:ext uri="{BB962C8B-B14F-4D97-AF65-F5344CB8AC3E}">
        <p14:creationId xmlns:p14="http://schemas.microsoft.com/office/powerpoint/2010/main" val="255284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124729-C658-4154-A3CA-5C3CC77BC1BA}"/>
              </a:ext>
            </a:extLst>
          </p:cNvPr>
          <p:cNvSpPr>
            <a:spLocks noGrp="1"/>
          </p:cNvSpPr>
          <p:nvPr>
            <p:ph type="body" idx="1"/>
          </p:nvPr>
        </p:nvSpPr>
        <p:spPr>
          <a:xfrm>
            <a:off x="82819" y="1502769"/>
            <a:ext cx="11833563" cy="4954264"/>
          </a:xfrm>
        </p:spPr>
        <p:txBody>
          <a:bodyPr>
            <a:normAutofit/>
          </a:bodyPr>
          <a:lstStyle/>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There are two methods through which a browser can send information to the Server. Methods are given below.</a:t>
            </a:r>
          </a:p>
          <a:p>
            <a:pPr lvl="2" fontAlgn="base">
              <a:buFont typeface="+mj-lt"/>
              <a:buAutoNum type="arabicPeriod"/>
            </a:pPr>
            <a:r>
              <a:rPr lang="en-US" sz="2600" b="1" i="0" dirty="0">
                <a:solidFill>
                  <a:srgbClr val="111111"/>
                </a:solidFill>
                <a:effectLst/>
                <a:latin typeface="Cambria" panose="02040503050406030204" pitchFamily="18" charset="0"/>
                <a:ea typeface="Cambria" panose="02040503050406030204" pitchFamily="18" charset="0"/>
              </a:rPr>
              <a:t>GET method</a:t>
            </a:r>
          </a:p>
          <a:p>
            <a:pPr lvl="2" fontAlgn="base">
              <a:buFont typeface="+mj-lt"/>
              <a:buAutoNum type="arabicPeriod"/>
            </a:pPr>
            <a:r>
              <a:rPr lang="en-US" sz="2600" b="1" i="0" dirty="0">
                <a:solidFill>
                  <a:srgbClr val="111111"/>
                </a:solidFill>
                <a:effectLst/>
                <a:latin typeface="Cambria" panose="02040503050406030204" pitchFamily="18" charset="0"/>
                <a:ea typeface="Cambria" panose="02040503050406030204" pitchFamily="18" charset="0"/>
              </a:rPr>
              <a:t>POST method</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These methods are the HTTP request methods that are used to send form data to the server inside the &lt;form&gt;tag.</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This protocol enables communication between the client and the server where a browser can be the client, and an application running on a computer system that hosts your website can be the server.</a:t>
            </a:r>
          </a:p>
        </p:txBody>
      </p:sp>
      <p:sp>
        <p:nvSpPr>
          <p:cNvPr id="3" name="Title 2">
            <a:extLst>
              <a:ext uri="{FF2B5EF4-FFF2-40B4-BE49-F238E27FC236}">
                <a16:creationId xmlns:a16="http://schemas.microsoft.com/office/drawing/2014/main" id="{BC2DA863-B3E8-4917-8FC1-DCA9C87B7276}"/>
              </a:ext>
            </a:extLst>
          </p:cNvPr>
          <p:cNvSpPr>
            <a:spLocks noGrp="1"/>
          </p:cNvSpPr>
          <p:nvPr>
            <p:ph type="title"/>
          </p:nvPr>
        </p:nvSpPr>
        <p:spPr/>
        <p:txBody>
          <a:bodyPr>
            <a:normAutofit/>
          </a:bodyPr>
          <a:lstStyle/>
          <a:p>
            <a:r>
              <a:rPr lang="en-US" b="1" i="0" dirty="0">
                <a:effectLst/>
                <a:latin typeface="Roboto" panose="02000000000000000000" pitchFamily="2" charset="0"/>
              </a:rPr>
              <a:t>GET and POST Methods in PHP</a:t>
            </a:r>
            <a:endParaRPr lang="en-GH" dirty="0"/>
          </a:p>
        </p:txBody>
      </p:sp>
    </p:spTree>
    <p:extLst>
      <p:ext uri="{BB962C8B-B14F-4D97-AF65-F5344CB8AC3E}">
        <p14:creationId xmlns:p14="http://schemas.microsoft.com/office/powerpoint/2010/main" val="13798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ECABAC-CDA9-4B86-8449-FE6D2973D355}"/>
              </a:ext>
            </a:extLst>
          </p:cNvPr>
          <p:cNvSpPr>
            <a:spLocks noGrp="1"/>
          </p:cNvSpPr>
          <p:nvPr>
            <p:ph type="body" idx="1"/>
          </p:nvPr>
        </p:nvSpPr>
        <p:spPr>
          <a:xfrm>
            <a:off x="340468" y="1687595"/>
            <a:ext cx="11006982" cy="4402056"/>
          </a:xfrm>
        </p:spPr>
        <p:txBody>
          <a:bodyPr>
            <a:normAutofit/>
          </a:bodyPr>
          <a:lstStyle/>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The </a:t>
            </a:r>
            <a:r>
              <a:rPr lang="en-US" sz="3200" b="1" i="0" dirty="0">
                <a:solidFill>
                  <a:srgbClr val="111111"/>
                </a:solidFill>
                <a:effectLst/>
                <a:latin typeface="Cambria" panose="02040503050406030204" pitchFamily="18" charset="0"/>
                <a:ea typeface="Cambria" panose="02040503050406030204" pitchFamily="18" charset="0"/>
              </a:rPr>
              <a:t>GET</a:t>
            </a:r>
            <a:r>
              <a:rPr lang="en-US" sz="3200" b="0" i="0" dirty="0">
                <a:solidFill>
                  <a:srgbClr val="111111"/>
                </a:solidFill>
                <a:effectLst/>
                <a:latin typeface="Cambria" panose="02040503050406030204" pitchFamily="18" charset="0"/>
                <a:ea typeface="Cambria" panose="02040503050406030204" pitchFamily="18" charset="0"/>
              </a:rPr>
              <a:t> method is required to submit the HTML form data. The data is collected by the predefined </a:t>
            </a:r>
            <a:r>
              <a:rPr lang="en-US" sz="3200" b="1" i="0" dirty="0">
                <a:solidFill>
                  <a:srgbClr val="111111"/>
                </a:solidFill>
                <a:effectLst/>
                <a:latin typeface="Cambria" panose="02040503050406030204" pitchFamily="18" charset="0"/>
                <a:ea typeface="Cambria" panose="02040503050406030204" pitchFamily="18" charset="0"/>
              </a:rPr>
              <a:t>$_GET variable</a:t>
            </a:r>
            <a:r>
              <a:rPr lang="en-US" sz="3200" b="0" i="0" dirty="0">
                <a:solidFill>
                  <a:srgbClr val="111111"/>
                </a:solidFill>
                <a:effectLst/>
                <a:latin typeface="Cambria" panose="02040503050406030204" pitchFamily="18" charset="0"/>
                <a:ea typeface="Cambria" panose="02040503050406030204" pitchFamily="18" charset="0"/>
              </a:rPr>
              <a:t> for processing.</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All variable names and their values will be displayed in the URL since the data supplied from an HTML form using the GET method is visible to everyone in the browser’s address bar. </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Therefore, the get method is not secure to send sensitive information.</a:t>
            </a:r>
          </a:p>
          <a:p>
            <a:endParaRPr lang="en-GH" sz="32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015DA3E6-97B1-4186-AFAC-DEF9BB7A20BB}"/>
              </a:ext>
            </a:extLst>
          </p:cNvPr>
          <p:cNvSpPr>
            <a:spLocks noGrp="1"/>
          </p:cNvSpPr>
          <p:nvPr>
            <p:ph type="title"/>
          </p:nvPr>
        </p:nvSpPr>
        <p:spPr/>
        <p:txBody>
          <a:bodyPr>
            <a:normAutofit/>
          </a:bodyPr>
          <a:lstStyle/>
          <a:p>
            <a:r>
              <a:rPr lang="en-US" b="1" i="0" dirty="0">
                <a:effectLst/>
                <a:latin typeface="Roboto" panose="02000000000000000000" pitchFamily="2" charset="0"/>
              </a:rPr>
              <a:t>GET METHOD</a:t>
            </a:r>
            <a:endParaRPr lang="en-GH" dirty="0"/>
          </a:p>
        </p:txBody>
      </p:sp>
    </p:spTree>
    <p:extLst>
      <p:ext uri="{BB962C8B-B14F-4D97-AF65-F5344CB8AC3E}">
        <p14:creationId xmlns:p14="http://schemas.microsoft.com/office/powerpoint/2010/main" val="3772764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B6AE7-1DA9-40C6-9F87-B99BF7ACD490}"/>
              </a:ext>
            </a:extLst>
          </p:cNvPr>
          <p:cNvSpPr>
            <a:spLocks noGrp="1"/>
          </p:cNvSpPr>
          <p:nvPr>
            <p:ph type="body" idx="1"/>
          </p:nvPr>
        </p:nvSpPr>
        <p:spPr>
          <a:xfrm>
            <a:off x="228734" y="1493042"/>
            <a:ext cx="11590371" cy="4577018"/>
          </a:xfrm>
        </p:spPr>
        <p:txBody>
          <a:bodyPr>
            <a:normAutofit/>
          </a:bodyPr>
          <a:lstStyle/>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An HTML form data is submitted using the POST method, just like with the GET method. </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However, instead of using $_GET to collect the data supplied by this method, the predefined </a:t>
            </a:r>
            <a:r>
              <a:rPr lang="en-US" sz="3200" b="0" i="0" dirty="0" err="1">
                <a:solidFill>
                  <a:srgbClr val="111111"/>
                </a:solidFill>
                <a:effectLst/>
                <a:latin typeface="Cambria" panose="02040503050406030204" pitchFamily="18" charset="0"/>
                <a:ea typeface="Cambria" panose="02040503050406030204" pitchFamily="18" charset="0"/>
              </a:rPr>
              <a:t>superglobal</a:t>
            </a:r>
            <a:r>
              <a:rPr lang="en-US" sz="3200" b="0" i="0" dirty="0">
                <a:solidFill>
                  <a:srgbClr val="111111"/>
                </a:solidFill>
                <a:effectLst/>
                <a:latin typeface="Cambria" panose="02040503050406030204" pitchFamily="18" charset="0"/>
                <a:ea typeface="Cambria" panose="02040503050406030204" pitchFamily="18" charset="0"/>
              </a:rPr>
              <a:t> variable $_POST is used.</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It does not have a restriction on the amount of data that can be sent, in comparison to the GET technique. </a:t>
            </a:r>
          </a:p>
          <a:p>
            <a:pPr marL="457200" indent="-457200" algn="l" fontAlgn="base">
              <a:buFont typeface="Wingdings" panose="05000000000000000000" pitchFamily="2" charset="2"/>
              <a:buChar char="q"/>
            </a:pPr>
            <a:r>
              <a:rPr lang="en-US" sz="3200" b="0" i="0" dirty="0">
                <a:solidFill>
                  <a:srgbClr val="111111"/>
                </a:solidFill>
                <a:effectLst/>
                <a:latin typeface="Cambria" panose="02040503050406030204" pitchFamily="18" charset="0"/>
                <a:ea typeface="Cambria" panose="02040503050406030204" pitchFamily="18" charset="0"/>
              </a:rPr>
              <a:t>Nobody can see the data submitted from an HTML form using the POST technique.</a:t>
            </a:r>
          </a:p>
          <a:p>
            <a:endParaRPr lang="en-GH" sz="32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7B326D96-F5A7-4B88-B4E9-CB2585A08874}"/>
              </a:ext>
            </a:extLst>
          </p:cNvPr>
          <p:cNvSpPr>
            <a:spLocks noGrp="1"/>
          </p:cNvSpPr>
          <p:nvPr>
            <p:ph type="title"/>
          </p:nvPr>
        </p:nvSpPr>
        <p:spPr/>
        <p:txBody>
          <a:bodyPr/>
          <a:lstStyle/>
          <a:p>
            <a:r>
              <a:rPr lang="en-US" b="1" i="0" dirty="0">
                <a:effectLst/>
                <a:latin typeface="Roboto" panose="02000000000000000000" pitchFamily="2" charset="0"/>
              </a:rPr>
              <a:t>POST METHOD</a:t>
            </a:r>
            <a:endParaRPr lang="en-GH" dirty="0"/>
          </a:p>
        </p:txBody>
      </p:sp>
    </p:spTree>
    <p:extLst>
      <p:ext uri="{BB962C8B-B14F-4D97-AF65-F5344CB8AC3E}">
        <p14:creationId xmlns:p14="http://schemas.microsoft.com/office/powerpoint/2010/main" val="282265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45F6B-DB98-4B2A-968A-E9048EDC8C8D}"/>
              </a:ext>
            </a:extLst>
          </p:cNvPr>
          <p:cNvSpPr>
            <a:spLocks noGrp="1"/>
          </p:cNvSpPr>
          <p:nvPr>
            <p:ph type="title"/>
          </p:nvPr>
        </p:nvSpPr>
        <p:spPr/>
        <p:txBody>
          <a:bodyPr/>
          <a:lstStyle/>
          <a:p>
            <a:r>
              <a:rPr lang="en-US" b="0" i="0" u="none" strike="noStrike" dirty="0">
                <a:effectLst/>
                <a:latin typeface="Segoe UI" panose="020B0502040204020203" pitchFamily="34" charset="0"/>
              </a:rPr>
              <a:t>Form Validation</a:t>
            </a:r>
            <a:endParaRPr lang="en-GH" dirty="0"/>
          </a:p>
        </p:txBody>
      </p:sp>
      <p:pic>
        <p:nvPicPr>
          <p:cNvPr id="4" name="Picture 3">
            <a:extLst>
              <a:ext uri="{FF2B5EF4-FFF2-40B4-BE49-F238E27FC236}">
                <a16:creationId xmlns:a16="http://schemas.microsoft.com/office/drawing/2014/main" id="{32E225FA-68BA-4F08-9234-2C89C4E4DD90}"/>
              </a:ext>
            </a:extLst>
          </p:cNvPr>
          <p:cNvPicPr>
            <a:picLocks noChangeAspect="1"/>
          </p:cNvPicPr>
          <p:nvPr/>
        </p:nvPicPr>
        <p:blipFill>
          <a:blip r:embed="rId2"/>
          <a:stretch>
            <a:fillRect/>
          </a:stretch>
        </p:blipFill>
        <p:spPr>
          <a:xfrm>
            <a:off x="357731" y="1192619"/>
            <a:ext cx="10213645" cy="5665381"/>
          </a:xfrm>
          <a:prstGeom prst="rect">
            <a:avLst/>
          </a:prstGeom>
        </p:spPr>
      </p:pic>
    </p:spTree>
    <p:extLst>
      <p:ext uri="{BB962C8B-B14F-4D97-AF65-F5344CB8AC3E}">
        <p14:creationId xmlns:p14="http://schemas.microsoft.com/office/powerpoint/2010/main" val="359359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36D53-DAF3-47CD-BFBF-603D192C6D5A}"/>
              </a:ext>
            </a:extLst>
          </p:cNvPr>
          <p:cNvSpPr>
            <a:spLocks noGrp="1"/>
          </p:cNvSpPr>
          <p:nvPr>
            <p:ph type="body" idx="1"/>
          </p:nvPr>
        </p:nvSpPr>
        <p:spPr>
          <a:xfrm>
            <a:off x="437745" y="1366583"/>
            <a:ext cx="11673191" cy="4898030"/>
          </a:xfrm>
        </p:spPr>
        <p:txBody>
          <a:bodyPr>
            <a:normAutofit/>
          </a:bodyPr>
          <a:lstStyle/>
          <a:p>
            <a:pPr marL="457200" indent="-457200">
              <a:buFont typeface="Wingdings" panose="05000000000000000000" pitchFamily="2" charset="2"/>
              <a:buChar char="q"/>
            </a:pPr>
            <a:r>
              <a:rPr lang="en-US" sz="3200" b="0" i="0" dirty="0">
                <a:solidFill>
                  <a:srgbClr val="000000"/>
                </a:solidFill>
                <a:effectLst/>
                <a:latin typeface="Cambria" panose="02040503050406030204" pitchFamily="18" charset="0"/>
                <a:ea typeface="Cambria" panose="02040503050406030204" pitchFamily="18" charset="0"/>
              </a:rPr>
              <a:t>Form Validation refers to the process of ascertaining if the data entered by the user in various form elements is acceptable for further processing. </a:t>
            </a:r>
          </a:p>
          <a:p>
            <a:pPr marL="457200" indent="-457200">
              <a:buFont typeface="Wingdings" panose="05000000000000000000" pitchFamily="2" charset="2"/>
              <a:buChar char="q"/>
            </a:pPr>
            <a:r>
              <a:rPr lang="en-US" sz="3200" dirty="0">
                <a:solidFill>
                  <a:srgbClr val="000000"/>
                </a:solidFill>
                <a:latin typeface="Cambria" panose="02040503050406030204" pitchFamily="18" charset="0"/>
                <a:ea typeface="Cambria" panose="02040503050406030204" pitchFamily="18" charset="0"/>
              </a:rPr>
              <a:t>Form validation refers to the process of checking user inputs submitted through HTML forms to ensure they meet specific requirements before further processing. </a:t>
            </a:r>
          </a:p>
          <a:p>
            <a:pPr marL="457200" indent="-457200">
              <a:buFont typeface="Wingdings" panose="05000000000000000000" pitchFamily="2" charset="2"/>
              <a:buChar char="q"/>
            </a:pPr>
            <a:r>
              <a:rPr lang="en-US" sz="3200" dirty="0">
                <a:solidFill>
                  <a:srgbClr val="000000"/>
                </a:solidFill>
                <a:latin typeface="Cambria" panose="02040503050406030204" pitchFamily="18" charset="0"/>
                <a:ea typeface="Cambria" panose="02040503050406030204" pitchFamily="18" charset="0"/>
              </a:rPr>
              <a:t>Form validation is essential for securing applications, ensuring data accuracy, and providing meaningful feedback to users.</a:t>
            </a:r>
          </a:p>
          <a:p>
            <a:pPr marL="457200" indent="-457200">
              <a:buFont typeface="Wingdings" panose="05000000000000000000" pitchFamily="2" charset="2"/>
              <a:buChar char="q"/>
            </a:pPr>
            <a:r>
              <a:rPr lang="en-US" sz="3200" b="0" i="0" dirty="0">
                <a:solidFill>
                  <a:srgbClr val="000000"/>
                </a:solidFill>
                <a:effectLst/>
                <a:latin typeface="Cambria" panose="02040503050406030204" pitchFamily="18" charset="0"/>
                <a:ea typeface="Cambria" panose="02040503050406030204" pitchFamily="18" charset="0"/>
              </a:rPr>
              <a:t>Validation of data before its subsequent processing avoids possible exceptions and runtime errors.</a:t>
            </a:r>
            <a:endParaRPr lang="en-GH" sz="32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2D45168E-8591-4190-A3D3-BFCFACA07643}"/>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74057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717EC2-A319-4CAE-B43D-5E5AE82D56BD}"/>
              </a:ext>
            </a:extLst>
          </p:cNvPr>
          <p:cNvSpPr>
            <a:spLocks noGrp="1"/>
          </p:cNvSpPr>
          <p:nvPr>
            <p:ph type="title"/>
          </p:nvPr>
        </p:nvSpPr>
        <p:spPr/>
        <p:txBody>
          <a:bodyPr/>
          <a:lstStyle/>
          <a:p>
            <a:r>
              <a:rPr lang="en-US" dirty="0"/>
              <a:t>Why Form Validation is Important</a:t>
            </a:r>
            <a:endParaRPr lang="en-GH" dirty="0"/>
          </a:p>
        </p:txBody>
      </p:sp>
      <p:sp>
        <p:nvSpPr>
          <p:cNvPr id="4" name="Rectangle 1">
            <a:extLst>
              <a:ext uri="{FF2B5EF4-FFF2-40B4-BE49-F238E27FC236}">
                <a16:creationId xmlns:a16="http://schemas.microsoft.com/office/drawing/2014/main" id="{51BC1FB6-2033-4E0A-96F3-8F9899CC82B5}"/>
              </a:ext>
            </a:extLst>
          </p:cNvPr>
          <p:cNvSpPr>
            <a:spLocks noGrp="1" noChangeArrowheads="1"/>
          </p:cNvSpPr>
          <p:nvPr>
            <p:ph type="body" idx="1"/>
          </p:nvPr>
        </p:nvSpPr>
        <p:spPr bwMode="auto">
          <a:xfrm>
            <a:off x="334893" y="1578188"/>
            <a:ext cx="1091620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3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Security</a:t>
            </a:r>
            <a:r>
              <a:rPr kumimoji="0" lang="en-GH" altLang="en-GH" sz="3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Prevents malicious inputs like XSS (Cross-site Scripting), SQL Injection, and other code injections.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3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Accuracy</a:t>
            </a:r>
            <a:r>
              <a:rPr kumimoji="0" lang="en-GH" altLang="en-GH" sz="3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Ensures only valid and expected data is stored or processed.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H" altLang="en-GH" sz="32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User Experience</a:t>
            </a:r>
            <a:r>
              <a:rPr kumimoji="0" lang="en-GH" altLang="en-GH" sz="32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Provides real-time feedback to guide users in filling out forms correctly.</a:t>
            </a:r>
          </a:p>
        </p:txBody>
      </p:sp>
    </p:spTree>
    <p:extLst>
      <p:ext uri="{BB962C8B-B14F-4D97-AF65-F5344CB8AC3E}">
        <p14:creationId xmlns:p14="http://schemas.microsoft.com/office/powerpoint/2010/main" val="1112711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055F21-49C3-42EB-A4D8-C947FF6C167C}"/>
              </a:ext>
            </a:extLst>
          </p:cNvPr>
          <p:cNvSpPr>
            <a:spLocks noGrp="1"/>
          </p:cNvSpPr>
          <p:nvPr>
            <p:ph type="body" idx="1"/>
          </p:nvPr>
        </p:nvSpPr>
        <p:spPr>
          <a:xfrm>
            <a:off x="224474" y="1507788"/>
            <a:ext cx="11741285" cy="4630502"/>
          </a:xfrm>
        </p:spPr>
        <p:txBody>
          <a:bodyPr>
            <a:normAutofit fontScale="92500" lnSpcReduction="20000"/>
          </a:bodyPr>
          <a:lstStyle/>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Required Fields:</a:t>
            </a:r>
            <a:r>
              <a:rPr lang="en-US" sz="3200" b="0" i="0" dirty="0">
                <a:solidFill>
                  <a:srgbClr val="000000"/>
                </a:solidFill>
                <a:effectLst/>
                <a:latin typeface="Cambria" panose="02040503050406030204" pitchFamily="18" charset="0"/>
                <a:ea typeface="Cambria" panose="02040503050406030204" pitchFamily="18" charset="0"/>
              </a:rPr>
              <a:t> You need to make sure important fields are not empty.</a:t>
            </a:r>
          </a:p>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Email Validation:</a:t>
            </a:r>
            <a:r>
              <a:rPr lang="en-US" sz="3200" b="0" i="0" dirty="0">
                <a:solidFill>
                  <a:srgbClr val="000000"/>
                </a:solidFill>
                <a:effectLst/>
                <a:latin typeface="Cambria" panose="02040503050406030204" pitchFamily="18" charset="0"/>
                <a:ea typeface="Cambria" panose="02040503050406030204" pitchFamily="18" charset="0"/>
              </a:rPr>
              <a:t> You can check if the email address is valid or not.</a:t>
            </a:r>
          </a:p>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Number Validation:</a:t>
            </a:r>
            <a:r>
              <a:rPr lang="en-US" sz="3200" b="0" i="0" dirty="0">
                <a:solidFill>
                  <a:srgbClr val="000000"/>
                </a:solidFill>
                <a:effectLst/>
                <a:latin typeface="Cambria" panose="02040503050406030204" pitchFamily="18" charset="0"/>
                <a:ea typeface="Cambria" panose="02040503050406030204" pitchFamily="18" charset="0"/>
              </a:rPr>
              <a:t> You should allow only numbers for fields like age or phone number.</a:t>
            </a:r>
          </a:p>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URL Validation:</a:t>
            </a:r>
            <a:r>
              <a:rPr lang="en-US" sz="3200" b="0" i="0" dirty="0">
                <a:solidFill>
                  <a:srgbClr val="000000"/>
                </a:solidFill>
                <a:effectLst/>
                <a:latin typeface="Cambria" panose="02040503050406030204" pitchFamily="18" charset="0"/>
                <a:ea typeface="Cambria" panose="02040503050406030204" pitchFamily="18" charset="0"/>
              </a:rPr>
              <a:t> Need to check if a valid website URL is entered by the user.</a:t>
            </a:r>
          </a:p>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Length Check:</a:t>
            </a:r>
            <a:r>
              <a:rPr lang="en-US" sz="3200" b="0" i="0" dirty="0">
                <a:solidFill>
                  <a:srgbClr val="000000"/>
                </a:solidFill>
                <a:effectLst/>
                <a:latin typeface="Cambria" panose="02040503050406030204" pitchFamily="18" charset="0"/>
                <a:ea typeface="Cambria" panose="02040503050406030204" pitchFamily="18" charset="0"/>
              </a:rPr>
              <a:t> You have to limit how many characters a user can enter in the form.</a:t>
            </a:r>
          </a:p>
          <a:p>
            <a:pPr marL="457200" indent="-457200" algn="just">
              <a:buFont typeface="Wingdings" panose="05000000000000000000" pitchFamily="2" charset="2"/>
              <a:buChar char="q"/>
            </a:pPr>
            <a:r>
              <a:rPr lang="en-US" sz="3200" b="1" i="0" dirty="0">
                <a:solidFill>
                  <a:srgbClr val="000000"/>
                </a:solidFill>
                <a:effectLst/>
                <a:latin typeface="Cambria" panose="02040503050406030204" pitchFamily="18" charset="0"/>
                <a:ea typeface="Cambria" panose="02040503050406030204" pitchFamily="18" charset="0"/>
              </a:rPr>
              <a:t>Pattern Matching:</a:t>
            </a:r>
            <a:r>
              <a:rPr lang="en-US" sz="3200" b="0" i="0" dirty="0">
                <a:solidFill>
                  <a:srgbClr val="000000"/>
                </a:solidFill>
                <a:effectLst/>
                <a:latin typeface="Cambria" panose="02040503050406030204" pitchFamily="18" charset="0"/>
                <a:ea typeface="Cambria" panose="02040503050406030204" pitchFamily="18" charset="0"/>
              </a:rPr>
              <a:t> You can also use regular expressions to allow only specific characters.</a:t>
            </a:r>
          </a:p>
        </p:txBody>
      </p:sp>
      <p:sp>
        <p:nvSpPr>
          <p:cNvPr id="3" name="Title 2">
            <a:extLst>
              <a:ext uri="{FF2B5EF4-FFF2-40B4-BE49-F238E27FC236}">
                <a16:creationId xmlns:a16="http://schemas.microsoft.com/office/drawing/2014/main" id="{DB3711FF-4502-461F-999F-EADAB3EE8D69}"/>
              </a:ext>
            </a:extLst>
          </p:cNvPr>
          <p:cNvSpPr>
            <a:spLocks noGrp="1"/>
          </p:cNvSpPr>
          <p:nvPr>
            <p:ph type="title"/>
          </p:nvPr>
        </p:nvSpPr>
        <p:spPr/>
        <p:txBody>
          <a:bodyPr>
            <a:normAutofit/>
          </a:bodyPr>
          <a:lstStyle/>
          <a:p>
            <a:r>
              <a:rPr lang="en-US" b="1" i="0" dirty="0">
                <a:effectLst/>
                <a:latin typeface="Cambria" panose="02040503050406030204" pitchFamily="18" charset="0"/>
                <a:ea typeface="Cambria" panose="02040503050406030204" pitchFamily="18" charset="0"/>
              </a:rPr>
              <a:t>Following are the rules for form validation</a:t>
            </a:r>
            <a:endParaRPr lang="en-GH"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1417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B8FC9F-6590-457C-9A3D-23694E70326E}"/>
              </a:ext>
            </a:extLst>
          </p:cNvPr>
          <p:cNvSpPr>
            <a:spLocks noGrp="1"/>
          </p:cNvSpPr>
          <p:nvPr>
            <p:ph type="body" idx="1"/>
          </p:nvPr>
        </p:nvSpPr>
        <p:spPr/>
        <p:txBody>
          <a:bodyPr>
            <a:normAutofit/>
          </a:bodyPr>
          <a:lstStyle/>
          <a:p>
            <a:r>
              <a:rPr lang="en-US" sz="80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Basic Form Handling Web App (Part 1 - Input &amp; Validation)</a:t>
            </a:r>
            <a:endParaRPr lang="en-GH" sz="85700" b="1" dirty="0">
              <a:solidFill>
                <a:schemeClr val="tx1"/>
              </a:solidFill>
            </a:endParaRPr>
          </a:p>
        </p:txBody>
      </p:sp>
      <p:sp>
        <p:nvSpPr>
          <p:cNvPr id="3" name="Title 2">
            <a:extLst>
              <a:ext uri="{FF2B5EF4-FFF2-40B4-BE49-F238E27FC236}">
                <a16:creationId xmlns:a16="http://schemas.microsoft.com/office/drawing/2014/main" id="{56461A6A-E846-40EE-8C3A-881D80919BD8}"/>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325145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F96631-513D-4ABE-A5E2-2C2C4B2C4FB0}"/>
              </a:ext>
            </a:extLst>
          </p:cNvPr>
          <p:cNvSpPr>
            <a:spLocks noGrp="1"/>
          </p:cNvSpPr>
          <p:nvPr>
            <p:ph type="body" idx="1"/>
          </p:nvPr>
        </p:nvSpPr>
        <p:spPr>
          <a:xfrm>
            <a:off x="326012" y="1473587"/>
            <a:ext cx="10515600" cy="4402056"/>
          </a:xfrm>
        </p:spPr>
        <p:txBody>
          <a:bodyPr>
            <a:normAutofit/>
          </a:bodyPr>
          <a:lstStyle/>
          <a:p>
            <a:r>
              <a:rPr lang="en-US" sz="3200" b="0" i="0" dirty="0">
                <a:solidFill>
                  <a:srgbClr val="000000"/>
                </a:solidFill>
                <a:effectLst/>
                <a:latin typeface="Cambria" panose="02040503050406030204" pitchFamily="18" charset="0"/>
                <a:ea typeface="Cambria" panose="02040503050406030204" pitchFamily="18" charset="0"/>
              </a:rPr>
              <a:t>Validation can be done both on the </a:t>
            </a:r>
            <a:r>
              <a:rPr lang="en-US" sz="3200" b="1" i="0" dirty="0">
                <a:solidFill>
                  <a:srgbClr val="000000"/>
                </a:solidFill>
                <a:effectLst/>
                <a:latin typeface="Cambria" panose="02040503050406030204" pitchFamily="18" charset="0"/>
                <a:ea typeface="Cambria" panose="02040503050406030204" pitchFamily="18" charset="0"/>
              </a:rPr>
              <a:t>client-side and on the server-side.</a:t>
            </a:r>
            <a:r>
              <a:rPr lang="en-US" sz="3200" b="0" i="0" dirty="0">
                <a:solidFill>
                  <a:srgbClr val="000000"/>
                </a:solidFill>
                <a:effectLst/>
                <a:latin typeface="Cambria" panose="02040503050406030204" pitchFamily="18" charset="0"/>
                <a:ea typeface="Cambria" panose="02040503050406030204" pitchFamily="18" charset="0"/>
              </a:rPr>
              <a:t> </a:t>
            </a:r>
          </a:p>
          <a:p>
            <a:r>
              <a:rPr lang="en-US" sz="3200" b="0" i="0" dirty="0">
                <a:solidFill>
                  <a:srgbClr val="000000"/>
                </a:solidFill>
                <a:effectLst/>
                <a:latin typeface="Cambria" panose="02040503050406030204" pitchFamily="18" charset="0"/>
                <a:ea typeface="Cambria" panose="02040503050406030204" pitchFamily="18" charset="0"/>
              </a:rPr>
              <a:t>When the client submits the form, the form data is intercepted by the PHP script running on the server. </a:t>
            </a:r>
          </a:p>
          <a:p>
            <a:r>
              <a:rPr lang="en-US" sz="3200" b="0" i="0" dirty="0">
                <a:solidFill>
                  <a:srgbClr val="000000"/>
                </a:solidFill>
                <a:effectLst/>
                <a:latin typeface="Cambria" panose="02040503050406030204" pitchFamily="18" charset="0"/>
                <a:ea typeface="Cambria" panose="02040503050406030204" pitchFamily="18" charset="0"/>
              </a:rPr>
              <a:t>Using various functions available in PHP, the server-side form validation can be done.</a:t>
            </a:r>
            <a:endParaRPr lang="en-GH" sz="32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F9DD9BFD-7C19-48F2-8719-19F211F37465}"/>
              </a:ext>
            </a:extLst>
          </p:cNvPr>
          <p:cNvSpPr>
            <a:spLocks noGrp="1"/>
          </p:cNvSpPr>
          <p:nvPr>
            <p:ph type="title"/>
          </p:nvPr>
        </p:nvSpPr>
        <p:spPr/>
        <p:txBody>
          <a:bodyPr>
            <a:normAutofit/>
          </a:bodyPr>
          <a:lstStyle/>
          <a:p>
            <a:r>
              <a:rPr lang="en-US" b="1" i="0" dirty="0">
                <a:effectLst/>
                <a:latin typeface="Cambria" panose="02040503050406030204" pitchFamily="18" charset="0"/>
                <a:ea typeface="Cambria" panose="02040503050406030204" pitchFamily="18" charset="0"/>
              </a:rPr>
              <a:t>Types of Form Validation</a:t>
            </a:r>
            <a:endParaRPr lang="en-GH"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59052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839F2-9295-450B-9F78-C4FBCDBAF21B}"/>
              </a:ext>
            </a:extLst>
          </p:cNvPr>
          <p:cNvSpPr>
            <a:spLocks noGrp="1"/>
          </p:cNvSpPr>
          <p:nvPr>
            <p:ph type="body" idx="1"/>
          </p:nvPr>
        </p:nvSpPr>
        <p:spPr>
          <a:xfrm>
            <a:off x="379379" y="1687595"/>
            <a:ext cx="10968071" cy="4402056"/>
          </a:xfrm>
        </p:spPr>
        <p:txBody>
          <a:bodyPr>
            <a:normAutofit/>
          </a:bodyPr>
          <a:lstStyle/>
          <a:p>
            <a:pPr algn="just"/>
            <a:r>
              <a:rPr lang="en-US" sz="2800" b="1" i="0" u="none" strike="noStrike" dirty="0">
                <a:solidFill>
                  <a:schemeClr val="tx1"/>
                </a:solidFill>
                <a:effectLst/>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Client-side Validation:</a:t>
            </a:r>
            <a:r>
              <a:rPr lang="en-US" sz="2800" b="0" i="0" dirty="0">
                <a:solidFill>
                  <a:schemeClr val="tx1"/>
                </a:solidFill>
                <a:effectLst/>
                <a:latin typeface="Cambria" panose="02040503050406030204" pitchFamily="18" charset="0"/>
                <a:ea typeface="Cambria" panose="02040503050406030204" pitchFamily="18" charset="0"/>
              </a:rPr>
              <a:t> This happens in the user's web browser before the form submission. It provides instant feedback to users. This is commonly done with JavaScript.</a:t>
            </a:r>
          </a:p>
          <a:p>
            <a:pPr algn="just"/>
            <a:endParaRPr lang="en-US" sz="2800" b="0" i="0" dirty="0">
              <a:solidFill>
                <a:schemeClr val="tx1"/>
              </a:solidFill>
              <a:effectLst/>
              <a:latin typeface="Cambria" panose="02040503050406030204" pitchFamily="18" charset="0"/>
              <a:ea typeface="Cambria" panose="02040503050406030204" pitchFamily="18" charset="0"/>
            </a:endParaRPr>
          </a:p>
          <a:p>
            <a:pPr algn="just"/>
            <a:r>
              <a:rPr lang="en-US" sz="2800" b="1" i="0" u="none" strike="noStrike" dirty="0">
                <a:solidFill>
                  <a:schemeClr val="tx1"/>
                </a:solidFill>
                <a:effectLst/>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Server-side Validation:</a:t>
            </a:r>
            <a:r>
              <a:rPr lang="en-US" sz="2800" b="0" i="0" dirty="0">
                <a:solidFill>
                  <a:schemeClr val="tx1"/>
                </a:solidFill>
                <a:effectLst/>
                <a:latin typeface="Cambria" panose="02040503050406030204" pitchFamily="18" charset="0"/>
                <a:ea typeface="Cambria" panose="02040503050406030204" pitchFamily="18" charset="0"/>
              </a:rPr>
              <a:t> After the submission of the form, server-side validation happens. It is important for security and ensures that data is checked on the server even when client-side validation is turned off.</a:t>
            </a:r>
          </a:p>
          <a:p>
            <a:endParaRPr lang="en-GH" sz="28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D1836724-1101-496F-BB47-C71A97D55B3F}"/>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428375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23D758-DA23-4038-89C4-CA03CD2401AE}"/>
              </a:ext>
            </a:extLst>
          </p:cNvPr>
          <p:cNvSpPr>
            <a:spLocks noGrp="1"/>
          </p:cNvSpPr>
          <p:nvPr>
            <p:ph type="body" idx="1"/>
          </p:nvPr>
        </p:nvSpPr>
        <p:spPr>
          <a:xfrm>
            <a:off x="336207" y="1522225"/>
            <a:ext cx="11016710" cy="4402056"/>
          </a:xfrm>
        </p:spPr>
        <p:txBody>
          <a:bodyPr>
            <a:normAutofit lnSpcReduction="10000"/>
          </a:bodyPr>
          <a:lstStyle/>
          <a:p>
            <a:pPr algn="l"/>
            <a:r>
              <a:rPr lang="en-US" sz="3200" b="0" i="0" dirty="0">
                <a:solidFill>
                  <a:srgbClr val="000000"/>
                </a:solidFill>
                <a:effectLst/>
                <a:latin typeface="Cambria" panose="02040503050406030204" pitchFamily="18" charset="0"/>
                <a:ea typeface="Cambria" panose="02040503050406030204" pitchFamily="18" charset="0"/>
              </a:rPr>
              <a:t>To validate forms in PHP you will have to follow the below steps −</a:t>
            </a:r>
          </a:p>
          <a:p>
            <a:pPr algn="just">
              <a:buFont typeface="Arial" panose="020B0604020202020204" pitchFamily="34" charset="0"/>
              <a:buChar char="•"/>
            </a:pPr>
            <a:r>
              <a:rPr lang="en-US" sz="3200" b="1" i="0" dirty="0">
                <a:solidFill>
                  <a:srgbClr val="000000"/>
                </a:solidFill>
                <a:effectLst/>
                <a:latin typeface="Cambria" panose="02040503050406030204" pitchFamily="18" charset="0"/>
                <a:ea typeface="Cambria" panose="02040503050406030204" pitchFamily="18" charset="0"/>
              </a:rPr>
              <a:t>Create a Form:</a:t>
            </a:r>
            <a:r>
              <a:rPr lang="en-US" sz="3200" b="0" i="0" dirty="0">
                <a:solidFill>
                  <a:srgbClr val="000000"/>
                </a:solidFill>
                <a:effectLst/>
                <a:latin typeface="Cambria" panose="02040503050406030204" pitchFamily="18" charset="0"/>
                <a:ea typeface="Cambria" panose="02040503050406030204" pitchFamily="18" charset="0"/>
              </a:rPr>
              <a:t> First you need to create a simple HTML form.</a:t>
            </a:r>
          </a:p>
          <a:p>
            <a:pPr algn="just">
              <a:buFont typeface="Arial" panose="020B0604020202020204" pitchFamily="34" charset="0"/>
              <a:buChar char="•"/>
            </a:pPr>
            <a:r>
              <a:rPr lang="en-US" sz="3200" b="1" i="0" dirty="0">
                <a:solidFill>
                  <a:srgbClr val="000000"/>
                </a:solidFill>
                <a:effectLst/>
                <a:latin typeface="Cambria" panose="02040503050406030204" pitchFamily="18" charset="0"/>
                <a:ea typeface="Cambria" panose="02040503050406030204" pitchFamily="18" charset="0"/>
              </a:rPr>
              <a:t>Collect Form Data:</a:t>
            </a:r>
            <a:r>
              <a:rPr lang="en-US" sz="3200" b="0" i="0" dirty="0">
                <a:solidFill>
                  <a:srgbClr val="000000"/>
                </a:solidFill>
                <a:effectLst/>
                <a:latin typeface="Cambria" panose="02040503050406030204" pitchFamily="18" charset="0"/>
                <a:ea typeface="Cambria" panose="02040503050406030204" pitchFamily="18" charset="0"/>
              </a:rPr>
              <a:t> Then use PHP to collect the data after the form is submitted.</a:t>
            </a:r>
          </a:p>
          <a:p>
            <a:pPr algn="just">
              <a:buFont typeface="Arial" panose="020B0604020202020204" pitchFamily="34" charset="0"/>
              <a:buChar char="•"/>
            </a:pPr>
            <a:r>
              <a:rPr lang="en-US" sz="3200" b="1" i="0" dirty="0">
                <a:solidFill>
                  <a:srgbClr val="000000"/>
                </a:solidFill>
                <a:effectLst/>
                <a:latin typeface="Cambria" panose="02040503050406030204" pitchFamily="18" charset="0"/>
                <a:ea typeface="Cambria" panose="02040503050406030204" pitchFamily="18" charset="0"/>
              </a:rPr>
              <a:t>Perform Validation:</a:t>
            </a:r>
            <a:r>
              <a:rPr lang="en-US" sz="3200" b="0" i="0" dirty="0">
                <a:solidFill>
                  <a:srgbClr val="000000"/>
                </a:solidFill>
                <a:effectLst/>
                <a:latin typeface="Cambria" panose="02040503050406030204" pitchFamily="18" charset="0"/>
                <a:ea typeface="Cambria" panose="02040503050406030204" pitchFamily="18" charset="0"/>
              </a:rPr>
              <a:t> After that you have to check if the data meets specific criteria.</a:t>
            </a:r>
          </a:p>
          <a:p>
            <a:pPr algn="just">
              <a:buFont typeface="Arial" panose="020B0604020202020204" pitchFamily="34" charset="0"/>
              <a:buChar char="•"/>
            </a:pPr>
            <a:r>
              <a:rPr lang="en-US" sz="3200" b="1" i="0" dirty="0">
                <a:solidFill>
                  <a:srgbClr val="000000"/>
                </a:solidFill>
                <a:effectLst/>
                <a:latin typeface="Cambria" panose="02040503050406030204" pitchFamily="18" charset="0"/>
                <a:ea typeface="Cambria" panose="02040503050406030204" pitchFamily="18" charset="0"/>
              </a:rPr>
              <a:t>Provide Feedback:</a:t>
            </a:r>
            <a:r>
              <a:rPr lang="en-US" sz="3200" b="0" i="0" dirty="0">
                <a:solidFill>
                  <a:srgbClr val="000000"/>
                </a:solidFill>
                <a:effectLst/>
                <a:latin typeface="Cambria" panose="02040503050406030204" pitchFamily="18" charset="0"/>
                <a:ea typeface="Cambria" panose="02040503050406030204" pitchFamily="18" charset="0"/>
              </a:rPr>
              <a:t> Inform the user if there are any errors or if the submission is successful.</a:t>
            </a:r>
          </a:p>
          <a:p>
            <a:endParaRPr lang="en-GH" sz="32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F0A7F654-6963-462A-8995-AC70192A8734}"/>
              </a:ext>
            </a:extLst>
          </p:cNvPr>
          <p:cNvSpPr>
            <a:spLocks noGrp="1"/>
          </p:cNvSpPr>
          <p:nvPr>
            <p:ph type="title"/>
          </p:nvPr>
        </p:nvSpPr>
        <p:spPr/>
        <p:txBody>
          <a:bodyPr>
            <a:normAutofit/>
          </a:bodyPr>
          <a:lstStyle/>
          <a:p>
            <a:r>
              <a:rPr lang="en-US" b="1" i="0" dirty="0">
                <a:effectLst/>
                <a:latin typeface="Cambria" panose="02040503050406030204" pitchFamily="18" charset="0"/>
                <a:ea typeface="Cambria" panose="02040503050406030204" pitchFamily="18" charset="0"/>
              </a:rPr>
              <a:t>How to Validate Forms in PHP</a:t>
            </a:r>
            <a:endParaRPr lang="en-GH"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8020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31069E-45D6-4449-81BE-1132E96100FC}"/>
              </a:ext>
            </a:extLst>
          </p:cNvPr>
          <p:cNvSpPr>
            <a:spLocks noGrp="1"/>
          </p:cNvSpPr>
          <p:nvPr>
            <p:ph type="body" idx="1"/>
          </p:nvPr>
        </p:nvSpPr>
        <p:spPr>
          <a:xfrm>
            <a:off x="403833" y="1687595"/>
            <a:ext cx="10515600" cy="4402056"/>
          </a:xfrm>
        </p:spPr>
        <p:txBody>
          <a:bodyPr>
            <a:normAutofit/>
          </a:bodyPr>
          <a:lstStyle/>
          <a:p>
            <a:pPr marL="457200" indent="-457200" algn="l">
              <a:buFont typeface="Wingdings" panose="05000000000000000000" pitchFamily="2" charset="2"/>
              <a:buChar char="q"/>
            </a:pPr>
            <a:r>
              <a:rPr lang="en-US" sz="2800" b="0" i="0" dirty="0">
                <a:solidFill>
                  <a:srgbClr val="000000"/>
                </a:solidFill>
                <a:effectLst/>
                <a:latin typeface="Cambria" panose="02040503050406030204" pitchFamily="18" charset="0"/>
                <a:ea typeface="Cambria" panose="02040503050406030204" pitchFamily="18" charset="0"/>
              </a:rPr>
              <a:t>The new input controls as per the HTML5 specifications have in-built validation. </a:t>
            </a:r>
          </a:p>
          <a:p>
            <a:pPr marL="457200" indent="-457200" algn="l">
              <a:buFont typeface="Wingdings" panose="05000000000000000000" pitchFamily="2" charset="2"/>
              <a:buChar char="q"/>
            </a:pPr>
            <a:r>
              <a:rPr lang="en-US" sz="2800" b="0" i="0" dirty="0">
                <a:solidFill>
                  <a:srgbClr val="000000"/>
                </a:solidFill>
                <a:effectLst/>
                <a:latin typeface="Cambria" panose="02040503050406030204" pitchFamily="18" charset="0"/>
                <a:ea typeface="Cambria" panose="02040503050406030204" pitchFamily="18" charset="0"/>
              </a:rPr>
              <a:t>For example an input element of the type 'email', even though is a text field, is customized to accept a string that is according to email address protocol.</a:t>
            </a:r>
          </a:p>
          <a:p>
            <a:pPr marL="457200" indent="-457200" algn="l">
              <a:buFont typeface="Wingdings" panose="05000000000000000000" pitchFamily="2" charset="2"/>
              <a:buChar char="q"/>
            </a:pPr>
            <a:r>
              <a:rPr lang="en-US" sz="2800" b="0" i="0" dirty="0">
                <a:solidFill>
                  <a:srgbClr val="000000"/>
                </a:solidFill>
                <a:effectLst/>
                <a:latin typeface="Cambria" panose="02040503050406030204" pitchFamily="18" charset="0"/>
                <a:ea typeface="Cambria" panose="02040503050406030204" pitchFamily="18" charset="0"/>
              </a:rPr>
              <a:t>Validation takes place before the data is submitted to the server. Same thing is true with other input types such as URL, number, etc.</a:t>
            </a:r>
          </a:p>
          <a:p>
            <a:pPr marL="457200" indent="-457200">
              <a:buFont typeface="Wingdings" panose="05000000000000000000" pitchFamily="2" charset="2"/>
              <a:buChar char="q"/>
            </a:pPr>
            <a:endParaRPr lang="en-GH" sz="28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03A9333D-7F4C-423C-A64D-1CF195F10C95}"/>
              </a:ext>
            </a:extLst>
          </p:cNvPr>
          <p:cNvSpPr>
            <a:spLocks noGrp="1"/>
          </p:cNvSpPr>
          <p:nvPr>
            <p:ph type="title"/>
          </p:nvPr>
        </p:nvSpPr>
        <p:spPr/>
        <p:txBody>
          <a:bodyPr>
            <a:normAutofit/>
          </a:bodyPr>
          <a:lstStyle/>
          <a:p>
            <a:r>
              <a:rPr lang="en-US" b="1" i="0" dirty="0">
                <a:effectLst/>
                <a:latin typeface="Cambria" panose="02040503050406030204" pitchFamily="18" charset="0"/>
                <a:ea typeface="Cambria" panose="02040503050406030204" pitchFamily="18" charset="0"/>
              </a:rPr>
              <a:t>Client-side Validation</a:t>
            </a:r>
            <a:endParaRPr lang="en-GH"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98705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7DAB33-63C7-4754-B7EB-5C5B6BEA8686}"/>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8FD9880F-338C-4EC4-923D-B58532378C4E}"/>
              </a:ext>
            </a:extLst>
          </p:cNvPr>
          <p:cNvSpPr>
            <a:spLocks noGrp="1"/>
          </p:cNvSpPr>
          <p:nvPr>
            <p:ph type="title"/>
          </p:nvPr>
        </p:nvSpPr>
        <p:spPr/>
        <p:txBody>
          <a:bodyPr/>
          <a:lstStyle/>
          <a:p>
            <a:r>
              <a:rPr lang="en-US" b="1" i="0" dirty="0">
                <a:effectLst/>
                <a:latin typeface="Cambria" panose="02040503050406030204" pitchFamily="18" charset="0"/>
                <a:ea typeface="Cambria" panose="02040503050406030204" pitchFamily="18" charset="0"/>
              </a:rPr>
              <a:t>Client-side Validation</a:t>
            </a:r>
            <a:endParaRPr lang="en-GH" dirty="0"/>
          </a:p>
        </p:txBody>
      </p:sp>
      <p:pic>
        <p:nvPicPr>
          <p:cNvPr id="5" name="Picture 4">
            <a:extLst>
              <a:ext uri="{FF2B5EF4-FFF2-40B4-BE49-F238E27FC236}">
                <a16:creationId xmlns:a16="http://schemas.microsoft.com/office/drawing/2014/main" id="{CBB64662-7D28-4EE4-8C76-342E16367ABE}"/>
              </a:ext>
            </a:extLst>
          </p:cNvPr>
          <p:cNvPicPr>
            <a:picLocks noChangeAspect="1"/>
          </p:cNvPicPr>
          <p:nvPr/>
        </p:nvPicPr>
        <p:blipFill>
          <a:blip r:embed="rId2"/>
          <a:stretch>
            <a:fillRect/>
          </a:stretch>
        </p:blipFill>
        <p:spPr>
          <a:xfrm>
            <a:off x="92546" y="1347127"/>
            <a:ext cx="8159932" cy="4742524"/>
          </a:xfrm>
          <a:prstGeom prst="rect">
            <a:avLst/>
          </a:prstGeom>
        </p:spPr>
      </p:pic>
      <p:pic>
        <p:nvPicPr>
          <p:cNvPr id="7" name="Picture 6">
            <a:extLst>
              <a:ext uri="{FF2B5EF4-FFF2-40B4-BE49-F238E27FC236}">
                <a16:creationId xmlns:a16="http://schemas.microsoft.com/office/drawing/2014/main" id="{7BFF3391-5918-401B-AE21-B4695A374172}"/>
              </a:ext>
            </a:extLst>
          </p:cNvPr>
          <p:cNvPicPr>
            <a:picLocks noChangeAspect="1"/>
          </p:cNvPicPr>
          <p:nvPr/>
        </p:nvPicPr>
        <p:blipFill>
          <a:blip r:embed="rId3"/>
          <a:stretch>
            <a:fillRect/>
          </a:stretch>
        </p:blipFill>
        <p:spPr>
          <a:xfrm>
            <a:off x="6648930" y="1496268"/>
            <a:ext cx="5543070" cy="4402056"/>
          </a:xfrm>
          <a:prstGeom prst="rect">
            <a:avLst/>
          </a:prstGeom>
        </p:spPr>
      </p:pic>
    </p:spTree>
    <p:extLst>
      <p:ext uri="{BB962C8B-B14F-4D97-AF65-F5344CB8AC3E}">
        <p14:creationId xmlns:p14="http://schemas.microsoft.com/office/powerpoint/2010/main" val="3918014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FA8B25-07C9-4339-9285-9E86EADAF79A}"/>
              </a:ext>
            </a:extLst>
          </p:cNvPr>
          <p:cNvSpPr>
            <a:spLocks noGrp="1"/>
          </p:cNvSpPr>
          <p:nvPr>
            <p:ph type="body" idx="1"/>
          </p:nvPr>
        </p:nvSpPr>
        <p:spPr/>
        <p:txBody>
          <a:bodyPr>
            <a:normAutofit/>
          </a:bodyPr>
          <a:lstStyle/>
          <a:p>
            <a:pPr marL="457200" indent="-457200">
              <a:buFont typeface="Wingdings" panose="05000000000000000000" pitchFamily="2" charset="2"/>
              <a:buChar char="q"/>
            </a:pPr>
            <a:r>
              <a:rPr lang="en-US" sz="2800" b="0" i="0" dirty="0">
                <a:solidFill>
                  <a:srgbClr val="000000"/>
                </a:solidFill>
                <a:effectLst/>
                <a:latin typeface="Cambria" panose="02040503050406030204" pitchFamily="18" charset="0"/>
                <a:ea typeface="Cambria" panose="02040503050406030204" pitchFamily="18" charset="0"/>
              </a:rPr>
              <a:t>The validation on the server-side with PHP comes into picture, either when the form data passes the client-side validation, or there's no validation on the client side at all.</a:t>
            </a:r>
          </a:p>
          <a:p>
            <a:pPr marL="457200" indent="-457200">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Server-side validation means that form data is sent to the server, where PHP code checks whether it’s valid (e.g., required fields are filled, email is in the correct format, etc.).</a:t>
            </a:r>
            <a:endParaRPr lang="en-GH" sz="28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42BB2C3E-CA32-4025-8534-5F23B369E655}"/>
              </a:ext>
            </a:extLst>
          </p:cNvPr>
          <p:cNvSpPr>
            <a:spLocks noGrp="1"/>
          </p:cNvSpPr>
          <p:nvPr>
            <p:ph type="title"/>
          </p:nvPr>
        </p:nvSpPr>
        <p:spPr/>
        <p:txBody>
          <a:bodyPr>
            <a:normAutofit/>
          </a:bodyPr>
          <a:lstStyle/>
          <a:p>
            <a:r>
              <a:rPr lang="en-US" b="1" i="0" dirty="0">
                <a:effectLst/>
                <a:latin typeface="Cambria" panose="02040503050406030204" pitchFamily="18" charset="0"/>
                <a:ea typeface="Cambria" panose="02040503050406030204" pitchFamily="18" charset="0"/>
              </a:rPr>
              <a:t>Server-Side Validation</a:t>
            </a:r>
            <a:endParaRPr lang="en-GH"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01037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B79828-1498-41AA-BF45-A97D05CB0C8D}"/>
              </a:ext>
            </a:extLst>
          </p:cNvPr>
          <p:cNvSpPr>
            <a:spLocks noGrp="1"/>
          </p:cNvSpPr>
          <p:nvPr>
            <p:ph type="body" idx="1"/>
          </p:nvPr>
        </p:nvSpPr>
        <p:spPr>
          <a:xfrm>
            <a:off x="355194" y="1463859"/>
            <a:ext cx="10685700" cy="4635384"/>
          </a:xfrm>
        </p:spPr>
        <p:txBody>
          <a:bodyPr>
            <a:normAutofit/>
          </a:bodyPr>
          <a:lstStyle/>
          <a:p>
            <a:r>
              <a:rPr lang="en-US" sz="2800" dirty="0">
                <a:solidFill>
                  <a:schemeClr val="tx1"/>
                </a:solidFill>
                <a:latin typeface="Cambria" panose="02040503050406030204" pitchFamily="18" charset="0"/>
                <a:ea typeface="Cambria" panose="02040503050406030204" pitchFamily="18" charset="0"/>
              </a:rPr>
              <a:t>Two Common Approaches in PHP</a:t>
            </a:r>
          </a:p>
          <a:p>
            <a:endParaRPr lang="en-US" sz="2800" dirty="0">
              <a:solidFill>
                <a:schemeClr val="tx1"/>
              </a:solidFill>
              <a:latin typeface="Cambria" panose="02040503050406030204" pitchFamily="18" charset="0"/>
              <a:ea typeface="Cambria" panose="02040503050406030204" pitchFamily="18" charset="0"/>
            </a:endParaRPr>
          </a:p>
          <a:p>
            <a:r>
              <a:rPr lang="en-US" sz="2800" dirty="0">
                <a:solidFill>
                  <a:schemeClr val="tx1"/>
                </a:solidFill>
                <a:latin typeface="Cambria" panose="02040503050406030204" pitchFamily="18" charset="0"/>
                <a:ea typeface="Cambria" panose="02040503050406030204" pitchFamily="18" charset="0"/>
              </a:rPr>
              <a:t>Approach 1: Single File</a:t>
            </a:r>
          </a:p>
          <a:p>
            <a:pPr marL="457200" indent="-457200">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The form and validation code are both in one file (e.g., </a:t>
            </a:r>
            <a:r>
              <a:rPr lang="en-US" sz="2800" dirty="0" err="1">
                <a:solidFill>
                  <a:schemeClr val="tx1"/>
                </a:solidFill>
                <a:latin typeface="Cambria" panose="02040503050406030204" pitchFamily="18" charset="0"/>
                <a:ea typeface="Cambria" panose="02040503050406030204" pitchFamily="18" charset="0"/>
              </a:rPr>
              <a:t>form.php</a:t>
            </a:r>
            <a:r>
              <a:rPr lang="en-US" sz="2800" dirty="0">
                <a:solidFill>
                  <a:schemeClr val="tx1"/>
                </a:solidFill>
                <a:latin typeface="Cambria" panose="02040503050406030204" pitchFamily="18" charset="0"/>
                <a:ea typeface="Cambria" panose="02040503050406030204" pitchFamily="18" charset="0"/>
              </a:rPr>
              <a:t>)</a:t>
            </a:r>
          </a:p>
          <a:p>
            <a:pPr marL="457200" indent="-457200">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Uses $_SERVER["PHP_SELF"] as form action</a:t>
            </a:r>
          </a:p>
          <a:p>
            <a:endParaRPr lang="en-US" sz="2800" dirty="0">
              <a:solidFill>
                <a:schemeClr val="tx1"/>
              </a:solidFill>
              <a:latin typeface="Cambria" panose="02040503050406030204" pitchFamily="18" charset="0"/>
              <a:ea typeface="Cambria" panose="02040503050406030204" pitchFamily="18" charset="0"/>
            </a:endParaRPr>
          </a:p>
          <a:p>
            <a:r>
              <a:rPr lang="en-US" sz="2800" dirty="0">
                <a:solidFill>
                  <a:schemeClr val="tx1"/>
                </a:solidFill>
                <a:latin typeface="Cambria" panose="02040503050406030204" pitchFamily="18" charset="0"/>
                <a:ea typeface="Cambria" panose="02040503050406030204" pitchFamily="18" charset="0"/>
              </a:rPr>
              <a:t>Approach 2: Separate Files </a:t>
            </a:r>
          </a:p>
          <a:p>
            <a:pPr marL="457200" indent="-457200">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One HTML file contains the form (</a:t>
            </a:r>
            <a:r>
              <a:rPr lang="en-US" sz="2800" b="1" dirty="0">
                <a:solidFill>
                  <a:schemeClr val="tx1"/>
                </a:solidFill>
                <a:latin typeface="Cambria" panose="02040503050406030204" pitchFamily="18" charset="0"/>
                <a:ea typeface="Cambria" panose="02040503050406030204" pitchFamily="18" charset="0"/>
              </a:rPr>
              <a:t>form.html</a:t>
            </a:r>
            <a:r>
              <a:rPr lang="en-US" sz="2800" dirty="0">
                <a:solidFill>
                  <a:schemeClr val="tx1"/>
                </a:solidFill>
                <a:latin typeface="Cambria" panose="02040503050406030204" pitchFamily="18" charset="0"/>
                <a:ea typeface="Cambria" panose="02040503050406030204" pitchFamily="18" charset="0"/>
              </a:rPr>
              <a:t>)</a:t>
            </a:r>
          </a:p>
          <a:p>
            <a:pPr marL="457200" indent="-457200">
              <a:buFont typeface="Wingdings" panose="05000000000000000000" pitchFamily="2" charset="2"/>
              <a:buChar char="q"/>
            </a:pPr>
            <a:r>
              <a:rPr lang="en-US" sz="2800" dirty="0">
                <a:solidFill>
                  <a:schemeClr val="tx1"/>
                </a:solidFill>
                <a:latin typeface="Cambria" panose="02040503050406030204" pitchFamily="18" charset="0"/>
                <a:ea typeface="Cambria" panose="02040503050406030204" pitchFamily="18" charset="0"/>
              </a:rPr>
              <a:t>One PHP file processes/validates input (</a:t>
            </a:r>
            <a:r>
              <a:rPr lang="en-US" sz="2800" b="1" dirty="0" err="1">
                <a:solidFill>
                  <a:schemeClr val="tx1"/>
                </a:solidFill>
                <a:latin typeface="Cambria" panose="02040503050406030204" pitchFamily="18" charset="0"/>
                <a:ea typeface="Cambria" panose="02040503050406030204" pitchFamily="18" charset="0"/>
              </a:rPr>
              <a:t>process.php</a:t>
            </a:r>
            <a:r>
              <a:rPr lang="en-US" sz="2800" dirty="0">
                <a:solidFill>
                  <a:schemeClr val="tx1"/>
                </a:solidFill>
                <a:latin typeface="Cambria" panose="02040503050406030204" pitchFamily="18" charset="0"/>
                <a:ea typeface="Cambria" panose="02040503050406030204" pitchFamily="18" charset="0"/>
              </a:rPr>
              <a:t>)</a:t>
            </a:r>
          </a:p>
          <a:p>
            <a:pPr marL="457200" indent="-457200">
              <a:buFont typeface="Wingdings" panose="05000000000000000000" pitchFamily="2" charset="2"/>
              <a:buChar char="q"/>
            </a:pPr>
            <a:endParaRPr lang="en-US" sz="2800" dirty="0">
              <a:solidFill>
                <a:schemeClr val="tx1"/>
              </a:solidFill>
              <a:latin typeface="Cambria" panose="02040503050406030204" pitchFamily="18" charset="0"/>
              <a:ea typeface="Cambria" panose="02040503050406030204" pitchFamily="18" charset="0"/>
            </a:endParaRPr>
          </a:p>
          <a:p>
            <a:pPr marL="457200" indent="-457200">
              <a:buFont typeface="Wingdings" panose="05000000000000000000" pitchFamily="2" charset="2"/>
              <a:buChar char="q"/>
            </a:pPr>
            <a:endParaRPr lang="en-GH" sz="28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97CB45C9-C745-4D5B-9FE4-0F474F5E9EFF}"/>
              </a:ext>
            </a:extLst>
          </p:cNvPr>
          <p:cNvSpPr>
            <a:spLocks noGrp="1"/>
          </p:cNvSpPr>
          <p:nvPr>
            <p:ph type="title"/>
          </p:nvPr>
        </p:nvSpPr>
        <p:spPr/>
        <p:txBody>
          <a:bodyPr/>
          <a:lstStyle/>
          <a:p>
            <a:r>
              <a:rPr lang="en-US" b="1" i="0" dirty="0">
                <a:effectLst/>
                <a:latin typeface="Cambria" panose="02040503050406030204" pitchFamily="18" charset="0"/>
                <a:ea typeface="Cambria" panose="02040503050406030204" pitchFamily="18" charset="0"/>
              </a:rPr>
              <a:t>Server-Side Validation</a:t>
            </a:r>
            <a:endParaRPr lang="en-GH" dirty="0"/>
          </a:p>
        </p:txBody>
      </p:sp>
    </p:spTree>
    <p:extLst>
      <p:ext uri="{BB962C8B-B14F-4D97-AF65-F5344CB8AC3E}">
        <p14:creationId xmlns:p14="http://schemas.microsoft.com/office/powerpoint/2010/main" val="367337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CC31C7-3307-43F7-B72E-23FA1FB28C81}"/>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37546283-21D3-47CD-9903-2782C7C1E792}"/>
              </a:ext>
            </a:extLst>
          </p:cNvPr>
          <p:cNvSpPr>
            <a:spLocks noGrp="1"/>
          </p:cNvSpPr>
          <p:nvPr>
            <p:ph type="title"/>
          </p:nvPr>
        </p:nvSpPr>
        <p:spPr/>
        <p:txBody>
          <a:bodyPr>
            <a:normAutofit/>
          </a:bodyPr>
          <a:lstStyle/>
          <a:p>
            <a:r>
              <a:rPr lang="en-US" sz="4000" b="1" dirty="0">
                <a:latin typeface="Cambria" panose="02040503050406030204" pitchFamily="18" charset="0"/>
                <a:ea typeface="Cambria" panose="02040503050406030204" pitchFamily="18" charset="0"/>
              </a:rPr>
              <a:t>Approach 1: Single File</a:t>
            </a:r>
            <a:endParaRPr lang="en-GH" b="1" dirty="0"/>
          </a:p>
        </p:txBody>
      </p:sp>
      <p:pic>
        <p:nvPicPr>
          <p:cNvPr id="5" name="Picture 4">
            <a:extLst>
              <a:ext uri="{FF2B5EF4-FFF2-40B4-BE49-F238E27FC236}">
                <a16:creationId xmlns:a16="http://schemas.microsoft.com/office/drawing/2014/main" id="{AAF8664D-2844-4C0C-ADA5-B03C6507A0E0}"/>
              </a:ext>
            </a:extLst>
          </p:cNvPr>
          <p:cNvPicPr>
            <a:picLocks noChangeAspect="1"/>
          </p:cNvPicPr>
          <p:nvPr/>
        </p:nvPicPr>
        <p:blipFill>
          <a:blip r:embed="rId2"/>
          <a:stretch>
            <a:fillRect/>
          </a:stretch>
        </p:blipFill>
        <p:spPr>
          <a:xfrm>
            <a:off x="281072" y="1249631"/>
            <a:ext cx="10973830" cy="5702319"/>
          </a:xfrm>
          <a:prstGeom prst="rect">
            <a:avLst/>
          </a:prstGeom>
        </p:spPr>
      </p:pic>
    </p:spTree>
    <p:extLst>
      <p:ext uri="{BB962C8B-B14F-4D97-AF65-F5344CB8AC3E}">
        <p14:creationId xmlns:p14="http://schemas.microsoft.com/office/powerpoint/2010/main" val="535152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F64458-D88E-4DAF-9FDC-E9A92EFC60F2}"/>
              </a:ext>
            </a:extLst>
          </p:cNvPr>
          <p:cNvPicPr>
            <a:picLocks noGrp="1" noChangeAspect="1"/>
          </p:cNvPicPr>
          <p:nvPr>
            <p:ph sz="half" idx="1"/>
          </p:nvPr>
        </p:nvPicPr>
        <p:blipFill>
          <a:blip r:embed="rId2"/>
          <a:stretch>
            <a:fillRect/>
          </a:stretch>
        </p:blipFill>
        <p:spPr>
          <a:xfrm>
            <a:off x="107004" y="1789888"/>
            <a:ext cx="6095636" cy="3881337"/>
          </a:xfrm>
        </p:spPr>
      </p:pic>
      <p:sp>
        <p:nvSpPr>
          <p:cNvPr id="3" name="Slide Number Placeholder 2">
            <a:extLst>
              <a:ext uri="{FF2B5EF4-FFF2-40B4-BE49-F238E27FC236}">
                <a16:creationId xmlns:a16="http://schemas.microsoft.com/office/drawing/2014/main" id="{60691945-3DEB-4C95-B9CD-2B3E477D2E94}"/>
              </a:ext>
            </a:extLst>
          </p:cNvPr>
          <p:cNvSpPr>
            <a:spLocks noGrp="1"/>
          </p:cNvSpPr>
          <p:nvPr>
            <p:ph type="sldNum" sz="quarter" idx="12"/>
          </p:nvPr>
        </p:nvSpPr>
        <p:spPr/>
        <p:txBody>
          <a:bodyPr/>
          <a:lstStyle/>
          <a:p>
            <a:fld id="{C6A76395-65C6-40C6-B0F2-3F72B3156A66}" type="slidenum">
              <a:rPr lang="en-US" smtClean="0"/>
              <a:t>28</a:t>
            </a:fld>
            <a:endParaRPr lang="en-US"/>
          </a:p>
        </p:txBody>
      </p:sp>
      <p:sp>
        <p:nvSpPr>
          <p:cNvPr id="4" name="Title 3">
            <a:extLst>
              <a:ext uri="{FF2B5EF4-FFF2-40B4-BE49-F238E27FC236}">
                <a16:creationId xmlns:a16="http://schemas.microsoft.com/office/drawing/2014/main" id="{515A4589-44D9-4FEB-B0AA-0AADEA4C4D2F}"/>
              </a:ext>
            </a:extLst>
          </p:cNvPr>
          <p:cNvSpPr>
            <a:spLocks noGrp="1"/>
          </p:cNvSpPr>
          <p:nvPr>
            <p:ph type="title"/>
          </p:nvPr>
        </p:nvSpPr>
        <p:spPr/>
        <p:txBody>
          <a:bodyPr/>
          <a:lstStyle/>
          <a:p>
            <a:r>
              <a:rPr lang="en-US" sz="4000" dirty="0">
                <a:solidFill>
                  <a:schemeClr val="tx1"/>
                </a:solidFill>
                <a:latin typeface="Cambria" panose="02040503050406030204" pitchFamily="18" charset="0"/>
                <a:ea typeface="Cambria" panose="02040503050406030204" pitchFamily="18" charset="0"/>
              </a:rPr>
              <a:t>Approach 2: Separate Files </a:t>
            </a:r>
            <a:endParaRPr lang="en-GH" dirty="0"/>
          </a:p>
        </p:txBody>
      </p:sp>
      <p:pic>
        <p:nvPicPr>
          <p:cNvPr id="9" name="Content Placeholder 8">
            <a:extLst>
              <a:ext uri="{FF2B5EF4-FFF2-40B4-BE49-F238E27FC236}">
                <a16:creationId xmlns:a16="http://schemas.microsoft.com/office/drawing/2014/main" id="{7DB4B157-5B85-4413-88AA-880F7F931F4D}"/>
              </a:ext>
            </a:extLst>
          </p:cNvPr>
          <p:cNvPicPr>
            <a:picLocks noGrp="1" noChangeAspect="1"/>
          </p:cNvPicPr>
          <p:nvPr>
            <p:ph sz="half" idx="13"/>
          </p:nvPr>
        </p:nvPicPr>
        <p:blipFill>
          <a:blip r:embed="rId3"/>
          <a:stretch>
            <a:fillRect/>
          </a:stretch>
        </p:blipFill>
        <p:spPr>
          <a:xfrm>
            <a:off x="6332705" y="1667456"/>
            <a:ext cx="5752291" cy="4192233"/>
          </a:xfrm>
        </p:spPr>
      </p:pic>
      <p:sp>
        <p:nvSpPr>
          <p:cNvPr id="10" name="TextBox 9">
            <a:extLst>
              <a:ext uri="{FF2B5EF4-FFF2-40B4-BE49-F238E27FC236}">
                <a16:creationId xmlns:a16="http://schemas.microsoft.com/office/drawing/2014/main" id="{F5EDBCBB-5786-4E26-A943-F57248196D56}"/>
              </a:ext>
            </a:extLst>
          </p:cNvPr>
          <p:cNvSpPr txBox="1"/>
          <p:nvPr/>
        </p:nvSpPr>
        <p:spPr>
          <a:xfrm>
            <a:off x="7286016" y="1155800"/>
            <a:ext cx="3657600" cy="461665"/>
          </a:xfrm>
          <a:prstGeom prst="rect">
            <a:avLst/>
          </a:prstGeom>
          <a:noFill/>
        </p:spPr>
        <p:txBody>
          <a:bodyPr wrap="square" rtlCol="0">
            <a:spAutoFit/>
          </a:bodyPr>
          <a:lstStyle/>
          <a:p>
            <a:r>
              <a:rPr lang="en-US" sz="2400" b="1" dirty="0" err="1"/>
              <a:t>process.php</a:t>
            </a:r>
            <a:endParaRPr lang="en-GH" sz="2400" b="1" dirty="0"/>
          </a:p>
        </p:txBody>
      </p:sp>
      <p:sp>
        <p:nvSpPr>
          <p:cNvPr id="11" name="TextBox 10">
            <a:extLst>
              <a:ext uri="{FF2B5EF4-FFF2-40B4-BE49-F238E27FC236}">
                <a16:creationId xmlns:a16="http://schemas.microsoft.com/office/drawing/2014/main" id="{E6987928-DD38-4CD8-8705-B42AF2373056}"/>
              </a:ext>
            </a:extLst>
          </p:cNvPr>
          <p:cNvSpPr txBox="1"/>
          <p:nvPr/>
        </p:nvSpPr>
        <p:spPr>
          <a:xfrm>
            <a:off x="1248385" y="1187671"/>
            <a:ext cx="3657600" cy="461665"/>
          </a:xfrm>
          <a:prstGeom prst="rect">
            <a:avLst/>
          </a:prstGeom>
          <a:noFill/>
        </p:spPr>
        <p:txBody>
          <a:bodyPr wrap="square" rtlCol="0">
            <a:spAutoFit/>
          </a:bodyPr>
          <a:lstStyle/>
          <a:p>
            <a:r>
              <a:rPr lang="en-US" sz="2400" b="1" dirty="0"/>
              <a:t>form.html</a:t>
            </a:r>
            <a:endParaRPr lang="en-GH" sz="2400" b="1" dirty="0"/>
          </a:p>
        </p:txBody>
      </p:sp>
    </p:spTree>
    <p:extLst>
      <p:ext uri="{BB962C8B-B14F-4D97-AF65-F5344CB8AC3E}">
        <p14:creationId xmlns:p14="http://schemas.microsoft.com/office/powerpoint/2010/main" val="830113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7642F8A-30CD-41D1-8849-4278C3C43E81}"/>
              </a:ext>
            </a:extLst>
          </p:cNvPr>
          <p:cNvPicPr>
            <a:picLocks noGrp="1" noChangeAspect="1"/>
          </p:cNvPicPr>
          <p:nvPr>
            <p:ph sz="half" idx="1"/>
          </p:nvPr>
        </p:nvPicPr>
        <p:blipFill>
          <a:blip r:embed="rId2"/>
          <a:stretch>
            <a:fillRect/>
          </a:stretch>
        </p:blipFill>
        <p:spPr>
          <a:xfrm>
            <a:off x="568445" y="1575881"/>
            <a:ext cx="4917956" cy="3998068"/>
          </a:xfrm>
          <a:ln w="57150">
            <a:solidFill>
              <a:srgbClr val="0A688E"/>
            </a:solidFill>
          </a:ln>
        </p:spPr>
      </p:pic>
      <p:sp>
        <p:nvSpPr>
          <p:cNvPr id="3" name="Slide Number Placeholder 2">
            <a:extLst>
              <a:ext uri="{FF2B5EF4-FFF2-40B4-BE49-F238E27FC236}">
                <a16:creationId xmlns:a16="http://schemas.microsoft.com/office/drawing/2014/main" id="{D77C0FFB-3203-4E9B-B47E-3A6CADAFA297}"/>
              </a:ext>
            </a:extLst>
          </p:cNvPr>
          <p:cNvSpPr>
            <a:spLocks noGrp="1"/>
          </p:cNvSpPr>
          <p:nvPr>
            <p:ph type="sldNum" sz="quarter" idx="12"/>
          </p:nvPr>
        </p:nvSpPr>
        <p:spPr/>
        <p:txBody>
          <a:bodyPr/>
          <a:lstStyle/>
          <a:p>
            <a:fld id="{C6A76395-65C6-40C6-B0F2-3F72B3156A66}" type="slidenum">
              <a:rPr lang="en-US" smtClean="0"/>
              <a:t>29</a:t>
            </a:fld>
            <a:endParaRPr lang="en-US"/>
          </a:p>
        </p:txBody>
      </p:sp>
      <p:sp>
        <p:nvSpPr>
          <p:cNvPr id="4" name="Title 3">
            <a:extLst>
              <a:ext uri="{FF2B5EF4-FFF2-40B4-BE49-F238E27FC236}">
                <a16:creationId xmlns:a16="http://schemas.microsoft.com/office/drawing/2014/main" id="{471B37F3-F39C-489F-91FE-27E274D3CC8A}"/>
              </a:ext>
            </a:extLst>
          </p:cNvPr>
          <p:cNvSpPr>
            <a:spLocks noGrp="1"/>
          </p:cNvSpPr>
          <p:nvPr>
            <p:ph type="title"/>
          </p:nvPr>
        </p:nvSpPr>
        <p:spPr/>
        <p:txBody>
          <a:bodyPr/>
          <a:lstStyle/>
          <a:p>
            <a:r>
              <a:rPr lang="en-US" sz="4000" dirty="0">
                <a:solidFill>
                  <a:schemeClr val="tx1"/>
                </a:solidFill>
                <a:latin typeface="Cambria" panose="02040503050406030204" pitchFamily="18" charset="0"/>
                <a:ea typeface="Cambria" panose="02040503050406030204" pitchFamily="18" charset="0"/>
              </a:rPr>
              <a:t>Approach 2: Separate Files </a:t>
            </a:r>
            <a:endParaRPr lang="en-GH" dirty="0"/>
          </a:p>
        </p:txBody>
      </p:sp>
      <p:pic>
        <p:nvPicPr>
          <p:cNvPr id="9" name="Content Placeholder 8">
            <a:extLst>
              <a:ext uri="{FF2B5EF4-FFF2-40B4-BE49-F238E27FC236}">
                <a16:creationId xmlns:a16="http://schemas.microsoft.com/office/drawing/2014/main" id="{48EA2C74-F345-40C6-8D0A-8FB672F1483B}"/>
              </a:ext>
            </a:extLst>
          </p:cNvPr>
          <p:cNvPicPr>
            <a:picLocks noGrp="1" noChangeAspect="1"/>
          </p:cNvPicPr>
          <p:nvPr>
            <p:ph sz="half" idx="13"/>
          </p:nvPr>
        </p:nvPicPr>
        <p:blipFill>
          <a:blip r:embed="rId3"/>
          <a:stretch>
            <a:fillRect/>
          </a:stretch>
        </p:blipFill>
        <p:spPr>
          <a:xfrm>
            <a:off x="5693044" y="1619177"/>
            <a:ext cx="6498956" cy="3998067"/>
          </a:xfrm>
          <a:ln w="38100">
            <a:solidFill>
              <a:schemeClr val="tx1"/>
            </a:solidFill>
          </a:ln>
        </p:spPr>
      </p:pic>
      <p:sp>
        <p:nvSpPr>
          <p:cNvPr id="10" name="TextBox 9">
            <a:extLst>
              <a:ext uri="{FF2B5EF4-FFF2-40B4-BE49-F238E27FC236}">
                <a16:creationId xmlns:a16="http://schemas.microsoft.com/office/drawing/2014/main" id="{5F7FD5BD-F029-4782-8A94-7318F4140ACE}"/>
              </a:ext>
            </a:extLst>
          </p:cNvPr>
          <p:cNvSpPr txBox="1"/>
          <p:nvPr/>
        </p:nvSpPr>
        <p:spPr>
          <a:xfrm>
            <a:off x="1248385" y="1187671"/>
            <a:ext cx="3657600" cy="461665"/>
          </a:xfrm>
          <a:prstGeom prst="rect">
            <a:avLst/>
          </a:prstGeom>
          <a:noFill/>
        </p:spPr>
        <p:txBody>
          <a:bodyPr wrap="square" rtlCol="0">
            <a:spAutoFit/>
          </a:bodyPr>
          <a:lstStyle/>
          <a:p>
            <a:r>
              <a:rPr lang="en-US" sz="2400" b="1" dirty="0"/>
              <a:t>form.html</a:t>
            </a:r>
            <a:endParaRPr lang="en-GH" sz="2400" b="1" dirty="0"/>
          </a:p>
        </p:txBody>
      </p:sp>
      <p:sp>
        <p:nvSpPr>
          <p:cNvPr id="11" name="TextBox 10">
            <a:extLst>
              <a:ext uri="{FF2B5EF4-FFF2-40B4-BE49-F238E27FC236}">
                <a16:creationId xmlns:a16="http://schemas.microsoft.com/office/drawing/2014/main" id="{1DC8095A-03F3-4C3E-A955-BFDDC0A0DD14}"/>
              </a:ext>
            </a:extLst>
          </p:cNvPr>
          <p:cNvSpPr txBox="1"/>
          <p:nvPr/>
        </p:nvSpPr>
        <p:spPr>
          <a:xfrm>
            <a:off x="7286016" y="1155800"/>
            <a:ext cx="3657600" cy="461665"/>
          </a:xfrm>
          <a:prstGeom prst="rect">
            <a:avLst/>
          </a:prstGeom>
          <a:noFill/>
        </p:spPr>
        <p:txBody>
          <a:bodyPr wrap="square" rtlCol="0">
            <a:spAutoFit/>
          </a:bodyPr>
          <a:lstStyle/>
          <a:p>
            <a:r>
              <a:rPr lang="en-US" sz="2400" b="1" dirty="0" err="1"/>
              <a:t>process.php</a:t>
            </a:r>
            <a:endParaRPr lang="en-GH" sz="2400" b="1" dirty="0"/>
          </a:p>
        </p:txBody>
      </p:sp>
    </p:spTree>
    <p:extLst>
      <p:ext uri="{BB962C8B-B14F-4D97-AF65-F5344CB8AC3E}">
        <p14:creationId xmlns:p14="http://schemas.microsoft.com/office/powerpoint/2010/main" val="298343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0D44DF-5306-4F0E-B333-78B9FB5BE0F1}"/>
              </a:ext>
            </a:extLst>
          </p:cNvPr>
          <p:cNvSpPr>
            <a:spLocks noGrp="1"/>
          </p:cNvSpPr>
          <p:nvPr>
            <p:ph type="body" idx="1"/>
          </p:nvPr>
        </p:nvSpPr>
        <p:spPr>
          <a:xfrm>
            <a:off x="214008" y="1327670"/>
            <a:ext cx="11682919" cy="4615929"/>
          </a:xfrm>
        </p:spPr>
        <p:txBody>
          <a:bodyPr>
            <a:noAutofit/>
          </a:bodyPr>
          <a:lstStyle/>
          <a:p>
            <a:pPr marL="342900" indent="-342900">
              <a:buFont typeface="Wingdings" panose="05000000000000000000" pitchFamily="2" charset="2"/>
              <a:buChar char="q"/>
            </a:pPr>
            <a:r>
              <a:rPr lang="en-US" sz="3500" i="0" dirty="0">
                <a:solidFill>
                  <a:schemeClr val="tx1"/>
                </a:solidFill>
                <a:effectLst/>
                <a:latin typeface="Cambria" panose="02040503050406030204" pitchFamily="18" charset="0"/>
                <a:ea typeface="Cambria" panose="02040503050406030204" pitchFamily="18" charset="0"/>
              </a:rPr>
              <a:t>Forms are crucial when developing web applications that require interactive input from the user</a:t>
            </a:r>
          </a:p>
          <a:p>
            <a:pPr marL="342900" indent="-342900">
              <a:buFont typeface="Wingdings" panose="05000000000000000000" pitchFamily="2" charset="2"/>
              <a:buChar char="q"/>
            </a:pPr>
            <a:r>
              <a:rPr lang="en-US" sz="3500" b="0" i="0" dirty="0">
                <a:solidFill>
                  <a:srgbClr val="111111"/>
                </a:solidFill>
                <a:effectLst/>
                <a:latin typeface="Cambria" panose="02040503050406030204" pitchFamily="18" charset="0"/>
                <a:ea typeface="Cambria" panose="02040503050406030204" pitchFamily="18" charset="0"/>
              </a:rPr>
              <a:t>You always interact with a form whenever you login into your mailbox or any website.</a:t>
            </a:r>
          </a:p>
          <a:p>
            <a:pPr marL="342900" indent="-342900">
              <a:buFont typeface="Wingdings" panose="05000000000000000000" pitchFamily="2" charset="2"/>
              <a:buChar char="q"/>
            </a:pPr>
            <a:r>
              <a:rPr lang="en-US" sz="3500" b="0" i="0" dirty="0">
                <a:solidFill>
                  <a:srgbClr val="111111"/>
                </a:solidFill>
                <a:effectLst/>
                <a:latin typeface="Cambria" panose="02040503050406030204" pitchFamily="18" charset="0"/>
                <a:ea typeface="Cambria" panose="02040503050406030204" pitchFamily="18" charset="0"/>
              </a:rPr>
              <a:t>These forms are used to get input from the user and submit it to the web server for processing.</a:t>
            </a:r>
          </a:p>
          <a:p>
            <a:pPr marL="342900" indent="-342900">
              <a:buFont typeface="Wingdings" panose="05000000000000000000" pitchFamily="2" charset="2"/>
              <a:buChar char="q"/>
            </a:pPr>
            <a:r>
              <a:rPr lang="en-US" sz="3500" dirty="0">
                <a:solidFill>
                  <a:srgbClr val="111111"/>
                </a:solidFill>
                <a:latin typeface="Cambria" panose="02040503050406030204" pitchFamily="18" charset="0"/>
                <a:ea typeface="Cambria" panose="02040503050406030204" pitchFamily="18" charset="0"/>
              </a:rPr>
              <a:t>A form is an HTML that consists of graphical user interface items such as input boxes, check boxes, radio buttons, etc.</a:t>
            </a:r>
          </a:p>
          <a:p>
            <a:pPr marL="342900" indent="-342900">
              <a:buFont typeface="Wingdings" panose="05000000000000000000" pitchFamily="2" charset="2"/>
              <a:buChar char="q"/>
            </a:pPr>
            <a:endParaRPr lang="en-US" sz="3500" i="0" dirty="0">
              <a:solidFill>
                <a:schemeClr val="tx1"/>
              </a:solidFill>
              <a:effectLst/>
              <a:latin typeface="Cambria" panose="02040503050406030204" pitchFamily="18" charset="0"/>
              <a:ea typeface="Cambria" panose="02040503050406030204" pitchFamily="18" charset="0"/>
            </a:endParaRPr>
          </a:p>
          <a:p>
            <a:pPr marL="342900" indent="-342900">
              <a:buFont typeface="Wingdings" panose="05000000000000000000" pitchFamily="2" charset="2"/>
              <a:buChar char="q"/>
            </a:pPr>
            <a:endParaRPr lang="en-US" sz="3500" i="0" dirty="0">
              <a:solidFill>
                <a:schemeClr val="tx1"/>
              </a:solidFill>
              <a:effectLst/>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4AB5EF65-D7EC-4B96-93F5-745879988A10}"/>
              </a:ext>
            </a:extLst>
          </p:cNvPr>
          <p:cNvSpPr>
            <a:spLocks noGrp="1"/>
          </p:cNvSpPr>
          <p:nvPr>
            <p:ph type="title"/>
          </p:nvPr>
        </p:nvSpPr>
        <p:spPr/>
        <p:txBody>
          <a:bodyPr>
            <a:noAutofit/>
          </a:bodyPr>
          <a:lstStyle/>
          <a:p>
            <a:r>
              <a:rPr lang="en-US" sz="4800" dirty="0">
                <a:effectLst/>
                <a:latin typeface="Cambria" panose="02040503050406030204" pitchFamily="18" charset="0"/>
                <a:ea typeface="MS Mincho" panose="02020609040205080304" pitchFamily="49" charset="-128"/>
                <a:cs typeface="Times New Roman" panose="02020603050405020304" pitchFamily="18" charset="0"/>
              </a:rPr>
              <a:t>Form</a:t>
            </a:r>
            <a:endParaRPr lang="en-GH" sz="34400" b="1" dirty="0"/>
          </a:p>
        </p:txBody>
      </p:sp>
    </p:spTree>
    <p:extLst>
      <p:ext uri="{BB962C8B-B14F-4D97-AF65-F5344CB8AC3E}">
        <p14:creationId xmlns:p14="http://schemas.microsoft.com/office/powerpoint/2010/main" val="6658360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Rectangle 1"/>
          <p:cNvSpPr/>
          <p:nvPr/>
        </p:nvSpPr>
        <p:spPr>
          <a:xfrm>
            <a:off x="2748328" y="2618587"/>
            <a:ext cx="4971317" cy="1015663"/>
          </a:xfrm>
          <a:prstGeom prst="rect">
            <a:avLst/>
          </a:prstGeom>
        </p:spPr>
        <p:txBody>
          <a:bodyPr wrap="square">
            <a:spAutoFit/>
          </a:bodyPr>
          <a:lstStyle/>
          <a:p>
            <a:r>
              <a:rPr lang="en-GB" sz="6000" b="1" dirty="0">
                <a:solidFill>
                  <a:schemeClr val="bg1"/>
                </a:solidFill>
              </a:rPr>
              <a:t>THANK YOU</a:t>
            </a:r>
            <a:endParaRPr lang="en-GH" sz="6000" b="1" dirty="0">
              <a:solidFill>
                <a:schemeClr val="bg1"/>
              </a:solidFill>
            </a:endParaRPr>
          </a:p>
        </p:txBody>
      </p:sp>
      <p:sp>
        <p:nvSpPr>
          <p:cNvPr id="1048754" name="Slide Number Placeholder 1"/>
          <p:cNvSpPr txBox="1"/>
          <p:nvPr/>
        </p:nvSpPr>
        <p:spPr>
          <a:xfrm>
            <a:off x="11651202" y="6413080"/>
            <a:ext cx="54079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A76395-65C6-40C6-B0F2-3F72B3156A66}" type="slidenum">
              <a:rPr lang="en-US" sz="1600" b="1" smtClean="0">
                <a:solidFill>
                  <a:schemeClr val="bg1"/>
                </a:solidFill>
              </a:rPr>
              <a:t>30</a:t>
            </a:fld>
            <a:endParaRPr lang="en-US" sz="1600" b="1" dirty="0">
              <a:solidFill>
                <a:schemeClr val="bg1"/>
              </a:solidFill>
            </a:endParaRPr>
          </a:p>
        </p:txBody>
      </p:sp>
      <p:sp>
        <p:nvSpPr>
          <p:cNvPr id="1048755" name="TextBox 2"/>
          <p:cNvSpPr txBox="1"/>
          <p:nvPr/>
        </p:nvSpPr>
        <p:spPr>
          <a:xfrm>
            <a:off x="1213888" y="3702553"/>
            <a:ext cx="7500395" cy="873572"/>
          </a:xfrm>
          <a:prstGeom prst="rect">
            <a:avLst/>
          </a:prstGeom>
          <a:noFill/>
        </p:spPr>
        <p:txBody>
          <a:bodyPr wrap="square" rtlCol="0">
            <a:spAutoFit/>
          </a:bodyPr>
          <a:lstStyle/>
          <a:p>
            <a:pPr algn="ctr">
              <a:lnSpc>
                <a:spcPct val="150000"/>
              </a:lnSpc>
            </a:pPr>
            <a:r>
              <a:rPr lang="en-US" altLang="en-GB" dirty="0">
                <a:solidFill>
                  <a:schemeClr val="bg1"/>
                </a:solidFill>
                <a:latin typeface="Times New Roman" panose="02020603050405020304" pitchFamily="18" charset="0"/>
                <a:cs typeface="Times New Roman" panose="02020603050405020304" pitchFamily="18" charset="0"/>
              </a:rPr>
              <a:t>Program - level</a:t>
            </a:r>
            <a:endParaRPr lang="zh-CN" altLang="en-US"/>
          </a:p>
          <a:p>
            <a:pPr algn="ctr">
              <a:lnSpc>
                <a:spcPct val="150000"/>
              </a:lnSpc>
            </a:pPr>
            <a:r>
              <a:rPr lang="en-US" altLang="en-GB" dirty="0">
                <a:solidFill>
                  <a:schemeClr val="bg1"/>
                </a:solidFill>
                <a:latin typeface="Times New Roman" panose="02020603050405020304" pitchFamily="18" charset="0"/>
                <a:cs typeface="Times New Roman" panose="02020603050405020304" pitchFamily="18" charset="0"/>
              </a:rPr>
              <a:t>Name</a:t>
            </a:r>
            <a:r>
              <a:rPr lang="en-GB" dirty="0">
                <a:solidFill>
                  <a:schemeClr val="bg1"/>
                </a:solidFill>
                <a:latin typeface="Times New Roman" panose="02020603050405020304" pitchFamily="18" charset="0"/>
                <a:cs typeface="Times New Roman" panose="02020603050405020304" pitchFamily="18" charset="0"/>
              </a:rPr>
              <a:t>  -   </a:t>
            </a:r>
            <a:r>
              <a:rPr lang="en-US" altLang="en-GB" dirty="0">
                <a:solidFill>
                  <a:schemeClr val="bg1"/>
                </a:solidFill>
                <a:latin typeface="Times New Roman" panose="02020603050405020304" pitchFamily="18" charset="0"/>
                <a:cs typeface="Times New Roman" panose="02020603050405020304" pitchFamily="18" charset="0"/>
              </a:rPr>
              <a:t>index number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281891-D788-4DC2-B4A8-3E81D93CAF75}"/>
              </a:ext>
            </a:extLst>
          </p:cNvPr>
          <p:cNvSpPr>
            <a:spLocks noGrp="1"/>
          </p:cNvSpPr>
          <p:nvPr>
            <p:ph type="body" idx="1"/>
          </p:nvPr>
        </p:nvSpPr>
        <p:spPr>
          <a:xfrm>
            <a:off x="831850" y="1687595"/>
            <a:ext cx="10889980" cy="4402056"/>
          </a:xfrm>
        </p:spPr>
        <p:txBody>
          <a:bodyPr>
            <a:normAutofit/>
          </a:bodyPr>
          <a:lstStyle/>
          <a:p>
            <a:pPr marL="342900" indent="-342900" algn="just">
              <a:buFont typeface="Wingdings" panose="05000000000000000000" pitchFamily="2" charset="2"/>
              <a:buChar char="q"/>
            </a:pPr>
            <a:r>
              <a:rPr lang="en-US" sz="3200" i="0" dirty="0">
                <a:solidFill>
                  <a:schemeClr val="tx1"/>
                </a:solidFill>
                <a:effectLst/>
                <a:latin typeface="Cambria" panose="02040503050406030204" pitchFamily="18" charset="0"/>
                <a:ea typeface="Cambria" panose="02040503050406030204" pitchFamily="18" charset="0"/>
              </a:rPr>
              <a:t>HTML Forms contains elements such as buttons, text boxes, pop-ups, check boxes, etc.</a:t>
            </a:r>
          </a:p>
          <a:p>
            <a:pPr marL="342900" indent="-342900" algn="just">
              <a:buFont typeface="Wingdings" panose="05000000000000000000" pitchFamily="2" charset="2"/>
              <a:buChar char="q"/>
            </a:pPr>
            <a:r>
              <a:rPr lang="en-US" sz="3200" i="0" dirty="0">
                <a:solidFill>
                  <a:schemeClr val="tx1"/>
                </a:solidFill>
                <a:effectLst/>
                <a:latin typeface="Cambria" panose="02040503050406030204" pitchFamily="18" charset="0"/>
                <a:ea typeface="Cambria" panose="02040503050406030204" pitchFamily="18" charset="0"/>
              </a:rPr>
              <a:t>Simple HTML construct using these elements for user input</a:t>
            </a:r>
          </a:p>
          <a:p>
            <a:pPr marL="342900" indent="-342900" algn="just">
              <a:buFont typeface="Wingdings" panose="05000000000000000000" pitchFamily="2" charset="2"/>
              <a:buChar char="q"/>
            </a:pPr>
            <a:r>
              <a:rPr lang="en-US" sz="3200" i="0" dirty="0">
                <a:solidFill>
                  <a:schemeClr val="tx1"/>
                </a:solidFill>
                <a:effectLst/>
                <a:latin typeface="Cambria" panose="02040503050406030204" pitchFamily="18" charset="0"/>
                <a:ea typeface="Cambria" panose="02040503050406030204" pitchFamily="18" charset="0"/>
              </a:rPr>
              <a:t>Submits information via POST method as key-value pairs in body of request</a:t>
            </a:r>
          </a:p>
          <a:p>
            <a:pPr marL="342900" indent="-342900" algn="just">
              <a:buFont typeface="Wingdings" panose="05000000000000000000" pitchFamily="2" charset="2"/>
              <a:buChar char="q"/>
            </a:pPr>
            <a:r>
              <a:rPr lang="en-US" sz="3200" i="0" dirty="0">
                <a:solidFill>
                  <a:schemeClr val="tx1"/>
                </a:solidFill>
                <a:effectLst/>
                <a:latin typeface="Cambria" panose="02040503050406030204" pitchFamily="18" charset="0"/>
                <a:ea typeface="Cambria" panose="02040503050406030204" pitchFamily="18" charset="0"/>
              </a:rPr>
              <a:t>POST is better method to send data as GET has max of 256 characters</a:t>
            </a:r>
          </a:p>
        </p:txBody>
      </p:sp>
      <p:sp>
        <p:nvSpPr>
          <p:cNvPr id="3" name="Title 2">
            <a:extLst>
              <a:ext uri="{FF2B5EF4-FFF2-40B4-BE49-F238E27FC236}">
                <a16:creationId xmlns:a16="http://schemas.microsoft.com/office/drawing/2014/main" id="{E114FC29-3943-4329-8055-5B576FF2DE57}"/>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425010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D3973-C723-4D7B-B515-6361295D3D5C}"/>
              </a:ext>
            </a:extLst>
          </p:cNvPr>
          <p:cNvSpPr>
            <a:spLocks noGrp="1"/>
          </p:cNvSpPr>
          <p:nvPr>
            <p:ph type="body" idx="1"/>
          </p:nvPr>
        </p:nvSpPr>
        <p:spPr>
          <a:xfrm>
            <a:off x="350196" y="1424948"/>
            <a:ext cx="11118715" cy="4402056"/>
          </a:xfrm>
        </p:spPr>
        <p:txBody>
          <a:bodyPr>
            <a:normAutofit/>
          </a:bodyPr>
          <a:lstStyle/>
          <a:p>
            <a:r>
              <a:rPr lang="en-US" sz="3600" b="0" i="0" dirty="0">
                <a:solidFill>
                  <a:srgbClr val="111111"/>
                </a:solidFill>
                <a:effectLst/>
                <a:latin typeface="Cambria" panose="02040503050406030204" pitchFamily="18" charset="0"/>
                <a:ea typeface="Cambria" panose="02040503050406030204" pitchFamily="18" charset="0"/>
              </a:rPr>
              <a:t>Using HTML tags to create a form. A minimum list of things needed to create a form is mentioned below.</a:t>
            </a:r>
          </a:p>
          <a:p>
            <a:pPr marL="342900" indent="-342900" algn="l" fontAlgn="base">
              <a:buFont typeface="Wingdings" panose="05000000000000000000" pitchFamily="2" charset="2"/>
              <a:buChar char="q"/>
            </a:pPr>
            <a:r>
              <a:rPr lang="en-US" sz="3600" b="0" i="0" dirty="0">
                <a:solidFill>
                  <a:srgbClr val="111111"/>
                </a:solidFill>
                <a:effectLst/>
                <a:latin typeface="Cambria" panose="02040503050406030204" pitchFamily="18" charset="0"/>
                <a:ea typeface="Cambria" panose="02040503050406030204" pitchFamily="18" charset="0"/>
              </a:rPr>
              <a:t>  &lt;form&gt;…&lt;/form&gt; are Opening and closing form tags</a:t>
            </a:r>
          </a:p>
          <a:p>
            <a:pPr marL="342900" indent="-342900" algn="l" fontAlgn="base">
              <a:buFont typeface="Wingdings" panose="05000000000000000000" pitchFamily="2" charset="2"/>
              <a:buChar char="q"/>
            </a:pPr>
            <a:r>
              <a:rPr lang="en-US" sz="3600" b="0" i="0" dirty="0">
                <a:solidFill>
                  <a:srgbClr val="111111"/>
                </a:solidFill>
                <a:effectLst/>
                <a:latin typeface="Cambria" panose="02040503050406030204" pitchFamily="18" charset="0"/>
                <a:ea typeface="Cambria" panose="02040503050406030204" pitchFamily="18" charset="0"/>
              </a:rPr>
              <a:t>  POST or GET – Form submission type</a:t>
            </a:r>
          </a:p>
          <a:p>
            <a:pPr marL="342900" indent="-342900" algn="l" fontAlgn="base">
              <a:buFont typeface="Wingdings" panose="05000000000000000000" pitchFamily="2" charset="2"/>
              <a:buChar char="q"/>
            </a:pPr>
            <a:r>
              <a:rPr lang="en-US" sz="3600" b="0" i="0" dirty="0">
                <a:solidFill>
                  <a:srgbClr val="111111"/>
                </a:solidFill>
                <a:effectLst/>
                <a:latin typeface="Cambria" panose="02040503050406030204" pitchFamily="18" charset="0"/>
                <a:ea typeface="Cambria" panose="02040503050406030204" pitchFamily="18" charset="0"/>
              </a:rPr>
              <a:t>  Submission URL to process the submitted data</a:t>
            </a:r>
          </a:p>
          <a:p>
            <a:pPr marL="342900" indent="-342900" algn="l" fontAlgn="base">
              <a:buFont typeface="Wingdings" panose="05000000000000000000" pitchFamily="2" charset="2"/>
              <a:buChar char="q"/>
            </a:pPr>
            <a:r>
              <a:rPr lang="en-US" sz="3600" b="0" i="0" dirty="0">
                <a:solidFill>
                  <a:srgbClr val="111111"/>
                </a:solidFill>
                <a:effectLst/>
                <a:latin typeface="Cambria" panose="02040503050406030204" pitchFamily="18" charset="0"/>
                <a:ea typeface="Cambria" panose="02040503050406030204" pitchFamily="18" charset="0"/>
              </a:rPr>
              <a:t>  Input fields like input boxes, text areas, buttons, checkboxes, etc.</a:t>
            </a:r>
          </a:p>
        </p:txBody>
      </p:sp>
      <p:sp>
        <p:nvSpPr>
          <p:cNvPr id="3" name="Title 2">
            <a:extLst>
              <a:ext uri="{FF2B5EF4-FFF2-40B4-BE49-F238E27FC236}">
                <a16:creationId xmlns:a16="http://schemas.microsoft.com/office/drawing/2014/main" id="{F192E100-25D2-437D-A50E-08EA7B0D2047}"/>
              </a:ext>
            </a:extLst>
          </p:cNvPr>
          <p:cNvSpPr>
            <a:spLocks noGrp="1"/>
          </p:cNvSpPr>
          <p:nvPr>
            <p:ph type="title"/>
          </p:nvPr>
        </p:nvSpPr>
        <p:spPr/>
        <p:txBody>
          <a:bodyPr>
            <a:normAutofit/>
          </a:bodyPr>
          <a:lstStyle/>
          <a:p>
            <a:r>
              <a:rPr lang="en-US" sz="4800" b="1" i="0" dirty="0">
                <a:effectLst/>
                <a:latin typeface="Cambria" panose="02040503050406030204" pitchFamily="18" charset="0"/>
                <a:ea typeface="Cambria" panose="02040503050406030204" pitchFamily="18" charset="0"/>
              </a:rPr>
              <a:t>Create a form</a:t>
            </a:r>
            <a:endParaRPr lang="en-GH" sz="4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22233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840596-9F80-472D-A753-071952415DE6}"/>
              </a:ext>
            </a:extLst>
          </p:cNvPr>
          <p:cNvSpPr>
            <a:spLocks noGrp="1"/>
          </p:cNvSpPr>
          <p:nvPr>
            <p:ph type="body" idx="1"/>
          </p:nvPr>
        </p:nvSpPr>
        <p:spPr/>
        <p:txBody>
          <a:bodyPr>
            <a:normAutofit/>
          </a:bodyPr>
          <a:lstStyle/>
          <a:p>
            <a:pPr marL="964406" indent="-342900" eaLnBrk="1" hangingPunct="1">
              <a:spcBef>
                <a:spcPts val="1294"/>
              </a:spcBef>
              <a:buFont typeface="Wingdings" panose="05000000000000000000" pitchFamily="2" charset="2"/>
              <a:buChar char="q"/>
              <a:defRPr/>
            </a:pPr>
            <a:r>
              <a:rPr lang="en-US" sz="2800" dirty="0">
                <a:solidFill>
                  <a:schemeClr val="tx1"/>
                </a:solidFill>
                <a:latin typeface="Cambria" panose="02040503050406030204" pitchFamily="18" charset="0"/>
                <a:ea typeface="Cambria" panose="02040503050406030204" pitchFamily="18" charset="0"/>
                <a:sym typeface="Gill Sans" charset="0"/>
              </a:rPr>
              <a:t>Text</a:t>
            </a:r>
          </a:p>
          <a:p>
            <a:pPr marL="964406" indent="-342900" eaLnBrk="1" hangingPunct="1">
              <a:spcBef>
                <a:spcPts val="1294"/>
              </a:spcBef>
              <a:buFont typeface="Wingdings" panose="05000000000000000000" pitchFamily="2" charset="2"/>
              <a:buChar char="q"/>
              <a:defRPr/>
            </a:pPr>
            <a:r>
              <a:rPr lang="en-US" sz="2800" dirty="0">
                <a:solidFill>
                  <a:schemeClr val="tx1"/>
                </a:solidFill>
                <a:latin typeface="Cambria" panose="02040503050406030204" pitchFamily="18" charset="0"/>
                <a:ea typeface="Cambria" panose="02040503050406030204" pitchFamily="18" charset="0"/>
                <a:sym typeface="Gill Sans" charset="0"/>
              </a:rPr>
              <a:t>Password</a:t>
            </a:r>
          </a:p>
          <a:p>
            <a:pPr marL="964406" indent="-342900" eaLnBrk="1" hangingPunct="1">
              <a:spcBef>
                <a:spcPts val="1294"/>
              </a:spcBef>
              <a:buFont typeface="Wingdings" panose="05000000000000000000" pitchFamily="2" charset="2"/>
              <a:buChar char="q"/>
              <a:defRPr/>
            </a:pPr>
            <a:r>
              <a:rPr lang="en-US" sz="2800" dirty="0">
                <a:solidFill>
                  <a:schemeClr val="tx1"/>
                </a:solidFill>
                <a:latin typeface="Cambria" panose="02040503050406030204" pitchFamily="18" charset="0"/>
                <a:ea typeface="Cambria" panose="02040503050406030204" pitchFamily="18" charset="0"/>
                <a:sym typeface="Gill Sans" charset="0"/>
              </a:rPr>
              <a:t>Radio Button</a:t>
            </a:r>
          </a:p>
          <a:p>
            <a:pPr marL="964406" indent="-342900" eaLnBrk="1" hangingPunct="1">
              <a:spcBef>
                <a:spcPts val="1294"/>
              </a:spcBef>
              <a:buFont typeface="Wingdings" panose="05000000000000000000" pitchFamily="2" charset="2"/>
              <a:buChar char="q"/>
              <a:defRPr/>
            </a:pPr>
            <a:r>
              <a:rPr lang="en-US" sz="2800" dirty="0">
                <a:solidFill>
                  <a:schemeClr val="tx1"/>
                </a:solidFill>
                <a:latin typeface="Cambria" panose="02040503050406030204" pitchFamily="18" charset="0"/>
                <a:ea typeface="Cambria" panose="02040503050406030204" pitchFamily="18" charset="0"/>
                <a:sym typeface="Gill Sans" charset="0"/>
              </a:rPr>
              <a:t>Check Box</a:t>
            </a:r>
          </a:p>
          <a:p>
            <a:pPr marL="964406" indent="-342900" eaLnBrk="1" hangingPunct="1">
              <a:spcBef>
                <a:spcPts val="1294"/>
              </a:spcBef>
              <a:buFont typeface="Wingdings" panose="05000000000000000000" pitchFamily="2" charset="2"/>
              <a:buChar char="q"/>
              <a:defRPr/>
            </a:pPr>
            <a:r>
              <a:rPr lang="en-US" sz="2800" dirty="0">
                <a:solidFill>
                  <a:schemeClr val="tx1"/>
                </a:solidFill>
                <a:latin typeface="Cambria" panose="02040503050406030204" pitchFamily="18" charset="0"/>
                <a:ea typeface="Cambria" panose="02040503050406030204" pitchFamily="18" charset="0"/>
                <a:sym typeface="Gill Sans" charset="0"/>
              </a:rPr>
              <a:t>Select / Drop-Down</a:t>
            </a:r>
          </a:p>
          <a:p>
            <a:pPr marL="964406" indent="-342900" eaLnBrk="1" hangingPunct="1">
              <a:spcBef>
                <a:spcPts val="1294"/>
              </a:spcBef>
              <a:buFont typeface="Wingdings" panose="05000000000000000000" pitchFamily="2" charset="2"/>
              <a:buChar char="q"/>
              <a:defRPr/>
            </a:pPr>
            <a:r>
              <a:rPr lang="en-US" sz="2800" dirty="0" err="1">
                <a:solidFill>
                  <a:schemeClr val="tx1"/>
                </a:solidFill>
                <a:latin typeface="Cambria" panose="02040503050406030204" pitchFamily="18" charset="0"/>
                <a:ea typeface="Cambria" panose="02040503050406030204" pitchFamily="18" charset="0"/>
                <a:sym typeface="Gill Sans" charset="0"/>
              </a:rPr>
              <a:t>Textarea</a:t>
            </a:r>
            <a:endParaRPr lang="en-US" sz="2800" dirty="0">
              <a:solidFill>
                <a:schemeClr val="tx1"/>
              </a:solidFill>
              <a:latin typeface="Cambria" panose="02040503050406030204" pitchFamily="18" charset="0"/>
              <a:ea typeface="Cambria" panose="02040503050406030204" pitchFamily="18" charset="0"/>
              <a:sym typeface="Gill Sans" charset="0"/>
            </a:endParaRPr>
          </a:p>
          <a:p>
            <a:pPr marL="342900" indent="-342900">
              <a:buFont typeface="Wingdings" panose="05000000000000000000" pitchFamily="2" charset="2"/>
              <a:buChar char="q"/>
            </a:pPr>
            <a:endParaRPr lang="en-GH" sz="28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307169AE-F113-4819-98B5-A2016FEADC1A}"/>
              </a:ext>
            </a:extLst>
          </p:cNvPr>
          <p:cNvSpPr>
            <a:spLocks noGrp="1"/>
          </p:cNvSpPr>
          <p:nvPr>
            <p:ph type="title"/>
          </p:nvPr>
        </p:nvSpPr>
        <p:spPr/>
        <p:txBody>
          <a:bodyPr>
            <a:normAutofit/>
          </a:bodyPr>
          <a:lstStyle/>
          <a:p>
            <a:r>
              <a:rPr lang="en-US" altLang="en-US" sz="4400" b="1" dirty="0">
                <a:latin typeface="Cambria" panose="02040503050406030204" pitchFamily="18" charset="0"/>
                <a:ea typeface="Cambria" panose="02040503050406030204" pitchFamily="18" charset="0"/>
              </a:rPr>
              <a:t>Form Input Types</a:t>
            </a:r>
            <a:endParaRPr lang="en-GH" sz="44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4535E5E1-F470-4FDD-B56A-E21EA70CD959}"/>
              </a:ext>
            </a:extLst>
          </p:cNvPr>
          <p:cNvPicPr>
            <a:picLocks noChangeAspect="1"/>
          </p:cNvPicPr>
          <p:nvPr/>
        </p:nvPicPr>
        <p:blipFill rotWithShape="1">
          <a:blip r:embed="rId2">
            <a:extLst>
              <a:ext uri="{28A0092B-C50C-407E-A947-70E740481C1C}">
                <a14:useLocalDpi xmlns:a14="http://schemas.microsoft.com/office/drawing/2010/main" val="0"/>
              </a:ext>
            </a:extLst>
          </a:blip>
          <a:srcRect t="8921" b="5920"/>
          <a:stretch/>
        </p:blipFill>
        <p:spPr bwMode="auto">
          <a:xfrm>
            <a:off x="6089650" y="400967"/>
            <a:ext cx="4033972" cy="615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3617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3051B-1D1E-4F9B-AE32-65FDE9A964B7}"/>
              </a:ext>
            </a:extLst>
          </p:cNvPr>
          <p:cNvSpPr>
            <a:spLocks noGrp="1"/>
          </p:cNvSpPr>
          <p:nvPr>
            <p:ph type="body" idx="1"/>
          </p:nvPr>
        </p:nvSpPr>
        <p:spPr/>
        <p:txBody>
          <a:bodyPr>
            <a:normAutofit/>
          </a:bodyPr>
          <a:lstStyle/>
          <a:p>
            <a:r>
              <a:rPr lang="en-US" sz="4400" dirty="0">
                <a:solidFill>
                  <a:schemeClr val="tx1"/>
                </a:solidFill>
                <a:latin typeface="Cambria" panose="02040503050406030204" pitchFamily="18" charset="0"/>
                <a:ea typeface="Cambria" panose="02040503050406030204" pitchFamily="18" charset="0"/>
              </a:rPr>
              <a:t>Creating HTML and PHP on the same File and Displaying the results on the same page</a:t>
            </a:r>
            <a:endParaRPr lang="en-GH" sz="44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4761C8AB-C930-4F90-BCC6-CB5D3CF51D7F}"/>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2656998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D63952-1371-48FC-99E4-08FE187779B2}"/>
              </a:ext>
            </a:extLst>
          </p:cNvPr>
          <p:cNvSpPr>
            <a:spLocks noGrp="1"/>
          </p:cNvSpPr>
          <p:nvPr>
            <p:ph type="body" idx="1"/>
          </p:nvPr>
        </p:nvSpPr>
        <p:spPr/>
        <p:txBody>
          <a:bodyPr/>
          <a:lstStyle/>
          <a:p>
            <a:endParaRPr lang="en-GH" dirty="0"/>
          </a:p>
        </p:txBody>
      </p:sp>
      <p:sp>
        <p:nvSpPr>
          <p:cNvPr id="3" name="Title 2">
            <a:extLst>
              <a:ext uri="{FF2B5EF4-FFF2-40B4-BE49-F238E27FC236}">
                <a16:creationId xmlns:a16="http://schemas.microsoft.com/office/drawing/2014/main" id="{FAC6E867-5B8F-446C-836F-EA023466E7E5}"/>
              </a:ext>
            </a:extLst>
          </p:cNvPr>
          <p:cNvSpPr>
            <a:spLocks noGrp="1"/>
          </p:cNvSpPr>
          <p:nvPr>
            <p:ph type="title"/>
          </p:nvPr>
        </p:nvSpPr>
        <p:spPr/>
        <p:txBody>
          <a:bodyPr/>
          <a:lstStyle/>
          <a:p>
            <a:endParaRPr lang="en-GH"/>
          </a:p>
        </p:txBody>
      </p:sp>
      <p:pic>
        <p:nvPicPr>
          <p:cNvPr id="5" name="Picture 4">
            <a:extLst>
              <a:ext uri="{FF2B5EF4-FFF2-40B4-BE49-F238E27FC236}">
                <a16:creationId xmlns:a16="http://schemas.microsoft.com/office/drawing/2014/main" id="{1F5E7C3B-D767-4837-ADEF-755D401D7FD6}"/>
              </a:ext>
            </a:extLst>
          </p:cNvPr>
          <p:cNvPicPr>
            <a:picLocks noChangeAspect="1"/>
          </p:cNvPicPr>
          <p:nvPr/>
        </p:nvPicPr>
        <p:blipFill>
          <a:blip r:embed="rId2"/>
          <a:stretch>
            <a:fillRect/>
          </a:stretch>
        </p:blipFill>
        <p:spPr>
          <a:xfrm>
            <a:off x="604083" y="279471"/>
            <a:ext cx="8043806" cy="6454699"/>
          </a:xfrm>
          <a:prstGeom prst="rect">
            <a:avLst/>
          </a:prstGeom>
        </p:spPr>
      </p:pic>
    </p:spTree>
    <p:extLst>
      <p:ext uri="{BB962C8B-B14F-4D97-AF65-F5344CB8AC3E}">
        <p14:creationId xmlns:p14="http://schemas.microsoft.com/office/powerpoint/2010/main" val="44997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C3051B-1D1E-4F9B-AE32-65FDE9A964B7}"/>
              </a:ext>
            </a:extLst>
          </p:cNvPr>
          <p:cNvSpPr>
            <a:spLocks noGrp="1"/>
          </p:cNvSpPr>
          <p:nvPr>
            <p:ph type="body" idx="1"/>
          </p:nvPr>
        </p:nvSpPr>
        <p:spPr/>
        <p:txBody>
          <a:bodyPr>
            <a:normAutofit/>
          </a:bodyPr>
          <a:lstStyle/>
          <a:p>
            <a:r>
              <a:rPr lang="en-US" sz="4400" dirty="0">
                <a:solidFill>
                  <a:schemeClr val="tx1"/>
                </a:solidFill>
                <a:latin typeface="Cambria" panose="02040503050406030204" pitchFamily="18" charset="0"/>
                <a:ea typeface="Cambria" panose="02040503050406030204" pitchFamily="18" charset="0"/>
              </a:rPr>
              <a:t>Creating </a:t>
            </a:r>
            <a:r>
              <a:rPr lang="en-US" sz="4400" b="1" dirty="0">
                <a:solidFill>
                  <a:schemeClr val="tx1"/>
                </a:solidFill>
                <a:latin typeface="Cambria" panose="02040503050406030204" pitchFamily="18" charset="0"/>
                <a:ea typeface="Cambria" panose="02040503050406030204" pitchFamily="18" charset="0"/>
              </a:rPr>
              <a:t>two separate </a:t>
            </a:r>
            <a:r>
              <a:rPr lang="en-US" sz="4400" dirty="0">
                <a:solidFill>
                  <a:schemeClr val="tx1"/>
                </a:solidFill>
                <a:latin typeface="Cambria" panose="02040503050406030204" pitchFamily="18" charset="0"/>
                <a:ea typeface="Cambria" panose="02040503050406030204" pitchFamily="18" charset="0"/>
              </a:rPr>
              <a:t>HTML and PHP Files and Displaying the results on a different page.</a:t>
            </a:r>
            <a:endParaRPr lang="en-GH" sz="4400" dirty="0">
              <a:solidFill>
                <a:schemeClr val="tx1"/>
              </a:solidFill>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4761C8AB-C930-4F90-BCC6-CB5D3CF51D7F}"/>
              </a:ext>
            </a:extLst>
          </p:cNvPr>
          <p:cNvSpPr>
            <a:spLocks noGrp="1"/>
          </p:cNvSpPr>
          <p:nvPr>
            <p:ph type="title"/>
          </p:nvPr>
        </p:nvSpPr>
        <p:spPr/>
        <p:txBody>
          <a:bodyPr/>
          <a:lstStyle/>
          <a:p>
            <a:endParaRPr lang="en-GH"/>
          </a:p>
        </p:txBody>
      </p:sp>
    </p:spTree>
    <p:extLst>
      <p:ext uri="{BB962C8B-B14F-4D97-AF65-F5344CB8AC3E}">
        <p14:creationId xmlns:p14="http://schemas.microsoft.com/office/powerpoint/2010/main" val="2733766264"/>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1292</Words>
  <Application>Microsoft Office PowerPoint</Application>
  <PresentationFormat>Widescreen</PresentationFormat>
  <Paragraphs>112</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Cambria</vt:lpstr>
      <vt:lpstr>Century Gothic</vt:lpstr>
      <vt:lpstr>Roboto</vt:lpstr>
      <vt:lpstr>Segoe UI</vt:lpstr>
      <vt:lpstr>Times New Roman</vt:lpstr>
      <vt:lpstr>Wingdings</vt:lpstr>
      <vt:lpstr>Office Theme</vt:lpstr>
      <vt:lpstr>PowerPoint Presentation</vt:lpstr>
      <vt:lpstr>PowerPoint Presentation</vt:lpstr>
      <vt:lpstr>Form</vt:lpstr>
      <vt:lpstr>PowerPoint Presentation</vt:lpstr>
      <vt:lpstr>Create a form</vt:lpstr>
      <vt:lpstr>Form Input Types</vt:lpstr>
      <vt:lpstr>PowerPoint Presentation</vt:lpstr>
      <vt:lpstr>PowerPoint Presentation</vt:lpstr>
      <vt:lpstr>PowerPoint Presentation</vt:lpstr>
      <vt:lpstr>Create HTML FORM</vt:lpstr>
      <vt:lpstr>PowerPoint Presentation</vt:lpstr>
      <vt:lpstr>Create a PHP file</vt:lpstr>
      <vt:lpstr>GET and POST Methods in PHP</vt:lpstr>
      <vt:lpstr>GET METHOD</vt:lpstr>
      <vt:lpstr>POST METHOD</vt:lpstr>
      <vt:lpstr>Form Validation</vt:lpstr>
      <vt:lpstr>PowerPoint Presentation</vt:lpstr>
      <vt:lpstr>Why Form Validation is Important</vt:lpstr>
      <vt:lpstr>Following are the rules for form validation</vt:lpstr>
      <vt:lpstr>Types of Form Validation</vt:lpstr>
      <vt:lpstr>PowerPoint Presentation</vt:lpstr>
      <vt:lpstr>How to Validate Forms in PHP</vt:lpstr>
      <vt:lpstr>Client-side Validation</vt:lpstr>
      <vt:lpstr>Client-side Validation</vt:lpstr>
      <vt:lpstr>Server-Side Validation</vt:lpstr>
      <vt:lpstr>Server-Side Validation</vt:lpstr>
      <vt:lpstr>Approach 1: Single File</vt:lpstr>
      <vt:lpstr>Approach 2: Separate Files </vt:lpstr>
      <vt:lpstr>Approach 2: Separate Files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BOTCHWAY</dc:creator>
  <cp:lastModifiedBy>yaw</cp:lastModifiedBy>
  <cp:revision>40</cp:revision>
  <dcterms:created xsi:type="dcterms:W3CDTF">2021-09-14T13:24:40Z</dcterms:created>
  <dcterms:modified xsi:type="dcterms:W3CDTF">2025-07-01T04:14:19Z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caa6f0e96cd6446c980f122091c32cb4</vt:lpwstr>
  </property>
</Properties>
</file>