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94" r:id="rId2"/>
    <p:sldId id="311" r:id="rId3"/>
    <p:sldId id="310" r:id="rId4"/>
    <p:sldId id="312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33" r:id="rId15"/>
    <p:sldId id="335" r:id="rId16"/>
    <p:sldId id="334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31" r:id="rId27"/>
    <p:sldId id="332" r:id="rId28"/>
    <p:sldId id="29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688E"/>
    <a:srgbClr val="E6E6E6"/>
    <a:srgbClr val="650506"/>
    <a:srgbClr val="00820F"/>
    <a:srgbClr val="0E8CBE"/>
    <a:srgbClr val="3FBEF1"/>
    <a:srgbClr val="109C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6" autoAdjust="0"/>
    <p:restoredTop sz="88243" autoAdjust="0"/>
  </p:normalViewPr>
  <p:slideViewPr>
    <p:cSldViewPr snapToGrid="0">
      <p:cViewPr varScale="1">
        <p:scale>
          <a:sx n="75" d="100"/>
          <a:sy n="75" d="100"/>
        </p:scale>
        <p:origin x="88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AEA595-4D1C-4A19-AF7D-8EBCA8C58FAC}" type="datetimeFigureOut">
              <a:rPr lang="en-GH" smtClean="0"/>
              <a:t>15/07/2025</a:t>
            </a:fld>
            <a:endParaRPr lang="en-GH"/>
          </a:p>
        </p:txBody>
      </p:sp>
      <p:sp>
        <p:nvSpPr>
          <p:cNvPr id="104881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H"/>
          </a:p>
        </p:txBody>
      </p:sp>
      <p:sp>
        <p:nvSpPr>
          <p:cNvPr id="104881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H"/>
          </a:p>
        </p:txBody>
      </p:sp>
      <p:sp>
        <p:nvSpPr>
          <p:cNvPr id="104881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H"/>
          </a:p>
        </p:txBody>
      </p:sp>
      <p:sp>
        <p:nvSpPr>
          <p:cNvPr id="104881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7D83A-A988-4999-83BB-1382A3E3C256}" type="slidenum">
              <a:rPr lang="en-GH" smtClean="0"/>
              <a:t>‹#›</a:t>
            </a:fld>
            <a:endParaRPr lang="en-G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</a:t>
            </a:fld>
            <a:endParaRPr lang="en-GH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&lt;!DOCTYPE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 Comment Form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&lt;h2&gt;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Submit Comment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&lt;/h2&gt;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save_data.php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method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"POST"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Username: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 Number: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Comment: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"comment"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rows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cols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"40"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required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view_data.php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View Submitted Comments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G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17D83A-A988-4999-83BB-1382A3E3C256}" type="slidenum">
              <a:rPr lang="en-GH" smtClean="0"/>
              <a:t>14</a:t>
            </a:fld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03899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21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4" name="Rectangle 23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5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04F47-54B0-487A-AD14-75CB3E2AD409}" type="datetime1">
              <a:rPr lang="en-US" smtClean="0"/>
              <a:t>7/15/2025</a:t>
            </a:fld>
            <a:endParaRPr lang="en-US"/>
          </a:p>
        </p:txBody>
      </p:sp>
      <p:sp>
        <p:nvSpPr>
          <p:cNvPr id="10485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5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3" name="Picture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280D94BC-D2CC-4261-AB4B-C101F49C4DC5}" type="datetime1">
              <a:rPr lang="en-US" smtClean="0"/>
              <a:t>7/15/2025</a:t>
            </a:fld>
            <a:endParaRPr lang="en-US"/>
          </a:p>
        </p:txBody>
      </p:sp>
      <p:sp>
        <p:nvSpPr>
          <p:cNvPr id="104879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48794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17" name="Group 9"/>
          <p:cNvGrpSpPr/>
          <p:nvPr userDrawn="1"/>
        </p:nvGrpSpPr>
        <p:grpSpPr>
          <a:xfrm>
            <a:off x="1505874" y="1478705"/>
            <a:ext cx="9144477" cy="77100"/>
            <a:chOff x="1457173" y="851529"/>
            <a:chExt cx="9144477" cy="77100"/>
          </a:xfrm>
        </p:grpSpPr>
        <p:sp>
          <p:nvSpPr>
            <p:cNvPr id="1048795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6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7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98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99" name="Rectangle 14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5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83" name="Picture 16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6" name="Straight Connector 17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8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800" name="TextBox 1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801" name="Rectangle 20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2" name="Rectangle 21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803" name="Rectangle 22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804" name="TextBox 24"/>
          <p:cNvSpPr txBox="1"/>
          <p:nvPr userDrawn="1"/>
        </p:nvSpPr>
        <p:spPr>
          <a:xfrm>
            <a:off x="5378631" y="1165756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048805" name="TextBox 25"/>
          <p:cNvSpPr txBox="1"/>
          <p:nvPr userDrawn="1"/>
        </p:nvSpPr>
        <p:spPr>
          <a:xfrm>
            <a:off x="5378631" y="4469044"/>
            <a:ext cx="139849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b="1" dirty="0">
                <a:solidFill>
                  <a:schemeClr val="accent1">
                    <a:lumMod val="50000"/>
                  </a:schemeClr>
                </a:solidFill>
              </a:rPr>
              <a:t>“</a:t>
            </a:r>
            <a:endParaRPr lang="en-US" sz="239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Content Placeholder 2"/>
          <p:cNvSpPr>
            <a:spLocks noGrp="1"/>
          </p:cNvSpPr>
          <p:nvPr>
            <p:ph sz="half" idx="1"/>
          </p:nvPr>
        </p:nvSpPr>
        <p:spPr>
          <a:xfrm>
            <a:off x="715954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772" name="Content Placeholder 2"/>
          <p:cNvSpPr>
            <a:spLocks noGrp="1"/>
          </p:cNvSpPr>
          <p:nvPr>
            <p:ph sz="half" idx="13"/>
          </p:nvPr>
        </p:nvSpPr>
        <p:spPr>
          <a:xfrm>
            <a:off x="6319710" y="3378881"/>
            <a:ext cx="5181600" cy="3174409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grpSp>
        <p:nvGrpSpPr>
          <p:cNvPr id="110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73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4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5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6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0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7" name="Rectangle 1"/>
          <p:cNvSpPr/>
          <p:nvPr userDrawn="1"/>
        </p:nvSpPr>
        <p:spPr>
          <a:xfrm>
            <a:off x="0" y="0"/>
            <a:ext cx="12192000" cy="6701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5" name="Group 13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88" name="Rectangle 14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9" name="Rectangle 15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0" name="Rectangle 16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91" name="Rectangle 17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2" name="Picture 1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Rectangle 6"/>
          <p:cNvSpPr/>
          <p:nvPr userDrawn="1"/>
        </p:nvSpPr>
        <p:spPr>
          <a:xfrm>
            <a:off x="0" y="-56710"/>
            <a:ext cx="12192000" cy="674813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048764" name="Google Shape;356;p34"/>
          <p:cNvSpPr txBox="1"/>
          <p:nvPr userDrawn="1"/>
        </p:nvSpPr>
        <p:spPr>
          <a:xfrm>
            <a:off x="1135765" y="2427304"/>
            <a:ext cx="5561100" cy="1159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1500" dirty="0">
                <a:solidFill>
                  <a:schemeClr val="bg1"/>
                </a:solidFill>
              </a:rPr>
              <a:t>Thanks!</a:t>
            </a:r>
          </a:p>
        </p:txBody>
      </p:sp>
      <p:sp>
        <p:nvSpPr>
          <p:cNvPr id="1048765" name="Google Shape;357;p34"/>
          <p:cNvSpPr txBox="1"/>
          <p:nvPr userDrawn="1"/>
        </p:nvSpPr>
        <p:spPr>
          <a:xfrm>
            <a:off x="1135765" y="3455423"/>
            <a:ext cx="5561100" cy="7848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4800" b="1">
                <a:solidFill>
                  <a:schemeClr val="lt1"/>
                </a:solidFill>
              </a:rPr>
              <a:t>Any questions?</a:t>
            </a:r>
          </a:p>
        </p:txBody>
      </p:sp>
      <p:grpSp>
        <p:nvGrpSpPr>
          <p:cNvPr id="108" name="Group 9"/>
          <p:cNvGrpSpPr/>
          <p:nvPr userDrawn="1"/>
        </p:nvGrpSpPr>
        <p:grpSpPr>
          <a:xfrm>
            <a:off x="0" y="6704366"/>
            <a:ext cx="12195979" cy="153634"/>
            <a:chOff x="0" y="6701970"/>
            <a:chExt cx="12918820" cy="153590"/>
          </a:xfrm>
        </p:grpSpPr>
        <p:sp>
          <p:nvSpPr>
            <p:cNvPr id="1048766" name="Rectangle 10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7" name="Rectangle 11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8" name="Rectangle 12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69" name="Rectangle 13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770" name="Rectangle 14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2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377230" y="1392751"/>
            <a:ext cx="5641606" cy="4734065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  <p:sp>
        <p:nvSpPr>
          <p:cNvPr id="104859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09BE3-EB66-4C11-9B88-0F804085610C}" type="datetime1">
              <a:rPr lang="en-US" smtClean="0"/>
              <a:t>7/15/2025</a:t>
            </a:fld>
            <a:endParaRPr lang="en-US" dirty="0"/>
          </a:p>
        </p:txBody>
      </p:sp>
      <p:sp>
        <p:nvSpPr>
          <p:cNvPr id="104859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4859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pic>
        <p:nvPicPr>
          <p:cNvPr id="2097154" name="Picture 9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9803756" y="4335371"/>
            <a:ext cx="3159890" cy="3159890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  <p:sp>
        <p:nvSpPr>
          <p:cNvPr id="104860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540660" y="1775478"/>
            <a:ext cx="5181600" cy="4351338"/>
          </a:xfrm>
        </p:spPr>
        <p:txBody>
          <a:bodyPr/>
          <a:lstStyle>
            <a:lvl1pPr>
              <a:defRPr sz="2800" b="1" baseline="0"/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lvl2pPr>
          </a:lstStyle>
          <a:p>
            <a:pPr lvl="0"/>
            <a:r>
              <a:rPr lang="en-US" dirty="0"/>
              <a:t>Table of Contents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1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2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3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dirty="0"/>
              <a:t>Topic 4</a:t>
            </a:r>
          </a:p>
          <a:p>
            <a:pPr lvl="1"/>
            <a:endParaRPr lang="en-US" dirty="0"/>
          </a:p>
        </p:txBody>
      </p:sp>
      <p:grpSp>
        <p:nvGrpSpPr>
          <p:cNvPr id="56" name="Group 15"/>
          <p:cNvGrpSpPr/>
          <p:nvPr userDrawn="1"/>
        </p:nvGrpSpPr>
        <p:grpSpPr>
          <a:xfrm>
            <a:off x="-39753" y="-51682"/>
            <a:ext cx="12235732" cy="1203364"/>
            <a:chOff x="-39753" y="-51682"/>
            <a:chExt cx="12235732" cy="1203364"/>
          </a:xfrm>
        </p:grpSpPr>
        <p:sp>
          <p:nvSpPr>
            <p:cNvPr id="1048601" name="Rectangle 8"/>
            <p:cNvSpPr/>
            <p:nvPr userDrawn="1"/>
          </p:nvSpPr>
          <p:spPr>
            <a:xfrm>
              <a:off x="-39753" y="-51682"/>
              <a:ext cx="12235732" cy="120336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97155" name="Picture 10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377229" y="221358"/>
              <a:ext cx="2684166" cy="680012"/>
            </a:xfrm>
            <a:prstGeom prst="rect">
              <a:avLst/>
            </a:prstGeom>
          </p:spPr>
        </p:pic>
        <p:sp>
          <p:nvSpPr>
            <p:cNvPr id="1048602" name="TextBox 12"/>
            <p:cNvSpPr txBox="1"/>
            <p:nvPr userDrawn="1"/>
          </p:nvSpPr>
          <p:spPr>
            <a:xfrm>
              <a:off x="7802880" y="411500"/>
              <a:ext cx="354609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900" dirty="0">
                  <a:solidFill>
                    <a:schemeClr val="bg1"/>
                  </a:solidFill>
                  <a:latin typeface="+mj-lt"/>
                </a:rPr>
                <a:t>KNOWLEDGE             INTEGRITY            IMPACT</a:t>
              </a:r>
            </a:p>
          </p:txBody>
        </p:sp>
        <p:cxnSp>
          <p:nvCxnSpPr>
            <p:cNvPr id="3145731" name="Straight Connector 6"/>
            <p:cNvCxnSpPr>
              <a:cxnSpLocks/>
            </p:cNvCxnSpPr>
            <p:nvPr userDrawn="1"/>
          </p:nvCxnSpPr>
          <p:spPr>
            <a:xfrm>
              <a:off x="901337" y="722811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8603" name="Rectangle 7"/>
            <p:cNvSpPr/>
            <p:nvPr userDrawn="1"/>
          </p:nvSpPr>
          <p:spPr>
            <a:xfrm>
              <a:off x="8609870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4" name="Rectangle 13"/>
            <p:cNvSpPr/>
            <p:nvPr userDrawn="1"/>
          </p:nvSpPr>
          <p:spPr>
            <a:xfrm>
              <a:off x="9748239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05" name="Rectangle 14"/>
            <p:cNvSpPr/>
            <p:nvPr userDrawn="1"/>
          </p:nvSpPr>
          <p:spPr>
            <a:xfrm>
              <a:off x="10668414" y="470310"/>
              <a:ext cx="111034" cy="113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ext Placeholder 2"/>
          <p:cNvSpPr>
            <a:spLocks noGrp="1"/>
          </p:cNvSpPr>
          <p:nvPr>
            <p:ph type="body" idx="1"/>
          </p:nvPr>
        </p:nvSpPr>
        <p:spPr>
          <a:xfrm>
            <a:off x="831850" y="1687595"/>
            <a:ext cx="10515600" cy="440205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48609" name="Rectangle 7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23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7" name="Picture 8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2" name="Straight Connector 10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22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10" name="TextBox 9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11" name="Rectangle 1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2" name="Rectangle 1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13" name="Rectangle 1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26"/>
          <p:cNvGrpSpPr/>
          <p:nvPr userDrawn="1"/>
        </p:nvGrpSpPr>
        <p:grpSpPr>
          <a:xfrm>
            <a:off x="0" y="149580"/>
            <a:ext cx="12414000" cy="77361"/>
            <a:chOff x="0" y="149580"/>
            <a:chExt cx="12414000" cy="77361"/>
          </a:xfrm>
        </p:grpSpPr>
        <p:sp>
          <p:nvSpPr>
            <p:cNvPr id="1048614" name="Rectangle 19"/>
            <p:cNvSpPr/>
            <p:nvPr userDrawn="1"/>
          </p:nvSpPr>
          <p:spPr>
            <a:xfrm>
              <a:off x="0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5" name="Rectangle 20"/>
            <p:cNvSpPr/>
            <p:nvPr userDrawn="1"/>
          </p:nvSpPr>
          <p:spPr>
            <a:xfrm>
              <a:off x="4166144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616" name="Rectangle 21"/>
            <p:cNvSpPr/>
            <p:nvPr userDrawn="1"/>
          </p:nvSpPr>
          <p:spPr>
            <a:xfrm>
              <a:off x="8337178" y="149580"/>
              <a:ext cx="4076822" cy="77361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8617" name="Rectangle 24"/>
          <p:cNvSpPr/>
          <p:nvPr userDrawn="1"/>
        </p:nvSpPr>
        <p:spPr>
          <a:xfrm>
            <a:off x="-39753" y="270922"/>
            <a:ext cx="12235732" cy="10565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18" name="Title 1"/>
          <p:cNvSpPr>
            <a:spLocks noGrp="1"/>
          </p:cNvSpPr>
          <p:nvPr>
            <p:ph type="title" hasCustomPrompt="1"/>
          </p:nvPr>
        </p:nvSpPr>
        <p:spPr>
          <a:xfrm>
            <a:off x="837317" y="400967"/>
            <a:ext cx="10515600" cy="754833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2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73782-C005-4104-B8A4-58926509A542}" type="datetime1">
              <a:rPr lang="en-US" smtClean="0"/>
              <a:t>7/15/2025</a:t>
            </a:fld>
            <a:endParaRPr lang="en-US"/>
          </a:p>
        </p:txBody>
      </p:sp>
      <p:sp>
        <p:nvSpPr>
          <p:cNvPr id="104862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2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626" name="Rectangle 9"/>
          <p:cNvSpPr/>
          <p:nvPr userDrawn="1"/>
        </p:nvSpPr>
        <p:spPr>
          <a:xfrm>
            <a:off x="0" y="149580"/>
            <a:ext cx="1897258" cy="77361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7" name="Rectangle 10"/>
          <p:cNvSpPr/>
          <p:nvPr userDrawn="1"/>
        </p:nvSpPr>
        <p:spPr>
          <a:xfrm>
            <a:off x="1897258" y="149580"/>
            <a:ext cx="6345708" cy="77361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8" name="Rectangle 11"/>
          <p:cNvSpPr/>
          <p:nvPr userDrawn="1"/>
        </p:nvSpPr>
        <p:spPr>
          <a:xfrm>
            <a:off x="8242966" y="149580"/>
            <a:ext cx="1874112" cy="7736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629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837317" y="-1696937"/>
            <a:ext cx="10515600" cy="2852737"/>
          </a:xfrm>
        </p:spPr>
        <p:txBody>
          <a:bodyPr anchor="b">
            <a:normAutofit/>
          </a:bodyPr>
          <a:lstStyle>
            <a:lvl1pPr>
              <a:defRPr sz="40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48630" name="Rectangle 15"/>
          <p:cNvSpPr/>
          <p:nvPr userDrawn="1"/>
        </p:nvSpPr>
        <p:spPr>
          <a:xfrm>
            <a:off x="-39753" y="6303003"/>
            <a:ext cx="12235732" cy="72401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16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58" name="Picture 17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3" name="Straight Connector 18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" name="Group 19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631" name="TextBox 20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632" name="Rectangle 21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3" name="Rectangle 22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634" name="Rectangle 23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48635" name="Content Placeholder 2"/>
          <p:cNvSpPr>
            <a:spLocks noGrp="1"/>
          </p:cNvSpPr>
          <p:nvPr userDrawn="1">
            <p:ph sz="half" idx="13"/>
          </p:nvPr>
        </p:nvSpPr>
        <p:spPr>
          <a:xfrm>
            <a:off x="6441956" y="1566272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636" name="Rectangle 25"/>
          <p:cNvSpPr/>
          <p:nvPr userDrawn="1"/>
        </p:nvSpPr>
        <p:spPr>
          <a:xfrm>
            <a:off x="10117078" y="149580"/>
            <a:ext cx="2073156" cy="7736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8C806-0AE7-4246-A868-8820E7052B19}" type="datetime1">
              <a:rPr lang="en-US" smtClean="0"/>
              <a:t>7/15/2025</a:t>
            </a:fld>
            <a:endParaRPr lang="en-US"/>
          </a:p>
        </p:txBody>
      </p:sp>
      <p:sp>
        <p:nvSpPr>
          <p:cNvPr id="104873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grpSp>
        <p:nvGrpSpPr>
          <p:cNvPr id="101" name="Group 22"/>
          <p:cNvGrpSpPr/>
          <p:nvPr userDrawn="1"/>
        </p:nvGrpSpPr>
        <p:grpSpPr>
          <a:xfrm>
            <a:off x="1505874" y="802630"/>
            <a:ext cx="9144477" cy="77100"/>
            <a:chOff x="1457173" y="851529"/>
            <a:chExt cx="9144477" cy="77100"/>
          </a:xfrm>
        </p:grpSpPr>
        <p:sp>
          <p:nvSpPr>
            <p:cNvPr id="1048739" name="Google Shape;26;p4"/>
            <p:cNvSpPr/>
            <p:nvPr userDrawn="1"/>
          </p:nvSpPr>
          <p:spPr>
            <a:xfrm>
              <a:off x="7180456" y="851529"/>
              <a:ext cx="1710300" cy="771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0" name="Google Shape;27;p4"/>
            <p:cNvSpPr/>
            <p:nvPr userDrawn="1"/>
          </p:nvSpPr>
          <p:spPr>
            <a:xfrm>
              <a:off x="8891350" y="851529"/>
              <a:ext cx="1710300" cy="77100"/>
            </a:xfrm>
            <a:prstGeom prst="rect">
              <a:avLst/>
            </a:prstGeom>
            <a:solidFill>
              <a:srgbClr val="65050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1" name="Google Shape;28;p4"/>
            <p:cNvSpPr/>
            <p:nvPr userDrawn="1"/>
          </p:nvSpPr>
          <p:spPr>
            <a:xfrm>
              <a:off x="1457173" y="851529"/>
              <a:ext cx="1710300" cy="771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742" name="Google Shape;29;p4"/>
            <p:cNvSpPr/>
            <p:nvPr userDrawn="1"/>
          </p:nvSpPr>
          <p:spPr>
            <a:xfrm>
              <a:off x="3167598" y="851529"/>
              <a:ext cx="1710300" cy="771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8743" name="Rectangle 13"/>
          <p:cNvSpPr/>
          <p:nvPr userDrawn="1"/>
        </p:nvSpPr>
        <p:spPr>
          <a:xfrm>
            <a:off x="-1" y="6303003"/>
            <a:ext cx="12195979" cy="55499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4"/>
          <p:cNvGrpSpPr/>
          <p:nvPr userDrawn="1"/>
        </p:nvGrpSpPr>
        <p:grpSpPr>
          <a:xfrm>
            <a:off x="679568" y="6365200"/>
            <a:ext cx="10820163" cy="487908"/>
            <a:chOff x="528814" y="6238068"/>
            <a:chExt cx="10820163" cy="487908"/>
          </a:xfrm>
        </p:grpSpPr>
        <p:pic>
          <p:nvPicPr>
            <p:cNvPr id="2097177" name="Picture 15"/>
            <p:cNvPicPr>
              <a:picLocks noChangeAspect="1"/>
            </p:cNvPicPr>
            <p:nvPr userDrawn="1"/>
          </p:nvPicPr>
          <p:blipFill>
            <a:blip r:embed="rId2" cstate="print"/>
            <a:stretch>
              <a:fillRect/>
            </a:stretch>
          </p:blipFill>
          <p:spPr>
            <a:xfrm>
              <a:off x="528814" y="6238068"/>
              <a:ext cx="1925885" cy="487908"/>
            </a:xfrm>
            <a:prstGeom prst="rect">
              <a:avLst/>
            </a:prstGeom>
          </p:spPr>
        </p:pic>
        <p:cxnSp>
          <p:nvCxnSpPr>
            <p:cNvPr id="3145735" name="Straight Connector 16"/>
            <p:cNvCxnSpPr>
              <a:cxnSpLocks/>
            </p:cNvCxnSpPr>
            <p:nvPr userDrawn="1"/>
          </p:nvCxnSpPr>
          <p:spPr>
            <a:xfrm>
              <a:off x="901337" y="6598143"/>
              <a:ext cx="10371909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7"/>
            <p:cNvGrpSpPr/>
            <p:nvPr userDrawn="1"/>
          </p:nvGrpSpPr>
          <p:grpSpPr>
            <a:xfrm>
              <a:off x="7802880" y="6286832"/>
              <a:ext cx="3546097" cy="230832"/>
              <a:chOff x="7802880" y="6286832"/>
              <a:chExt cx="3546097" cy="230832"/>
            </a:xfrm>
          </p:grpSpPr>
          <p:sp>
            <p:nvSpPr>
              <p:cNvPr id="1048744" name="TextBox 18"/>
              <p:cNvSpPr txBox="1"/>
              <p:nvPr userDrawn="1"/>
            </p:nvSpPr>
            <p:spPr>
              <a:xfrm>
                <a:off x="7802880" y="6286832"/>
                <a:ext cx="3546097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900" dirty="0">
                    <a:solidFill>
                      <a:schemeClr val="bg1"/>
                    </a:solidFill>
                    <a:latin typeface="+mj-lt"/>
                  </a:rPr>
                  <a:t>KNOWLEDGE             INTEGRITY            IMPACT</a:t>
                </a:r>
              </a:p>
            </p:txBody>
          </p:sp>
          <p:sp>
            <p:nvSpPr>
              <p:cNvPr id="1048745" name="Rectangle 19"/>
              <p:cNvSpPr/>
              <p:nvPr userDrawn="1"/>
            </p:nvSpPr>
            <p:spPr>
              <a:xfrm>
                <a:off x="8609870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6" name="Rectangle 20"/>
              <p:cNvSpPr/>
              <p:nvPr userDrawn="1"/>
            </p:nvSpPr>
            <p:spPr>
              <a:xfrm>
                <a:off x="9748239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8747" name="Rectangle 21"/>
              <p:cNvSpPr/>
              <p:nvPr userDrawn="1"/>
            </p:nvSpPr>
            <p:spPr>
              <a:xfrm>
                <a:off x="10668414" y="6345642"/>
                <a:ext cx="111034" cy="11321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97178" name="Picture 23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866177" y="-2847804"/>
            <a:ext cx="4423402" cy="4423402"/>
          </a:xfrm>
          <a:prstGeom prst="rect">
            <a:avLst/>
          </a:prstGeom>
          <a:blipFill>
            <a:blip r:embed="rId4">
              <a:alphaModFix amt="0"/>
            </a:blip>
            <a:stretch>
              <a:fillRect/>
            </a:stretch>
          </a:blipFill>
        </p:spPr>
      </p:pic>
      <p:sp>
        <p:nvSpPr>
          <p:cNvPr id="1048748" name="Rectangle 24"/>
          <p:cNvSpPr/>
          <p:nvPr userDrawn="1"/>
        </p:nvSpPr>
        <p:spPr>
          <a:xfrm>
            <a:off x="0" y="-2537827"/>
            <a:ext cx="12195978" cy="2537827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Rectangle 5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7" name="Rectangle 6"/>
          <p:cNvSpPr/>
          <p:nvPr userDrawn="1"/>
        </p:nvSpPr>
        <p:spPr>
          <a:xfrm>
            <a:off x="1897258" y="6701970"/>
            <a:ext cx="6345708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8" name="Rectangle 7"/>
          <p:cNvSpPr/>
          <p:nvPr userDrawn="1"/>
        </p:nvSpPr>
        <p:spPr>
          <a:xfrm>
            <a:off x="8242966" y="6701970"/>
            <a:ext cx="1874112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59" name="Rectangle 8"/>
          <p:cNvSpPr/>
          <p:nvPr userDrawn="1"/>
        </p:nvSpPr>
        <p:spPr>
          <a:xfrm>
            <a:off x="10117078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10518045" y="0"/>
            <a:ext cx="1672189" cy="6858000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410748" y="673352"/>
            <a:ext cx="9794348" cy="779930"/>
          </a:xfrm>
        </p:spPr>
        <p:txBody>
          <a:bodyPr anchor="b">
            <a:normAutofit/>
          </a:bodyPr>
          <a:lstStyle>
            <a:lvl1pPr>
              <a:defRPr sz="3600" b="1">
                <a:solidFill>
                  <a:srgbClr val="0A688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48762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748" y="1662545"/>
            <a:ext cx="9794348" cy="4611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2097179" name="Picture 12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238050" y="5979818"/>
            <a:ext cx="722152" cy="722152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Rectangle 4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3" name="Rectangle 5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4" name="Rectangle 6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5" name="Rectangle 7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786" name="Content Placeholder 2"/>
          <p:cNvSpPr>
            <a:spLocks noGrp="1"/>
          </p:cNvSpPr>
          <p:nvPr>
            <p:ph sz="half" idx="13"/>
          </p:nvPr>
        </p:nvSpPr>
        <p:spPr>
          <a:xfrm>
            <a:off x="0" y="0"/>
            <a:ext cx="12192000" cy="6701970"/>
          </a:xfrm>
        </p:spPr>
        <p:txBody>
          <a:bodyPr/>
          <a:lstStyle>
            <a:lvl1pPr marL="0" indent="0">
              <a:buNone/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Rectangle 8"/>
          <p:cNvSpPr/>
          <p:nvPr userDrawn="1"/>
        </p:nvSpPr>
        <p:spPr>
          <a:xfrm>
            <a:off x="0" y="6701970"/>
            <a:ext cx="1897258" cy="153590"/>
          </a:xfrm>
          <a:prstGeom prst="rect">
            <a:avLst/>
          </a:prstGeom>
          <a:solidFill>
            <a:srgbClr val="3FBE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7" name="Rectangle 9"/>
          <p:cNvSpPr/>
          <p:nvPr userDrawn="1"/>
        </p:nvSpPr>
        <p:spPr>
          <a:xfrm>
            <a:off x="1897257" y="6701970"/>
            <a:ext cx="7535243" cy="153590"/>
          </a:xfrm>
          <a:prstGeom prst="rect">
            <a:avLst/>
          </a:prstGeom>
          <a:solidFill>
            <a:srgbClr val="0A68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8" name="Rectangle 10"/>
          <p:cNvSpPr/>
          <p:nvPr userDrawn="1"/>
        </p:nvSpPr>
        <p:spPr>
          <a:xfrm>
            <a:off x="9432500" y="6701970"/>
            <a:ext cx="1413164" cy="15359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09" name="Rectangle 11"/>
          <p:cNvSpPr/>
          <p:nvPr userDrawn="1"/>
        </p:nvSpPr>
        <p:spPr>
          <a:xfrm>
            <a:off x="10845664" y="6701970"/>
            <a:ext cx="2073156" cy="15359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810" name="Picture Placeholder 2"/>
          <p:cNvSpPr>
            <a:spLocks noGrp="1"/>
          </p:cNvSpPr>
          <p:nvPr>
            <p:ph type="pic" idx="1"/>
          </p:nvPr>
        </p:nvSpPr>
        <p:spPr>
          <a:xfrm>
            <a:off x="6038952" y="0"/>
            <a:ext cx="6153048" cy="670196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811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445190"/>
            <a:ext cx="447234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Rectangle 7"/>
          <p:cNvSpPr/>
          <p:nvPr userDrawn="1"/>
        </p:nvSpPr>
        <p:spPr>
          <a:xfrm>
            <a:off x="-1" y="-1"/>
            <a:ext cx="12195979" cy="5111931"/>
          </a:xfrm>
          <a:prstGeom prst="rect">
            <a:avLst/>
          </a:prstGeom>
          <a:solidFill>
            <a:srgbClr val="0E8C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2"/>
          <p:cNvGrpSpPr/>
          <p:nvPr userDrawn="1"/>
        </p:nvGrpSpPr>
        <p:grpSpPr>
          <a:xfrm>
            <a:off x="0" y="4958297"/>
            <a:ext cx="12195979" cy="153634"/>
            <a:chOff x="0" y="6701970"/>
            <a:chExt cx="12918820" cy="153590"/>
          </a:xfrm>
        </p:grpSpPr>
        <p:sp>
          <p:nvSpPr>
            <p:cNvPr id="1048778" name="Rectangle 8"/>
            <p:cNvSpPr/>
            <p:nvPr userDrawn="1"/>
          </p:nvSpPr>
          <p:spPr>
            <a:xfrm>
              <a:off x="0" y="6701970"/>
              <a:ext cx="1897258" cy="153590"/>
            </a:xfrm>
            <a:prstGeom prst="rect">
              <a:avLst/>
            </a:prstGeom>
            <a:solidFill>
              <a:srgbClr val="3FBE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79" name="Rectangle 9"/>
            <p:cNvSpPr/>
            <p:nvPr userDrawn="1"/>
          </p:nvSpPr>
          <p:spPr>
            <a:xfrm>
              <a:off x="1897257" y="6701970"/>
              <a:ext cx="7535243" cy="153590"/>
            </a:xfrm>
            <a:prstGeom prst="rect">
              <a:avLst/>
            </a:prstGeom>
            <a:solidFill>
              <a:srgbClr val="0A68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0" name="Rectangle 10"/>
            <p:cNvSpPr/>
            <p:nvPr userDrawn="1"/>
          </p:nvSpPr>
          <p:spPr>
            <a:xfrm>
              <a:off x="9432500" y="6701970"/>
              <a:ext cx="1413164" cy="15359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781" name="Rectangle 11"/>
            <p:cNvSpPr/>
            <p:nvPr userDrawn="1"/>
          </p:nvSpPr>
          <p:spPr>
            <a:xfrm>
              <a:off x="10845664" y="6701970"/>
              <a:ext cx="2073156" cy="15359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97181" name="Picture 24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663564" y="5569074"/>
            <a:ext cx="856176" cy="856176"/>
          </a:xfrm>
          <a:prstGeom prst="rect">
            <a:avLst/>
          </a:prstGeom>
          <a:blipFill>
            <a:blip r:embed="rId3">
              <a:alphaModFix amt="0"/>
            </a:blip>
            <a:stretch>
              <a:fillRect/>
            </a:stretch>
          </a:blipFill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17BC-0315-46B0-B388-4D63D3112F6B}" type="datetime1">
              <a:rPr lang="en-US" smtClean="0"/>
              <a:t>7/15/2025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76395-65C6-40C6-B0F2-3F72B3156A66}" type="slidenum">
              <a:rPr lang="en-US" smtClean="0"/>
              <a:t>‹#›</a:t>
            </a:fld>
            <a:endParaRPr lang="en-US"/>
          </a:p>
        </p:txBody>
      </p:sp>
      <p:sp>
        <p:nvSpPr>
          <p:cNvPr id="1048581" name="Rectangle 6"/>
          <p:cNvSpPr/>
          <p:nvPr userDrawn="1"/>
        </p:nvSpPr>
        <p:spPr>
          <a:xfrm>
            <a:off x="-39753" y="-51683"/>
            <a:ext cx="12235732" cy="690968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97152" name="Picture 9"/>
          <p:cNvPicPr>
            <a:picLocks noChangeAspect="1"/>
          </p:cNvPicPr>
          <p:nvPr userDrawn="1"/>
        </p:nvPicPr>
        <p:blipFill>
          <a:blip r:embed="rId15" cstate="print"/>
          <a:stretch>
            <a:fillRect/>
          </a:stretch>
        </p:blipFill>
        <p:spPr>
          <a:xfrm>
            <a:off x="440890" y="483244"/>
            <a:ext cx="2684166" cy="680012"/>
          </a:xfrm>
          <a:prstGeom prst="rect">
            <a:avLst/>
          </a:prstGeom>
        </p:spPr>
      </p:pic>
      <p:sp>
        <p:nvSpPr>
          <p:cNvPr id="1048582" name="Rectangle 10"/>
          <p:cNvSpPr/>
          <p:nvPr userDrawn="1"/>
        </p:nvSpPr>
        <p:spPr>
          <a:xfrm>
            <a:off x="7180729" y="269109"/>
            <a:ext cx="6320118" cy="6333565"/>
          </a:xfrm>
          <a:prstGeom prst="rect">
            <a:avLst/>
          </a:prstGeom>
          <a:blipFill dpi="0" rotWithShape="1">
            <a:blip r:embed="rId16">
              <a:alphaModFix amt="67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php/php-introduction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hp/php-fclose-function/" TargetMode="External"/><Relationship Id="rId7" Type="http://schemas.openxmlformats.org/officeDocument/2006/relationships/hyperlink" Target="https://www.geeksforgeeks.org/php/php-unlink-function/" TargetMode="External"/><Relationship Id="rId2" Type="http://schemas.openxmlformats.org/officeDocument/2006/relationships/hyperlink" Target="https://www.geeksforgeeks.org/php/php-fopen-function-open-file-or-url/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geeksforgeeks.org/php/php-file_exists-function/" TargetMode="External"/><Relationship Id="rId5" Type="http://schemas.openxmlformats.org/officeDocument/2006/relationships/hyperlink" Target="https://www.geeksforgeeks.org/php/php-fwrite-function/" TargetMode="External"/><Relationship Id="rId4" Type="http://schemas.openxmlformats.org/officeDocument/2006/relationships/hyperlink" Target="https://www.geeksforgeeks.org/php/php-fread-functio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extBox 3"/>
          <p:cNvSpPr txBox="1"/>
          <p:nvPr/>
        </p:nvSpPr>
        <p:spPr>
          <a:xfrm>
            <a:off x="115748" y="1094236"/>
            <a:ext cx="7998309" cy="4368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32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COURSE CODE: </a:t>
            </a: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INFT 352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0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TITLE: </a:t>
            </a:r>
            <a:endParaRPr lang="en-US" sz="4800" b="1" dirty="0">
              <a:solidFill>
                <a:srgbClr val="000000"/>
              </a:solidFill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270" indent="-1270" algn="just">
              <a:lnSpc>
                <a:spcPct val="115000"/>
              </a:lnSpc>
              <a:spcAft>
                <a:spcPts val="1000"/>
              </a:spcAft>
            </a:pPr>
            <a:r>
              <a:rPr lang="en-US" sz="4800" b="1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Advanced Web Engineering and Application With PHP</a:t>
            </a:r>
            <a:endParaRPr lang="en-GH" sz="4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1048591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11480711" y="6413080"/>
            <a:ext cx="540798" cy="365125"/>
          </a:xfrm>
        </p:spPr>
        <p:txBody>
          <a:bodyPr/>
          <a:lstStyle/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1</a:t>
            </a:fld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048592" name="TextBox 6"/>
          <p:cNvSpPr txBox="1"/>
          <p:nvPr/>
        </p:nvSpPr>
        <p:spPr>
          <a:xfrm>
            <a:off x="0" y="5626326"/>
            <a:ext cx="7500395" cy="786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LECTURER/ INSTRUCTOR: P.M SARFO</a:t>
            </a:r>
          </a:p>
          <a:p>
            <a:pPr algn="ctr">
              <a:lnSpc>
                <a:spcPct val="150000"/>
              </a:lnSpc>
            </a:pPr>
            <a:endParaRPr lang="en-GB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45728" name="Straight Connector 7"/>
          <p:cNvCxnSpPr>
            <a:cxnSpLocks/>
          </p:cNvCxnSpPr>
          <p:nvPr/>
        </p:nvCxnSpPr>
        <p:spPr>
          <a:xfrm>
            <a:off x="-48212" y="3579351"/>
            <a:ext cx="8357709" cy="34055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29" name="Straight Connector 10"/>
          <p:cNvCxnSpPr>
            <a:cxnSpLocks/>
          </p:cNvCxnSpPr>
          <p:nvPr/>
        </p:nvCxnSpPr>
        <p:spPr>
          <a:xfrm>
            <a:off x="-32880" y="1201356"/>
            <a:ext cx="8295566" cy="33802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45730" name="Straight Connector 11"/>
          <p:cNvCxnSpPr>
            <a:cxnSpLocks/>
          </p:cNvCxnSpPr>
          <p:nvPr/>
        </p:nvCxnSpPr>
        <p:spPr>
          <a:xfrm>
            <a:off x="-95026" y="5102861"/>
            <a:ext cx="8422279" cy="34318"/>
          </a:xfrm>
          <a:prstGeom prst="line">
            <a:avLst/>
          </a:prstGeom>
          <a:ln>
            <a:solidFill>
              <a:srgbClr val="E6E6E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2FEE57-D41D-48AC-8E10-DA07E3FD8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9748" y="1551408"/>
            <a:ext cx="10515600" cy="4402056"/>
          </a:xfrm>
        </p:spPr>
        <p:txBody>
          <a:bodyPr/>
          <a:lstStyle/>
          <a:p>
            <a:pPr algn="l" rtl="0" fontAlgn="base"/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There are two ways to read the contents of a file in PHP. These are -</a:t>
            </a:r>
          </a:p>
          <a:p>
            <a:pPr algn="l" fontAlgn="base"/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1. Reading the Entire File</a:t>
            </a:r>
          </a:p>
          <a:p>
            <a:pPr algn="l" rtl="0" fontAlgn="base"/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You can read the entire content of a file using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fread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() function or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file_get_contents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() function.</a:t>
            </a:r>
          </a:p>
          <a:p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339D84-5C11-40AB-A886-C22CC475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Reading from Files</a:t>
            </a:r>
            <a:endParaRPr lang="en-G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9E5D0-17B2-444C-9AA9-8DDA33A1B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235" y="3240285"/>
            <a:ext cx="6329965" cy="2867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853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A0971B-BA0B-4F65-A57E-E92D38333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fontAlgn="base"/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2. Reading a File Line by Line</a:t>
            </a:r>
          </a:p>
          <a:p>
            <a:pPr algn="l" rtl="0" fontAlgn="base"/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You can use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fgets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() function to read a file line by line.</a:t>
            </a:r>
          </a:p>
          <a:p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302A2E-73D4-4EB9-A0BA-DDDE5996E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F440DF-85B7-43F4-96DF-1B4670426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07" y="2599014"/>
            <a:ext cx="5808280" cy="324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61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A41905-FDA0-4062-9932-F5A2E2B31D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 fontAlgn="base"/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You can write to files using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Nunito" pitchFamily="2" charset="0"/>
              </a:rPr>
              <a:t>fwrite</a:t>
            </a:r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() function. It writes data to an open file in the specified mode.</a:t>
            </a:r>
          </a:p>
          <a:p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DF4970-D7FD-45CE-8EEF-1EC41F60C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Writing to Files</a:t>
            </a:r>
            <a:endParaRPr lang="en-G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B5D2C4-00EC-4B35-B96A-04C7FAACC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831" y="2355729"/>
            <a:ext cx="5254693" cy="373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50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35B06D-29CE-4262-AD72-407B16C61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7317" y="1473586"/>
            <a:ext cx="10515600" cy="4402056"/>
          </a:xfrm>
        </p:spPr>
        <p:txBody>
          <a:bodyPr/>
          <a:lstStyle/>
          <a:p>
            <a:pPr algn="l" rtl="0" fontAlgn="base"/>
            <a:r>
              <a:rPr lang="en-US" b="0" i="0" dirty="0">
                <a:solidFill>
                  <a:schemeClr val="tx1"/>
                </a:solidFill>
                <a:effectLst/>
                <a:latin typeface="Nunito" pitchFamily="2" charset="0"/>
              </a:rPr>
              <a:t>Use the unlink() function to delete the file in PHP.</a:t>
            </a:r>
          </a:p>
          <a:p>
            <a:endParaRPr lang="en-GH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EDA48D2-E259-46A1-B17D-C86F7BE8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chemeClr val="tx1"/>
                </a:solidFill>
                <a:effectLst/>
                <a:latin typeface="Nunito" pitchFamily="2" charset="0"/>
              </a:rPr>
              <a:t>Deleting Files</a:t>
            </a:r>
            <a:endParaRPr lang="en-G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2258E8-E6F7-47F0-A706-E4EC665A8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020" y="2396400"/>
            <a:ext cx="6302478" cy="324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515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247687-A09C-4A6F-A132-1FE84FF0C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8518DD4-B4F5-4A1D-9DA5-42DE3CD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B5F32-0D47-4CB4-8965-0D328F2E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640" y="289325"/>
            <a:ext cx="10397840" cy="660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838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BF01A2-F397-4A29-933E-E775D1F61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56A6A5-3FD9-4554-BEAA-34BA8934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save_data</a:t>
            </a:r>
            <a:r>
              <a:rPr lang="en-US" dirty="0"/>
              <a:t> PHP File</a:t>
            </a:r>
            <a:endParaRPr lang="en-G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B68013-CDC0-479B-98C4-DDD870448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1155800"/>
            <a:ext cx="10875504" cy="496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2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A8548-97FE-42D6-8926-40E45042E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5452C3-AF70-4AFF-A9DE-D1E4591E1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view_data</a:t>
            </a:r>
            <a:r>
              <a:rPr lang="en-US" dirty="0"/>
              <a:t> PHP File</a:t>
            </a:r>
            <a:endParaRPr lang="en-G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B91007-AC3D-4DA2-B4E0-5EB140860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481" y="1012953"/>
            <a:ext cx="6668078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456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AA8CFD-482E-4EC6-B2F9-C71FD27C34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6600" b="1" i="0" dirty="0">
                <a:solidFill>
                  <a:schemeClr val="tx1"/>
                </a:solidFill>
                <a:effectLst/>
                <a:latin typeface="Source Sans 3"/>
              </a:rPr>
              <a:t>PHP | Uploading File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28CEB0-0EFC-4E6F-A0F4-1217A3FEA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351800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9F31F3F-CF4C-4A14-B292-ABCDB097B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825" y="1687595"/>
            <a:ext cx="11546731" cy="440205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363D45"/>
                </a:solidFill>
                <a:effectLst/>
                <a:latin typeface="Inter"/>
              </a:rPr>
              <a:t>File uploads are essential for many modern web apps, letting users share various online content.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363D45"/>
                </a:solidFill>
                <a:effectLst/>
                <a:latin typeface="Inter"/>
              </a:rPr>
              <a:t>Developers frequently implement this feature across various applications, so understanding it is crucial.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0" i="0" dirty="0">
                <a:solidFill>
                  <a:srgbClr val="363D45"/>
                </a:solidFill>
                <a:effectLst/>
                <a:latin typeface="Inter"/>
              </a:rPr>
              <a:t>Uploading files in PHP involves using client-side code such as HTML to allow users select a file, and PHP on the server-side to handle the upload to save it on the server or for processing.</a:t>
            </a:r>
            <a:endParaRPr lang="en-GH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69381D-4B3A-4A6A-9704-1B94F485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679818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B311BC-E342-4AF2-A33A-D25B15F88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4553" y="1687595"/>
            <a:ext cx="11152897" cy="4402056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chemeClr val="tx1"/>
                </a:solidFill>
              </a:rPr>
              <a:t>PHP has a useful set of functions for working with file uploads securely and efficiently, such as </a:t>
            </a:r>
            <a:r>
              <a:rPr lang="en-US" sz="2800" b="1" dirty="0" err="1">
                <a:solidFill>
                  <a:schemeClr val="tx1"/>
                </a:solidFill>
              </a:rPr>
              <a:t>finfo</a:t>
            </a:r>
            <a:r>
              <a:rPr lang="en-US" sz="2800" dirty="0">
                <a:solidFill>
                  <a:schemeClr val="tx1"/>
                </a:solidFill>
              </a:rPr>
              <a:t> and the </a:t>
            </a:r>
            <a:r>
              <a:rPr lang="en-US" sz="2800" b="1" dirty="0">
                <a:solidFill>
                  <a:schemeClr val="tx1"/>
                </a:solidFill>
              </a:rPr>
              <a:t>$_FILES </a:t>
            </a:r>
            <a:r>
              <a:rPr lang="en-US" sz="2800" dirty="0" err="1">
                <a:solidFill>
                  <a:schemeClr val="tx1"/>
                </a:solidFill>
              </a:rPr>
              <a:t>superglobal</a:t>
            </a:r>
            <a:r>
              <a:rPr lang="en-US" sz="2800" dirty="0">
                <a:solidFill>
                  <a:schemeClr val="tx1"/>
                </a:solidFill>
              </a:rPr>
              <a:t> variable.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63D45"/>
                </a:solidFill>
                <a:effectLst/>
                <a:latin typeface="Inter"/>
              </a:rPr>
              <a:t>Uploading a file in PHP involves two main components: a client-side HTML form and a server-side PHP script.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800" b="0" i="0" dirty="0">
                <a:solidFill>
                  <a:srgbClr val="363D45"/>
                </a:solidFill>
                <a:effectLst/>
                <a:latin typeface="Inter"/>
              </a:rPr>
              <a:t>When a user selects a file and submits the form, the file is temporarily stored on the server</a:t>
            </a:r>
            <a:r>
              <a:rPr lang="en-US" b="0" i="0" dirty="0">
                <a:solidFill>
                  <a:srgbClr val="363D45"/>
                </a:solidFill>
                <a:effectLst/>
                <a:latin typeface="Inter"/>
              </a:rPr>
              <a:t>, </a:t>
            </a:r>
            <a:r>
              <a:rPr lang="en-US" sz="2800" dirty="0">
                <a:solidFill>
                  <a:srgbClr val="363D45"/>
                </a:solidFill>
                <a:latin typeface="Inter"/>
              </a:rPr>
              <a:t>then we can use a PHP script to move it to a permanent location.</a:t>
            </a:r>
            <a:endParaRPr lang="en-GH" sz="2800" dirty="0">
              <a:solidFill>
                <a:srgbClr val="363D45"/>
              </a:solidFill>
              <a:latin typeface="Inte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11C358-DDA4-4DDB-B3B4-715C782BE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2131582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FB5A595-A6EF-4F3B-A849-9070D4448E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8000" b="1" i="0" dirty="0">
                <a:solidFill>
                  <a:schemeClr val="tx1"/>
                </a:solidFill>
                <a:effectLst/>
                <a:latin typeface="Source Sans 3"/>
              </a:rPr>
              <a:t>PHP FILE HANDLING AND UPLOADING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DFE0BF2-5860-4041-AE80-7B31BCA2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99005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DC14BD6-C6E7-40D7-8809-FB672CE3D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557" y="1352145"/>
            <a:ext cx="11045893" cy="4737506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Before implementing file uploads in PHP, we need to confirm if it’s enabled.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We can check this in the </a:t>
            </a:r>
            <a:r>
              <a:rPr lang="en-US" sz="3000" b="1" dirty="0">
                <a:solidFill>
                  <a:schemeClr val="tx1"/>
                </a:solidFill>
              </a:rPr>
              <a:t>php.ini </a:t>
            </a:r>
            <a:r>
              <a:rPr lang="en-US" sz="3000" dirty="0">
                <a:solidFill>
                  <a:schemeClr val="tx1"/>
                </a:solidFill>
              </a:rPr>
              <a:t>configuration file. 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000" dirty="0">
                <a:solidFill>
                  <a:schemeClr val="tx1"/>
                </a:solidFill>
              </a:rPr>
              <a:t>By default, most PHP installations (like XAMPP, </a:t>
            </a:r>
            <a:r>
              <a:rPr lang="en-US" sz="3000" dirty="0" err="1">
                <a:solidFill>
                  <a:schemeClr val="tx1"/>
                </a:solidFill>
              </a:rPr>
              <a:t>Laragon</a:t>
            </a:r>
            <a:r>
              <a:rPr lang="en-US" sz="3000" dirty="0">
                <a:solidFill>
                  <a:schemeClr val="tx1"/>
                </a:solidFill>
              </a:rPr>
              <a:t>, or WAMP) already have file uploads enabled in the </a:t>
            </a:r>
            <a:r>
              <a:rPr lang="en-US" sz="3000" b="1" dirty="0">
                <a:solidFill>
                  <a:schemeClr val="tx1"/>
                </a:solidFill>
              </a:rPr>
              <a:t>php.ini </a:t>
            </a:r>
            <a:r>
              <a:rPr lang="en-US" sz="3000" dirty="0">
                <a:solidFill>
                  <a:schemeClr val="tx1"/>
                </a:solidFill>
              </a:rPr>
              <a:t>file so you don’t have to manually configure it yourself.</a:t>
            </a:r>
            <a:endParaRPr lang="en-GH" sz="30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126E977-703F-40DA-BCD6-803C11216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791135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5B3329-CCA4-4835-B630-2887626908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Alternatively, you can run the following code in a .php file to check if file uploads is enabled: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r>
              <a:rPr lang="en-US" sz="28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phpinfo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will open a web page in the browser. Search for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file_uploads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page and check if its value is set to </a:t>
            </a:r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On.</a:t>
            </a:r>
            <a:endParaRPr lang="en-GH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5D3DFD-6B42-4A33-8AD1-6FDAAF433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279629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CBF183-BEDA-4A3B-B67B-A2FEB846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292F"/>
                </a:solidFill>
                <a:effectLst/>
                <a:latin typeface="Inter"/>
              </a:rPr>
              <a:t>Create HTML Form For File Uploading</a:t>
            </a:r>
            <a:endParaRPr lang="en-GH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DC4EF1-5E77-4F26-88AC-22FF21FB85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6233" y="1601019"/>
            <a:ext cx="11095107" cy="2677656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To allow users to upload files, we need a simple HTML form that uses the 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POST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method and 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multipart/form-data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encoding to send the uploaded file to the server.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G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GH" sz="2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GH" sz="2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upload.html </a:t>
            </a:r>
            <a:r>
              <a:rPr kumimoji="0" lang="en-US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in your project root directory and add the following code to it:</a:t>
            </a:r>
            <a:endParaRPr kumimoji="0" lang="en-GH" altLang="en-G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3328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FC854A3-D423-4B50-BA58-C83E0693B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90A13-5BD3-4D50-A8C0-B4A73112F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C70EB6-2EC4-4FE5-A327-50AD8BE1B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850" y="483837"/>
            <a:ext cx="10618028" cy="589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417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B85CBD4-A8FC-4495-BE80-B28881C7A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848C73-5B39-4831-A17B-DD0BBD2329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6460" y="1314620"/>
            <a:ext cx="12315217" cy="5142413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altLang="en-GH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action="</a:t>
            </a:r>
            <a:r>
              <a:rPr kumimoji="0" lang="en-GH" altLang="en-GH" sz="3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upload.php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"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: This specifies where to send the form-data when the form is submitted, in this case, </a:t>
            </a:r>
            <a:r>
              <a:rPr kumimoji="0" lang="en-GH" altLang="en-GH" sz="3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upload.php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(we’ll create this file in a moment).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method="POST"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: This sets an HTTP POST method which is required for file uploads. It tells the PHP server we’re sending some data to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enctype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="multipart/form-data"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: This tells the browser to send file data in the correct format so the PHP script can understand and process it correctly.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&lt;input type="file"&gt;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: This allows the user to upload one file from their device storage.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name="</a:t>
            </a:r>
            <a:r>
              <a:rPr kumimoji="0" lang="en-GH" altLang="en-GH" sz="30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uploaded_file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"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: The 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name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attribute allows PHP to identify the uploaded file in the 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$_FILES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</a:t>
            </a:r>
            <a:r>
              <a:rPr kumimoji="0" lang="en-GH" altLang="en-GH" sz="3000" b="0" i="0" u="none" strike="noStrike" cap="none" normalizeH="0" baseline="0" dirty="0" err="1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superglobal</a:t>
            </a:r>
            <a:r>
              <a:rPr kumimoji="0" lang="en-GH" altLang="en-GH" sz="30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5625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155071-A364-4A02-9C3B-421BF2544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27292F"/>
                </a:solidFill>
                <a:effectLst/>
                <a:latin typeface="Inter"/>
              </a:rPr>
              <a:t>PHP Script to Handle File Upload</a:t>
            </a:r>
            <a:endParaRPr lang="en-GH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D70AE5-3D78-4523-A49C-25B1332DE7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40468" y="1751086"/>
            <a:ext cx="11012449" cy="181588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GH" sz="2800" dirty="0">
                <a:solidFill>
                  <a:srgbClr val="363D45"/>
                </a:solidFill>
                <a:latin typeface="Inter"/>
              </a:rPr>
              <a:t>C</a:t>
            </a:r>
            <a:r>
              <a:rPr kumimoji="0" lang="en-GH" altLang="en-GH" sz="2800" b="0" i="0" u="none" strike="noStrike" cap="none" normalizeH="0" baseline="0" dirty="0" err="1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reate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 a file named </a:t>
            </a:r>
            <a:r>
              <a:rPr kumimoji="0" lang="en-GH" altLang="en-GH" sz="28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upload.php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in the same directory as the </a:t>
            </a:r>
            <a:r>
              <a:rPr kumimoji="0" lang="en-US" altLang="en-GH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.html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file that will handle file uploads. Th</a:t>
            </a:r>
            <a:r>
              <a:rPr kumimoji="0" lang="en-US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e PHP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 script will check for upload errors, move the file to a safe location, and respond with a success or error message.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GH" altLang="en-G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637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E37D90-CCA2-4BAB-B753-CD32D2E04E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H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63A3E5-F474-423A-AB6F-47BF89EC5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6B5FD-D1D7-4142-A8FE-4E9A689525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566" y="342632"/>
            <a:ext cx="11206264" cy="6172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5887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11882A-FFEC-46DE-B02F-09E5AADD8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3B623F-6CED-4B4E-8524-B4D8BC34B3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57714" y="1313038"/>
            <a:ext cx="11074805" cy="4372972"/>
          </a:xfrm>
          <a:prstGeom prst="rect">
            <a:avLst/>
          </a:prstGeom>
          <a:solidFill>
            <a:srgbClr val="F9F2F4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altLang="en-G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The 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if ($_SERVER['REQUEST_METHOD'] === 'POST')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block checks if the request is a POST request and if a file is present in the </a:t>
            </a:r>
            <a:r>
              <a:rPr kumimoji="0" lang="en-GH" altLang="en-GH" sz="2800" b="0" i="0" u="none" strike="noStrike" cap="none" normalizeH="0" baseline="0" dirty="0" err="1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uploaded_file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property.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Next, we define a 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uploads/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folder and creates it if it doesn’t exist. The code then constructs the final path where the uploaded file will be saved, using the original filename.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Finally, we move the file from its temporary location on the server to a permanent location (the 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C7254E"/>
                </a:solidFill>
                <a:effectLst/>
                <a:latin typeface="Menlo"/>
              </a:rPr>
              <a:t>uploads</a:t>
            </a:r>
            <a:r>
              <a:rPr kumimoji="0" lang="en-GH" altLang="en-GH" sz="2800" b="0" i="0" u="none" strike="noStrike" cap="none" normalizeH="0" baseline="0" dirty="0">
                <a:ln>
                  <a:noFill/>
                </a:ln>
                <a:solidFill>
                  <a:srgbClr val="363D45"/>
                </a:solidFill>
                <a:effectLst/>
                <a:latin typeface="Inter"/>
              </a:rPr>
              <a:t> folder).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H" altLang="en-GH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427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Rectangle 1"/>
          <p:cNvSpPr/>
          <p:nvPr/>
        </p:nvSpPr>
        <p:spPr>
          <a:xfrm>
            <a:off x="2748328" y="2618587"/>
            <a:ext cx="497131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6000" b="1" dirty="0">
                <a:solidFill>
                  <a:schemeClr val="bg1"/>
                </a:solidFill>
              </a:rPr>
              <a:t>THANK YOU</a:t>
            </a:r>
            <a:endParaRPr lang="en-GH" sz="6000" b="1" dirty="0">
              <a:solidFill>
                <a:schemeClr val="bg1"/>
              </a:solidFill>
            </a:endParaRPr>
          </a:p>
        </p:txBody>
      </p:sp>
      <p:sp>
        <p:nvSpPr>
          <p:cNvPr id="1048754" name="Slide Number Placeholder 1"/>
          <p:cNvSpPr txBox="1"/>
          <p:nvPr/>
        </p:nvSpPr>
        <p:spPr>
          <a:xfrm>
            <a:off x="11651202" y="6413080"/>
            <a:ext cx="54079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6A76395-65C6-40C6-B0F2-3F72B3156A66}" type="slidenum">
              <a:rPr lang="en-US" sz="1600" b="1" smtClean="0">
                <a:solidFill>
                  <a:schemeClr val="bg1"/>
                </a:solidFill>
              </a:rPr>
              <a:t>28</a:t>
            </a:fld>
            <a:endParaRPr lang="en-US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AB8FC9F-6590-457C-9A3D-23694E703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0468" y="1687595"/>
            <a:ext cx="11006982" cy="4402056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Nunito" pitchFamily="2" charset="0"/>
              </a:rPr>
              <a:t>In PHP, File handling is the process of interacting with files on the server, such as reading files, writing to a file, creating new files, or deleting existing ones. 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0" i="0" dirty="0">
                <a:solidFill>
                  <a:schemeClr val="tx1"/>
                </a:solidFill>
                <a:effectLst/>
                <a:latin typeface="Nunito" pitchFamily="2" charset="0"/>
              </a:rPr>
              <a:t>File handling is essential for applications that require the storage and retrieval of data, such as logging systems, user-generated content, or file uploads.</a:t>
            </a:r>
            <a:endParaRPr lang="en-GH" sz="37300" b="1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461A6A-E846-40EE-8C3A-881D8091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25145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E2B198E-A3AD-4B5A-8E21-2DFF5B01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829" y="1687595"/>
            <a:ext cx="11682919" cy="4402056"/>
          </a:xfrm>
        </p:spPr>
        <p:txBody>
          <a:bodyPr>
            <a:normAutofit lnSpcReduction="10000"/>
          </a:bodyPr>
          <a:lstStyle/>
          <a:p>
            <a:pPr algn="l" rtl="0" fontAlgn="base"/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Several types of file operations can be performed in </a:t>
            </a:r>
            <a:r>
              <a:rPr lang="en-US" sz="3200" b="0" i="0" u="sng" dirty="0">
                <a:solidFill>
                  <a:schemeClr val="tx1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Reading Files: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PHP allows you to read data from files either entirely or line by line.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Writing to Files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: You can write data to a file, either overwriting existing content or appending to the end.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File Metadata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: PHP allows you to gather information about files, such as their size, type, and last modified time.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File Uploading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: PHP can handle file uploads via forms, enabling users to submit files to the server.</a:t>
            </a:r>
          </a:p>
          <a:p>
            <a:endParaRPr lang="en-GH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625982-557F-44DA-9BFB-0015E67C3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Types of File Operations in PHP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784631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D883DA-CE07-4BDE-831D-1790889D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87595"/>
            <a:ext cx="11352178" cy="4402056"/>
          </a:xfrm>
        </p:spPr>
        <p:txBody>
          <a:bodyPr>
            <a:normAutofit/>
          </a:bodyPr>
          <a:lstStyle/>
          <a:p>
            <a:pPr algn="l" fontAlgn="base"/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Common File Handling Functions in PHP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u="sng" dirty="0" err="1">
                <a:solidFill>
                  <a:srgbClr val="0095B8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fopen</a:t>
            </a:r>
            <a:r>
              <a:rPr lang="en-US" sz="3200" b="1" i="0" u="sng" dirty="0">
                <a:solidFill>
                  <a:schemeClr val="tx1"/>
                </a:solidFill>
                <a:effectLst/>
                <a:latin typeface="Nunito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 -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Opens a file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u="sng" dirty="0" err="1">
                <a:solidFill>
                  <a:srgbClr val="0095B8"/>
                </a:solidFill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fclose</a:t>
            </a:r>
            <a:r>
              <a:rPr lang="en-US" sz="3200" b="1" i="0" u="sng" dirty="0">
                <a:solidFill>
                  <a:schemeClr val="tx1"/>
                </a:solidFill>
                <a:effectLst/>
                <a:latin typeface="Nunito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 -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Closes a file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u="sng" dirty="0" err="1">
                <a:solidFill>
                  <a:srgbClr val="0095B8"/>
                </a:solidFill>
                <a:effectLst/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fread</a:t>
            </a:r>
            <a:r>
              <a:rPr lang="en-US" sz="3200" b="1" i="0" u="sng" dirty="0">
                <a:solidFill>
                  <a:schemeClr val="tx1"/>
                </a:solidFill>
                <a:effectLst/>
                <a:latin typeface="Nunito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 -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Reads data from a file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u="sng" dirty="0" err="1">
                <a:solidFill>
                  <a:srgbClr val="0095B8"/>
                </a:solidFill>
                <a:effectLst/>
                <a:latin typeface="Nunito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fwrite</a:t>
            </a:r>
            <a:r>
              <a:rPr lang="en-US" sz="3200" b="1" i="0" u="sng" dirty="0">
                <a:solidFill>
                  <a:schemeClr val="tx1"/>
                </a:solidFill>
                <a:effectLst/>
                <a:latin typeface="Nunito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 -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Writes data to a file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u="sng" dirty="0" err="1">
                <a:solidFill>
                  <a:srgbClr val="0095B8"/>
                </a:solidFill>
                <a:effectLst/>
                <a:latin typeface="Nunito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file_exists</a:t>
            </a:r>
            <a:r>
              <a:rPr lang="en-US" sz="3200" b="1" i="0" u="sng" dirty="0">
                <a:solidFill>
                  <a:schemeClr val="tx1"/>
                </a:solidFill>
                <a:effectLst/>
                <a:latin typeface="Nunito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()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 -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Checks if a file exists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u="sng" dirty="0">
                <a:solidFill>
                  <a:schemeClr val="tx1"/>
                </a:solidFill>
                <a:effectLst/>
                <a:latin typeface="Nunito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unlink()</a:t>
            </a: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 -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Deletes a file</a:t>
            </a:r>
          </a:p>
          <a:p>
            <a:endParaRPr lang="en-GH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B229F3-0132-4E58-B0D6-00B7095B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140992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F41BA4-9DF9-48C4-8513-5BCA23719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1830" y="1687595"/>
            <a:ext cx="11055620" cy="4402056"/>
          </a:xfrm>
        </p:spPr>
        <p:txBody>
          <a:bodyPr>
            <a:normAutofit/>
          </a:bodyPr>
          <a:lstStyle/>
          <a:p>
            <a:pPr algn="l" fontAlgn="base"/>
            <a:r>
              <a:rPr lang="en-US" sz="2800" b="1" i="0" dirty="0">
                <a:solidFill>
                  <a:schemeClr val="tx1"/>
                </a:solidFill>
                <a:effectLst/>
                <a:latin typeface="Nunito" pitchFamily="2" charset="0"/>
              </a:rPr>
              <a:t>Opening and Closing Files</a:t>
            </a:r>
          </a:p>
          <a:p>
            <a:pPr algn="l" rtl="0" fontAlgn="base"/>
            <a:r>
              <a:rPr lang="en-US" sz="2800" b="0" i="0" dirty="0">
                <a:solidFill>
                  <a:schemeClr val="tx1"/>
                </a:solidFill>
                <a:effectLst/>
                <a:latin typeface="Nunito" pitchFamily="2" charset="0"/>
              </a:rPr>
              <a:t>Before you can read or write to a file, you need to open it using the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Nunito" pitchFamily="2" charset="0"/>
              </a:rPr>
              <a:t>fopen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Nunito" pitchFamily="2" charset="0"/>
              </a:rPr>
              <a:t>() function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Nunito" pitchFamily="2" charset="0"/>
              </a:rPr>
              <a:t>, which returns a file pointer resource. </a:t>
            </a:r>
          </a:p>
          <a:p>
            <a:pPr algn="l" rtl="0" fontAlgn="base"/>
            <a:r>
              <a:rPr lang="en-US" sz="2800" b="0" i="0" dirty="0">
                <a:solidFill>
                  <a:schemeClr val="tx1"/>
                </a:solidFill>
                <a:effectLst/>
                <a:latin typeface="Nunito" pitchFamily="2" charset="0"/>
              </a:rPr>
              <a:t>Once you're done working with the file, you should close it using </a:t>
            </a:r>
            <a:r>
              <a:rPr lang="en-US" sz="2800" b="1" i="0" dirty="0" err="1">
                <a:solidFill>
                  <a:schemeClr val="tx1"/>
                </a:solidFill>
                <a:effectLst/>
                <a:latin typeface="Nunito" pitchFamily="2" charset="0"/>
              </a:rPr>
              <a:t>fclose</a:t>
            </a:r>
            <a:r>
              <a:rPr lang="en-US" sz="2800" b="1" i="0" dirty="0">
                <a:solidFill>
                  <a:schemeClr val="tx1"/>
                </a:solidFill>
                <a:effectLst/>
                <a:latin typeface="Nunito" pitchFamily="2" charset="0"/>
              </a:rPr>
              <a:t>()</a:t>
            </a:r>
            <a:r>
              <a:rPr lang="en-US" sz="2800" b="0" i="0" dirty="0">
                <a:solidFill>
                  <a:schemeClr val="tx1"/>
                </a:solidFill>
                <a:effectLst/>
                <a:latin typeface="Nunito" pitchFamily="2" charset="0"/>
              </a:rPr>
              <a:t> to free up resources.</a:t>
            </a:r>
          </a:p>
          <a:p>
            <a:endParaRPr lang="en-GH" sz="28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3845F9-EF31-4775-96CF-B47FFF372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4220620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9C02D3-09BF-4564-8E05-F6BCBE879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391" y="1321170"/>
            <a:ext cx="10647526" cy="4664567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&lt;?php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Open the file in read mode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$file =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fopen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("gfg.txt", “a+"); </a:t>
            </a:r>
          </a:p>
          <a:p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($file) {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echo "File opened successfully!";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fclose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($file); // Close the file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else {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echo "Failed to open the file.";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  <a:endParaRPr lang="en-G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6C3298-1C7F-423C-BAD1-EF25CE8BD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3109276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8FA0A7-D9BE-40B9-B834-7A8D588E1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2374" y="1614792"/>
            <a:ext cx="11371635" cy="3852153"/>
          </a:xfrm>
        </p:spPr>
        <p:txBody>
          <a:bodyPr>
            <a:noAutofit/>
          </a:bodyPr>
          <a:lstStyle/>
          <a:p>
            <a:pPr algn="l" rtl="0" fontAlgn="base"/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Files can be opened in any of the following modes: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"w" –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Opens a file for writing only. If the file does not exist, then a new file is created, and if the file already exists, then the file will be truncated (the contents of the file are erased).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"r" –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File is open for reading only.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"a" –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File is open for writing only. The file pointer points to the end of the file. Existing data in the file is preserved.</a:t>
            </a:r>
          </a:p>
          <a:p>
            <a:endParaRPr lang="en-GH" sz="3200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B6E4334-8215-4148-A6BD-691D31F85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  <a:latin typeface="Nunito" pitchFamily="2" charset="0"/>
              </a:rPr>
              <a:t>File Modes in PHP</a:t>
            </a:r>
            <a:endParaRPr lang="en-GH" dirty="0"/>
          </a:p>
        </p:txBody>
      </p:sp>
    </p:spTree>
    <p:extLst>
      <p:ext uri="{BB962C8B-B14F-4D97-AF65-F5344CB8AC3E}">
        <p14:creationId xmlns:p14="http://schemas.microsoft.com/office/powerpoint/2010/main" val="391809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9C6C91-9B2D-492A-9830-EB091C7D2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013" y="1687595"/>
            <a:ext cx="11026437" cy="4402056"/>
          </a:xfrm>
        </p:spPr>
        <p:txBody>
          <a:bodyPr>
            <a:norm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"w+" –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Opens file for reading and writing both. If the file does not exist, then a new file is created, and if the file already exists, then the contents of the file are erased.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"r+" –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File is open for reading and writing both.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"a+" –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File is open for write/read. The file pointer points to the end of the file. Existing data in the file is preserved. If the file is not there, then a new file is created.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chemeClr val="tx1"/>
                </a:solidFill>
                <a:effectLst/>
                <a:latin typeface="Nunito" pitchFamily="2" charset="0"/>
              </a:rPr>
              <a:t>"x" –</a:t>
            </a:r>
            <a:r>
              <a:rPr lang="en-US" sz="3200" b="0" i="0" dirty="0">
                <a:solidFill>
                  <a:schemeClr val="tx1"/>
                </a:solidFill>
                <a:effectLst/>
                <a:latin typeface="Nunito" pitchFamily="2" charset="0"/>
              </a:rPr>
              <a:t> New file is created for write only.</a:t>
            </a:r>
          </a:p>
          <a:p>
            <a:endParaRPr lang="en-GH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CF6FA4-1228-466C-94DE-DE7352562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H"/>
          </a:p>
        </p:txBody>
      </p:sp>
    </p:spTree>
    <p:extLst>
      <p:ext uri="{BB962C8B-B14F-4D97-AF65-F5344CB8AC3E}">
        <p14:creationId xmlns:p14="http://schemas.microsoft.com/office/powerpoint/2010/main" val="1441313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BEF1"/>
      </a:accent1>
      <a:accent2>
        <a:srgbClr val="00820F"/>
      </a:accent2>
      <a:accent3>
        <a:srgbClr val="A5A5A5"/>
      </a:accent3>
      <a:accent4>
        <a:srgbClr val="FFF901"/>
      </a:accent4>
      <a:accent5>
        <a:srgbClr val="833C0B"/>
      </a:accent5>
      <a:accent6>
        <a:srgbClr val="6F3B55"/>
      </a:accent6>
      <a:hlink>
        <a:srgbClr val="0095B8"/>
      </a:hlink>
      <a:folHlink>
        <a:srgbClr val="00EAEA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1568</Words>
  <Application>Microsoft Office PowerPoint</Application>
  <PresentationFormat>Widescreen</PresentationFormat>
  <Paragraphs>114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Calibri</vt:lpstr>
      <vt:lpstr>Cambria</vt:lpstr>
      <vt:lpstr>Century Gothic</vt:lpstr>
      <vt:lpstr>Consolas</vt:lpstr>
      <vt:lpstr>Inter</vt:lpstr>
      <vt:lpstr>Menlo</vt:lpstr>
      <vt:lpstr>Nunito</vt:lpstr>
      <vt:lpstr>Source Sans 3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Types of File Operations in PHP</vt:lpstr>
      <vt:lpstr>PowerPoint Presentation</vt:lpstr>
      <vt:lpstr>PowerPoint Presentation</vt:lpstr>
      <vt:lpstr>PowerPoint Presentation</vt:lpstr>
      <vt:lpstr>File Modes in PHP</vt:lpstr>
      <vt:lpstr>PowerPoint Presentation</vt:lpstr>
      <vt:lpstr>Reading from Files</vt:lpstr>
      <vt:lpstr>PowerPoint Presentation</vt:lpstr>
      <vt:lpstr>Writing to Files</vt:lpstr>
      <vt:lpstr>Deleting Files</vt:lpstr>
      <vt:lpstr>PowerPoint Presentation</vt:lpstr>
      <vt:lpstr>save_data PHP File</vt:lpstr>
      <vt:lpstr>view_data PHP File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Create HTML Form For File Uploading</vt:lpstr>
      <vt:lpstr>PowerPoint Presentation</vt:lpstr>
      <vt:lpstr>PowerPoint Presentation</vt:lpstr>
      <vt:lpstr>PHP Script to Handle File Upload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EMMANUEL BOTCHWAY</dc:creator>
  <cp:lastModifiedBy>yaw</cp:lastModifiedBy>
  <cp:revision>58</cp:revision>
  <dcterms:created xsi:type="dcterms:W3CDTF">2021-09-14T13:24:40Z</dcterms:created>
  <dcterms:modified xsi:type="dcterms:W3CDTF">2025-07-15T06:02:16Z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caa6f0e96cd6446c980f122091c32cb4</vt:lpwstr>
  </property>
</Properties>
</file>